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5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2B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0246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7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448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4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1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9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8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9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98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2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90A216-5AF8-4B8B-98E0-A60C90C0CDD0}"/>
              </a:ext>
            </a:extLst>
          </p:cNvPr>
          <p:cNvSpPr/>
          <p:nvPr/>
        </p:nvSpPr>
        <p:spPr>
          <a:xfrm>
            <a:off x="461639" y="0"/>
            <a:ext cx="11730361" cy="4800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95873-9F2A-46D2-8537-FC954CAE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96807"/>
            <a:ext cx="9418320" cy="4041648"/>
          </a:xfrm>
        </p:spPr>
        <p:txBody>
          <a:bodyPr/>
          <a:lstStyle/>
          <a:p>
            <a:r>
              <a:rPr lang="en-US" b="1" dirty="0">
                <a:solidFill>
                  <a:srgbClr val="0B2B49"/>
                </a:solidFill>
              </a:rPr>
              <a:t>Galaxy Zoo</a:t>
            </a:r>
            <a:endParaRPr lang="en-US" dirty="0">
              <a:solidFill>
                <a:srgbClr val="0B2B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C02BE3-4CBD-45FA-94A4-7C2FE0F4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galaxy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219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000" dirty="0">
              <a:solidFill>
                <a:srgbClr val="3535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084580" y="1107440"/>
            <a:ext cx="936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expected models that were training on larger picture had much </a:t>
            </a:r>
            <a:r>
              <a:rPr lang="en-US" dirty="0" smtClean="0"/>
              <a:t>bigger </a:t>
            </a:r>
            <a:r>
              <a:rPr lang="en-US" dirty="0" smtClean="0"/>
              <a:t>training time (around 4-6 times longer in comparison to smaller but they didn`t result in better score.</a:t>
            </a:r>
            <a:endParaRPr lang="uk-UA" dirty="0"/>
          </a:p>
        </p:txBody>
      </p:sp>
      <p:pic>
        <p:nvPicPr>
          <p:cNvPr id="23554" name="Picture 2" descr="C:\Users\НВК ШКТ-ЛТЛ 8\Downloads\Screenshot from 2020-12-03 08-23-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756" y="2001520"/>
            <a:ext cx="4886090" cy="2534920"/>
          </a:xfrm>
          <a:prstGeom prst="rect">
            <a:avLst/>
          </a:prstGeom>
          <a:noFill/>
        </p:spPr>
      </p:pic>
      <p:pic>
        <p:nvPicPr>
          <p:cNvPr id="23555" name="Picture 3" descr="C:\Users\НВК ШКТ-ЛТЛ 8\Downloads\Screenshot from 2020-12-03 06-58-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4363" y="2006600"/>
            <a:ext cx="5072221" cy="25780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30300" y="4925060"/>
            <a:ext cx="93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odels that were training on </a:t>
            </a:r>
            <a:r>
              <a:rPr lang="en-US" dirty="0" err="1" smtClean="0"/>
              <a:t>centred</a:t>
            </a:r>
            <a:r>
              <a:rPr lang="en-US" dirty="0" smtClean="0"/>
              <a:t> have smaller learning rate than other that were training with some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offset.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000" dirty="0">
              <a:solidFill>
                <a:srgbClr val="3535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04900" y="1457960"/>
            <a:ext cx="936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 started using </a:t>
            </a:r>
            <a:r>
              <a:rPr lang="en-US" dirty="0" err="1" smtClean="0"/>
              <a:t>albumentations</a:t>
            </a:r>
            <a:r>
              <a:rPr lang="en-US" dirty="0" smtClean="0"/>
              <a:t> library training </a:t>
            </a:r>
            <a:r>
              <a:rPr lang="en-US" dirty="0" smtClean="0"/>
              <a:t>time </a:t>
            </a:r>
            <a:r>
              <a:rPr lang="en-US" dirty="0" smtClean="0"/>
              <a:t>has doubled</a:t>
            </a:r>
            <a:r>
              <a:rPr lang="uk-UA" dirty="0" smtClean="0"/>
              <a:t>. </a:t>
            </a:r>
            <a:r>
              <a:rPr lang="en-US" dirty="0" smtClean="0"/>
              <a:t>Thus, sometimes it’s better to use pure </a:t>
            </a:r>
            <a:r>
              <a:rPr lang="en-US" dirty="0" err="1" smtClean="0"/>
              <a:t>numpy</a:t>
            </a:r>
            <a:r>
              <a:rPr lang="en-US" dirty="0" smtClean="0"/>
              <a:t> or </a:t>
            </a:r>
            <a:r>
              <a:rPr lang="en-US" dirty="0" err="1" smtClean="0"/>
              <a:t>torch.tensor</a:t>
            </a:r>
            <a:r>
              <a:rPr lang="en-US" dirty="0" smtClean="0"/>
              <a:t> </a:t>
            </a:r>
            <a:r>
              <a:rPr lang="en-US" dirty="0" smtClean="0"/>
              <a:t>than </a:t>
            </a:r>
            <a:r>
              <a:rPr lang="en-US" dirty="0" smtClean="0"/>
              <a:t>other </a:t>
            </a:r>
            <a:r>
              <a:rPr lang="en-US" dirty="0" smtClean="0"/>
              <a:t>libraries, when </a:t>
            </a:r>
            <a:r>
              <a:rPr lang="en-US" dirty="0" smtClean="0"/>
              <a:t>training time </a:t>
            </a:r>
            <a:r>
              <a:rPr lang="en-US" dirty="0" smtClean="0"/>
              <a:t>matters</a:t>
            </a:r>
            <a:r>
              <a:rPr lang="uk-UA" dirty="0" smtClean="0"/>
              <a:t> </a:t>
            </a:r>
            <a:r>
              <a:rPr lang="en-US" dirty="0" smtClean="0"/>
              <a:t>a lot.</a:t>
            </a:r>
            <a:endParaRPr lang="uk-UA" dirty="0"/>
          </a:p>
        </p:txBody>
      </p:sp>
      <p:pic>
        <p:nvPicPr>
          <p:cNvPr id="24578" name="Picture 2" descr="Albumentations: fast and flexible image augment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0955" y="3558857"/>
            <a:ext cx="1809750" cy="1733551"/>
          </a:xfrm>
          <a:prstGeom prst="rect">
            <a:avLst/>
          </a:prstGeom>
          <a:noFill/>
        </p:spPr>
      </p:pic>
      <p:pic>
        <p:nvPicPr>
          <p:cNvPr id="24579" name="Picture 3" descr="C:\Users\НВК ШКТ-ЛТЛ 8\Downloads\Screenshot from 2020-12-03 08-27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5563" y="3327400"/>
            <a:ext cx="4314825" cy="207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7773795-6679-4785-A69B-E044FE26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" b="1412"/>
          <a:stretch/>
        </p:blipFill>
        <p:spPr>
          <a:xfrm>
            <a:off x="5982796" y="2611225"/>
            <a:ext cx="4877261" cy="3593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008C23-058D-4E16-9FC8-206EFD65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55" y="738054"/>
            <a:ext cx="5325359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challenge is to:</a:t>
            </a:r>
          </a:p>
          <a:p>
            <a:r>
              <a:rPr lang="en-US" dirty="0"/>
              <a:t>recognize the structure of the galaxy </a:t>
            </a:r>
          </a:p>
          <a:p>
            <a:r>
              <a:rPr lang="en-US" dirty="0"/>
              <a:t>classify galaxies by it’s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782B52-30E7-4B0F-996C-2F4AAB10FB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7448" y="108074"/>
            <a:ext cx="1729432" cy="214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DEAC91-80DE-49A6-AB76-BE63E6DE8A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8171" y="255066"/>
            <a:ext cx="1662603" cy="205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12D39F-935D-4BF5-BDAA-AFE8125523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2528" y="89024"/>
            <a:ext cx="1666235" cy="214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66E42B-6977-4D31-8745-5AF67092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08" y="2677213"/>
            <a:ext cx="5457419" cy="32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3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D33C8E-78FD-4889-A049-661709F6F51F}"/>
              </a:ext>
            </a:extLst>
          </p:cNvPr>
          <p:cNvSpPr/>
          <p:nvPr/>
        </p:nvSpPr>
        <p:spPr>
          <a:xfrm>
            <a:off x="452762" y="1"/>
            <a:ext cx="10848512" cy="1169634"/>
          </a:xfrm>
          <a:prstGeom prst="rect">
            <a:avLst/>
          </a:prstGeom>
          <a:gradFill>
            <a:gsLst>
              <a:gs pos="0">
                <a:srgbClr val="6F6F74"/>
              </a:gs>
              <a:gs pos="100000">
                <a:srgbClr val="3535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48E4C-D595-48A3-A321-4385169A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4" y="48827"/>
            <a:ext cx="9418320" cy="1169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812613-4F1D-48BC-B7A5-0D0991758800}"/>
              </a:ext>
            </a:extLst>
          </p:cNvPr>
          <p:cNvSpPr txBox="1"/>
          <p:nvPr/>
        </p:nvSpPr>
        <p:spPr>
          <a:xfrm>
            <a:off x="6273553" y="1267285"/>
            <a:ext cx="485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the galaxies from open source dataset of Sloan Digital Sky Survey manually labeled by volunteers in Galaxy Zoo project prepared for Kaggle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598877-5588-4DE5-9634-E079C6263231}"/>
              </a:ext>
            </a:extLst>
          </p:cNvPr>
          <p:cNvSpPr txBox="1"/>
          <p:nvPr/>
        </p:nvSpPr>
        <p:spPr>
          <a:xfrm>
            <a:off x="968643" y="5325160"/>
            <a:ext cx="446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60k galaxies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photo represents new different galaxy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542290-D156-4A24-B85A-246DCE146E81}"/>
              </a:ext>
            </a:extLst>
          </p:cNvPr>
          <p:cNvSpPr txBox="1"/>
          <p:nvPr/>
        </p:nvSpPr>
        <p:spPr>
          <a:xfrm>
            <a:off x="6468862" y="5775109"/>
            <a:ext cx="4465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RBGA jpeg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424 x 424 </a:t>
            </a:r>
            <a:r>
              <a:rPr lang="en-US" sz="1600" dirty="0"/>
              <a:t>pixels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7ECB511-BF37-4230-ABA4-031896C8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5775" y="152152"/>
            <a:ext cx="2332824" cy="721054"/>
          </a:xfrm>
          <a:prstGeom prst="rect">
            <a:avLst/>
          </a:prstGeom>
        </p:spPr>
      </p:pic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BF3255D4-1CBB-4498-9225-ED7BE4A9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4111" y="217537"/>
            <a:ext cx="1816764" cy="651007"/>
          </a:xfrm>
          <a:prstGeom prst="rect">
            <a:avLst/>
          </a:prstGeom>
        </p:spPr>
      </p:pic>
      <p:pic>
        <p:nvPicPr>
          <p:cNvPr id="14" name="Picture 13" descr="A star in the night sky&#10;&#10;Description automatically generated">
            <a:extLst>
              <a:ext uri="{FF2B5EF4-FFF2-40B4-BE49-F238E27FC236}">
                <a16:creationId xmlns:a16="http://schemas.microsoft.com/office/drawing/2014/main" xmlns="" id="{F7CB85E6-A358-43EC-ACD0-9E60D01B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299" y="1746892"/>
            <a:ext cx="3049836" cy="304983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A08ECB6-9369-444C-A19C-E3E66E70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9131" y="332243"/>
            <a:ext cx="1618952" cy="651006"/>
          </a:xfrm>
          <a:prstGeom prst="rect">
            <a:avLst/>
          </a:prstGeom>
        </p:spPr>
      </p:pic>
      <p:pic>
        <p:nvPicPr>
          <p:cNvPr id="20" name="Picture 19" descr="A picture containing night, dark, star, cat&#10;&#10;Description automatically generated">
            <a:extLst>
              <a:ext uri="{FF2B5EF4-FFF2-40B4-BE49-F238E27FC236}">
                <a16:creationId xmlns:a16="http://schemas.microsoft.com/office/drawing/2014/main" xmlns="" id="{48892743-F26D-495A-B0FF-86E169A6D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5217" y="2516439"/>
            <a:ext cx="2701566" cy="2701566"/>
          </a:xfrm>
          <a:prstGeom prst="rect">
            <a:avLst/>
          </a:prstGeom>
        </p:spPr>
      </p:pic>
      <p:pic>
        <p:nvPicPr>
          <p:cNvPr id="22" name="Picture 21" descr="A picture containing night, dark, lit, star&#10;&#10;Description automatically generated">
            <a:extLst>
              <a:ext uri="{FF2B5EF4-FFF2-40B4-BE49-F238E27FC236}">
                <a16:creationId xmlns:a16="http://schemas.microsoft.com/office/drawing/2014/main" xmlns="" id="{B56C792A-A291-45C5-ACC9-8FF962598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8008" y="2638544"/>
            <a:ext cx="2883036" cy="28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7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C944FA-7A0B-4757-B848-EFBA8E90C858}"/>
              </a:ext>
            </a:extLst>
          </p:cNvPr>
          <p:cNvSpPr txBox="1"/>
          <p:nvPr/>
        </p:nvSpPr>
        <p:spPr>
          <a:xfrm>
            <a:off x="1019365" y="4333359"/>
            <a:ext cx="625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the galaxies </a:t>
            </a:r>
            <a:r>
              <a:rPr lang="en-US" sz="1400" dirty="0" smtClean="0"/>
              <a:t>photos are </a:t>
            </a:r>
            <a:r>
              <a:rPr lang="en-US" sz="1400" dirty="0" smtClean="0"/>
              <a:t>centered so we can rotate </a:t>
            </a:r>
            <a:r>
              <a:rPr lang="en-US" sz="1400" dirty="0" smtClean="0"/>
              <a:t>them without </a:t>
            </a:r>
            <a:r>
              <a:rPr lang="en-US" sz="1400" dirty="0" smtClean="0"/>
              <a:t>any data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Most of the useful information is only in the centre of the photo</a:t>
            </a:r>
            <a:endParaRPr lang="uk-UA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photos were </a:t>
            </a:r>
            <a:r>
              <a:rPr lang="uk-UA" sz="1400" dirty="0" smtClean="0"/>
              <a:t> </a:t>
            </a:r>
            <a:r>
              <a:rPr lang="en-US" sz="1400" dirty="0" smtClean="0"/>
              <a:t>taken with the same filters, thus we don’t need to normalize their color</a:t>
            </a:r>
            <a:endParaRPr lang="en-US" sz="1400" dirty="0" smtClean="0"/>
          </a:p>
        </p:txBody>
      </p:sp>
      <p:pic>
        <p:nvPicPr>
          <p:cNvPr id="1026" name="Picture 2" descr="C:\Users\НВК ШКТ-ЛТЛ 8\Downloads\Screenshot from 2020-12-03 03-57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7588" y="3902304"/>
            <a:ext cx="2809875" cy="2724150"/>
          </a:xfrm>
          <a:prstGeom prst="rect">
            <a:avLst/>
          </a:prstGeom>
          <a:noFill/>
        </p:spPr>
      </p:pic>
      <p:grpSp>
        <p:nvGrpSpPr>
          <p:cNvPr id="13" name="Групувати 12"/>
          <p:cNvGrpSpPr/>
          <p:nvPr/>
        </p:nvGrpSpPr>
        <p:grpSpPr>
          <a:xfrm>
            <a:off x="1328636" y="1261782"/>
            <a:ext cx="3687500" cy="2666787"/>
            <a:chOff x="964399" y="1001482"/>
            <a:chExt cx="3687500" cy="2666787"/>
          </a:xfrm>
        </p:grpSpPr>
        <p:pic>
          <p:nvPicPr>
            <p:cNvPr id="1029" name="Picture 5" descr="C:\Users\НВК ШКТ-ЛТЛ 8\Downloads\Screenshot from 2020-12-03 05-19-5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4399" y="1001482"/>
              <a:ext cx="3629025" cy="238125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42874" y="3391270"/>
              <a:ext cx="3409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Cumulative </a:t>
              </a:r>
              <a:r>
                <a:rPr lang="en-US" sz="1200" dirty="0" smtClean="0"/>
                <a:t>data </a:t>
              </a:r>
              <a:r>
                <a:rPr lang="en-US" sz="1200" dirty="0" smtClean="0"/>
                <a:t>presence</a:t>
              </a:r>
              <a:r>
                <a:rPr lang="uk-UA" sz="1200" dirty="0" smtClean="0"/>
                <a:t> </a:t>
              </a:r>
              <a:r>
                <a:rPr lang="en-US" sz="1200" dirty="0" smtClean="0"/>
                <a:t>on centre of x axis</a:t>
              </a:r>
              <a:endParaRPr lang="uk-UA" dirty="0"/>
            </a:p>
          </p:txBody>
        </p:sp>
      </p:grpSp>
      <p:grpSp>
        <p:nvGrpSpPr>
          <p:cNvPr id="14" name="Групувати 13"/>
          <p:cNvGrpSpPr/>
          <p:nvPr/>
        </p:nvGrpSpPr>
        <p:grpSpPr>
          <a:xfrm>
            <a:off x="6983921" y="789775"/>
            <a:ext cx="3633773" cy="2693543"/>
            <a:chOff x="6522282" y="958450"/>
            <a:chExt cx="3633773" cy="2693543"/>
          </a:xfrm>
        </p:grpSpPr>
        <p:pic>
          <p:nvPicPr>
            <p:cNvPr id="2" name="Picture 6" descr="C:\Users\НВК ШКТ-ЛТЛ 8\Downloads\Screenshot from 2020-12-03 05-20-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22282" y="958450"/>
              <a:ext cx="3609975" cy="238125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711519" y="3374994"/>
              <a:ext cx="3444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Cumulative </a:t>
              </a:r>
              <a:r>
                <a:rPr lang="en-US" sz="1200" dirty="0" smtClean="0"/>
                <a:t>data </a:t>
              </a:r>
              <a:r>
                <a:rPr lang="en-US" sz="1200" dirty="0" smtClean="0"/>
                <a:t>presence</a:t>
              </a:r>
              <a:r>
                <a:rPr lang="uk-UA" sz="1200" dirty="0" smtClean="0"/>
                <a:t> </a:t>
              </a:r>
              <a:r>
                <a:rPr lang="en-US" sz="1200" dirty="0" smtClean="0"/>
                <a:t>on centre </a:t>
              </a:r>
              <a:r>
                <a:rPr lang="en-US" sz="1200" dirty="0" smtClean="0"/>
                <a:t>of </a:t>
              </a:r>
              <a:r>
                <a:rPr lang="en-US" sz="1200" dirty="0" smtClean="0"/>
                <a:t> y axis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C944FA-7A0B-4757-B848-EFBA8E90C858}"/>
              </a:ext>
            </a:extLst>
          </p:cNvPr>
          <p:cNvSpPr txBox="1"/>
          <p:nvPr/>
        </p:nvSpPr>
        <p:spPr>
          <a:xfrm>
            <a:off x="6704173" y="572241"/>
            <a:ext cx="389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400" dirty="0" smtClean="0"/>
              <a:t>We consider 4 ways to crop our pictures</a:t>
            </a:r>
          </a:p>
        </p:txBody>
      </p:sp>
      <p:grpSp>
        <p:nvGrpSpPr>
          <p:cNvPr id="15" name="Групувати 14"/>
          <p:cNvGrpSpPr/>
          <p:nvPr/>
        </p:nvGrpSpPr>
        <p:grpSpPr>
          <a:xfrm>
            <a:off x="971779" y="1217005"/>
            <a:ext cx="4843095" cy="3240926"/>
            <a:chOff x="634427" y="1249872"/>
            <a:chExt cx="7181930" cy="4806039"/>
          </a:xfrm>
        </p:grpSpPr>
        <p:pic>
          <p:nvPicPr>
            <p:cNvPr id="2050" name="Picture 2" descr="C:\Users\НВК ШКТ-ЛТЛ 8\Downloads\Screenshot from 2020-12-03 03-58-1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8658" y="1249872"/>
              <a:ext cx="3648076" cy="2400300"/>
            </a:xfrm>
            <a:prstGeom prst="rect">
              <a:avLst/>
            </a:prstGeom>
            <a:noFill/>
          </p:spPr>
        </p:pic>
        <p:pic>
          <p:nvPicPr>
            <p:cNvPr id="2051" name="Picture 3" descr="C:\Users\НВК ШКТ-ЛТЛ 8\Downloads\Screenshot from 2020-12-03 03-58-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88100" y="1252152"/>
              <a:ext cx="3609975" cy="2362200"/>
            </a:xfrm>
            <a:prstGeom prst="rect">
              <a:avLst/>
            </a:prstGeom>
            <a:noFill/>
          </p:spPr>
        </p:pic>
        <p:pic>
          <p:nvPicPr>
            <p:cNvPr id="2052" name="Picture 4" descr="C:\Users\НВК ШКТ-ЛТЛ 8\Downloads\Screenshot from 2020-12-03 05-31-44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4427" y="3683461"/>
              <a:ext cx="3543301" cy="2362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НВК ШКТ-ЛТЛ 8\Downloads\Screenshot from 2020-12-03 05-31-37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87332" y="3674661"/>
              <a:ext cx="3629025" cy="2381250"/>
            </a:xfrm>
            <a:prstGeom prst="rect">
              <a:avLst/>
            </a:prstGeom>
            <a:noFill/>
          </p:spPr>
        </p:pic>
      </p:grpSp>
      <p:grpSp>
        <p:nvGrpSpPr>
          <p:cNvPr id="28" name="Групувати 27"/>
          <p:cNvGrpSpPr/>
          <p:nvPr/>
        </p:nvGrpSpPr>
        <p:grpSpPr>
          <a:xfrm>
            <a:off x="6064660" y="1446365"/>
            <a:ext cx="4767036" cy="4514487"/>
            <a:chOff x="6004275" y="954660"/>
            <a:chExt cx="4767036" cy="4514487"/>
          </a:xfrm>
        </p:grpSpPr>
        <p:grpSp>
          <p:nvGrpSpPr>
            <p:cNvPr id="18" name="Групувати 17"/>
            <p:cNvGrpSpPr/>
            <p:nvPr/>
          </p:nvGrpSpPr>
          <p:grpSpPr>
            <a:xfrm>
              <a:off x="8431170" y="3200400"/>
              <a:ext cx="2340141" cy="2268747"/>
              <a:chOff x="6076159" y="1164566"/>
              <a:chExt cx="2340141" cy="2268747"/>
            </a:xfrm>
          </p:grpSpPr>
          <p:pic>
            <p:nvPicPr>
              <p:cNvPr id="1026" name="Picture 2" descr="C:\Users\НВК ШКТ-ЛТЛ 8\Downloads\Screenshot from 2020-12-03 03-57-54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6159" y="1164566"/>
                <a:ext cx="2340141" cy="2268747"/>
              </a:xfrm>
              <a:prstGeom prst="rect">
                <a:avLst/>
              </a:prstGeom>
              <a:noFill/>
            </p:spPr>
          </p:pic>
          <p:sp>
            <p:nvSpPr>
              <p:cNvPr id="17" name="Прямокутник 16"/>
              <p:cNvSpPr/>
              <p:nvPr/>
            </p:nvSpPr>
            <p:spPr>
              <a:xfrm>
                <a:off x="6970145" y="1940945"/>
                <a:ext cx="638354" cy="638354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9" name="Групувати 18"/>
            <p:cNvGrpSpPr/>
            <p:nvPr/>
          </p:nvGrpSpPr>
          <p:grpSpPr>
            <a:xfrm>
              <a:off x="8393793" y="963287"/>
              <a:ext cx="2340141" cy="2268747"/>
              <a:chOff x="6076159" y="1164566"/>
              <a:chExt cx="2340141" cy="2268747"/>
            </a:xfrm>
          </p:grpSpPr>
          <p:pic>
            <p:nvPicPr>
              <p:cNvPr id="20" name="Picture 2" descr="C:\Users\НВК ШКТ-ЛТЛ 8\Downloads\Screenshot from 2020-12-03 03-57-54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6159" y="1164566"/>
                <a:ext cx="2340141" cy="2268747"/>
              </a:xfrm>
              <a:prstGeom prst="rect">
                <a:avLst/>
              </a:prstGeom>
              <a:noFill/>
            </p:spPr>
          </p:pic>
          <p:sp>
            <p:nvSpPr>
              <p:cNvPr id="21" name="Прямокутник 20"/>
              <p:cNvSpPr/>
              <p:nvPr/>
            </p:nvSpPr>
            <p:spPr>
              <a:xfrm>
                <a:off x="7056408" y="2021457"/>
                <a:ext cx="460075" cy="46007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2" name="Групувати 21"/>
            <p:cNvGrpSpPr/>
            <p:nvPr/>
          </p:nvGrpSpPr>
          <p:grpSpPr>
            <a:xfrm>
              <a:off x="6021524" y="3183148"/>
              <a:ext cx="2340141" cy="2268747"/>
              <a:chOff x="6084785" y="1314091"/>
              <a:chExt cx="2340141" cy="2268747"/>
            </a:xfrm>
          </p:grpSpPr>
          <p:pic>
            <p:nvPicPr>
              <p:cNvPr id="23" name="Picture 2" descr="C:\Users\НВК ШКТ-ЛТЛ 8\Downloads\Screenshot from 2020-12-03 03-57-54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84785" y="1314091"/>
                <a:ext cx="2340141" cy="2268747"/>
              </a:xfrm>
              <a:prstGeom prst="rect">
                <a:avLst/>
              </a:prstGeom>
              <a:noFill/>
            </p:spPr>
          </p:pic>
          <p:sp>
            <p:nvSpPr>
              <p:cNvPr id="24" name="Прямокутник 23"/>
              <p:cNvSpPr/>
              <p:nvPr/>
            </p:nvSpPr>
            <p:spPr>
              <a:xfrm>
                <a:off x="6858000" y="1940944"/>
                <a:ext cx="638354" cy="638354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5" name="Групувати 24"/>
            <p:cNvGrpSpPr/>
            <p:nvPr/>
          </p:nvGrpSpPr>
          <p:grpSpPr>
            <a:xfrm>
              <a:off x="6004275" y="954660"/>
              <a:ext cx="2340141" cy="2268747"/>
              <a:chOff x="6076159" y="1164566"/>
              <a:chExt cx="2340141" cy="2268747"/>
            </a:xfrm>
          </p:grpSpPr>
          <p:pic>
            <p:nvPicPr>
              <p:cNvPr id="26" name="Picture 2" descr="C:\Users\НВК ШКТ-ЛТЛ 8\Downloads\Screenshot from 2020-12-03 03-57-54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6159" y="1164566"/>
                <a:ext cx="2340141" cy="2268747"/>
              </a:xfrm>
              <a:prstGeom prst="rect">
                <a:avLst/>
              </a:prstGeom>
              <a:noFill/>
            </p:spPr>
          </p:pic>
          <p:sp>
            <p:nvSpPr>
              <p:cNvPr id="27" name="Прямокутник 26"/>
              <p:cNvSpPr/>
              <p:nvPr/>
            </p:nvSpPr>
            <p:spPr>
              <a:xfrm>
                <a:off x="6978774" y="1943823"/>
                <a:ext cx="460075" cy="46007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86510" y="4658432"/>
            <a:ext cx="301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two with crop size 96 pixels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nd two with crop size 132 pixels</a:t>
            </a:r>
            <a:endParaRPr lang="uk-UA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7155" y="5509572"/>
            <a:ext cx="330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two centered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and two with offset relative to the center</a:t>
            </a:r>
            <a:endParaRPr lang="uk-UA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C944FA-7A0B-4757-B848-EFBA8E90C858}"/>
              </a:ext>
            </a:extLst>
          </p:cNvPr>
          <p:cNvSpPr txBox="1"/>
          <p:nvPr/>
        </p:nvSpPr>
        <p:spPr>
          <a:xfrm>
            <a:off x="5313871" y="4678415"/>
            <a:ext cx="508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dirty="0" smtClean="0">
                <a:latin typeface="Calibri" pitchFamily="34" charset="0"/>
                <a:cs typeface="Calibri" pitchFamily="34" charset="0"/>
              </a:rPr>
              <a:t>Before cropping the image we apply a random number of 90° rotations, random flipping and small-angle rotation to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increase 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reusability of each photo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2279" y="1768583"/>
            <a:ext cx="49084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As the dataset is quite small so we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need to perform some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augmentations to make it bigger and to train the model better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Free Icon | Flip horizon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2240" y="2070339"/>
            <a:ext cx="1509263" cy="1509263"/>
          </a:xfrm>
          <a:prstGeom prst="rect">
            <a:avLst/>
          </a:prstGeom>
          <a:noFill/>
        </p:spPr>
      </p:pic>
      <p:pic>
        <p:nvPicPr>
          <p:cNvPr id="3076" name="Picture 4" descr="90 Degree Angle Stock Photos And Images - 123RF"/>
          <p:cNvPicPr>
            <a:picLocks noChangeAspect="1" noChangeArrowheads="1"/>
          </p:cNvPicPr>
          <p:nvPr/>
        </p:nvPicPr>
        <p:blipFill>
          <a:blip r:embed="rId3"/>
          <a:srcRect l="55137" t="9358" r="8435" b="55422"/>
          <a:stretch>
            <a:fillRect/>
          </a:stretch>
        </p:blipFill>
        <p:spPr bwMode="auto">
          <a:xfrm>
            <a:off x="759124" y="1932317"/>
            <a:ext cx="1561381" cy="1509623"/>
          </a:xfrm>
          <a:prstGeom prst="rect">
            <a:avLst/>
          </a:prstGeom>
          <a:noFill/>
        </p:spPr>
      </p:pic>
      <p:pic>
        <p:nvPicPr>
          <p:cNvPr id="3078" name="Picture 6" descr="Arrow, arrows, line, rotate, synchronization icon - Free downlo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9485" y="4080292"/>
            <a:ext cx="1718904" cy="1718904"/>
          </a:xfrm>
          <a:prstGeom prst="rect">
            <a:avLst/>
          </a:prstGeom>
          <a:noFill/>
        </p:spPr>
      </p:pic>
      <p:sp>
        <p:nvSpPr>
          <p:cNvPr id="3080" name="AutoShape 8" descr="Growth Arrow Icon photos, royalty-free images, graphics, vectors &amp; videos | 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82" name="AutoShape 10" descr="Growth Arrow Icon photos, royalty-free images, graphics, vectors &amp; videos | 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86" name="Picture 14" descr="Growth Arrow Icon photos, royalty-free images, graphics, vectors &amp; videos |  Adobe Stock"/>
          <p:cNvPicPr>
            <a:picLocks noChangeAspect="1" noChangeArrowheads="1"/>
          </p:cNvPicPr>
          <p:nvPr/>
        </p:nvPicPr>
        <p:blipFill>
          <a:blip r:embed="rId5"/>
          <a:srcRect t="27380" b="27085"/>
          <a:stretch>
            <a:fillRect/>
          </a:stretch>
        </p:blipFill>
        <p:spPr bwMode="auto">
          <a:xfrm rot="9821433" flipH="1">
            <a:off x="2465238" y="1972703"/>
            <a:ext cx="927267" cy="422227"/>
          </a:xfrm>
          <a:prstGeom prst="rect">
            <a:avLst/>
          </a:prstGeom>
          <a:noFill/>
        </p:spPr>
      </p:pic>
      <p:pic>
        <p:nvPicPr>
          <p:cNvPr id="32" name="Picture 14" descr="Growth Arrow Icon photos, royalty-free images, graphics, vectors &amp; videos |  Adobe Stock"/>
          <p:cNvPicPr>
            <a:picLocks noChangeAspect="1" noChangeArrowheads="1"/>
          </p:cNvPicPr>
          <p:nvPr/>
        </p:nvPicPr>
        <p:blipFill>
          <a:blip r:embed="rId5"/>
          <a:srcRect t="27380" b="27085"/>
          <a:stretch>
            <a:fillRect/>
          </a:stretch>
        </p:blipFill>
        <p:spPr bwMode="auto">
          <a:xfrm rot="17181938" flipH="1">
            <a:off x="3704566" y="3945277"/>
            <a:ext cx="927267" cy="422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en-US" sz="4000" dirty="0">
              <a:solidFill>
                <a:srgbClr val="3535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C944FA-7A0B-4757-B848-EFBA8E90C858}"/>
              </a:ext>
            </a:extLst>
          </p:cNvPr>
          <p:cNvSpPr txBox="1"/>
          <p:nvPr/>
        </p:nvSpPr>
        <p:spPr>
          <a:xfrm>
            <a:off x="4435483" y="554734"/>
            <a:ext cx="555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were using two CNNs for different image sizes, but the main structure of them where the same.</a:t>
            </a:r>
            <a:endParaRPr lang="en-US" sz="1400" dirty="0"/>
          </a:p>
        </p:txBody>
      </p:sp>
      <p:grpSp>
        <p:nvGrpSpPr>
          <p:cNvPr id="232" name="Групувати 231"/>
          <p:cNvGrpSpPr/>
          <p:nvPr/>
        </p:nvGrpSpPr>
        <p:grpSpPr>
          <a:xfrm>
            <a:off x="1087120" y="1216509"/>
            <a:ext cx="9692640" cy="2319917"/>
            <a:chOff x="943666" y="3269785"/>
            <a:chExt cx="11108603" cy="2658826"/>
          </a:xfrm>
        </p:grpSpPr>
        <p:grpSp>
          <p:nvGrpSpPr>
            <p:cNvPr id="117" name="Групувати 116"/>
            <p:cNvGrpSpPr/>
            <p:nvPr/>
          </p:nvGrpSpPr>
          <p:grpSpPr>
            <a:xfrm>
              <a:off x="7475313" y="4197701"/>
              <a:ext cx="982887" cy="968658"/>
              <a:chOff x="8130684" y="3880735"/>
              <a:chExt cx="1440036" cy="1419189"/>
            </a:xfrm>
          </p:grpSpPr>
          <p:sp>
            <p:nvSpPr>
              <p:cNvPr id="118" name="Прямокутник 117"/>
              <p:cNvSpPr/>
              <p:nvPr/>
            </p:nvSpPr>
            <p:spPr>
              <a:xfrm>
                <a:off x="8130684" y="3880735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9" name="Прямокутник 118"/>
              <p:cNvSpPr/>
              <p:nvPr/>
            </p:nvSpPr>
            <p:spPr>
              <a:xfrm>
                <a:off x="8222762" y="3972813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0" name="Прямокутник 119"/>
              <p:cNvSpPr/>
              <p:nvPr/>
            </p:nvSpPr>
            <p:spPr>
              <a:xfrm>
                <a:off x="8295729" y="40249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1" name="Прямокутник 120"/>
              <p:cNvSpPr/>
              <p:nvPr/>
            </p:nvSpPr>
            <p:spPr>
              <a:xfrm>
                <a:off x="8387806" y="41170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2" name="Прямокутник 121"/>
              <p:cNvSpPr/>
              <p:nvPr/>
            </p:nvSpPr>
            <p:spPr>
              <a:xfrm>
                <a:off x="8448129" y="41773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3" name="Прямокутник 122"/>
              <p:cNvSpPr/>
              <p:nvPr/>
            </p:nvSpPr>
            <p:spPr>
              <a:xfrm>
                <a:off x="8540206" y="42694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4" name="Прямокутник 123"/>
              <p:cNvSpPr/>
              <p:nvPr/>
            </p:nvSpPr>
            <p:spPr>
              <a:xfrm>
                <a:off x="8600529" y="43297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5" name="Прямокутник 124"/>
              <p:cNvSpPr/>
              <p:nvPr/>
            </p:nvSpPr>
            <p:spPr>
              <a:xfrm>
                <a:off x="8692606" y="44218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6" name="Прямокутник 125"/>
              <p:cNvSpPr/>
              <p:nvPr/>
            </p:nvSpPr>
            <p:spPr>
              <a:xfrm>
                <a:off x="8752929" y="44821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7" name="Прямокутник 126"/>
              <p:cNvSpPr/>
              <p:nvPr/>
            </p:nvSpPr>
            <p:spPr>
              <a:xfrm>
                <a:off x="8845006" y="45742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8" name="Прямокутник 127"/>
              <p:cNvSpPr/>
              <p:nvPr/>
            </p:nvSpPr>
            <p:spPr>
              <a:xfrm>
                <a:off x="8905329" y="46345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9" name="Прямокутник 128"/>
              <p:cNvSpPr/>
              <p:nvPr/>
            </p:nvSpPr>
            <p:spPr>
              <a:xfrm>
                <a:off x="8997406" y="47266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61" name="Групувати 60"/>
            <p:cNvGrpSpPr/>
            <p:nvPr/>
          </p:nvGrpSpPr>
          <p:grpSpPr>
            <a:xfrm>
              <a:off x="2384001" y="3435889"/>
              <a:ext cx="1387558" cy="1826002"/>
              <a:chOff x="2734572" y="2985920"/>
              <a:chExt cx="1725283" cy="2270442"/>
            </a:xfrm>
          </p:grpSpPr>
          <p:grpSp>
            <p:nvGrpSpPr>
              <p:cNvPr id="29" name="Групувати 28"/>
              <p:cNvGrpSpPr/>
              <p:nvPr/>
            </p:nvGrpSpPr>
            <p:grpSpPr>
              <a:xfrm>
                <a:off x="2734572" y="3574391"/>
                <a:ext cx="1725283" cy="1681971"/>
                <a:chOff x="3407434" y="2907102"/>
                <a:chExt cx="1374476" cy="1339971"/>
              </a:xfrm>
            </p:grpSpPr>
            <p:sp>
              <p:nvSpPr>
                <p:cNvPr id="25" name="Прямокутник 24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6" name="Прямокутник 25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7" name="Прямокутник 26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Прямокутник 27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896959" y="2985920"/>
                <a:ext cx="947547" cy="63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C1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16x92x92</a:t>
                </a:r>
                <a:endParaRPr lang="en-US" sz="11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9" name="Групувати 58"/>
            <p:cNvGrpSpPr/>
            <p:nvPr/>
          </p:nvGrpSpPr>
          <p:grpSpPr>
            <a:xfrm>
              <a:off x="3848100" y="3540686"/>
              <a:ext cx="1040446" cy="1566259"/>
              <a:chOff x="4555025" y="3116226"/>
              <a:chExt cx="1293685" cy="1947479"/>
            </a:xfrm>
          </p:grpSpPr>
          <p:grpSp>
            <p:nvGrpSpPr>
              <p:cNvPr id="31" name="Групувати 30"/>
              <p:cNvGrpSpPr/>
              <p:nvPr/>
            </p:nvGrpSpPr>
            <p:grpSpPr>
              <a:xfrm>
                <a:off x="4595004" y="3841472"/>
                <a:ext cx="1253706" cy="1222233"/>
                <a:chOff x="3407434" y="2907102"/>
                <a:chExt cx="1374476" cy="1339971"/>
              </a:xfrm>
            </p:grpSpPr>
            <p:sp>
              <p:nvSpPr>
                <p:cNvPr id="32" name="Прямокутник 31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" name="Прямокутник 32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" name="Прямокутник 33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5" name="Прямокутник 34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4555025" y="3116226"/>
                <a:ext cx="947465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1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16x46x46</a:t>
                </a:r>
              </a:p>
            </p:txBody>
          </p:sp>
        </p:grpSp>
        <p:grpSp>
          <p:nvGrpSpPr>
            <p:cNvPr id="60" name="Групувати 59"/>
            <p:cNvGrpSpPr/>
            <p:nvPr/>
          </p:nvGrpSpPr>
          <p:grpSpPr>
            <a:xfrm>
              <a:off x="4774620" y="3517398"/>
              <a:ext cx="1124042" cy="1608051"/>
              <a:chOff x="5707056" y="3087267"/>
              <a:chExt cx="1397629" cy="1999442"/>
            </a:xfrm>
          </p:grpSpPr>
          <p:grpSp>
            <p:nvGrpSpPr>
              <p:cNvPr id="43" name="Групувати 42"/>
              <p:cNvGrpSpPr/>
              <p:nvPr/>
            </p:nvGrpSpPr>
            <p:grpSpPr>
              <a:xfrm>
                <a:off x="5868838" y="3881887"/>
                <a:ext cx="1235847" cy="1204822"/>
                <a:chOff x="3407434" y="2907102"/>
                <a:chExt cx="1374476" cy="1339971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7" name="Прямокутник 46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5707056" y="3087267"/>
                <a:ext cx="1017810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C2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32x44x44</a:t>
                </a:r>
              </a:p>
            </p:txBody>
          </p:sp>
        </p:grpSp>
        <p:grpSp>
          <p:nvGrpSpPr>
            <p:cNvPr id="62" name="Групувати 61"/>
            <p:cNvGrpSpPr/>
            <p:nvPr/>
          </p:nvGrpSpPr>
          <p:grpSpPr>
            <a:xfrm>
              <a:off x="943666" y="3424795"/>
              <a:ext cx="1336271" cy="1859811"/>
              <a:chOff x="943666" y="2972127"/>
              <a:chExt cx="1661513" cy="2312480"/>
            </a:xfrm>
          </p:grpSpPr>
          <p:pic>
            <p:nvPicPr>
              <p:cNvPr id="4097" name="Picture 1" descr="C:\Users\НВК ШКТ-ЛТЛ 8\Downloads\Screenshot from 2020-12-03 06-36-3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3666" y="3623094"/>
                <a:ext cx="1661513" cy="1661513"/>
              </a:xfrm>
              <a:prstGeom prst="rect">
                <a:avLst/>
              </a:prstGeom>
              <a:noFill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045015" y="2972127"/>
                <a:ext cx="1245141" cy="66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Input</a:t>
                </a:r>
              </a:p>
              <a:p>
                <a:pPr algn="ctr"/>
                <a:r>
                  <a:rPr lang="en-US" sz="1050" dirty="0" smtClean="0">
                    <a:latin typeface="Calibri" pitchFamily="34" charset="0"/>
                    <a:cs typeface="Calibri" pitchFamily="34" charset="0"/>
                  </a:rPr>
                  <a:t>3x96x96</a:t>
                </a:r>
              </a:p>
            </p:txBody>
          </p:sp>
        </p:grpSp>
        <p:grpSp>
          <p:nvGrpSpPr>
            <p:cNvPr id="24" name="Групувати 23"/>
            <p:cNvGrpSpPr/>
            <p:nvPr/>
          </p:nvGrpSpPr>
          <p:grpSpPr>
            <a:xfrm>
              <a:off x="1995487" y="4646914"/>
              <a:ext cx="1069114" cy="255860"/>
              <a:chOff x="3105509" y="3318510"/>
              <a:chExt cx="1329331" cy="318135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3" name="Пряма сполучна лінія 12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 сполучна лінія 13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 сполучна лінія 15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 сполучна лінія 16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Групувати 35"/>
            <p:cNvGrpSpPr/>
            <p:nvPr/>
          </p:nvGrpSpPr>
          <p:grpSpPr>
            <a:xfrm flipV="1">
              <a:off x="3481795" y="4490874"/>
              <a:ext cx="861036" cy="158181"/>
              <a:chOff x="3105509" y="3318510"/>
              <a:chExt cx="1767653" cy="301188"/>
            </a:xfrm>
          </p:grpSpPr>
          <p:sp>
            <p:nvSpPr>
              <p:cNvPr id="37" name="Прямокутник 36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8" name="Пряма сполучна лінія 37"/>
              <p:cNvCxnSpPr/>
              <p:nvPr/>
            </p:nvCxnSpPr>
            <p:spPr>
              <a:xfrm>
                <a:off x="3375658" y="3318510"/>
                <a:ext cx="1484921" cy="29535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 сполучна лінія 38"/>
              <p:cNvCxnSpPr/>
              <p:nvPr/>
            </p:nvCxnSpPr>
            <p:spPr>
              <a:xfrm>
                <a:off x="3373754" y="3589020"/>
                <a:ext cx="1467953" cy="190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3112770" y="3322320"/>
                <a:ext cx="1760392" cy="2857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>
                <a:off x="3110865" y="3592830"/>
                <a:ext cx="1756007" cy="26868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Групувати 47"/>
            <p:cNvGrpSpPr/>
            <p:nvPr/>
          </p:nvGrpSpPr>
          <p:grpSpPr>
            <a:xfrm>
              <a:off x="4685037" y="4602340"/>
              <a:ext cx="665911" cy="159365"/>
              <a:chOff x="3105509" y="3318510"/>
              <a:chExt cx="1329331" cy="318135"/>
            </a:xfrm>
          </p:grpSpPr>
          <p:sp>
            <p:nvSpPr>
              <p:cNvPr id="49" name="Прямокутник 48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50" name="Пряма сполучна лінія 49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 50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 сполучна лінія 52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Групувати 80"/>
            <p:cNvGrpSpPr/>
            <p:nvPr/>
          </p:nvGrpSpPr>
          <p:grpSpPr>
            <a:xfrm>
              <a:off x="5890261" y="3715349"/>
              <a:ext cx="925371" cy="1367081"/>
              <a:chOff x="7094238" y="3333401"/>
              <a:chExt cx="1150602" cy="1699823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94238" y="3333401"/>
                <a:ext cx="834647" cy="61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400" b="1" dirty="0" smtClean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800" dirty="0" smtClean="0">
                    <a:latin typeface="Calibri" pitchFamily="34" charset="0"/>
                    <a:cs typeface="Calibri" pitchFamily="34" charset="0"/>
                  </a:rPr>
                  <a:t>32x22x22</a:t>
                </a:r>
              </a:p>
            </p:txBody>
          </p:sp>
          <p:grpSp>
            <p:nvGrpSpPr>
              <p:cNvPr id="74" name="Групувати 73"/>
              <p:cNvGrpSpPr/>
              <p:nvPr/>
            </p:nvGrpSpPr>
            <p:grpSpPr>
              <a:xfrm>
                <a:off x="7109604" y="3918835"/>
                <a:ext cx="1135236" cy="1114389"/>
                <a:chOff x="7566804" y="4132195"/>
                <a:chExt cx="1135236" cy="1114389"/>
              </a:xfrm>
            </p:grpSpPr>
            <p:sp>
              <p:nvSpPr>
                <p:cNvPr id="66" name="Прямокутник 65"/>
                <p:cNvSpPr/>
                <p:nvPr/>
              </p:nvSpPr>
              <p:spPr>
                <a:xfrm>
                  <a:off x="7566804" y="4132195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67" name="Прямокутник 66"/>
                <p:cNvSpPr/>
                <p:nvPr/>
              </p:nvSpPr>
              <p:spPr>
                <a:xfrm>
                  <a:off x="7658882" y="4224273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68" name="Прямокутник 67"/>
                <p:cNvSpPr/>
                <p:nvPr/>
              </p:nvSpPr>
              <p:spPr>
                <a:xfrm>
                  <a:off x="7731849" y="42763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69" name="Прямокутник 68"/>
                <p:cNvSpPr/>
                <p:nvPr/>
              </p:nvSpPr>
              <p:spPr>
                <a:xfrm>
                  <a:off x="7823926" y="43684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70" name="Прямокутник 69"/>
                <p:cNvSpPr/>
                <p:nvPr/>
              </p:nvSpPr>
              <p:spPr>
                <a:xfrm>
                  <a:off x="7884249" y="44287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71" name="Прямокутник 70"/>
                <p:cNvSpPr/>
                <p:nvPr/>
              </p:nvSpPr>
              <p:spPr>
                <a:xfrm>
                  <a:off x="7976326" y="45208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72" name="Прямокутник 71"/>
                <p:cNvSpPr/>
                <p:nvPr/>
              </p:nvSpPr>
              <p:spPr>
                <a:xfrm>
                  <a:off x="8036649" y="45811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73" name="Прямокутник 72"/>
                <p:cNvSpPr/>
                <p:nvPr/>
              </p:nvSpPr>
              <p:spPr>
                <a:xfrm>
                  <a:off x="8128726" y="46732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  <p:grpSp>
          <p:nvGrpSpPr>
            <p:cNvPr id="75" name="Групувати 74"/>
            <p:cNvGrpSpPr/>
            <p:nvPr/>
          </p:nvGrpSpPr>
          <p:grpSpPr>
            <a:xfrm flipV="1">
              <a:off x="5681884" y="4797293"/>
              <a:ext cx="861036" cy="158181"/>
              <a:chOff x="3105509" y="3318510"/>
              <a:chExt cx="1767653" cy="301188"/>
            </a:xfrm>
          </p:grpSpPr>
          <p:sp>
            <p:nvSpPr>
              <p:cNvPr id="76" name="Прямокутник 75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77" name="Пряма сполучна лінія 76"/>
              <p:cNvCxnSpPr/>
              <p:nvPr/>
            </p:nvCxnSpPr>
            <p:spPr>
              <a:xfrm>
                <a:off x="3375658" y="3318510"/>
                <a:ext cx="1484921" cy="29535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 сполучна лінія 77"/>
              <p:cNvCxnSpPr/>
              <p:nvPr/>
            </p:nvCxnSpPr>
            <p:spPr>
              <a:xfrm>
                <a:off x="3373754" y="3589020"/>
                <a:ext cx="1467953" cy="190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 сполучна лінія 78"/>
              <p:cNvCxnSpPr/>
              <p:nvPr/>
            </p:nvCxnSpPr>
            <p:spPr>
              <a:xfrm>
                <a:off x="3112770" y="3322320"/>
                <a:ext cx="1760392" cy="2857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 сполучна лінія 79"/>
              <p:cNvCxnSpPr/>
              <p:nvPr/>
            </p:nvCxnSpPr>
            <p:spPr>
              <a:xfrm>
                <a:off x="3110865" y="3592830"/>
                <a:ext cx="1756007" cy="26868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увати 129"/>
            <p:cNvGrpSpPr/>
            <p:nvPr/>
          </p:nvGrpSpPr>
          <p:grpSpPr>
            <a:xfrm>
              <a:off x="6546099" y="3505755"/>
              <a:ext cx="1158148" cy="1650218"/>
              <a:chOff x="7909704" y="3072791"/>
              <a:chExt cx="1440036" cy="2051873"/>
            </a:xfrm>
          </p:grpSpPr>
          <p:grpSp>
            <p:nvGrpSpPr>
              <p:cNvPr id="116" name="Групувати 115"/>
              <p:cNvGrpSpPr/>
              <p:nvPr/>
            </p:nvGrpSpPr>
            <p:grpSpPr>
              <a:xfrm>
                <a:off x="7909704" y="3705475"/>
                <a:ext cx="1440036" cy="1419189"/>
                <a:chOff x="8130684" y="3880735"/>
                <a:chExt cx="1440036" cy="1419189"/>
              </a:xfrm>
            </p:grpSpPr>
            <p:sp>
              <p:nvSpPr>
                <p:cNvPr id="92" name="Прямокутник 91"/>
                <p:cNvSpPr/>
                <p:nvPr/>
              </p:nvSpPr>
              <p:spPr>
                <a:xfrm>
                  <a:off x="8130684" y="3880735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3" name="Прямокутник 92"/>
                <p:cNvSpPr/>
                <p:nvPr/>
              </p:nvSpPr>
              <p:spPr>
                <a:xfrm>
                  <a:off x="8222762" y="3972813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4" name="Прямокутник 93"/>
                <p:cNvSpPr/>
                <p:nvPr/>
              </p:nvSpPr>
              <p:spPr>
                <a:xfrm>
                  <a:off x="8295729" y="40249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5" name="Прямокутник 94"/>
                <p:cNvSpPr/>
                <p:nvPr/>
              </p:nvSpPr>
              <p:spPr>
                <a:xfrm>
                  <a:off x="8387806" y="41170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6" name="Прямокутник 95"/>
                <p:cNvSpPr/>
                <p:nvPr/>
              </p:nvSpPr>
              <p:spPr>
                <a:xfrm>
                  <a:off x="8448129" y="41773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7" name="Прямокутник 96"/>
                <p:cNvSpPr/>
                <p:nvPr/>
              </p:nvSpPr>
              <p:spPr>
                <a:xfrm>
                  <a:off x="8540206" y="42694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8" name="Прямокутник 97"/>
                <p:cNvSpPr/>
                <p:nvPr/>
              </p:nvSpPr>
              <p:spPr>
                <a:xfrm>
                  <a:off x="8600529" y="43297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9" name="Прямокутник 98"/>
                <p:cNvSpPr/>
                <p:nvPr/>
              </p:nvSpPr>
              <p:spPr>
                <a:xfrm>
                  <a:off x="8692606" y="44218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2" name="Прямокутник 111"/>
                <p:cNvSpPr/>
                <p:nvPr/>
              </p:nvSpPr>
              <p:spPr>
                <a:xfrm>
                  <a:off x="8752929" y="44821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3" name="Прямокутник 112"/>
                <p:cNvSpPr/>
                <p:nvPr/>
              </p:nvSpPr>
              <p:spPr>
                <a:xfrm>
                  <a:off x="8845006" y="45742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4" name="Прямокутник 113"/>
                <p:cNvSpPr/>
                <p:nvPr/>
              </p:nvSpPr>
              <p:spPr>
                <a:xfrm>
                  <a:off x="8905329" y="46345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5" name="Прямокутник 114"/>
                <p:cNvSpPr/>
                <p:nvPr/>
              </p:nvSpPr>
              <p:spPr>
                <a:xfrm>
                  <a:off x="8997406" y="47266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951208" y="3072791"/>
                <a:ext cx="899496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sz="1400" b="1" dirty="0" smtClean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64x20x20</a:t>
                </a:r>
                <a:endParaRPr lang="en-US" sz="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6" name="Групувати 105"/>
            <p:cNvGrpSpPr/>
            <p:nvPr/>
          </p:nvGrpSpPr>
          <p:grpSpPr>
            <a:xfrm>
              <a:off x="6701275" y="4709193"/>
              <a:ext cx="629141" cy="150566"/>
              <a:chOff x="3105509" y="3318510"/>
              <a:chExt cx="1329331" cy="318135"/>
            </a:xfrm>
          </p:grpSpPr>
          <p:sp>
            <p:nvSpPr>
              <p:cNvPr id="107" name="Прямокутник 106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08" name="Пряма сполучна лінія 107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 сполучна лінія 108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 сполучна лінія 109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 сполучна лінія 110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Групувати 136"/>
            <p:cNvGrpSpPr/>
            <p:nvPr/>
          </p:nvGrpSpPr>
          <p:grpSpPr>
            <a:xfrm flipV="1">
              <a:off x="7602147" y="4914915"/>
              <a:ext cx="665911" cy="158152"/>
              <a:chOff x="3105509" y="3318510"/>
              <a:chExt cx="1329331" cy="318135"/>
            </a:xfrm>
          </p:grpSpPr>
          <p:sp>
            <p:nvSpPr>
              <p:cNvPr id="138" name="Прямокутник 137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39" name="Пряма сполучна лінія 138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 сполучна лінія 139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 сполучна лінія 140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 сполучна лінія 141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7226809" y="3690409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S3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64x10x10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Групувати 161"/>
            <p:cNvGrpSpPr/>
            <p:nvPr/>
          </p:nvGrpSpPr>
          <p:grpSpPr>
            <a:xfrm>
              <a:off x="7825831" y="3817621"/>
              <a:ext cx="1520283" cy="1501140"/>
              <a:chOff x="9159332" y="2944808"/>
              <a:chExt cx="1331538" cy="1314772"/>
            </a:xfrm>
          </p:grpSpPr>
          <p:sp>
            <p:nvSpPr>
              <p:cNvPr id="146" name="Прямокутник 145"/>
              <p:cNvSpPr/>
              <p:nvPr/>
            </p:nvSpPr>
            <p:spPr>
              <a:xfrm>
                <a:off x="9159332" y="2944808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7" name="Прямокутник 146"/>
              <p:cNvSpPr/>
              <p:nvPr/>
            </p:nvSpPr>
            <p:spPr>
              <a:xfrm>
                <a:off x="9233386" y="301886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8" name="Прямокутник 147"/>
              <p:cNvSpPr/>
              <p:nvPr/>
            </p:nvSpPr>
            <p:spPr>
              <a:xfrm>
                <a:off x="9292069" y="3060779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9" name="Прямокутник 148"/>
              <p:cNvSpPr/>
              <p:nvPr/>
            </p:nvSpPr>
            <p:spPr>
              <a:xfrm>
                <a:off x="9366122" y="313483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0" name="Прямокутник 149"/>
              <p:cNvSpPr/>
              <p:nvPr/>
            </p:nvSpPr>
            <p:spPr>
              <a:xfrm>
                <a:off x="9414637" y="3183347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1" name="Прямокутник 150"/>
              <p:cNvSpPr/>
              <p:nvPr/>
            </p:nvSpPr>
            <p:spPr>
              <a:xfrm>
                <a:off x="9488690" y="3257400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2" name="Прямокутник 151"/>
              <p:cNvSpPr/>
              <p:nvPr/>
            </p:nvSpPr>
            <p:spPr>
              <a:xfrm>
                <a:off x="9537205" y="3305914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3" name="Прямокутник 152"/>
              <p:cNvSpPr/>
              <p:nvPr/>
            </p:nvSpPr>
            <p:spPr>
              <a:xfrm>
                <a:off x="9611257" y="3379967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4" name="Прямокутник 153"/>
              <p:cNvSpPr/>
              <p:nvPr/>
            </p:nvSpPr>
            <p:spPr>
              <a:xfrm>
                <a:off x="9659772" y="3428482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5" name="Прямокутник 154"/>
              <p:cNvSpPr/>
              <p:nvPr/>
            </p:nvSpPr>
            <p:spPr>
              <a:xfrm>
                <a:off x="9733825" y="3502535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6" name="Прямокутник 155"/>
              <p:cNvSpPr/>
              <p:nvPr/>
            </p:nvSpPr>
            <p:spPr>
              <a:xfrm>
                <a:off x="9782340" y="35510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7" name="Прямокутник 156"/>
              <p:cNvSpPr/>
              <p:nvPr/>
            </p:nvSpPr>
            <p:spPr>
              <a:xfrm>
                <a:off x="9856393" y="36251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8" name="Прямокутник 157"/>
              <p:cNvSpPr/>
              <p:nvPr/>
            </p:nvSpPr>
            <p:spPr>
              <a:xfrm>
                <a:off x="9934740" y="37034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9" name="Прямокутник 158"/>
              <p:cNvSpPr/>
              <p:nvPr/>
            </p:nvSpPr>
            <p:spPr>
              <a:xfrm>
                <a:off x="10008793" y="37775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0" name="Прямокутник 159"/>
              <p:cNvSpPr/>
              <p:nvPr/>
            </p:nvSpPr>
            <p:spPr>
              <a:xfrm>
                <a:off x="10087140" y="38558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1" name="Прямокутник 160"/>
              <p:cNvSpPr/>
              <p:nvPr/>
            </p:nvSpPr>
            <p:spPr>
              <a:xfrm>
                <a:off x="10161193" y="39299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76" name="Групувати 175"/>
            <p:cNvGrpSpPr/>
            <p:nvPr/>
          </p:nvGrpSpPr>
          <p:grpSpPr>
            <a:xfrm>
              <a:off x="8310215" y="4931292"/>
              <a:ext cx="742346" cy="91040"/>
              <a:chOff x="3105509" y="3318506"/>
              <a:chExt cx="2236851" cy="274324"/>
            </a:xfrm>
          </p:grpSpPr>
          <p:sp>
            <p:nvSpPr>
              <p:cNvPr id="177" name="Прямокутник 176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78" name="Пряма сполучна лінія 177"/>
              <p:cNvCxnSpPr/>
              <p:nvPr/>
            </p:nvCxnSpPr>
            <p:spPr>
              <a:xfrm>
                <a:off x="3375660" y="3318506"/>
                <a:ext cx="1961961" cy="27417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 сполучна лінія 178"/>
              <p:cNvCxnSpPr/>
              <p:nvPr/>
            </p:nvCxnSpPr>
            <p:spPr>
              <a:xfrm>
                <a:off x="3373755" y="3589020"/>
                <a:ext cx="1961498" cy="129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 сполучна лінія 179"/>
              <p:cNvCxnSpPr/>
              <p:nvPr/>
            </p:nvCxnSpPr>
            <p:spPr>
              <a:xfrm>
                <a:off x="3112770" y="3322320"/>
                <a:ext cx="2222482" cy="26089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 сполучна лінія 180"/>
              <p:cNvCxnSpPr/>
              <p:nvPr/>
            </p:nvCxnSpPr>
            <p:spPr>
              <a:xfrm flipV="1">
                <a:off x="3110866" y="3587947"/>
                <a:ext cx="2231494" cy="488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7690105" y="3312457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sz="14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128x8x8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7" name="Групувати 186"/>
            <p:cNvGrpSpPr/>
            <p:nvPr/>
          </p:nvGrpSpPr>
          <p:grpSpPr>
            <a:xfrm>
              <a:off x="8630503" y="3781045"/>
              <a:ext cx="1520283" cy="1501140"/>
              <a:chOff x="9159332" y="2944808"/>
              <a:chExt cx="1331538" cy="1314772"/>
            </a:xfrm>
          </p:grpSpPr>
          <p:sp>
            <p:nvSpPr>
              <p:cNvPr id="188" name="Прямокутник 187"/>
              <p:cNvSpPr/>
              <p:nvPr/>
            </p:nvSpPr>
            <p:spPr>
              <a:xfrm>
                <a:off x="9159332" y="2944808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9" name="Прямокутник 188"/>
              <p:cNvSpPr/>
              <p:nvPr/>
            </p:nvSpPr>
            <p:spPr>
              <a:xfrm>
                <a:off x="9233386" y="301886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0" name="Прямокутник 189"/>
              <p:cNvSpPr/>
              <p:nvPr/>
            </p:nvSpPr>
            <p:spPr>
              <a:xfrm>
                <a:off x="9292069" y="3060779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1" name="Прямокутник 190"/>
              <p:cNvSpPr/>
              <p:nvPr/>
            </p:nvSpPr>
            <p:spPr>
              <a:xfrm>
                <a:off x="9366122" y="313483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2" name="Прямокутник 191"/>
              <p:cNvSpPr/>
              <p:nvPr/>
            </p:nvSpPr>
            <p:spPr>
              <a:xfrm>
                <a:off x="9414637" y="3183347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3" name="Прямокутник 192"/>
              <p:cNvSpPr/>
              <p:nvPr/>
            </p:nvSpPr>
            <p:spPr>
              <a:xfrm>
                <a:off x="9488690" y="3257400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4" name="Прямокутник 193"/>
              <p:cNvSpPr/>
              <p:nvPr/>
            </p:nvSpPr>
            <p:spPr>
              <a:xfrm>
                <a:off x="9537205" y="3305914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5" name="Прямокутник 194"/>
              <p:cNvSpPr/>
              <p:nvPr/>
            </p:nvSpPr>
            <p:spPr>
              <a:xfrm>
                <a:off x="9611257" y="3379967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6" name="Прямокутник 195"/>
              <p:cNvSpPr/>
              <p:nvPr/>
            </p:nvSpPr>
            <p:spPr>
              <a:xfrm>
                <a:off x="9659772" y="3428482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7" name="Прямокутник 196"/>
              <p:cNvSpPr/>
              <p:nvPr/>
            </p:nvSpPr>
            <p:spPr>
              <a:xfrm>
                <a:off x="9733825" y="3502535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8" name="Прямокутник 197"/>
              <p:cNvSpPr/>
              <p:nvPr/>
            </p:nvSpPr>
            <p:spPr>
              <a:xfrm>
                <a:off x="9782340" y="35510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9" name="Прямокутник 198"/>
              <p:cNvSpPr/>
              <p:nvPr/>
            </p:nvSpPr>
            <p:spPr>
              <a:xfrm>
                <a:off x="9856393" y="36251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0" name="Прямокутник 199"/>
              <p:cNvSpPr/>
              <p:nvPr/>
            </p:nvSpPr>
            <p:spPr>
              <a:xfrm>
                <a:off x="9934740" y="37034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1" name="Прямокутник 200"/>
              <p:cNvSpPr/>
              <p:nvPr/>
            </p:nvSpPr>
            <p:spPr>
              <a:xfrm>
                <a:off x="10008793" y="37775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2" name="Прямокутник 201"/>
              <p:cNvSpPr/>
              <p:nvPr/>
            </p:nvSpPr>
            <p:spPr>
              <a:xfrm>
                <a:off x="10087140" y="38558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3" name="Прямокутник 202"/>
              <p:cNvSpPr/>
              <p:nvPr/>
            </p:nvSpPr>
            <p:spPr>
              <a:xfrm>
                <a:off x="10161193" y="39299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8470393" y="326978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4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128x4x4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5" name="Групувати 204"/>
            <p:cNvGrpSpPr/>
            <p:nvPr/>
          </p:nvGrpSpPr>
          <p:grpSpPr>
            <a:xfrm flipV="1">
              <a:off x="9163655" y="5119868"/>
              <a:ext cx="742346" cy="98308"/>
              <a:chOff x="3105509" y="3318506"/>
              <a:chExt cx="2236851" cy="274324"/>
            </a:xfrm>
          </p:grpSpPr>
          <p:sp>
            <p:nvSpPr>
              <p:cNvPr id="206" name="Прямокутник 205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07" name="Пряма сполучна лінія 206"/>
              <p:cNvCxnSpPr/>
              <p:nvPr/>
            </p:nvCxnSpPr>
            <p:spPr>
              <a:xfrm>
                <a:off x="3375660" y="3318506"/>
                <a:ext cx="1961961" cy="27417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 сполучна лінія 207"/>
              <p:cNvCxnSpPr/>
              <p:nvPr/>
            </p:nvCxnSpPr>
            <p:spPr>
              <a:xfrm>
                <a:off x="3373755" y="3589020"/>
                <a:ext cx="1961498" cy="129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 сполучна лінія 208"/>
              <p:cNvCxnSpPr/>
              <p:nvPr/>
            </p:nvCxnSpPr>
            <p:spPr>
              <a:xfrm>
                <a:off x="3112770" y="3322320"/>
                <a:ext cx="2222482" cy="26089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 сполучна лінія 209"/>
              <p:cNvCxnSpPr/>
              <p:nvPr/>
            </p:nvCxnSpPr>
            <p:spPr>
              <a:xfrm flipV="1">
                <a:off x="3110866" y="3587947"/>
                <a:ext cx="2231494" cy="488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Паралелограм 210"/>
            <p:cNvSpPr/>
            <p:nvPr/>
          </p:nvSpPr>
          <p:spPr>
            <a:xfrm flipH="1">
              <a:off x="9285732" y="3901440"/>
              <a:ext cx="1347216" cy="1274064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3" name="Паралелограм 212"/>
            <p:cNvSpPr/>
            <p:nvPr/>
          </p:nvSpPr>
          <p:spPr>
            <a:xfrm flipH="1">
              <a:off x="10398252" y="4122420"/>
              <a:ext cx="805751" cy="762000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102853" y="339170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14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" name="Паралелограм 214"/>
            <p:cNvSpPr/>
            <p:nvPr/>
          </p:nvSpPr>
          <p:spPr>
            <a:xfrm flipH="1">
              <a:off x="9720072" y="3901440"/>
              <a:ext cx="1347216" cy="1274064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560053" y="339932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1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0169653" y="361268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F2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37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37522" y="5446158"/>
              <a:ext cx="1546100" cy="29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Convolution 5x5</a:t>
              </a:r>
              <a:endParaRPr lang="uk-UA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192408" y="5646420"/>
              <a:ext cx="1377812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3x3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195217" y="5593080"/>
              <a:ext cx="1371444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3x3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883632" y="5524500"/>
              <a:ext cx="1328949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3x3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086206" y="5288280"/>
              <a:ext cx="1257194" cy="29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10255" y="5204460"/>
              <a:ext cx="1166745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313064" y="5219700"/>
              <a:ext cx="1107036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873392" y="5341621"/>
              <a:ext cx="1146907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692640" y="5515595"/>
              <a:ext cx="1150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Full connection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901649" y="5466769"/>
              <a:ext cx="1150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Full connection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352212" y="5252720"/>
              <a:ext cx="854270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Dropout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3" name="Групувати 232"/>
          <p:cNvGrpSpPr/>
          <p:nvPr/>
        </p:nvGrpSpPr>
        <p:grpSpPr>
          <a:xfrm>
            <a:off x="1056640" y="3827629"/>
            <a:ext cx="9692640" cy="2319917"/>
            <a:chOff x="943666" y="3269785"/>
            <a:chExt cx="11108603" cy="2658826"/>
          </a:xfrm>
        </p:grpSpPr>
        <p:grpSp>
          <p:nvGrpSpPr>
            <p:cNvPr id="234" name="Групувати 116"/>
            <p:cNvGrpSpPr/>
            <p:nvPr/>
          </p:nvGrpSpPr>
          <p:grpSpPr>
            <a:xfrm>
              <a:off x="7475322" y="4197708"/>
              <a:ext cx="982889" cy="968660"/>
              <a:chOff x="8130684" y="3880735"/>
              <a:chExt cx="1440036" cy="1419189"/>
            </a:xfrm>
          </p:grpSpPr>
          <p:sp>
            <p:nvSpPr>
              <p:cNvPr id="387" name="Прямокутник 386"/>
              <p:cNvSpPr/>
              <p:nvPr/>
            </p:nvSpPr>
            <p:spPr>
              <a:xfrm>
                <a:off x="8130684" y="3880735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8" name="Прямокутник 387"/>
              <p:cNvSpPr/>
              <p:nvPr/>
            </p:nvSpPr>
            <p:spPr>
              <a:xfrm>
                <a:off x="8222762" y="3972813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9" name="Прямокутник 388"/>
              <p:cNvSpPr/>
              <p:nvPr/>
            </p:nvSpPr>
            <p:spPr>
              <a:xfrm>
                <a:off x="8295729" y="40249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0" name="Прямокутник 389"/>
              <p:cNvSpPr/>
              <p:nvPr/>
            </p:nvSpPr>
            <p:spPr>
              <a:xfrm>
                <a:off x="8387806" y="41170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1" name="Прямокутник 390"/>
              <p:cNvSpPr/>
              <p:nvPr/>
            </p:nvSpPr>
            <p:spPr>
              <a:xfrm>
                <a:off x="8448129" y="41773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2" name="Прямокутник 391"/>
              <p:cNvSpPr/>
              <p:nvPr/>
            </p:nvSpPr>
            <p:spPr>
              <a:xfrm>
                <a:off x="8540206" y="42694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3" name="Прямокутник 392"/>
              <p:cNvSpPr/>
              <p:nvPr/>
            </p:nvSpPr>
            <p:spPr>
              <a:xfrm>
                <a:off x="8600529" y="43297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4" name="Прямокутник 393"/>
              <p:cNvSpPr/>
              <p:nvPr/>
            </p:nvSpPr>
            <p:spPr>
              <a:xfrm>
                <a:off x="8692606" y="44218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5" name="Прямокутник 394"/>
              <p:cNvSpPr/>
              <p:nvPr/>
            </p:nvSpPr>
            <p:spPr>
              <a:xfrm>
                <a:off x="8752929" y="44821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6" name="Прямокутник 395"/>
              <p:cNvSpPr/>
              <p:nvPr/>
            </p:nvSpPr>
            <p:spPr>
              <a:xfrm>
                <a:off x="8845006" y="45742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7" name="Прямокутник 396"/>
              <p:cNvSpPr/>
              <p:nvPr/>
            </p:nvSpPr>
            <p:spPr>
              <a:xfrm>
                <a:off x="8905329" y="4634533"/>
                <a:ext cx="573314" cy="573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8" name="Прямокутник 397"/>
              <p:cNvSpPr/>
              <p:nvPr/>
            </p:nvSpPr>
            <p:spPr>
              <a:xfrm>
                <a:off x="8997406" y="4726610"/>
                <a:ext cx="573314" cy="5733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35" name="Групувати 60"/>
            <p:cNvGrpSpPr/>
            <p:nvPr/>
          </p:nvGrpSpPr>
          <p:grpSpPr>
            <a:xfrm>
              <a:off x="2384005" y="3435885"/>
              <a:ext cx="1387561" cy="1825999"/>
              <a:chOff x="2734572" y="2985920"/>
              <a:chExt cx="1725283" cy="2270442"/>
            </a:xfrm>
          </p:grpSpPr>
          <p:grpSp>
            <p:nvGrpSpPr>
              <p:cNvPr id="381" name="Групувати 28"/>
              <p:cNvGrpSpPr/>
              <p:nvPr/>
            </p:nvGrpSpPr>
            <p:grpSpPr>
              <a:xfrm>
                <a:off x="2734572" y="3574391"/>
                <a:ext cx="1725283" cy="1681971"/>
                <a:chOff x="3407434" y="2907102"/>
                <a:chExt cx="1374476" cy="1339971"/>
              </a:xfrm>
            </p:grpSpPr>
            <p:sp>
              <p:nvSpPr>
                <p:cNvPr id="383" name="Прямокутник 24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4" name="Прямокутник 25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5" name="Прямокутник 26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6" name="Прямокутник 27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382" name="TextBox 381"/>
              <p:cNvSpPr txBox="1"/>
              <p:nvPr/>
            </p:nvSpPr>
            <p:spPr>
              <a:xfrm>
                <a:off x="2896959" y="2985920"/>
                <a:ext cx="1188509" cy="63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C1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16x128x128</a:t>
                </a:r>
                <a:endParaRPr lang="en-US" sz="11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36" name="Групувати 58"/>
            <p:cNvGrpSpPr/>
            <p:nvPr/>
          </p:nvGrpSpPr>
          <p:grpSpPr>
            <a:xfrm>
              <a:off x="3848099" y="3540685"/>
              <a:ext cx="1040444" cy="1566258"/>
              <a:chOff x="4555025" y="3116226"/>
              <a:chExt cx="1293683" cy="1947478"/>
            </a:xfrm>
          </p:grpSpPr>
          <p:grpSp>
            <p:nvGrpSpPr>
              <p:cNvPr id="375" name="Групувати 30"/>
              <p:cNvGrpSpPr/>
              <p:nvPr/>
            </p:nvGrpSpPr>
            <p:grpSpPr>
              <a:xfrm>
                <a:off x="4595003" y="3841472"/>
                <a:ext cx="1253705" cy="1222232"/>
                <a:chOff x="3407434" y="2907102"/>
                <a:chExt cx="1374476" cy="1339971"/>
              </a:xfrm>
            </p:grpSpPr>
            <p:sp>
              <p:nvSpPr>
                <p:cNvPr id="377" name="Прямокутник 376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78" name="Прямокутник 377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79" name="Прямокутник 378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0" name="Прямокутник 379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376" name="TextBox 375"/>
              <p:cNvSpPr txBox="1"/>
              <p:nvPr/>
            </p:nvSpPr>
            <p:spPr>
              <a:xfrm>
                <a:off x="4555025" y="3116226"/>
                <a:ext cx="947465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1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16x64x64</a:t>
                </a:r>
              </a:p>
            </p:txBody>
          </p:sp>
        </p:grpSp>
        <p:grpSp>
          <p:nvGrpSpPr>
            <p:cNvPr id="237" name="Групувати 59"/>
            <p:cNvGrpSpPr/>
            <p:nvPr/>
          </p:nvGrpSpPr>
          <p:grpSpPr>
            <a:xfrm>
              <a:off x="4774629" y="3517403"/>
              <a:ext cx="1124044" cy="1608053"/>
              <a:chOff x="5707056" y="3087267"/>
              <a:chExt cx="1397629" cy="1999442"/>
            </a:xfrm>
          </p:grpSpPr>
          <p:grpSp>
            <p:nvGrpSpPr>
              <p:cNvPr id="369" name="Групувати 42"/>
              <p:cNvGrpSpPr/>
              <p:nvPr/>
            </p:nvGrpSpPr>
            <p:grpSpPr>
              <a:xfrm>
                <a:off x="5868838" y="3881887"/>
                <a:ext cx="1235847" cy="1204822"/>
                <a:chOff x="3407434" y="2907102"/>
                <a:chExt cx="1374476" cy="1339971"/>
              </a:xfrm>
            </p:grpSpPr>
            <p:sp>
              <p:nvSpPr>
                <p:cNvPr id="371" name="Прямокутник 370"/>
                <p:cNvSpPr/>
                <p:nvPr/>
              </p:nvSpPr>
              <p:spPr>
                <a:xfrm>
                  <a:off x="3407434" y="2907102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72" name="Прямокутник 371"/>
                <p:cNvSpPr/>
                <p:nvPr/>
              </p:nvSpPr>
              <p:spPr>
                <a:xfrm>
                  <a:off x="3559834" y="3059502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73" name="Прямокутник 372"/>
                <p:cNvSpPr/>
                <p:nvPr/>
              </p:nvSpPr>
              <p:spPr>
                <a:xfrm>
                  <a:off x="3680604" y="3145767"/>
                  <a:ext cx="948906" cy="9489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74" name="Прямокутник 373"/>
                <p:cNvSpPr/>
                <p:nvPr/>
              </p:nvSpPr>
              <p:spPr>
                <a:xfrm>
                  <a:off x="3833004" y="3298167"/>
                  <a:ext cx="948906" cy="9489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370" name="TextBox 369"/>
              <p:cNvSpPr txBox="1"/>
              <p:nvPr/>
            </p:nvSpPr>
            <p:spPr>
              <a:xfrm>
                <a:off x="5707056" y="3087267"/>
                <a:ext cx="1017810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C2</a:t>
                </a: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32x60x60</a:t>
                </a:r>
              </a:p>
            </p:txBody>
          </p:sp>
        </p:grpSp>
        <p:grpSp>
          <p:nvGrpSpPr>
            <p:cNvPr id="238" name="Групувати 61"/>
            <p:cNvGrpSpPr/>
            <p:nvPr/>
          </p:nvGrpSpPr>
          <p:grpSpPr>
            <a:xfrm>
              <a:off x="943666" y="3424795"/>
              <a:ext cx="1336271" cy="1859811"/>
              <a:chOff x="943666" y="2972127"/>
              <a:chExt cx="1661513" cy="2312480"/>
            </a:xfrm>
          </p:grpSpPr>
          <p:pic>
            <p:nvPicPr>
              <p:cNvPr id="367" name="Picture 1" descr="C:\Users\НВК ШКТ-ЛТЛ 8\Downloads\Screenshot from 2020-12-03 06-36-3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3666" y="3623094"/>
                <a:ext cx="1661513" cy="1661513"/>
              </a:xfrm>
              <a:prstGeom prst="rect">
                <a:avLst/>
              </a:prstGeom>
              <a:noFill/>
            </p:spPr>
          </p:pic>
          <p:sp>
            <p:nvSpPr>
              <p:cNvPr id="368" name="TextBox 6"/>
              <p:cNvSpPr txBox="1"/>
              <p:nvPr/>
            </p:nvSpPr>
            <p:spPr>
              <a:xfrm>
                <a:off x="1045015" y="2972127"/>
                <a:ext cx="1245141" cy="66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Input</a:t>
                </a:r>
              </a:p>
              <a:p>
                <a:pPr algn="ctr"/>
                <a:r>
                  <a:rPr lang="en-US" sz="1050" dirty="0" smtClean="0">
                    <a:latin typeface="Calibri" pitchFamily="34" charset="0"/>
                    <a:cs typeface="Calibri" pitchFamily="34" charset="0"/>
                  </a:rPr>
                  <a:t>3x132x132</a:t>
                </a:r>
              </a:p>
            </p:txBody>
          </p:sp>
        </p:grpSp>
        <p:grpSp>
          <p:nvGrpSpPr>
            <p:cNvPr id="239" name="Групувати 23"/>
            <p:cNvGrpSpPr/>
            <p:nvPr/>
          </p:nvGrpSpPr>
          <p:grpSpPr>
            <a:xfrm>
              <a:off x="1995489" y="4646914"/>
              <a:ext cx="1069115" cy="255860"/>
              <a:chOff x="3105509" y="3318510"/>
              <a:chExt cx="1329331" cy="318135"/>
            </a:xfrm>
          </p:grpSpPr>
          <p:sp>
            <p:nvSpPr>
              <p:cNvPr id="362" name="Прямокутник 10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63" name="Пряма сполучна лінія 12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Пряма сполучна лінія 13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Пряма сполучна лінія 15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Пряма сполучна лінія 16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Групувати 35"/>
            <p:cNvGrpSpPr/>
            <p:nvPr/>
          </p:nvGrpSpPr>
          <p:grpSpPr>
            <a:xfrm flipV="1">
              <a:off x="3481800" y="4490872"/>
              <a:ext cx="861038" cy="158181"/>
              <a:chOff x="3105509" y="3318510"/>
              <a:chExt cx="1767653" cy="301188"/>
            </a:xfrm>
          </p:grpSpPr>
          <p:sp>
            <p:nvSpPr>
              <p:cNvPr id="357" name="Прямокутник 356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58" name="Пряма сполучна лінія 357"/>
              <p:cNvCxnSpPr/>
              <p:nvPr/>
            </p:nvCxnSpPr>
            <p:spPr>
              <a:xfrm>
                <a:off x="3375658" y="3318510"/>
                <a:ext cx="1484921" cy="29535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Пряма сполучна лінія 358"/>
              <p:cNvCxnSpPr/>
              <p:nvPr/>
            </p:nvCxnSpPr>
            <p:spPr>
              <a:xfrm>
                <a:off x="3373754" y="3589020"/>
                <a:ext cx="1467953" cy="190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 сполучна лінія 359"/>
              <p:cNvCxnSpPr/>
              <p:nvPr/>
            </p:nvCxnSpPr>
            <p:spPr>
              <a:xfrm>
                <a:off x="3112770" y="3322320"/>
                <a:ext cx="1760392" cy="2857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Пряма сполучна лінія 360"/>
              <p:cNvCxnSpPr/>
              <p:nvPr/>
            </p:nvCxnSpPr>
            <p:spPr>
              <a:xfrm>
                <a:off x="3110865" y="3592830"/>
                <a:ext cx="1756007" cy="26868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Групувати 47"/>
            <p:cNvGrpSpPr/>
            <p:nvPr/>
          </p:nvGrpSpPr>
          <p:grpSpPr>
            <a:xfrm>
              <a:off x="4685034" y="4602349"/>
              <a:ext cx="665910" cy="159366"/>
              <a:chOff x="3105509" y="3318510"/>
              <a:chExt cx="1329331" cy="318135"/>
            </a:xfrm>
          </p:grpSpPr>
          <p:sp>
            <p:nvSpPr>
              <p:cNvPr id="352" name="Прямокутник 351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53" name="Пряма сполучна лінія 352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Пряма сполучна лінія 353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Пряма сполучна лінія 354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Пряма сполучна лінія 355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Групувати 80"/>
            <p:cNvGrpSpPr/>
            <p:nvPr/>
          </p:nvGrpSpPr>
          <p:grpSpPr>
            <a:xfrm>
              <a:off x="5890261" y="3715351"/>
              <a:ext cx="925371" cy="1367082"/>
              <a:chOff x="7094238" y="3333401"/>
              <a:chExt cx="1150602" cy="1699823"/>
            </a:xfrm>
          </p:grpSpPr>
          <p:sp>
            <p:nvSpPr>
              <p:cNvPr id="342" name="TextBox 341"/>
              <p:cNvSpPr txBox="1"/>
              <p:nvPr/>
            </p:nvSpPr>
            <p:spPr>
              <a:xfrm>
                <a:off x="7094238" y="3333401"/>
                <a:ext cx="834647" cy="61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400" b="1" dirty="0" smtClean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800" dirty="0" smtClean="0">
                    <a:latin typeface="Calibri" pitchFamily="34" charset="0"/>
                    <a:cs typeface="Calibri" pitchFamily="34" charset="0"/>
                  </a:rPr>
                  <a:t>32x30x30</a:t>
                </a:r>
              </a:p>
            </p:txBody>
          </p:sp>
          <p:grpSp>
            <p:nvGrpSpPr>
              <p:cNvPr id="343" name="Групувати 73"/>
              <p:cNvGrpSpPr/>
              <p:nvPr/>
            </p:nvGrpSpPr>
            <p:grpSpPr>
              <a:xfrm>
                <a:off x="7109604" y="3918835"/>
                <a:ext cx="1135236" cy="1114389"/>
                <a:chOff x="7566804" y="4132195"/>
                <a:chExt cx="1135236" cy="1114389"/>
              </a:xfrm>
            </p:grpSpPr>
            <p:sp>
              <p:nvSpPr>
                <p:cNvPr id="344" name="Прямокутник 343"/>
                <p:cNvSpPr/>
                <p:nvPr/>
              </p:nvSpPr>
              <p:spPr>
                <a:xfrm>
                  <a:off x="7566804" y="4132195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5" name="Прямокутник 344"/>
                <p:cNvSpPr/>
                <p:nvPr/>
              </p:nvSpPr>
              <p:spPr>
                <a:xfrm>
                  <a:off x="7658882" y="4224273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6" name="Прямокутник 345"/>
                <p:cNvSpPr/>
                <p:nvPr/>
              </p:nvSpPr>
              <p:spPr>
                <a:xfrm>
                  <a:off x="7731849" y="42763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7" name="Прямокутник 346"/>
                <p:cNvSpPr/>
                <p:nvPr/>
              </p:nvSpPr>
              <p:spPr>
                <a:xfrm>
                  <a:off x="7823926" y="43684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8" name="Прямокутник 347"/>
                <p:cNvSpPr/>
                <p:nvPr/>
              </p:nvSpPr>
              <p:spPr>
                <a:xfrm>
                  <a:off x="7884249" y="44287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9" name="Прямокутник 348"/>
                <p:cNvSpPr/>
                <p:nvPr/>
              </p:nvSpPr>
              <p:spPr>
                <a:xfrm>
                  <a:off x="7976326" y="45208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50" name="Прямокутник 349"/>
                <p:cNvSpPr/>
                <p:nvPr/>
              </p:nvSpPr>
              <p:spPr>
                <a:xfrm>
                  <a:off x="8036649" y="458119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51" name="Прямокутник 350"/>
                <p:cNvSpPr/>
                <p:nvPr/>
              </p:nvSpPr>
              <p:spPr>
                <a:xfrm>
                  <a:off x="8128726" y="467327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  <p:grpSp>
          <p:nvGrpSpPr>
            <p:cNvPr id="243" name="Групувати 74"/>
            <p:cNvGrpSpPr/>
            <p:nvPr/>
          </p:nvGrpSpPr>
          <p:grpSpPr>
            <a:xfrm flipV="1">
              <a:off x="5681889" y="4797291"/>
              <a:ext cx="861038" cy="158181"/>
              <a:chOff x="3105509" y="3318510"/>
              <a:chExt cx="1767653" cy="301188"/>
            </a:xfrm>
          </p:grpSpPr>
          <p:sp>
            <p:nvSpPr>
              <p:cNvPr id="337" name="Прямокутник 336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38" name="Пряма сполучна лінія 337"/>
              <p:cNvCxnSpPr/>
              <p:nvPr/>
            </p:nvCxnSpPr>
            <p:spPr>
              <a:xfrm>
                <a:off x="3375658" y="3318510"/>
                <a:ext cx="1484921" cy="29535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 сполучна лінія 338"/>
              <p:cNvCxnSpPr/>
              <p:nvPr/>
            </p:nvCxnSpPr>
            <p:spPr>
              <a:xfrm>
                <a:off x="3373754" y="3589020"/>
                <a:ext cx="1467953" cy="190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 сполучна лінія 339"/>
              <p:cNvCxnSpPr/>
              <p:nvPr/>
            </p:nvCxnSpPr>
            <p:spPr>
              <a:xfrm>
                <a:off x="3112770" y="3322320"/>
                <a:ext cx="1760392" cy="28570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 сполучна лінія 340"/>
              <p:cNvCxnSpPr/>
              <p:nvPr/>
            </p:nvCxnSpPr>
            <p:spPr>
              <a:xfrm>
                <a:off x="3110865" y="3592830"/>
                <a:ext cx="1756007" cy="26868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Групувати 129"/>
            <p:cNvGrpSpPr/>
            <p:nvPr/>
          </p:nvGrpSpPr>
          <p:grpSpPr>
            <a:xfrm>
              <a:off x="6546116" y="3505757"/>
              <a:ext cx="1158151" cy="1650221"/>
              <a:chOff x="7909704" y="3072791"/>
              <a:chExt cx="1440036" cy="2051873"/>
            </a:xfrm>
          </p:grpSpPr>
          <p:grpSp>
            <p:nvGrpSpPr>
              <p:cNvPr id="323" name="Групувати 115"/>
              <p:cNvGrpSpPr/>
              <p:nvPr/>
            </p:nvGrpSpPr>
            <p:grpSpPr>
              <a:xfrm>
                <a:off x="7909704" y="3705475"/>
                <a:ext cx="1440036" cy="1419189"/>
                <a:chOff x="8130684" y="3880735"/>
                <a:chExt cx="1440036" cy="1419189"/>
              </a:xfrm>
            </p:grpSpPr>
            <p:sp>
              <p:nvSpPr>
                <p:cNvPr id="325" name="Прямокутник 91"/>
                <p:cNvSpPr/>
                <p:nvPr/>
              </p:nvSpPr>
              <p:spPr>
                <a:xfrm>
                  <a:off x="8130684" y="3880735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26" name="Прямокутник 325"/>
                <p:cNvSpPr/>
                <p:nvPr/>
              </p:nvSpPr>
              <p:spPr>
                <a:xfrm>
                  <a:off x="8222762" y="3972813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27" name="Прямокутник 326"/>
                <p:cNvSpPr/>
                <p:nvPr/>
              </p:nvSpPr>
              <p:spPr>
                <a:xfrm>
                  <a:off x="8295729" y="40249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28" name="Прямокутник 327"/>
                <p:cNvSpPr/>
                <p:nvPr/>
              </p:nvSpPr>
              <p:spPr>
                <a:xfrm>
                  <a:off x="8387806" y="41170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29" name="Прямокутник 328"/>
                <p:cNvSpPr/>
                <p:nvPr/>
              </p:nvSpPr>
              <p:spPr>
                <a:xfrm>
                  <a:off x="8448129" y="41773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0" name="Прямокутник 329"/>
                <p:cNvSpPr/>
                <p:nvPr/>
              </p:nvSpPr>
              <p:spPr>
                <a:xfrm>
                  <a:off x="8540206" y="42694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1" name="Прямокутник 330"/>
                <p:cNvSpPr/>
                <p:nvPr/>
              </p:nvSpPr>
              <p:spPr>
                <a:xfrm>
                  <a:off x="8600529" y="43297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2" name="Прямокутник 331"/>
                <p:cNvSpPr/>
                <p:nvPr/>
              </p:nvSpPr>
              <p:spPr>
                <a:xfrm>
                  <a:off x="8692606" y="44218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3" name="Прямокутник 332"/>
                <p:cNvSpPr/>
                <p:nvPr/>
              </p:nvSpPr>
              <p:spPr>
                <a:xfrm>
                  <a:off x="8752929" y="44821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4" name="Прямокутник 333"/>
                <p:cNvSpPr/>
                <p:nvPr/>
              </p:nvSpPr>
              <p:spPr>
                <a:xfrm>
                  <a:off x="8845006" y="45742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5" name="Прямокутник 334"/>
                <p:cNvSpPr/>
                <p:nvPr/>
              </p:nvSpPr>
              <p:spPr>
                <a:xfrm>
                  <a:off x="8905329" y="4634533"/>
                  <a:ext cx="573314" cy="5733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6" name="Прямокутник 335"/>
                <p:cNvSpPr/>
                <p:nvPr/>
              </p:nvSpPr>
              <p:spPr>
                <a:xfrm>
                  <a:off x="8997406" y="4726610"/>
                  <a:ext cx="573314" cy="5733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324" name="TextBox 323"/>
              <p:cNvSpPr txBox="1"/>
              <p:nvPr/>
            </p:nvSpPr>
            <p:spPr>
              <a:xfrm>
                <a:off x="7951208" y="3072791"/>
                <a:ext cx="899496" cy="6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C</a:t>
                </a: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sz="1400" b="1" dirty="0" smtClean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900" dirty="0" smtClean="0">
                    <a:latin typeface="Calibri" pitchFamily="34" charset="0"/>
                    <a:cs typeface="Calibri" pitchFamily="34" charset="0"/>
                  </a:rPr>
                  <a:t>64x28x28</a:t>
                </a:r>
                <a:endParaRPr lang="en-US" sz="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5" name="Групувати 105"/>
            <p:cNvGrpSpPr/>
            <p:nvPr/>
          </p:nvGrpSpPr>
          <p:grpSpPr>
            <a:xfrm>
              <a:off x="6701275" y="4709191"/>
              <a:ext cx="629141" cy="150566"/>
              <a:chOff x="3105509" y="3318510"/>
              <a:chExt cx="1329331" cy="318135"/>
            </a:xfrm>
          </p:grpSpPr>
          <p:sp>
            <p:nvSpPr>
              <p:cNvPr id="318" name="Прямокутник 317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19" name="Пряма сполучна лінія 318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 сполучна лінія 319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 сполучна лінія 320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 сполучна лінія 321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Групувати 136"/>
            <p:cNvGrpSpPr/>
            <p:nvPr/>
          </p:nvGrpSpPr>
          <p:grpSpPr>
            <a:xfrm flipV="1">
              <a:off x="7602144" y="4914915"/>
              <a:ext cx="665910" cy="158152"/>
              <a:chOff x="3105509" y="3318510"/>
              <a:chExt cx="1329331" cy="318135"/>
            </a:xfrm>
          </p:grpSpPr>
          <p:sp>
            <p:nvSpPr>
              <p:cNvPr id="313" name="Прямокутник 312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14" name="Пряма сполучна лінія 313"/>
              <p:cNvCxnSpPr/>
              <p:nvPr/>
            </p:nvCxnSpPr>
            <p:spPr>
              <a:xfrm>
                <a:off x="3375660" y="3318510"/>
                <a:ext cx="1049655" cy="31242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Пряма сполучна лінія 314"/>
              <p:cNvCxnSpPr/>
              <p:nvPr/>
            </p:nvCxnSpPr>
            <p:spPr>
              <a:xfrm>
                <a:off x="3373755" y="3589020"/>
                <a:ext cx="1051560" cy="476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 сполучна лінія 315"/>
              <p:cNvCxnSpPr/>
              <p:nvPr/>
            </p:nvCxnSpPr>
            <p:spPr>
              <a:xfrm>
                <a:off x="3112770" y="3322320"/>
                <a:ext cx="1322070" cy="31051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Пряма сполучна лінія 316"/>
              <p:cNvCxnSpPr/>
              <p:nvPr/>
            </p:nvCxnSpPr>
            <p:spPr>
              <a:xfrm>
                <a:off x="3110865" y="3592830"/>
                <a:ext cx="1318260" cy="3619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/>
            <p:cNvSpPr txBox="1"/>
            <p:nvPr/>
          </p:nvSpPr>
          <p:spPr>
            <a:xfrm>
              <a:off x="7138402" y="3690409"/>
              <a:ext cx="741114" cy="51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S3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64x14x14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8" name="Групувати 161"/>
            <p:cNvGrpSpPr/>
            <p:nvPr/>
          </p:nvGrpSpPr>
          <p:grpSpPr>
            <a:xfrm>
              <a:off x="7825837" y="3817626"/>
              <a:ext cx="1520284" cy="1501142"/>
              <a:chOff x="9159332" y="2944808"/>
              <a:chExt cx="1331538" cy="1314772"/>
            </a:xfrm>
          </p:grpSpPr>
          <p:sp>
            <p:nvSpPr>
              <p:cNvPr id="297" name="Прямокутник 296"/>
              <p:cNvSpPr/>
              <p:nvPr/>
            </p:nvSpPr>
            <p:spPr>
              <a:xfrm>
                <a:off x="9159332" y="2944808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8" name="Прямокутник 297"/>
              <p:cNvSpPr/>
              <p:nvPr/>
            </p:nvSpPr>
            <p:spPr>
              <a:xfrm>
                <a:off x="9233386" y="301886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9" name="Прямокутник 298"/>
              <p:cNvSpPr/>
              <p:nvPr/>
            </p:nvSpPr>
            <p:spPr>
              <a:xfrm>
                <a:off x="9292069" y="3060779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0" name="Прямокутник 299"/>
              <p:cNvSpPr/>
              <p:nvPr/>
            </p:nvSpPr>
            <p:spPr>
              <a:xfrm>
                <a:off x="9366122" y="313483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1" name="Прямокутник 300"/>
              <p:cNvSpPr/>
              <p:nvPr/>
            </p:nvSpPr>
            <p:spPr>
              <a:xfrm>
                <a:off x="9414637" y="3183347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2" name="Прямокутник 301"/>
              <p:cNvSpPr/>
              <p:nvPr/>
            </p:nvSpPr>
            <p:spPr>
              <a:xfrm>
                <a:off x="9488690" y="3257400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3" name="Прямокутник 302"/>
              <p:cNvSpPr/>
              <p:nvPr/>
            </p:nvSpPr>
            <p:spPr>
              <a:xfrm>
                <a:off x="9537205" y="3305914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4" name="Прямокутник 303"/>
              <p:cNvSpPr/>
              <p:nvPr/>
            </p:nvSpPr>
            <p:spPr>
              <a:xfrm>
                <a:off x="9611257" y="3379967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5" name="Прямокутник 304"/>
              <p:cNvSpPr/>
              <p:nvPr/>
            </p:nvSpPr>
            <p:spPr>
              <a:xfrm>
                <a:off x="9659772" y="3428482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6" name="Прямокутник 305"/>
              <p:cNvSpPr/>
              <p:nvPr/>
            </p:nvSpPr>
            <p:spPr>
              <a:xfrm>
                <a:off x="9733825" y="3502535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7" name="Прямокутник 306"/>
              <p:cNvSpPr/>
              <p:nvPr/>
            </p:nvSpPr>
            <p:spPr>
              <a:xfrm>
                <a:off x="9782340" y="35510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8" name="Прямокутник 307"/>
              <p:cNvSpPr/>
              <p:nvPr/>
            </p:nvSpPr>
            <p:spPr>
              <a:xfrm>
                <a:off x="9856393" y="36251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9" name="Прямокутник 308"/>
              <p:cNvSpPr/>
              <p:nvPr/>
            </p:nvSpPr>
            <p:spPr>
              <a:xfrm>
                <a:off x="9934740" y="37034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0" name="Прямокутник 309"/>
              <p:cNvSpPr/>
              <p:nvPr/>
            </p:nvSpPr>
            <p:spPr>
              <a:xfrm>
                <a:off x="10008793" y="37775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1" name="Прямокутник 310"/>
              <p:cNvSpPr/>
              <p:nvPr/>
            </p:nvSpPr>
            <p:spPr>
              <a:xfrm>
                <a:off x="10087140" y="38558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2" name="Прямокутник 311"/>
              <p:cNvSpPr/>
              <p:nvPr/>
            </p:nvSpPr>
            <p:spPr>
              <a:xfrm>
                <a:off x="10161193" y="39299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49" name="Групувати 175"/>
            <p:cNvGrpSpPr/>
            <p:nvPr/>
          </p:nvGrpSpPr>
          <p:grpSpPr>
            <a:xfrm>
              <a:off x="8310217" y="4931294"/>
              <a:ext cx="742349" cy="91040"/>
              <a:chOff x="3105509" y="3318506"/>
              <a:chExt cx="2236851" cy="274324"/>
            </a:xfrm>
          </p:grpSpPr>
          <p:sp>
            <p:nvSpPr>
              <p:cNvPr id="292" name="Прямокутник 291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93" name="Пряма сполучна лінія 292"/>
              <p:cNvCxnSpPr/>
              <p:nvPr/>
            </p:nvCxnSpPr>
            <p:spPr>
              <a:xfrm>
                <a:off x="3375660" y="3318506"/>
                <a:ext cx="1961961" cy="27417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 сполучна лінія 293"/>
              <p:cNvCxnSpPr/>
              <p:nvPr/>
            </p:nvCxnSpPr>
            <p:spPr>
              <a:xfrm>
                <a:off x="3373755" y="3589020"/>
                <a:ext cx="1961498" cy="129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 сполучна лінія 294"/>
              <p:cNvCxnSpPr/>
              <p:nvPr/>
            </p:nvCxnSpPr>
            <p:spPr>
              <a:xfrm>
                <a:off x="3112770" y="3322320"/>
                <a:ext cx="2222482" cy="26089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 сполучна лінія 295"/>
              <p:cNvCxnSpPr/>
              <p:nvPr/>
            </p:nvCxnSpPr>
            <p:spPr>
              <a:xfrm flipV="1">
                <a:off x="3110866" y="3587947"/>
                <a:ext cx="2231494" cy="488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/>
            <p:cNvSpPr txBox="1"/>
            <p:nvPr/>
          </p:nvSpPr>
          <p:spPr>
            <a:xfrm>
              <a:off x="7615814" y="3312457"/>
              <a:ext cx="943182" cy="51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sz="14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128x12x12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1" name="Групувати 186"/>
            <p:cNvGrpSpPr/>
            <p:nvPr/>
          </p:nvGrpSpPr>
          <p:grpSpPr>
            <a:xfrm>
              <a:off x="8630509" y="3781050"/>
              <a:ext cx="1520284" cy="1501142"/>
              <a:chOff x="9159332" y="2944808"/>
              <a:chExt cx="1331538" cy="1314772"/>
            </a:xfrm>
          </p:grpSpPr>
          <p:sp>
            <p:nvSpPr>
              <p:cNvPr id="276" name="Прямокутник 275"/>
              <p:cNvSpPr/>
              <p:nvPr/>
            </p:nvSpPr>
            <p:spPr>
              <a:xfrm>
                <a:off x="9159332" y="2944808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7" name="Прямокутник 276"/>
              <p:cNvSpPr/>
              <p:nvPr/>
            </p:nvSpPr>
            <p:spPr>
              <a:xfrm>
                <a:off x="9233386" y="301886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8" name="Прямокутник 277"/>
              <p:cNvSpPr/>
              <p:nvPr/>
            </p:nvSpPr>
            <p:spPr>
              <a:xfrm>
                <a:off x="9292069" y="3060779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9" name="Прямокутник 278"/>
              <p:cNvSpPr/>
              <p:nvPr/>
            </p:nvSpPr>
            <p:spPr>
              <a:xfrm>
                <a:off x="9366122" y="3134832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Прямокутник 279"/>
              <p:cNvSpPr/>
              <p:nvPr/>
            </p:nvSpPr>
            <p:spPr>
              <a:xfrm>
                <a:off x="9414637" y="3183347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Прямокутник 280"/>
              <p:cNvSpPr/>
              <p:nvPr/>
            </p:nvSpPr>
            <p:spPr>
              <a:xfrm>
                <a:off x="9488690" y="3257400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Прямокутник 281"/>
              <p:cNvSpPr/>
              <p:nvPr/>
            </p:nvSpPr>
            <p:spPr>
              <a:xfrm>
                <a:off x="9537205" y="3305914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Прямокутник 282"/>
              <p:cNvSpPr/>
              <p:nvPr/>
            </p:nvSpPr>
            <p:spPr>
              <a:xfrm>
                <a:off x="9611257" y="3379967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Прямокутник 283"/>
              <p:cNvSpPr/>
              <p:nvPr/>
            </p:nvSpPr>
            <p:spPr>
              <a:xfrm>
                <a:off x="9659772" y="3428482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5" name="Прямокутник 284"/>
              <p:cNvSpPr/>
              <p:nvPr/>
            </p:nvSpPr>
            <p:spPr>
              <a:xfrm>
                <a:off x="9733825" y="3502535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6" name="Прямокутник 285"/>
              <p:cNvSpPr/>
              <p:nvPr/>
            </p:nvSpPr>
            <p:spPr>
              <a:xfrm>
                <a:off x="9782340" y="35510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7" name="Прямокутник 286"/>
              <p:cNvSpPr/>
              <p:nvPr/>
            </p:nvSpPr>
            <p:spPr>
              <a:xfrm>
                <a:off x="9856393" y="36251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8" name="Прямокутник 287"/>
              <p:cNvSpPr/>
              <p:nvPr/>
            </p:nvSpPr>
            <p:spPr>
              <a:xfrm>
                <a:off x="9934740" y="37034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9" name="Прямокутник 288"/>
              <p:cNvSpPr/>
              <p:nvPr/>
            </p:nvSpPr>
            <p:spPr>
              <a:xfrm>
                <a:off x="10008793" y="37775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0" name="Прямокутник 289"/>
              <p:cNvSpPr/>
              <p:nvPr/>
            </p:nvSpPr>
            <p:spPr>
              <a:xfrm>
                <a:off x="10087140" y="3855850"/>
                <a:ext cx="329677" cy="329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1" name="Прямокутник 290"/>
              <p:cNvSpPr/>
              <p:nvPr/>
            </p:nvSpPr>
            <p:spPr>
              <a:xfrm>
                <a:off x="10161193" y="3929903"/>
                <a:ext cx="329677" cy="3296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8470393" y="3269785"/>
              <a:ext cx="752327" cy="51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4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128x6x6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3" name="Групувати 204"/>
            <p:cNvGrpSpPr/>
            <p:nvPr/>
          </p:nvGrpSpPr>
          <p:grpSpPr>
            <a:xfrm flipV="1">
              <a:off x="9163657" y="5119868"/>
              <a:ext cx="742349" cy="98308"/>
              <a:chOff x="3105509" y="3318506"/>
              <a:chExt cx="2236851" cy="274324"/>
            </a:xfrm>
          </p:grpSpPr>
          <p:sp>
            <p:nvSpPr>
              <p:cNvPr id="271" name="Прямокутник 270"/>
              <p:cNvSpPr/>
              <p:nvPr/>
            </p:nvSpPr>
            <p:spPr>
              <a:xfrm>
                <a:off x="3105509" y="3321170"/>
                <a:ext cx="267419" cy="26741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72" name="Пряма сполучна лінія 271"/>
              <p:cNvCxnSpPr/>
              <p:nvPr/>
            </p:nvCxnSpPr>
            <p:spPr>
              <a:xfrm>
                <a:off x="3375660" y="3318506"/>
                <a:ext cx="1961961" cy="27417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 сполучна лінія 272"/>
              <p:cNvCxnSpPr/>
              <p:nvPr/>
            </p:nvCxnSpPr>
            <p:spPr>
              <a:xfrm>
                <a:off x="3373755" y="3589020"/>
                <a:ext cx="1961498" cy="129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 сполучна лінія 273"/>
              <p:cNvCxnSpPr/>
              <p:nvPr/>
            </p:nvCxnSpPr>
            <p:spPr>
              <a:xfrm>
                <a:off x="3112770" y="3322320"/>
                <a:ext cx="2222482" cy="26089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 сполучна лінія 274"/>
              <p:cNvCxnSpPr/>
              <p:nvPr/>
            </p:nvCxnSpPr>
            <p:spPr>
              <a:xfrm flipV="1">
                <a:off x="3110866" y="3587947"/>
                <a:ext cx="2231494" cy="488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Паралелограм 253"/>
            <p:cNvSpPr/>
            <p:nvPr/>
          </p:nvSpPr>
          <p:spPr>
            <a:xfrm flipH="1">
              <a:off x="9285732" y="3901440"/>
              <a:ext cx="1347216" cy="1274064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5" name="Паралелограм 254"/>
            <p:cNvSpPr/>
            <p:nvPr/>
          </p:nvSpPr>
          <p:spPr>
            <a:xfrm flipH="1">
              <a:off x="10398252" y="4122420"/>
              <a:ext cx="805751" cy="762000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9102853" y="339170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14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7" name="Паралелограм 256"/>
            <p:cNvSpPr/>
            <p:nvPr/>
          </p:nvSpPr>
          <p:spPr>
            <a:xfrm flipH="1">
              <a:off x="9720072" y="3901440"/>
              <a:ext cx="1347216" cy="1274064"/>
            </a:xfrm>
            <a:prstGeom prst="parallelogram">
              <a:avLst>
                <a:gd name="adj" fmla="val 88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560053" y="339932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1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128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169653" y="3612685"/>
              <a:ext cx="65270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F2</a:t>
              </a:r>
            </a:p>
            <a:p>
              <a:pPr algn="ctr"/>
              <a:r>
                <a:rPr lang="en-US" sz="900" dirty="0" smtClean="0">
                  <a:latin typeface="Calibri" pitchFamily="34" charset="0"/>
                  <a:cs typeface="Calibri" pitchFamily="34" charset="0"/>
                </a:rPr>
                <a:t>37</a:t>
              </a:r>
              <a:endParaRPr lang="en-US" sz="8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37522" y="5446158"/>
              <a:ext cx="1546100" cy="29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Convolution 5x5</a:t>
              </a:r>
              <a:endParaRPr lang="uk-UA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92408" y="5646420"/>
              <a:ext cx="1377812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5x5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195217" y="5593080"/>
              <a:ext cx="1371444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3x3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883632" y="5524500"/>
              <a:ext cx="1328949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Convolution 3x3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6206" y="5288280"/>
              <a:ext cx="1257194" cy="29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310255" y="5204460"/>
              <a:ext cx="1166745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313064" y="5219700"/>
              <a:ext cx="1107036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873392" y="5341621"/>
              <a:ext cx="1146907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MaxPool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2x2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9692640" y="5515595"/>
              <a:ext cx="1150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Full connection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0901649" y="5466769"/>
              <a:ext cx="1150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Full connection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352212" y="5252720"/>
              <a:ext cx="854270" cy="28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Dropout</a:t>
              </a:r>
              <a:endParaRPr lang="uk-UA" sz="1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2246319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000" dirty="0">
              <a:solidFill>
                <a:srgbClr val="3535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820420" y="1219200"/>
            <a:ext cx="101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managed to achieve </a:t>
            </a:r>
            <a:r>
              <a:rPr lang="en-US" dirty="0" err="1" smtClean="0"/>
              <a:t>rmse</a:t>
            </a:r>
            <a:r>
              <a:rPr lang="en-US" dirty="0" smtClean="0"/>
              <a:t> at value 0.115 which is 94-th place in </a:t>
            </a:r>
            <a:r>
              <a:rPr lang="en-US" dirty="0" err="1" smtClean="0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</a:t>
            </a:r>
            <a:r>
              <a:rPr lang="en-US" dirty="0" err="1" smtClean="0"/>
              <a:t>leaderboard</a:t>
            </a:r>
            <a:r>
              <a:rPr lang="en-US" dirty="0" smtClean="0"/>
              <a:t> (bronze) </a:t>
            </a:r>
            <a:endParaRPr lang="uk-UA" dirty="0"/>
          </a:p>
        </p:txBody>
      </p:sp>
      <p:pic>
        <p:nvPicPr>
          <p:cNvPr id="22530" name="Picture 2" descr="C:\Users\НВК ШКТ-ЛТЛ 8\Downloads\Screenshot from 2020-12-03 07-41-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2940" y="3511918"/>
            <a:ext cx="5316220" cy="2747911"/>
          </a:xfrm>
          <a:prstGeom prst="rect">
            <a:avLst/>
          </a:prstGeom>
          <a:noFill/>
        </p:spPr>
      </p:pic>
      <p:sp>
        <p:nvSpPr>
          <p:cNvPr id="369" name="TextBox 368"/>
          <p:cNvSpPr txBox="1"/>
          <p:nvPr/>
        </p:nvSpPr>
        <p:spPr>
          <a:xfrm>
            <a:off x="3616960" y="1838960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model was the simplest one (and the one that was trained on the same data most times) </a:t>
            </a:r>
            <a:endParaRPr lang="uk-UA" dirty="0"/>
          </a:p>
        </p:txBody>
      </p:sp>
      <p:sp>
        <p:nvSpPr>
          <p:cNvPr id="375" name="TextBox 374"/>
          <p:cNvSpPr txBox="1"/>
          <p:nvPr/>
        </p:nvSpPr>
        <p:spPr>
          <a:xfrm>
            <a:off x="6390640" y="2783840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models scored around 0.12. </a:t>
            </a:r>
            <a:endParaRPr lang="uk-UA" dirty="0"/>
          </a:p>
        </p:txBody>
      </p:sp>
      <p:sp>
        <p:nvSpPr>
          <p:cNvPr id="381" name="TextBox 380"/>
          <p:cNvSpPr txBox="1"/>
          <p:nvPr/>
        </p:nvSpPr>
        <p:spPr>
          <a:xfrm>
            <a:off x="762000" y="3881120"/>
            <a:ext cx="474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models were training </a:t>
            </a:r>
            <a:r>
              <a:rPr lang="en-US" dirty="0" smtClean="0"/>
              <a:t>I never was able to </a:t>
            </a:r>
            <a:r>
              <a:rPr lang="en-US" dirty="0" smtClean="0"/>
              <a:t>train to the moment when validation loss differ from the train one.</a:t>
            </a:r>
          </a:p>
          <a:p>
            <a:r>
              <a:rPr lang="en-US" dirty="0" smtClean="0"/>
              <a:t>This mean that the model wasn`t fully trained.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000" dirty="0">
              <a:solidFill>
                <a:srgbClr val="3535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084580" y="1107440"/>
            <a:ext cx="936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expected models that were training on larger picture had much </a:t>
            </a:r>
            <a:r>
              <a:rPr lang="en-US" dirty="0" smtClean="0"/>
              <a:t>bigger </a:t>
            </a:r>
            <a:r>
              <a:rPr lang="en-US" dirty="0" smtClean="0"/>
              <a:t>training time (around 4-6 times longer in comparison to smaller but they didn`t result in better score.</a:t>
            </a:r>
            <a:endParaRPr lang="uk-UA" dirty="0"/>
          </a:p>
        </p:txBody>
      </p:sp>
      <p:pic>
        <p:nvPicPr>
          <p:cNvPr id="23554" name="Picture 2" descr="C:\Users\НВК ШКТ-ЛТЛ 8\Downloads\Screenshot from 2020-12-03 08-23-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96" y="2550160"/>
            <a:ext cx="4886090" cy="2534920"/>
          </a:xfrm>
          <a:prstGeom prst="rect">
            <a:avLst/>
          </a:prstGeom>
          <a:noFill/>
        </p:spPr>
      </p:pic>
      <p:pic>
        <p:nvPicPr>
          <p:cNvPr id="23555" name="Picture 3" descr="C:\Users\НВК ШКТ-ЛТЛ 8\Downloads\Screenshot from 2020-12-03 06-58-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423" y="2570480"/>
            <a:ext cx="5072221" cy="2578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56680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793</TotalTime>
  <Words>498</Words>
  <Application>Microsoft Office PowerPoint</Application>
  <PresentationFormat>Довільний</PresentationFormat>
  <Paragraphs>112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View</vt:lpstr>
      <vt:lpstr>Galaxy Zoo</vt:lpstr>
      <vt:lpstr>Слайд 2</vt:lpstr>
      <vt:lpstr>The dataset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Zoo</dc:title>
  <dc:creator>Danylo Sahaidak</dc:creator>
  <cp:lastModifiedBy>НВК ШКТ-ЛТЛ 8</cp:lastModifiedBy>
  <cp:revision>41</cp:revision>
  <dcterms:created xsi:type="dcterms:W3CDTF">2020-09-24T00:10:09Z</dcterms:created>
  <dcterms:modified xsi:type="dcterms:W3CDTF">2020-12-03T06:41:45Z</dcterms:modified>
</cp:coreProperties>
</file>