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8" r:id="rId4"/>
    <p:sldId id="280" r:id="rId5"/>
    <p:sldId id="277" r:id="rId6"/>
    <p:sldId id="278" r:id="rId7"/>
    <p:sldId id="276" r:id="rId8"/>
    <p:sldId id="279" r:id="rId9"/>
    <p:sldId id="259" r:id="rId10"/>
    <p:sldId id="282" r:id="rId11"/>
    <p:sldId id="287" r:id="rId12"/>
    <p:sldId id="271" r:id="rId13"/>
    <p:sldId id="273" r:id="rId14"/>
    <p:sldId id="274" r:id="rId15"/>
    <p:sldId id="290" r:id="rId16"/>
    <p:sldId id="291" r:id="rId17"/>
    <p:sldId id="284" r:id="rId18"/>
    <p:sldId id="283" r:id="rId19"/>
    <p:sldId id="286" r:id="rId20"/>
    <p:sldId id="288" r:id="rId21"/>
    <p:sldId id="289" r:id="rId22"/>
    <p:sldId id="269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4"/>
    <p:restoredTop sz="95659"/>
  </p:normalViewPr>
  <p:slideViewPr>
    <p:cSldViewPr snapToGrid="0" snapToObjects="1">
      <p:cViewPr varScale="1">
        <p:scale>
          <a:sx n="50" d="100"/>
          <a:sy n="50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14:45:2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20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2016</a:t>
            </a:r>
            <a:r>
              <a:rPr kumimoji="1" lang="zh-CN" altLang="en-US" dirty="0"/>
              <a:t>年于雨在没有可用的</a:t>
            </a:r>
            <a:r>
              <a:rPr kumimoji="1" lang="en-US" altLang="zh-CN" dirty="0"/>
              <a:t>hessian2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语言库和比较方便的</a:t>
            </a:r>
            <a:r>
              <a:rPr kumimoji="1" lang="en-US" altLang="zh-CN" dirty="0" err="1"/>
              <a:t>golang</a:t>
            </a:r>
            <a:r>
              <a:rPr kumimoji="1" lang="zh-CN" altLang="en-US" dirty="0"/>
              <a:t>网络引擎的前提下，开始从协议、网络引擎开始做</a:t>
            </a:r>
            <a:r>
              <a:rPr kumimoji="1" lang="en-US" altLang="zh-CN" dirty="0" err="1"/>
              <a:t>dubbogo</a:t>
            </a:r>
            <a:r>
              <a:rPr kumimoji="1" lang="zh-CN" altLang="en-US" dirty="0"/>
              <a:t>的最原始版本。一年的时间完成初版并且维护到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年。一个偶然</a:t>
            </a:r>
          </a:p>
        </p:txBody>
      </p:sp>
    </p:spTree>
    <p:extLst>
      <p:ext uri="{BB962C8B-B14F-4D97-AF65-F5344CB8AC3E}">
        <p14:creationId xmlns:p14="http://schemas.microsoft.com/office/powerpoint/2010/main" val="207590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</a:t>
            </a:r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上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语言写的网络服务器也是采用的</a:t>
            </a:r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epoll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作为最底层的数据收发驱动</a:t>
            </a:r>
            <a:r>
              <a:rPr kumimoji="1"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这跟</a:t>
            </a:r>
            <a:r>
              <a:rPr kumimoji="1"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</a:t>
            </a:r>
            <a:r>
              <a:rPr kumimoji="1"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kumimoji="1"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nio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实现是一样的。所以</a:t>
            </a:r>
            <a:r>
              <a:rPr kumimoji="1"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的网络处理天生就是异步的。我们需要封装的其实是基于</a:t>
            </a:r>
            <a:r>
              <a:rPr kumimoji="1"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r>
              <a:rPr kumimoji="1"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的异步网络读写以及之后的处理中间层。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Getty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将网络数据处理分为三层，入向方向分别经过对网络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i/o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封装的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streaming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层、根据不同协议对数据进行序列化反序列化的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codec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层，以及最后数据上升到需要上层消费的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handler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层。出向方向基本与入向经过的相反。每个链接的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协程是成对出现的，比如读协程负责读取、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codec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逻辑然后数据到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listener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层，然后最后的事件由业务协程池来处理。</a:t>
            </a:r>
            <a:endParaRPr lang="en-US" altLang="zh-CN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580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ubbo_画板 1.jpg" descr="dubbo_画板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06"/>
            <a:ext cx="24384000" cy="13714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6496050"/>
            <a:ext cx="20828000" cy="1587500"/>
          </a:xfrm>
          <a:prstGeom prst="rect">
            <a:avLst/>
          </a:prstGeom>
        </p:spPr>
        <p:txBody>
          <a:bodyPr/>
          <a:lstStyle>
            <a:lvl1pPr algn="ctr">
              <a:defRPr sz="9000">
                <a:solidFill>
                  <a:srgbClr val="FFFFFF"/>
                </a:solidFill>
              </a:defRPr>
            </a:lvl1pPr>
            <a:lvl2pPr algn="ctr">
              <a:defRPr sz="9000">
                <a:solidFill>
                  <a:srgbClr val="FFFFFF"/>
                </a:solidFill>
              </a:defRPr>
            </a:lvl2pPr>
            <a:lvl3pPr algn="ctr">
              <a:defRPr sz="9000">
                <a:solidFill>
                  <a:srgbClr val="FFFFFF"/>
                </a:solidFill>
              </a:defRPr>
            </a:lvl3pPr>
            <a:lvl4pPr algn="ctr">
              <a:defRPr sz="9000">
                <a:solidFill>
                  <a:srgbClr val="FFFFFF"/>
                </a:solidFill>
              </a:defRPr>
            </a:lvl4pPr>
            <a:lvl5pPr algn="ctr">
              <a:defRPr sz="9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778000" y="18669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>
              <a:defRPr sz="125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底内页 一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1CD143-6944-E84A-8869-0132B61F6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86650" y="342900"/>
            <a:ext cx="3924300" cy="12827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底内页 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  <a:lvl2pPr>
              <a:defRPr sz="10000"/>
            </a:lvl2pPr>
            <a:lvl3pPr>
              <a:defRPr sz="10000"/>
            </a:lvl3pPr>
            <a:lvl4pPr>
              <a:defRPr sz="10000"/>
            </a:lvl4pPr>
            <a:lvl5pPr>
              <a:defRPr sz="10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FA2A41-FC7E-8849-A8A3-BDB1FB140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86650" y="342900"/>
            <a:ext cx="3924300" cy="12827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dubbo_画板 1.jpg" descr="dubbo_画板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06"/>
            <a:ext cx="24384000" cy="1371438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hank you"/>
          <p:cNvSpPr txBox="1">
            <a:spLocks noGrp="1"/>
          </p:cNvSpPr>
          <p:nvPr>
            <p:ph type="body" sz="half" idx="13"/>
          </p:nvPr>
        </p:nvSpPr>
        <p:spPr>
          <a:xfrm>
            <a:off x="316230" y="4133849"/>
            <a:ext cx="23751540" cy="4622801"/>
          </a:xfrm>
          <a:prstGeom prst="rect">
            <a:avLst/>
          </a:prstGeom>
          <a:effectLst>
            <a:reflection stA="85738" endPos="40000" dir="5400000" sy="-100000" algn="bl" rotWithShape="0"/>
          </a:effectLst>
        </p:spPr>
        <p:txBody>
          <a:bodyPr lIns="0" tIns="0" rIns="0" bIns="0" anchor="ctr">
            <a:spAutoFit/>
          </a:bodyPr>
          <a:lstStyle>
            <a:lvl1pPr algn="ctr">
              <a:lnSpc>
                <a:spcPts val="41100"/>
              </a:lnSpc>
              <a:defRPr sz="26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Thank you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35000" y="647700"/>
            <a:ext cx="231140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35000" y="2959100"/>
            <a:ext cx="23114000" cy="8942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2F4CFA-C6E1-6A41-8F6C-2EF54CC931E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186650" y="342900"/>
            <a:ext cx="3924300" cy="1282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peaker"/>
          <p:cNvSpPr txBox="1"/>
          <p:nvPr/>
        </p:nvSpPr>
        <p:spPr>
          <a:xfrm>
            <a:off x="1778000" y="10811271"/>
            <a:ext cx="20828000" cy="1072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742950">
              <a:spcBef>
                <a:spcPts val="4000"/>
              </a:spcBef>
              <a:defRPr sz="54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何鑫铭 </a:t>
            </a:r>
            <a:r>
              <a:rPr lang="en-US" altLang="zh-CN" dirty="0"/>
              <a:t>@</a:t>
            </a:r>
            <a:r>
              <a:rPr lang="en-US" altLang="zh-CN" dirty="0" err="1"/>
              <a:t>hxmhlt</a:t>
            </a:r>
            <a:endParaRPr dirty="0"/>
          </a:p>
        </p:txBody>
      </p:sp>
      <p:sp>
        <p:nvSpPr>
          <p:cNvPr id="51" name="Background Post"/>
          <p:cNvSpPr txBox="1"/>
          <p:nvPr/>
        </p:nvSpPr>
        <p:spPr>
          <a:xfrm>
            <a:off x="1778000" y="11842750"/>
            <a:ext cx="20828000" cy="96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4500"/>
              </a:spcBef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endParaRPr dirty="0"/>
          </a:p>
        </p:txBody>
      </p:sp>
      <p:sp>
        <p:nvSpPr>
          <p:cNvPr id="52" name="Aliware DUBBO Brand"/>
          <p:cNvSpPr txBox="1"/>
          <p:nvPr/>
        </p:nvSpPr>
        <p:spPr>
          <a:xfrm>
            <a:off x="1778000" y="18669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125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</a:p>
          <a:p>
            <a:r>
              <a:rPr lang="zh-CN" altLang="en-US" dirty="0"/>
              <a:t>开发、设计与功能介绍</a:t>
            </a:r>
            <a:endParaRPr dirty="0"/>
          </a:p>
        </p:txBody>
      </p:sp>
      <p:sp>
        <p:nvSpPr>
          <p:cNvPr id="53" name="Open source products"/>
          <p:cNvSpPr txBox="1"/>
          <p:nvPr/>
        </p:nvSpPr>
        <p:spPr>
          <a:xfrm>
            <a:off x="1778000" y="649605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0000" lnSpcReduction="20000"/>
          </a:bodyPr>
          <a:lstStyle>
            <a:lvl1pPr defTabSz="685165">
              <a:defRPr sz="83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、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dirty="0"/>
          </a:p>
        </p:txBody>
      </p:sp>
      <p:pic>
        <p:nvPicPr>
          <p:cNvPr id="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416" y="600472"/>
            <a:ext cx="4757720" cy="895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14F03C-61AF-D94A-A791-9E791B5C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7936573"/>
            <a:ext cx="6915150" cy="22602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521719" y="468047"/>
            <a:ext cx="2424049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的组成项目之</a:t>
            </a:r>
            <a:r>
              <a:rPr lang="en-US" altLang="zh-CN" dirty="0"/>
              <a:t>———dubbo-go-hessian2</a:t>
            </a:r>
            <a:endParaRPr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Add the module title here">
            <a:extLst>
              <a:ext uri="{FF2B5EF4-FFF2-40B4-BE49-F238E27FC236}">
                <a16:creationId xmlns:a16="http://schemas.microsoft.com/office/drawing/2014/main" id="{0D9009A1-5CAD-3041-985E-37D20CA250E0}"/>
              </a:ext>
            </a:extLst>
          </p:cNvPr>
          <p:cNvSpPr txBox="1"/>
          <p:nvPr/>
        </p:nvSpPr>
        <p:spPr>
          <a:xfrm>
            <a:off x="2256900" y="2338732"/>
            <a:ext cx="823142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apache/dubbo-go-hession2</a:t>
            </a:r>
            <a:endParaRPr dirty="0"/>
          </a:p>
        </p:txBody>
      </p:sp>
      <p:sp>
        <p:nvSpPr>
          <p:cNvPr id="226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43CF0610-E9CC-B040-B8AC-994F7F8FF98B}"/>
              </a:ext>
            </a:extLst>
          </p:cNvPr>
          <p:cNvSpPr txBox="1"/>
          <p:nvPr/>
        </p:nvSpPr>
        <p:spPr>
          <a:xfrm>
            <a:off x="2194560" y="3453291"/>
            <a:ext cx="2252036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目前应用最广泛，与</a:t>
            </a:r>
            <a:r>
              <a:rPr lang="en-US" altLang="zh-CN" dirty="0"/>
              <a:t>java</a:t>
            </a:r>
            <a:r>
              <a:rPr lang="zh-CN" altLang="en-US" dirty="0"/>
              <a:t>版本兼容程度最高的</a:t>
            </a:r>
            <a:r>
              <a:rPr lang="en-US" altLang="zh-CN" dirty="0"/>
              <a:t>hessian2</a:t>
            </a:r>
            <a:r>
              <a:rPr lang="zh-CN" altLang="en-US" dirty="0"/>
              <a:t>协议</a:t>
            </a:r>
            <a:r>
              <a:rPr lang="en-US" altLang="zh-CN" dirty="0"/>
              <a:t>go</a:t>
            </a:r>
            <a:r>
              <a:rPr lang="zh-CN" altLang="en-US" dirty="0"/>
              <a:t>语言实现，已经被多个</a:t>
            </a:r>
            <a:r>
              <a:rPr lang="en-US" altLang="zh-CN" dirty="0"/>
              <a:t>Golang</a:t>
            </a:r>
            <a:r>
              <a:rPr lang="zh-CN" altLang="en-US" dirty="0"/>
              <a:t> </a:t>
            </a:r>
            <a:r>
              <a:rPr lang="en-US" altLang="zh-CN" dirty="0"/>
              <a:t>RPC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mesh</a:t>
            </a:r>
            <a:r>
              <a:rPr lang="zh-CN" altLang="en-US" dirty="0"/>
              <a:t>项目使用。</a:t>
            </a:r>
            <a:endParaRPr dirty="0"/>
          </a:p>
        </p:txBody>
      </p:sp>
      <p:sp>
        <p:nvSpPr>
          <p:cNvPr id="13" name="五角星 12">
            <a:extLst>
              <a:ext uri="{FF2B5EF4-FFF2-40B4-BE49-F238E27FC236}">
                <a16:creationId xmlns:a16="http://schemas.microsoft.com/office/drawing/2014/main" id="{2138557F-4FFF-CB4E-8C17-370EB3768ADF}"/>
              </a:ext>
            </a:extLst>
          </p:cNvPr>
          <p:cNvSpPr/>
          <p:nvPr/>
        </p:nvSpPr>
        <p:spPr>
          <a:xfrm>
            <a:off x="1019810" y="2241061"/>
            <a:ext cx="1086414" cy="998315"/>
          </a:xfrm>
          <a:prstGeom prst="star5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F67B9-BCBB-0740-8BE7-2FC2118764EC}"/>
              </a:ext>
            </a:extLst>
          </p:cNvPr>
          <p:cNvSpPr txBox="1"/>
          <p:nvPr/>
        </p:nvSpPr>
        <p:spPr>
          <a:xfrm>
            <a:off x="3136558" y="5376154"/>
            <a:ext cx="7027817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Basic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type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All JDK Exceptions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Java </a:t>
            </a:r>
            <a:r>
              <a:rPr lang="en-US" altLang="zh-CN" sz="4000" dirty="0" err="1">
                <a:solidFill>
                  <a:schemeClr val="bg1"/>
                </a:solidFill>
              </a:rPr>
              <a:t>Bigdecimal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Java Date &amp; Time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Java Generic Invocation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Dubbo </a:t>
            </a:r>
            <a:r>
              <a:rPr lang="en-US" altLang="zh-CN" sz="4000" dirty="0" err="1">
                <a:solidFill>
                  <a:schemeClr val="bg1"/>
                </a:solidFill>
              </a:rPr>
              <a:t>Attachements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Function Alias By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Alias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CDB47FA-3858-7A40-9BFB-B2F25B63A700}"/>
              </a:ext>
            </a:extLst>
          </p:cNvPr>
          <p:cNvCxnSpPr>
            <a:cxnSpLocks/>
          </p:cNvCxnSpPr>
          <p:nvPr/>
        </p:nvCxnSpPr>
        <p:spPr>
          <a:xfrm flipV="1">
            <a:off x="8464731" y="5308225"/>
            <a:ext cx="4990011" cy="109257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C67BEE0-B136-B04F-829F-3ED06FF23F7E}"/>
              </a:ext>
            </a:extLst>
          </p:cNvPr>
          <p:cNvCxnSpPr>
            <a:cxnSpLocks/>
          </p:cNvCxnSpPr>
          <p:nvPr/>
        </p:nvCxnSpPr>
        <p:spPr>
          <a:xfrm>
            <a:off x="8464731" y="6400800"/>
            <a:ext cx="4990011" cy="330795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9507055-9B30-174C-B522-2B63C658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25" y="4235859"/>
            <a:ext cx="10287640" cy="84250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C682B7-CCC9-9D48-9427-F5449934C5B0}"/>
              </a:ext>
            </a:extLst>
          </p:cNvPr>
          <p:cNvSpPr txBox="1"/>
          <p:nvPr/>
        </p:nvSpPr>
        <p:spPr>
          <a:xfrm>
            <a:off x="14160137" y="12582518"/>
            <a:ext cx="55386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……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A6EB1-B2FC-E947-AD50-E21073EE9F0A}"/>
              </a:ext>
            </a:extLst>
          </p:cNvPr>
          <p:cNvSpPr txBox="1"/>
          <p:nvPr/>
        </p:nvSpPr>
        <p:spPr>
          <a:xfrm>
            <a:off x="20119746" y="8050646"/>
            <a:ext cx="451680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共</a:t>
            </a:r>
            <a:r>
              <a:rPr lang="en-US" altLang="zh-CN" dirty="0">
                <a:solidFill>
                  <a:schemeClr val="bg1"/>
                </a:solidFill>
              </a:rPr>
              <a:t>40</a:t>
            </a:r>
            <a:r>
              <a:rPr lang="zh-CN" altLang="en-US" dirty="0">
                <a:solidFill>
                  <a:schemeClr val="bg1"/>
                </a:solidFill>
              </a:rPr>
              <a:t>种异常类型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D1385D-1486-F743-8C24-A954DEC0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24" y="9947089"/>
            <a:ext cx="8930640" cy="29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3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6">
            <a:extLst>
              <a:ext uri="{FF2B5EF4-FFF2-40B4-BE49-F238E27FC236}">
                <a16:creationId xmlns:a16="http://schemas.microsoft.com/office/drawing/2014/main" id="{319E249C-0BEC-E740-9883-64EA35F3764E}"/>
              </a:ext>
            </a:extLst>
          </p:cNvPr>
          <p:cNvCxnSpPr/>
          <p:nvPr/>
        </p:nvCxnSpPr>
        <p:spPr>
          <a:xfrm>
            <a:off x="4895190" y="4758928"/>
            <a:ext cx="145936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41BA617-0F73-A444-9B18-69CB053E4523}"/>
                  </a:ext>
                </a:extLst>
              </p14:cNvPr>
              <p14:cNvContentPartPr/>
              <p14:nvPr/>
            </p14:nvContentPartPr>
            <p14:xfrm>
              <a:off x="21328624" y="11937296"/>
              <a:ext cx="960" cy="9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41BA617-0F73-A444-9B18-69CB053E4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4624" y="11913296"/>
                <a:ext cx="48000" cy="4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CD87AAA9-C114-C242-A37C-5C8FC4BB6D39}"/>
              </a:ext>
            </a:extLst>
          </p:cNvPr>
          <p:cNvGrpSpPr/>
          <p:nvPr/>
        </p:nvGrpSpPr>
        <p:grpSpPr>
          <a:xfrm>
            <a:off x="11261559" y="5177383"/>
            <a:ext cx="10684045" cy="8152152"/>
            <a:chOff x="2562726" y="2033227"/>
            <a:chExt cx="4006517" cy="3057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4BD430-0609-8147-9A40-33600F680D49}"/>
                </a:ext>
              </a:extLst>
            </p:cNvPr>
            <p:cNvSpPr/>
            <p:nvPr/>
          </p:nvSpPr>
          <p:spPr>
            <a:xfrm>
              <a:off x="3525252" y="2033227"/>
              <a:ext cx="2081464" cy="703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400" dirty="0" err="1"/>
                <a:t>EventListener</a:t>
              </a:r>
              <a:endParaRPr kumimoji="1" lang="zh-CN" altLang="en-US" sz="6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6343E4-4F15-3B43-BA8D-6EEEC290228D}"/>
                </a:ext>
              </a:extLst>
            </p:cNvPr>
            <p:cNvSpPr/>
            <p:nvPr/>
          </p:nvSpPr>
          <p:spPr>
            <a:xfrm>
              <a:off x="3525252" y="3210021"/>
              <a:ext cx="2081464" cy="703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400" dirty="0"/>
                <a:t>Codec</a:t>
              </a:r>
              <a:endParaRPr kumimoji="1" lang="zh-CN" altLang="en-US" sz="6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D39BCDE-471C-DB48-BB24-78E82304F06A}"/>
                </a:ext>
              </a:extLst>
            </p:cNvPr>
            <p:cNvSpPr/>
            <p:nvPr/>
          </p:nvSpPr>
          <p:spPr>
            <a:xfrm>
              <a:off x="3525252" y="4386815"/>
              <a:ext cx="2081464" cy="703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400" dirty="0"/>
                <a:t>Streaming</a:t>
              </a:r>
              <a:endParaRPr kumimoji="1" lang="zh-CN" altLang="en-US" sz="6400" dirty="0"/>
            </a:p>
          </p:txBody>
        </p:sp>
        <p:sp>
          <p:nvSpPr>
            <p:cNvPr id="39" name="右箭头 38">
              <a:extLst>
                <a:ext uri="{FF2B5EF4-FFF2-40B4-BE49-F238E27FC236}">
                  <a16:creationId xmlns:a16="http://schemas.microsoft.com/office/drawing/2014/main" id="{E70C980C-9C37-7742-BEF1-8A731B37AEFE}"/>
                </a:ext>
              </a:extLst>
            </p:cNvPr>
            <p:cNvSpPr/>
            <p:nvPr/>
          </p:nvSpPr>
          <p:spPr>
            <a:xfrm>
              <a:off x="2562726" y="4704346"/>
              <a:ext cx="962526" cy="204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  <p:sp>
          <p:nvSpPr>
            <p:cNvPr id="40" name="右箭头 39">
              <a:extLst>
                <a:ext uri="{FF2B5EF4-FFF2-40B4-BE49-F238E27FC236}">
                  <a16:creationId xmlns:a16="http://schemas.microsoft.com/office/drawing/2014/main" id="{AE74D5FF-D59C-CA49-A946-02BED30D113B}"/>
                </a:ext>
              </a:extLst>
            </p:cNvPr>
            <p:cNvSpPr/>
            <p:nvPr/>
          </p:nvSpPr>
          <p:spPr>
            <a:xfrm>
              <a:off x="5618749" y="4704346"/>
              <a:ext cx="950494" cy="2045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  <p:sp>
          <p:nvSpPr>
            <p:cNvPr id="41" name="上箭头 40">
              <a:extLst>
                <a:ext uri="{FF2B5EF4-FFF2-40B4-BE49-F238E27FC236}">
                  <a16:creationId xmlns:a16="http://schemas.microsoft.com/office/drawing/2014/main" id="{25CC26DF-7406-5C40-B6E2-A18A98294D19}"/>
                </a:ext>
              </a:extLst>
            </p:cNvPr>
            <p:cNvSpPr/>
            <p:nvPr/>
          </p:nvSpPr>
          <p:spPr>
            <a:xfrm>
              <a:off x="3777917" y="3927567"/>
              <a:ext cx="120315" cy="4451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  <p:sp>
          <p:nvSpPr>
            <p:cNvPr id="42" name="上箭头 41">
              <a:extLst>
                <a:ext uri="{FF2B5EF4-FFF2-40B4-BE49-F238E27FC236}">
                  <a16:creationId xmlns:a16="http://schemas.microsoft.com/office/drawing/2014/main" id="{A6063D19-3EF9-8B4D-8C45-D5119E9C45B7}"/>
                </a:ext>
              </a:extLst>
            </p:cNvPr>
            <p:cNvSpPr/>
            <p:nvPr/>
          </p:nvSpPr>
          <p:spPr>
            <a:xfrm>
              <a:off x="3773907" y="2750773"/>
              <a:ext cx="120315" cy="4451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  <p:sp>
          <p:nvSpPr>
            <p:cNvPr id="43" name="下箭头 42">
              <a:extLst>
                <a:ext uri="{FF2B5EF4-FFF2-40B4-BE49-F238E27FC236}">
                  <a16:creationId xmlns:a16="http://schemas.microsoft.com/office/drawing/2014/main" id="{92EB10D4-51A6-174C-A0F2-9FA3C60FB74F}"/>
                </a:ext>
              </a:extLst>
            </p:cNvPr>
            <p:cNvSpPr/>
            <p:nvPr/>
          </p:nvSpPr>
          <p:spPr>
            <a:xfrm>
              <a:off x="5249780" y="2750773"/>
              <a:ext cx="120315" cy="4592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C2C526EF-2D56-2D41-BDAE-293E6995A663}"/>
                </a:ext>
              </a:extLst>
            </p:cNvPr>
            <p:cNvSpPr/>
            <p:nvPr/>
          </p:nvSpPr>
          <p:spPr>
            <a:xfrm>
              <a:off x="5245770" y="3927567"/>
              <a:ext cx="120315" cy="4592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0"/>
            </a:p>
          </p:txBody>
        </p:sp>
      </p:grpSp>
      <p:sp>
        <p:nvSpPr>
          <p:cNvPr id="45" name="燕尾形 44">
            <a:extLst>
              <a:ext uri="{FF2B5EF4-FFF2-40B4-BE49-F238E27FC236}">
                <a16:creationId xmlns:a16="http://schemas.microsoft.com/office/drawing/2014/main" id="{B28EA018-7CE6-0343-8BE4-BAE4C9E18DFC}"/>
              </a:ext>
            </a:extLst>
          </p:cNvPr>
          <p:cNvSpPr/>
          <p:nvPr/>
        </p:nvSpPr>
        <p:spPr>
          <a:xfrm rot="5400000">
            <a:off x="3463477" y="6366963"/>
            <a:ext cx="719893" cy="115182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9">
              <a:solidFill>
                <a:schemeClr val="bg1"/>
              </a:solidFill>
            </a:endParaRPr>
          </a:p>
        </p:txBody>
      </p:sp>
      <p:cxnSp>
        <p:nvCxnSpPr>
          <p:cNvPr id="46" name="直接连接符 113">
            <a:extLst>
              <a:ext uri="{FF2B5EF4-FFF2-40B4-BE49-F238E27FC236}">
                <a16:creationId xmlns:a16="http://schemas.microsoft.com/office/drawing/2014/main" id="{B38997A0-FD3B-964B-8E1B-8F650AF4DD73}"/>
              </a:ext>
            </a:extLst>
          </p:cNvPr>
          <p:cNvCxnSpPr/>
          <p:nvPr/>
        </p:nvCxnSpPr>
        <p:spPr>
          <a:xfrm>
            <a:off x="3823425" y="7518789"/>
            <a:ext cx="7270915" cy="0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A7C221C-AD9A-4A47-9B04-24F45714FAC5}"/>
              </a:ext>
            </a:extLst>
          </p:cNvPr>
          <p:cNvSpPr/>
          <p:nvPr/>
        </p:nvSpPr>
        <p:spPr>
          <a:xfrm>
            <a:off x="4497246" y="5327091"/>
            <a:ext cx="3190482" cy="861710"/>
          </a:xfrm>
          <a:prstGeom prst="rect">
            <a:avLst/>
          </a:prstGeom>
        </p:spPr>
        <p:txBody>
          <a:bodyPr wrap="none" lIns="182813" tIns="91408" rIns="182813" bIns="91408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应用层处理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D10447-2FE5-D24E-AF0F-DBAB39C7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58" y="6188801"/>
            <a:ext cx="8100357" cy="169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13" tIns="91408" rIns="182813" bIns="9140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800" dirty="0">
              <a:solidFill>
                <a:schemeClr val="bg1"/>
              </a:solidFill>
              <a:sym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微软雅黑" pitchFamily="34" charset="-122"/>
              </a:rPr>
              <a:t>   处理网络包以及各种事件</a:t>
            </a:r>
            <a:endParaRPr lang="en-US" altLang="zh-CN" sz="2800" dirty="0">
              <a:solidFill>
                <a:schemeClr val="bg1"/>
              </a:solidFill>
              <a:sym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8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9" name="燕尾形 48">
            <a:extLst>
              <a:ext uri="{FF2B5EF4-FFF2-40B4-BE49-F238E27FC236}">
                <a16:creationId xmlns:a16="http://schemas.microsoft.com/office/drawing/2014/main" id="{67B6E4DD-3BE3-9B41-861B-7F227E4DF35E}"/>
              </a:ext>
            </a:extLst>
          </p:cNvPr>
          <p:cNvSpPr/>
          <p:nvPr/>
        </p:nvSpPr>
        <p:spPr>
          <a:xfrm rot="5400000">
            <a:off x="3463477" y="9102555"/>
            <a:ext cx="719893" cy="115182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9">
              <a:solidFill>
                <a:schemeClr val="bg1"/>
              </a:solidFill>
            </a:endParaRPr>
          </a:p>
        </p:txBody>
      </p:sp>
      <p:cxnSp>
        <p:nvCxnSpPr>
          <p:cNvPr id="50" name="直接连接符 117">
            <a:extLst>
              <a:ext uri="{FF2B5EF4-FFF2-40B4-BE49-F238E27FC236}">
                <a16:creationId xmlns:a16="http://schemas.microsoft.com/office/drawing/2014/main" id="{F1CFC0AB-AB55-CD46-B562-0E043DDE500F}"/>
              </a:ext>
            </a:extLst>
          </p:cNvPr>
          <p:cNvCxnSpPr/>
          <p:nvPr/>
        </p:nvCxnSpPr>
        <p:spPr>
          <a:xfrm>
            <a:off x="3823425" y="10254381"/>
            <a:ext cx="7270915" cy="0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60B5611-F8DD-5A4C-BA08-3092F66AE1A5}"/>
              </a:ext>
            </a:extLst>
          </p:cNvPr>
          <p:cNvSpPr/>
          <p:nvPr/>
        </p:nvSpPr>
        <p:spPr>
          <a:xfrm>
            <a:off x="4497247" y="8062683"/>
            <a:ext cx="1497711" cy="861710"/>
          </a:xfrm>
          <a:prstGeom prst="rect">
            <a:avLst/>
          </a:prstGeom>
        </p:spPr>
        <p:txBody>
          <a:bodyPr wrap="none" lIns="182813" tIns="91408" rIns="182813" bIns="91408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47">
            <a:extLst>
              <a:ext uri="{FF2B5EF4-FFF2-40B4-BE49-F238E27FC236}">
                <a16:creationId xmlns:a16="http://schemas.microsoft.com/office/drawing/2014/main" id="{56058C96-08EF-4741-8D8E-9AC1310F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043" y="9349295"/>
            <a:ext cx="6623011" cy="6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13" tIns="91408" rIns="182813" bIns="9140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微软雅黑" pitchFamily="34" charset="-122"/>
              </a:rPr>
              <a:t>针对不同协议分别进行序列化</a:t>
            </a:r>
            <a:r>
              <a:rPr lang="en-US" altLang="zh-CN" sz="28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sym typeface="微软雅黑" pitchFamily="34" charset="-122"/>
              </a:rPr>
              <a:t>反序列化</a:t>
            </a:r>
          </a:p>
        </p:txBody>
      </p:sp>
      <p:sp>
        <p:nvSpPr>
          <p:cNvPr id="53" name="燕尾形 52">
            <a:extLst>
              <a:ext uri="{FF2B5EF4-FFF2-40B4-BE49-F238E27FC236}">
                <a16:creationId xmlns:a16="http://schemas.microsoft.com/office/drawing/2014/main" id="{CB03DC14-AE3C-8B49-B5B5-D207155D87D4}"/>
              </a:ext>
            </a:extLst>
          </p:cNvPr>
          <p:cNvSpPr/>
          <p:nvPr/>
        </p:nvSpPr>
        <p:spPr>
          <a:xfrm rot="5400000">
            <a:off x="3463477" y="11982123"/>
            <a:ext cx="719893" cy="115182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9">
              <a:solidFill>
                <a:schemeClr val="bg1"/>
              </a:solidFill>
            </a:endParaRPr>
          </a:p>
        </p:txBody>
      </p:sp>
      <p:cxnSp>
        <p:nvCxnSpPr>
          <p:cNvPr id="54" name="直接连接符 121">
            <a:extLst>
              <a:ext uri="{FF2B5EF4-FFF2-40B4-BE49-F238E27FC236}">
                <a16:creationId xmlns:a16="http://schemas.microsoft.com/office/drawing/2014/main" id="{B9648992-D083-5A4C-9EA4-51557239387A}"/>
              </a:ext>
            </a:extLst>
          </p:cNvPr>
          <p:cNvCxnSpPr/>
          <p:nvPr/>
        </p:nvCxnSpPr>
        <p:spPr>
          <a:xfrm>
            <a:off x="3823425" y="13133952"/>
            <a:ext cx="7270915" cy="0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478F4A1B-54E5-E34A-87E9-E85F0E383144}"/>
              </a:ext>
            </a:extLst>
          </p:cNvPr>
          <p:cNvSpPr/>
          <p:nvPr/>
        </p:nvSpPr>
        <p:spPr>
          <a:xfrm>
            <a:off x="4399338" y="10901934"/>
            <a:ext cx="8437111" cy="861710"/>
          </a:xfrm>
          <a:prstGeom prst="rect">
            <a:avLst/>
          </a:prstGeom>
        </p:spPr>
        <p:txBody>
          <a:bodyPr wrap="none" lIns="182813" tIns="91408" rIns="182813" bIns="91408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IO-TCP/UDP/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47">
            <a:extLst>
              <a:ext uri="{FF2B5EF4-FFF2-40B4-BE49-F238E27FC236}">
                <a16:creationId xmlns:a16="http://schemas.microsoft.com/office/drawing/2014/main" id="{8D679737-7796-F740-BF36-DBD4969F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326" y="12107810"/>
            <a:ext cx="6623011" cy="6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13" tIns="91408" rIns="182813" bIns="9140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微软雅黑" pitchFamily="34" charset="-122"/>
              </a:rPr>
              <a:t>网络读写的封装（读写分离）</a:t>
            </a:r>
          </a:p>
        </p:txBody>
      </p:sp>
      <p:sp>
        <p:nvSpPr>
          <p:cNvPr id="57" name="Front subtitle">
            <a:extLst>
              <a:ext uri="{FF2B5EF4-FFF2-40B4-BE49-F238E27FC236}">
                <a16:creationId xmlns:a16="http://schemas.microsoft.com/office/drawing/2014/main" id="{4E962370-8026-FE4A-9D2A-D65BA7EF6325}"/>
              </a:ext>
            </a:extLst>
          </p:cNvPr>
          <p:cNvSpPr txBox="1"/>
          <p:nvPr/>
        </p:nvSpPr>
        <p:spPr>
          <a:xfrm>
            <a:off x="1019810" y="603150"/>
            <a:ext cx="2037715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的组成项目之</a:t>
            </a:r>
            <a:r>
              <a:rPr lang="en-US" altLang="zh-CN" dirty="0"/>
              <a:t>———</a:t>
            </a:r>
            <a:r>
              <a:rPr lang="en-US" altLang="zh-CN" dirty="0" err="1"/>
              <a:t>getty</a:t>
            </a:r>
            <a:endParaRPr dirty="0"/>
          </a:p>
        </p:txBody>
      </p:sp>
      <p:sp>
        <p:nvSpPr>
          <p:cNvPr id="58" name="矩形">
            <a:extLst>
              <a:ext uri="{FF2B5EF4-FFF2-40B4-BE49-F238E27FC236}">
                <a16:creationId xmlns:a16="http://schemas.microsoft.com/office/drawing/2014/main" id="{A38A1B64-0A1F-4144-AD2F-13ABAA7BAA55}"/>
              </a:ext>
            </a:extLst>
          </p:cNvPr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Add the module title here">
            <a:extLst>
              <a:ext uri="{FF2B5EF4-FFF2-40B4-BE49-F238E27FC236}">
                <a16:creationId xmlns:a16="http://schemas.microsoft.com/office/drawing/2014/main" id="{E7596C7D-28CC-E249-9810-FC345F2F1797}"/>
              </a:ext>
            </a:extLst>
          </p:cNvPr>
          <p:cNvSpPr txBox="1"/>
          <p:nvPr/>
        </p:nvSpPr>
        <p:spPr>
          <a:xfrm>
            <a:off x="2126271" y="2338732"/>
            <a:ext cx="443711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en-US" altLang="zh-CN" dirty="0"/>
              <a:t>/</a:t>
            </a:r>
            <a:r>
              <a:rPr lang="en-US" altLang="zh-CN" dirty="0" err="1"/>
              <a:t>getty</a:t>
            </a:r>
            <a:endParaRPr lang="en-US" altLang="zh-CN" dirty="0"/>
          </a:p>
        </p:txBody>
      </p:sp>
      <p:sp>
        <p:nvSpPr>
          <p:cNvPr id="60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1636421F-CB6A-AF45-90F5-E8E51E52BCF8}"/>
              </a:ext>
            </a:extLst>
          </p:cNvPr>
          <p:cNvSpPr txBox="1"/>
          <p:nvPr/>
        </p:nvSpPr>
        <p:spPr>
          <a:xfrm>
            <a:off x="2194560" y="3453291"/>
            <a:ext cx="2252036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zh-CN" altLang="en-US" dirty="0"/>
              <a:t> 异步网络</a:t>
            </a:r>
            <a:r>
              <a:rPr lang="en-US" altLang="zh-CN" dirty="0"/>
              <a:t>I/O</a:t>
            </a:r>
            <a:r>
              <a:rPr lang="zh-CN" altLang="en-US" dirty="0"/>
              <a:t>库，将网络处理层解耦。</a:t>
            </a:r>
          </a:p>
        </p:txBody>
      </p:sp>
    </p:spTree>
    <p:extLst>
      <p:ext uri="{BB962C8B-B14F-4D97-AF65-F5344CB8AC3E}">
        <p14:creationId xmlns:p14="http://schemas.microsoft.com/office/powerpoint/2010/main" val="17913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/>
      <p:bldP spid="49" grpId="0" animBg="1"/>
      <p:bldP spid="51" grpId="0"/>
      <p:bldP spid="52" grpId="0"/>
      <p:bldP spid="53" grpId="0" animBg="1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ont subtitle"/>
          <p:cNvSpPr txBox="1"/>
          <p:nvPr/>
        </p:nvSpPr>
        <p:spPr>
          <a:xfrm>
            <a:off x="863055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设计</a:t>
            </a:r>
            <a:endParaRPr dirty="0"/>
          </a:p>
        </p:txBody>
      </p:sp>
      <p:sp>
        <p:nvSpPr>
          <p:cNvPr id="17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E75F74-0502-CD41-8487-4FCD190C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55" y="603150"/>
            <a:ext cx="15946847" cy="127612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6652C46-13E8-6341-BBBB-7DCCC6205FB4}"/>
              </a:ext>
            </a:extLst>
          </p:cNvPr>
          <p:cNvSpPr/>
          <p:nvPr/>
        </p:nvSpPr>
        <p:spPr>
          <a:xfrm>
            <a:off x="1105988" y="3427557"/>
            <a:ext cx="7097486" cy="207236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Font typeface="Wingdings" pitchFamily="2" charset="2"/>
              <a:buChar char="l"/>
            </a:pP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借鉴 </a:t>
            </a:r>
            <a:r>
              <a:rPr lang="en-US" altLang="zh-CN" sz="3200" b="0" dirty="0" err="1">
                <a:solidFill>
                  <a:srgbClr val="53585F"/>
                </a:solidFill>
                <a:latin typeface="PingFang SC Regular"/>
                <a:ea typeface="PingFang SC Regular"/>
              </a:rPr>
              <a:t>dubbo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 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分层代码设计，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v1.x 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版本实现 </a:t>
            </a:r>
            <a:r>
              <a:rPr lang="en-US" altLang="zh-CN" sz="3200" b="0" dirty="0" err="1">
                <a:solidFill>
                  <a:srgbClr val="53585F"/>
                </a:solidFill>
                <a:latin typeface="PingFang SC Regular"/>
                <a:ea typeface="PingFang SC Regular"/>
              </a:rPr>
              <a:t>dubbo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 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的主要功能以及实现 </a:t>
            </a:r>
            <a:r>
              <a:rPr lang="en-US" altLang="zh-CN" sz="3200" b="0" dirty="0" err="1">
                <a:solidFill>
                  <a:srgbClr val="53585F"/>
                </a:solidFill>
                <a:latin typeface="PingFang SC Regular"/>
                <a:ea typeface="PingFang SC Regular"/>
              </a:rPr>
              <a:t>dubbo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 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可扩展点的易扩展性，与</a:t>
            </a:r>
            <a:r>
              <a:rPr lang="en-US" altLang="zh-CN" sz="3200" b="0" dirty="0" err="1">
                <a:solidFill>
                  <a:srgbClr val="53585F"/>
                </a:solidFill>
                <a:latin typeface="PingFang SC Regular"/>
                <a:ea typeface="PingFang SC Regular"/>
              </a:rPr>
              <a:t>dubbo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 v2.6.x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版本对应。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CD0F3-12CA-C547-B4B1-D842558A0C7F}"/>
              </a:ext>
            </a:extLst>
          </p:cNvPr>
          <p:cNvSpPr/>
          <p:nvPr/>
        </p:nvSpPr>
        <p:spPr>
          <a:xfrm>
            <a:off x="1105988" y="6983751"/>
            <a:ext cx="7332618" cy="305724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Font typeface="Wingdings" pitchFamily="2" charset="2"/>
              <a:buChar char="l"/>
            </a:pP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由于语言特性、生态的差异，部分模块的实现思路不一致。如 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RPC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方法代理，语言反射方式的不一致，导致对外接口定义和调用方式不一致；异步网络</a:t>
            </a:r>
            <a:r>
              <a:rPr lang="en-US" altLang="zh-CN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I/O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库，使用的是自己开发的</a:t>
            </a:r>
            <a:r>
              <a:rPr lang="en-US" altLang="zh-CN" sz="3200" b="0" dirty="0" err="1">
                <a:solidFill>
                  <a:srgbClr val="53585F"/>
                </a:solidFill>
                <a:latin typeface="PingFang SC Regular"/>
                <a:ea typeface="PingFang SC Regular"/>
              </a:rPr>
              <a:t>getty</a:t>
            </a:r>
            <a:r>
              <a:rPr lang="zh-CN" altLang="en-US" sz="3200" b="0" dirty="0">
                <a:solidFill>
                  <a:srgbClr val="53585F"/>
                </a:solidFill>
                <a:latin typeface="PingFang SC Regular"/>
                <a:ea typeface="PingFang SC Regular"/>
              </a:rPr>
              <a:t>库。</a:t>
            </a:r>
          </a:p>
        </p:txBody>
      </p:sp>
    </p:spTree>
    <p:extLst>
      <p:ext uri="{BB962C8B-B14F-4D97-AF65-F5344CB8AC3E}">
        <p14:creationId xmlns:p14="http://schemas.microsoft.com/office/powerpoint/2010/main" val="30870859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功能列表</a:t>
            </a:r>
            <a:endParaRPr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Add the module title here">
            <a:extLst>
              <a:ext uri="{FF2B5EF4-FFF2-40B4-BE49-F238E27FC236}">
                <a16:creationId xmlns:a16="http://schemas.microsoft.com/office/drawing/2014/main" id="{F460DBE0-CD18-424F-8490-50AFBD80A838}"/>
              </a:ext>
            </a:extLst>
          </p:cNvPr>
          <p:cNvSpPr txBox="1"/>
          <p:nvPr/>
        </p:nvSpPr>
        <p:spPr>
          <a:xfrm>
            <a:off x="1695706" y="2248167"/>
            <a:ext cx="83821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角色</a:t>
            </a:r>
            <a:r>
              <a:rPr lang="en-US" altLang="zh-CN" dirty="0"/>
              <a:t>Role</a:t>
            </a:r>
            <a:endParaRPr lang="en-US" altLang="zh-CN" b="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b="0" dirty="0">
                <a:solidFill>
                  <a:srgbClr val="24292E"/>
                </a:solidFill>
                <a:latin typeface="-apple-system"/>
              </a:rPr>
              <a:t>		</a:t>
            </a:r>
            <a:r>
              <a:rPr lang="en-US" altLang="zh-CN" b="0" dirty="0" err="1">
                <a:solidFill>
                  <a:srgbClr val="24292E"/>
                </a:solidFill>
                <a:latin typeface="-apple-system"/>
              </a:rPr>
              <a:t>impl:</a:t>
            </a:r>
            <a:r>
              <a:rPr lang="en-US" altLang="zh-CN" b="0" dirty="0" err="1"/>
              <a:t>consumer</a:t>
            </a:r>
            <a:r>
              <a:rPr lang="en-US" altLang="zh-CN" b="0" dirty="0"/>
              <a:t>, provider</a:t>
            </a:r>
            <a:endParaRPr b="0" dirty="0"/>
          </a:p>
        </p:txBody>
      </p:sp>
      <p:sp>
        <p:nvSpPr>
          <p:cNvPr id="11" name="Add the module title here">
            <a:extLst>
              <a:ext uri="{FF2B5EF4-FFF2-40B4-BE49-F238E27FC236}">
                <a16:creationId xmlns:a16="http://schemas.microsoft.com/office/drawing/2014/main" id="{59E7472C-45E4-3F4F-848C-2B534A135C7B}"/>
              </a:ext>
            </a:extLst>
          </p:cNvPr>
          <p:cNvSpPr txBox="1"/>
          <p:nvPr/>
        </p:nvSpPr>
        <p:spPr>
          <a:xfrm>
            <a:off x="1695706" y="4139406"/>
            <a:ext cx="810157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协议</a:t>
            </a:r>
            <a:r>
              <a:rPr lang="en-US" altLang="zh-CN" dirty="0"/>
              <a:t>Codec </a:t>
            </a:r>
          </a:p>
          <a:p>
            <a:pPr marL="0" indent="0">
              <a:buNone/>
            </a:pPr>
            <a:r>
              <a:rPr lang="en-US" altLang="zh-CN" b="0" dirty="0"/>
              <a:t>		</a:t>
            </a:r>
            <a:r>
              <a:rPr lang="en-US" altLang="zh-CN" b="0" dirty="0" err="1"/>
              <a:t>impl</a:t>
            </a:r>
            <a:r>
              <a:rPr lang="en-US" altLang="zh-CN" b="0" dirty="0"/>
              <a:t>: </a:t>
            </a:r>
            <a:r>
              <a:rPr lang="en-US" altLang="zh-CN" b="0" dirty="0" err="1"/>
              <a:t>jsonrpc</a:t>
            </a:r>
            <a:r>
              <a:rPr lang="en-US" altLang="zh-CN" b="0" dirty="0"/>
              <a:t>, hessian2</a:t>
            </a:r>
            <a:endParaRPr b="0" dirty="0"/>
          </a:p>
        </p:txBody>
      </p:sp>
      <p:sp>
        <p:nvSpPr>
          <p:cNvPr id="12" name="Add the module title here">
            <a:extLst>
              <a:ext uri="{FF2B5EF4-FFF2-40B4-BE49-F238E27FC236}">
                <a16:creationId xmlns:a16="http://schemas.microsoft.com/office/drawing/2014/main" id="{33A68DB2-A2AA-3447-9072-4FE637ED3067}"/>
              </a:ext>
            </a:extLst>
          </p:cNvPr>
          <p:cNvSpPr txBox="1"/>
          <p:nvPr/>
        </p:nvSpPr>
        <p:spPr>
          <a:xfrm>
            <a:off x="1695706" y="6148108"/>
            <a:ext cx="113701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注册中心</a:t>
            </a:r>
            <a:r>
              <a:rPr lang="en-US" altLang="zh-CN" dirty="0"/>
              <a:t>Registry </a:t>
            </a:r>
          </a:p>
          <a:p>
            <a:pPr marL="0" indent="0">
              <a:buNone/>
            </a:pPr>
            <a:r>
              <a:rPr lang="en-US" altLang="zh-CN" b="0" dirty="0"/>
              <a:t>		</a:t>
            </a:r>
            <a:r>
              <a:rPr lang="en-US" altLang="zh-CN" b="0" dirty="0" err="1"/>
              <a:t>impl:ZooKeeper,etcd,consul,nacos</a:t>
            </a:r>
            <a:endParaRPr b="0" dirty="0"/>
          </a:p>
        </p:txBody>
      </p:sp>
      <p:sp>
        <p:nvSpPr>
          <p:cNvPr id="14" name="Add the module title here">
            <a:extLst>
              <a:ext uri="{FF2B5EF4-FFF2-40B4-BE49-F238E27FC236}">
                <a16:creationId xmlns:a16="http://schemas.microsoft.com/office/drawing/2014/main" id="{14FC4240-3861-344A-ABD4-C67087F87EBF}"/>
              </a:ext>
            </a:extLst>
          </p:cNvPr>
          <p:cNvSpPr txBox="1"/>
          <p:nvPr/>
        </p:nvSpPr>
        <p:spPr>
          <a:xfrm>
            <a:off x="1695706" y="8025455"/>
            <a:ext cx="83885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配置中心</a:t>
            </a:r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/>
              <a:t>center </a:t>
            </a:r>
          </a:p>
          <a:p>
            <a:pPr marL="0" indent="0">
              <a:buNone/>
            </a:pPr>
            <a:r>
              <a:rPr lang="en-US" altLang="zh-CN" b="0" dirty="0"/>
              <a:t>		</a:t>
            </a:r>
            <a:r>
              <a:rPr lang="en-US" altLang="zh-CN" b="0" dirty="0" err="1"/>
              <a:t>impl:ZooKeeper</a:t>
            </a:r>
            <a:endParaRPr b="0" dirty="0"/>
          </a:p>
        </p:txBody>
      </p:sp>
      <p:sp>
        <p:nvSpPr>
          <p:cNvPr id="15" name="Add the module title here">
            <a:extLst>
              <a:ext uri="{FF2B5EF4-FFF2-40B4-BE49-F238E27FC236}">
                <a16:creationId xmlns:a16="http://schemas.microsoft.com/office/drawing/2014/main" id="{D3B818B2-15A4-AE4E-901B-9EF4A408E53F}"/>
              </a:ext>
            </a:extLst>
          </p:cNvPr>
          <p:cNvSpPr txBox="1"/>
          <p:nvPr/>
        </p:nvSpPr>
        <p:spPr>
          <a:xfrm>
            <a:off x="1695706" y="9930586"/>
            <a:ext cx="1502334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集群策略</a:t>
            </a:r>
            <a:r>
              <a:rPr lang="en-US" altLang="zh-CN" dirty="0"/>
              <a:t>Fault-</a:t>
            </a:r>
            <a:r>
              <a:rPr lang="en-US" altLang="zh-CN" dirty="0" err="1"/>
              <a:t>tolerent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pPr marL="0" indent="0">
              <a:buNone/>
            </a:pPr>
            <a:r>
              <a:rPr lang="en-US" altLang="zh-CN" b="0" dirty="0"/>
              <a:t>		</a:t>
            </a:r>
            <a:r>
              <a:rPr lang="en-US" altLang="zh-CN" b="0" dirty="0" err="1"/>
              <a:t>impl:failover,failfast,failback,broadcase,available</a:t>
            </a:r>
            <a:endParaRPr b="0" dirty="0"/>
          </a:p>
        </p:txBody>
      </p:sp>
      <p:sp>
        <p:nvSpPr>
          <p:cNvPr id="16" name="Add the module title here">
            <a:extLst>
              <a:ext uri="{FF2B5EF4-FFF2-40B4-BE49-F238E27FC236}">
                <a16:creationId xmlns:a16="http://schemas.microsoft.com/office/drawing/2014/main" id="{DBE95BD0-5FED-DA45-8787-091D905CD664}"/>
              </a:ext>
            </a:extLst>
          </p:cNvPr>
          <p:cNvSpPr txBox="1"/>
          <p:nvPr/>
        </p:nvSpPr>
        <p:spPr>
          <a:xfrm>
            <a:off x="1695706" y="11756408"/>
            <a:ext cx="1179489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负载均衡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Balance </a:t>
            </a:r>
          </a:p>
          <a:p>
            <a:pPr marL="0" indent="0">
              <a:buNone/>
            </a:pPr>
            <a:r>
              <a:rPr lang="en-US" altLang="zh-CN" b="0" dirty="0"/>
              <a:t>		</a:t>
            </a:r>
            <a:r>
              <a:rPr lang="en-US" altLang="zh-CN" b="0" dirty="0" err="1"/>
              <a:t>impl:random,roundRobin,leastActive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2541714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功能列表</a:t>
            </a:r>
            <a:endParaRPr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Add the module title here">
            <a:extLst>
              <a:ext uri="{FF2B5EF4-FFF2-40B4-BE49-F238E27FC236}">
                <a16:creationId xmlns:a16="http://schemas.microsoft.com/office/drawing/2014/main" id="{F460DBE0-CD18-424F-8490-50AFBD80A838}"/>
              </a:ext>
            </a:extLst>
          </p:cNvPr>
          <p:cNvSpPr txBox="1"/>
          <p:nvPr/>
        </p:nvSpPr>
        <p:spPr>
          <a:xfrm>
            <a:off x="1826334" y="2605501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泛化调用</a:t>
            </a:r>
            <a:r>
              <a:rPr lang="en-US" altLang="zh-CN" dirty="0"/>
              <a:t>Generic</a:t>
            </a:r>
            <a:r>
              <a:rPr lang="zh-CN" altLang="en-US" dirty="0"/>
              <a:t> </a:t>
            </a:r>
            <a:r>
              <a:rPr lang="en-US" altLang="zh-CN" dirty="0"/>
              <a:t>invoke</a:t>
            </a:r>
            <a:endParaRPr dirty="0"/>
          </a:p>
        </p:txBody>
      </p:sp>
      <p:sp>
        <p:nvSpPr>
          <p:cNvPr id="13" name="Add the module title here">
            <a:extLst>
              <a:ext uri="{FF2B5EF4-FFF2-40B4-BE49-F238E27FC236}">
                <a16:creationId xmlns:a16="http://schemas.microsoft.com/office/drawing/2014/main" id="{04A0A280-E3F9-8547-A978-6E58F3C97873}"/>
              </a:ext>
            </a:extLst>
          </p:cNvPr>
          <p:cNvSpPr txBox="1"/>
          <p:nvPr/>
        </p:nvSpPr>
        <p:spPr>
          <a:xfrm>
            <a:off x="1826334" y="3706780"/>
            <a:ext cx="72600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启动时检查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endParaRPr dirty="0"/>
          </a:p>
        </p:txBody>
      </p:sp>
      <p:sp>
        <p:nvSpPr>
          <p:cNvPr id="19" name="Add the module title here">
            <a:extLst>
              <a:ext uri="{FF2B5EF4-FFF2-40B4-BE49-F238E27FC236}">
                <a16:creationId xmlns:a16="http://schemas.microsoft.com/office/drawing/2014/main" id="{63174782-B087-4649-B43E-00AC0AE1A97A}"/>
              </a:ext>
            </a:extLst>
          </p:cNvPr>
          <p:cNvSpPr txBox="1"/>
          <p:nvPr/>
        </p:nvSpPr>
        <p:spPr>
          <a:xfrm>
            <a:off x="1826333" y="4759808"/>
            <a:ext cx="114775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服务直连</a:t>
            </a:r>
            <a:r>
              <a:rPr lang="en-US" altLang="zh-CN" dirty="0"/>
              <a:t>Connecting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endParaRPr dirty="0"/>
          </a:p>
        </p:txBody>
      </p:sp>
      <p:sp>
        <p:nvSpPr>
          <p:cNvPr id="20" name="Add the module title here">
            <a:extLst>
              <a:ext uri="{FF2B5EF4-FFF2-40B4-BE49-F238E27FC236}">
                <a16:creationId xmlns:a16="http://schemas.microsoft.com/office/drawing/2014/main" id="{82E31B81-B375-BF41-8054-3225A71935B7}"/>
              </a:ext>
            </a:extLst>
          </p:cNvPr>
          <p:cNvSpPr txBox="1"/>
          <p:nvPr/>
        </p:nvSpPr>
        <p:spPr>
          <a:xfrm>
            <a:off x="1826333" y="5861087"/>
            <a:ext cx="716221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多协议</a:t>
            </a:r>
            <a:r>
              <a:rPr lang="en-US" altLang="zh-CN" dirty="0"/>
              <a:t>Multi-protocols</a:t>
            </a:r>
            <a:endParaRPr dirty="0"/>
          </a:p>
        </p:txBody>
      </p:sp>
      <p:sp>
        <p:nvSpPr>
          <p:cNvPr id="21" name="Add the module title here">
            <a:extLst>
              <a:ext uri="{FF2B5EF4-FFF2-40B4-BE49-F238E27FC236}">
                <a16:creationId xmlns:a16="http://schemas.microsoft.com/office/drawing/2014/main" id="{A8D74423-55FD-594B-A546-893A71EE12DD}"/>
              </a:ext>
            </a:extLst>
          </p:cNvPr>
          <p:cNvSpPr txBox="1"/>
          <p:nvPr/>
        </p:nvSpPr>
        <p:spPr>
          <a:xfrm>
            <a:off x="1826332" y="6962366"/>
            <a:ext cx="86802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多注册中心</a:t>
            </a:r>
            <a:r>
              <a:rPr lang="en-US" altLang="zh-CN" dirty="0"/>
              <a:t>Multi-registries</a:t>
            </a:r>
            <a:endParaRPr dirty="0"/>
          </a:p>
        </p:txBody>
      </p:sp>
      <p:sp>
        <p:nvSpPr>
          <p:cNvPr id="22" name="Add the module title here">
            <a:extLst>
              <a:ext uri="{FF2B5EF4-FFF2-40B4-BE49-F238E27FC236}">
                <a16:creationId xmlns:a16="http://schemas.microsoft.com/office/drawing/2014/main" id="{E7FE1E78-8D96-9447-8BF5-273836C3340C}"/>
              </a:ext>
            </a:extLst>
          </p:cNvPr>
          <p:cNvSpPr txBox="1"/>
          <p:nvPr/>
        </p:nvSpPr>
        <p:spPr>
          <a:xfrm>
            <a:off x="1826332" y="8063645"/>
            <a:ext cx="683199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多版本</a:t>
            </a:r>
            <a:r>
              <a:rPr lang="en-US" altLang="zh-CN" dirty="0"/>
              <a:t>Multi-versions</a:t>
            </a:r>
            <a:endParaRPr dirty="0"/>
          </a:p>
        </p:txBody>
      </p:sp>
      <p:sp>
        <p:nvSpPr>
          <p:cNvPr id="23" name="Add the module title here">
            <a:extLst>
              <a:ext uri="{FF2B5EF4-FFF2-40B4-BE49-F238E27FC236}">
                <a16:creationId xmlns:a16="http://schemas.microsoft.com/office/drawing/2014/main" id="{8E73D332-FE38-3A49-BABF-BF783AA713E4}"/>
              </a:ext>
            </a:extLst>
          </p:cNvPr>
          <p:cNvSpPr txBox="1"/>
          <p:nvPr/>
        </p:nvSpPr>
        <p:spPr>
          <a:xfrm>
            <a:off x="1826332" y="9164924"/>
            <a:ext cx="735137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服务分组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547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ont subtitle">
            <a:extLst>
              <a:ext uri="{FF2B5EF4-FFF2-40B4-BE49-F238E27FC236}">
                <a16:creationId xmlns:a16="http://schemas.microsoft.com/office/drawing/2014/main" id="{5EA77170-00EB-5645-BB34-E7BAC0A2DA5D}"/>
              </a:ext>
            </a:extLst>
          </p:cNvPr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开发中功能列表</a:t>
            </a:r>
            <a:endParaRPr dirty="0"/>
          </a:p>
        </p:txBody>
      </p:sp>
      <p:sp>
        <p:nvSpPr>
          <p:cNvPr id="5" name="Add the module title here">
            <a:extLst>
              <a:ext uri="{FF2B5EF4-FFF2-40B4-BE49-F238E27FC236}">
                <a16:creationId xmlns:a16="http://schemas.microsoft.com/office/drawing/2014/main" id="{555CA260-7B94-954E-ADD7-0403F32FD0C9}"/>
              </a:ext>
            </a:extLst>
          </p:cNvPr>
          <p:cNvSpPr txBox="1"/>
          <p:nvPr/>
        </p:nvSpPr>
        <p:spPr>
          <a:xfrm>
            <a:off x="2087592" y="2583375"/>
            <a:ext cx="2107468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监控</a:t>
            </a:r>
            <a:r>
              <a:rPr lang="en-US" altLang="zh-CN" dirty="0"/>
              <a:t>&amp;</a:t>
            </a:r>
            <a:r>
              <a:rPr lang="zh-CN" altLang="en-US" dirty="0"/>
              <a:t>调用链路追踪 </a:t>
            </a:r>
            <a:r>
              <a:rPr lang="en-US" altLang="zh-CN" dirty="0"/>
              <a:t>monitor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invoke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trace:</a:t>
            </a:r>
            <a:r>
              <a:rPr lang="zh-CN" altLang="en-US" dirty="0"/>
              <a:t> </a:t>
            </a:r>
            <a:r>
              <a:rPr lang="en-US" altLang="zh-CN" dirty="0" err="1"/>
              <a:t>prometheus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jeager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FD6F28E-9A91-5B4C-8646-48A030EAAC6D}"/>
              </a:ext>
            </a:extLst>
          </p:cNvPr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Add the module title here">
            <a:extLst>
              <a:ext uri="{FF2B5EF4-FFF2-40B4-BE49-F238E27FC236}">
                <a16:creationId xmlns:a16="http://schemas.microsoft.com/office/drawing/2014/main" id="{15EAA8EC-FD2F-6647-9CE1-4837D52D2CED}"/>
              </a:ext>
            </a:extLst>
          </p:cNvPr>
          <p:cNvSpPr txBox="1"/>
          <p:nvPr/>
        </p:nvSpPr>
        <p:spPr>
          <a:xfrm>
            <a:off x="2087592" y="5091861"/>
            <a:ext cx="1249220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降级熔断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Downgrade :</a:t>
            </a:r>
            <a:r>
              <a:rPr lang="zh-CN" altLang="en-US" dirty="0"/>
              <a:t> </a:t>
            </a:r>
            <a:r>
              <a:rPr lang="en-US" altLang="zh-CN" dirty="0"/>
              <a:t>go-</a:t>
            </a:r>
            <a:r>
              <a:rPr lang="en-US" altLang="zh-CN" dirty="0" err="1"/>
              <a:t>hystrix</a:t>
            </a:r>
            <a:endParaRPr dirty="0"/>
          </a:p>
        </p:txBody>
      </p:sp>
      <p:sp>
        <p:nvSpPr>
          <p:cNvPr id="8" name="Add the module title here">
            <a:extLst>
              <a:ext uri="{FF2B5EF4-FFF2-40B4-BE49-F238E27FC236}">
                <a16:creationId xmlns:a16="http://schemas.microsoft.com/office/drawing/2014/main" id="{817B7911-98F2-5445-B03B-BE0D7ADAB33A}"/>
              </a:ext>
            </a:extLst>
          </p:cNvPr>
          <p:cNvSpPr txBox="1"/>
          <p:nvPr/>
        </p:nvSpPr>
        <p:spPr>
          <a:xfrm>
            <a:off x="2087592" y="3866466"/>
            <a:ext cx="125947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服务路由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Route :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endParaRPr dirty="0"/>
          </a:p>
        </p:txBody>
      </p:sp>
      <p:sp>
        <p:nvSpPr>
          <p:cNvPr id="10" name="Add the module title here">
            <a:extLst>
              <a:ext uri="{FF2B5EF4-FFF2-40B4-BE49-F238E27FC236}">
                <a16:creationId xmlns:a16="http://schemas.microsoft.com/office/drawing/2014/main" id="{FC763D1C-31F8-134D-9F34-A69B97120BA5}"/>
              </a:ext>
            </a:extLst>
          </p:cNvPr>
          <p:cNvSpPr txBox="1"/>
          <p:nvPr/>
        </p:nvSpPr>
        <p:spPr>
          <a:xfrm>
            <a:off x="2087592" y="6317256"/>
            <a:ext cx="1512914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dubbo2.7.x</a:t>
            </a:r>
            <a:r>
              <a:rPr lang="zh-CN" altLang="en-US" dirty="0"/>
              <a:t> 动态配置中心</a:t>
            </a:r>
            <a:r>
              <a:rPr lang="en-US" altLang="zh-CN" dirty="0"/>
              <a:t>&amp;</a:t>
            </a:r>
            <a:r>
              <a:rPr lang="zh-CN" altLang="en-US" dirty="0"/>
              <a:t>元数据中心支持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Dynamic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2903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2040327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部分功能介绍之</a:t>
            </a:r>
            <a:r>
              <a:rPr lang="en-US" altLang="zh-CN" dirty="0"/>
              <a:t>———</a:t>
            </a:r>
            <a:r>
              <a:rPr lang="zh-CN" altLang="en-US" dirty="0"/>
              <a:t>泛化调用</a:t>
            </a:r>
            <a:endParaRPr lang="en-US" altLang="zh-CN"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E33A6-D966-D746-9413-EDCA5E4A7525}"/>
              </a:ext>
            </a:extLst>
          </p:cNvPr>
          <p:cNvSpPr txBox="1"/>
          <p:nvPr/>
        </p:nvSpPr>
        <p:spPr>
          <a:xfrm>
            <a:off x="1515291" y="2843109"/>
            <a:ext cx="21814971" cy="23185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buFont typeface="Arial" panose="020B0604020202020204" pitchFamily="34" charset="0"/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b="0" dirty="0"/>
              <a:t>场景：内部用成千上万的</a:t>
            </a:r>
            <a:r>
              <a:rPr lang="en-US" altLang="zh-CN" b="0" dirty="0" err="1"/>
              <a:t>dubbo</a:t>
            </a:r>
            <a:r>
              <a:rPr lang="zh-CN" altLang="en-US" b="0" dirty="0"/>
              <a:t>服务想要暴露到外网，用</a:t>
            </a:r>
            <a:r>
              <a:rPr lang="en-US" altLang="zh-CN" b="0" dirty="0"/>
              <a:t>go</a:t>
            </a:r>
            <a:r>
              <a:rPr lang="zh-CN" altLang="en-US" b="0" dirty="0"/>
              <a:t>做网关，统一做外网请求到</a:t>
            </a:r>
            <a:r>
              <a:rPr lang="en-US" altLang="zh-CN" b="0" dirty="0" err="1"/>
              <a:t>dubbo</a:t>
            </a:r>
            <a:r>
              <a:rPr lang="zh-CN" altLang="en-US" b="0" dirty="0"/>
              <a:t>服务的转发以及统一的接口鉴权。其中，用</a:t>
            </a:r>
            <a:r>
              <a:rPr lang="en-US" altLang="zh-CN" b="0" dirty="0" err="1"/>
              <a:t>dubbo</a:t>
            </a:r>
            <a:r>
              <a:rPr lang="en-US" altLang="zh-CN" b="0" dirty="0"/>
              <a:t>-go</a:t>
            </a:r>
            <a:r>
              <a:rPr lang="zh-CN" altLang="en-US" b="0" dirty="0"/>
              <a:t>作为消费端泛化调用后台的</a:t>
            </a:r>
            <a:r>
              <a:rPr lang="en-US" altLang="zh-CN" b="0" dirty="0" err="1"/>
              <a:t>dubbo</a:t>
            </a:r>
            <a:r>
              <a:rPr lang="zh-CN" altLang="en-US" b="0" dirty="0"/>
              <a:t>服务，承担服务转发的职责。</a:t>
            </a:r>
            <a:endParaRPr lang="en-US" altLang="zh-CN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524519-DF9B-0944-8222-3ABC06803A52}"/>
              </a:ext>
            </a:extLst>
          </p:cNvPr>
          <p:cNvGrpSpPr/>
          <p:nvPr/>
        </p:nvGrpSpPr>
        <p:grpSpPr>
          <a:xfrm>
            <a:off x="338161" y="5799320"/>
            <a:ext cx="14558712" cy="5646011"/>
            <a:chOff x="1019810" y="6407587"/>
            <a:chExt cx="14558712" cy="56460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15F717-548A-0340-9BE9-5164B541708D}"/>
                </a:ext>
              </a:extLst>
            </p:cNvPr>
            <p:cNvSpPr/>
            <p:nvPr/>
          </p:nvSpPr>
          <p:spPr>
            <a:xfrm>
              <a:off x="3931101" y="8998641"/>
              <a:ext cx="1698172" cy="59503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SLB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6CD01AF-2E6D-1F4D-B9E4-D31E2ACF2D6C}"/>
                </a:ext>
              </a:extLst>
            </p:cNvPr>
            <p:cNvGrpSpPr/>
            <p:nvPr/>
          </p:nvGrpSpPr>
          <p:grpSpPr>
            <a:xfrm>
              <a:off x="6576786" y="8552366"/>
              <a:ext cx="4357045" cy="1487587"/>
              <a:chOff x="10659290" y="8781563"/>
              <a:chExt cx="2377442" cy="148758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F85A90-1060-394B-8A2D-7172C23983A2}"/>
                  </a:ext>
                </a:extLst>
              </p:cNvPr>
              <p:cNvSpPr/>
              <p:nvPr/>
            </p:nvSpPr>
            <p:spPr>
              <a:xfrm>
                <a:off x="10659291" y="8887810"/>
                <a:ext cx="2377441" cy="1327344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172E2-B293-E84A-97A4-803F2375F778}"/>
                  </a:ext>
                </a:extLst>
              </p:cNvPr>
              <p:cNvSpPr txBox="1"/>
              <p:nvPr/>
            </p:nvSpPr>
            <p:spPr>
              <a:xfrm>
                <a:off x="10659290" y="8781563"/>
                <a:ext cx="2267764" cy="1487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dirty="0" err="1"/>
                  <a:t>api</a:t>
                </a:r>
                <a:r>
                  <a:rPr lang="en-US" altLang="zh-CN" dirty="0"/>
                  <a:t>-gateway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(</a:t>
                </a:r>
                <a:r>
                  <a:rPr lang="en-US" altLang="zh-CN" dirty="0" err="1"/>
                  <a:t>d</a:t>
                </a:r>
                <a:r>
                  <a:rPr kumimoji="0" lang="en-US" altLang="zh-CN" sz="3000" b="1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ubbo</a:t>
                </a: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-go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consumer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)</a:t>
                </a:r>
              </a:p>
            </p:txBody>
          </p:sp>
        </p:grp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EDBCEC0-5D65-B647-B9B8-F57B0EF6DD86}"/>
                </a:ext>
              </a:extLst>
            </p:cNvPr>
            <p:cNvCxnSpPr>
              <a:cxnSpLocks/>
            </p:cNvCxnSpPr>
            <p:nvPr/>
          </p:nvCxnSpPr>
          <p:spPr>
            <a:xfrm>
              <a:off x="5672586" y="9296160"/>
              <a:ext cx="956452" cy="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77DB21BD-80D4-B14C-83DB-43B68B6251F2}"/>
                </a:ext>
              </a:extLst>
            </p:cNvPr>
            <p:cNvSpPr/>
            <p:nvPr/>
          </p:nvSpPr>
          <p:spPr>
            <a:xfrm>
              <a:off x="6094251" y="10110576"/>
              <a:ext cx="587829" cy="1881051"/>
            </a:xfrm>
            <a:prstGeom prst="leftBrace">
              <a:avLst/>
            </a:prstGeom>
            <a:noFill/>
            <a:ln w="25400" cap="flat">
              <a:solidFill>
                <a:srgbClr val="00B0F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BD26B7B-2EBF-4446-A1E8-3D48F1CA6AFA}"/>
                </a:ext>
              </a:extLst>
            </p:cNvPr>
            <p:cNvSpPr txBox="1"/>
            <p:nvPr/>
          </p:nvSpPr>
          <p:spPr>
            <a:xfrm>
              <a:off x="6636361" y="10104346"/>
              <a:ext cx="2456636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1.dubbo-go</a:t>
              </a:r>
              <a:r>
                <a: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服务转发</a:t>
              </a:r>
              <a:endPara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</a:rPr>
                <a:t>2.</a:t>
              </a:r>
              <a:r>
                <a:rPr lang="zh-CN" altLang="en-US" dirty="0">
                  <a:solidFill>
                    <a:schemeClr val="bg1"/>
                  </a:solidFill>
                </a:rPr>
                <a:t>统一鉴权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8B96F002-B7FC-7347-B83A-38827F7F6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79580" y="9317930"/>
              <a:ext cx="947167" cy="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A0272F-3D36-7541-9306-8C48016B2D7B}"/>
                </a:ext>
              </a:extLst>
            </p:cNvPr>
            <p:cNvSpPr txBox="1"/>
            <p:nvPr/>
          </p:nvSpPr>
          <p:spPr>
            <a:xfrm>
              <a:off x="1019810" y="9034143"/>
              <a:ext cx="170515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外部请求</a:t>
              </a: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732BC279-2A7E-3E4A-AC66-5F63F5E151C9}"/>
                </a:ext>
              </a:extLst>
            </p:cNvPr>
            <p:cNvSpPr/>
            <p:nvPr/>
          </p:nvSpPr>
          <p:spPr>
            <a:xfrm>
              <a:off x="10485662" y="6407587"/>
              <a:ext cx="1725117" cy="5520369"/>
            </a:xfrm>
            <a:prstGeom prst="leftBrace">
              <a:avLst>
                <a:gd name="adj1" fmla="val 8333"/>
                <a:gd name="adj2" fmla="val 50473"/>
              </a:avLst>
            </a:prstGeom>
            <a:noFill/>
            <a:ln w="25400" cap="flat">
              <a:solidFill>
                <a:srgbClr val="00B0F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D312F25-CEE1-1A41-BD39-F0E04D602D4B}"/>
                </a:ext>
              </a:extLst>
            </p:cNvPr>
            <p:cNvSpPr txBox="1"/>
            <p:nvPr/>
          </p:nvSpPr>
          <p:spPr>
            <a:xfrm>
              <a:off x="11628366" y="6684052"/>
              <a:ext cx="395015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内网</a:t>
              </a:r>
              <a:r>
                <a:rPr kumimoji="0" lang="en-US" altLang="zh-CN" sz="3000" b="1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dubbo</a:t>
              </a:r>
              <a:r>
                <a: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服务</a:t>
              </a:r>
              <a:r>
                <a:rPr kumimoji="0" lang="en-US" altLang="zh-CN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BEDA62-863C-4C4C-A0D8-8F6B94DCC4BE}"/>
                </a:ext>
              </a:extLst>
            </p:cNvPr>
            <p:cNvGrpSpPr/>
            <p:nvPr/>
          </p:nvGrpSpPr>
          <p:grpSpPr>
            <a:xfrm>
              <a:off x="11889171" y="7698519"/>
              <a:ext cx="2851583" cy="1327344"/>
              <a:chOff x="10659291" y="8887810"/>
              <a:chExt cx="2851583" cy="132734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1E83357-057B-9445-BB75-9B35AE0E4CCC}"/>
                  </a:ext>
                </a:extLst>
              </p:cNvPr>
              <p:cNvSpPr/>
              <p:nvPr/>
            </p:nvSpPr>
            <p:spPr>
              <a:xfrm>
                <a:off x="10659291" y="8887810"/>
                <a:ext cx="2851583" cy="1327344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86850A8-FB2F-1A45-9577-6D373592A042}"/>
                  </a:ext>
                </a:extLst>
              </p:cNvPr>
              <p:cNvSpPr txBox="1"/>
              <p:nvPr/>
            </p:nvSpPr>
            <p:spPr>
              <a:xfrm>
                <a:off x="10907484" y="9017857"/>
                <a:ext cx="2339545" cy="1025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Java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dubbo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provider</a:t>
                </a:r>
                <a:endPara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F3C92B3-0663-C441-BD10-9ADFA844C074}"/>
                </a:ext>
              </a:extLst>
            </p:cNvPr>
            <p:cNvGrpSpPr/>
            <p:nvPr/>
          </p:nvGrpSpPr>
          <p:grpSpPr>
            <a:xfrm>
              <a:off x="11881344" y="9833141"/>
              <a:ext cx="2851583" cy="1327344"/>
              <a:chOff x="10659291" y="8887810"/>
              <a:chExt cx="2851583" cy="132734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1B87D2B-334E-E84A-92DB-C314F8D2BABC}"/>
                  </a:ext>
                </a:extLst>
              </p:cNvPr>
              <p:cNvSpPr/>
              <p:nvPr/>
            </p:nvSpPr>
            <p:spPr>
              <a:xfrm>
                <a:off x="10659291" y="8887810"/>
                <a:ext cx="2851583" cy="1327344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286548-4BA9-CC4A-BCDB-C50B65B86F4C}"/>
                  </a:ext>
                </a:extLst>
              </p:cNvPr>
              <p:cNvSpPr txBox="1"/>
              <p:nvPr/>
            </p:nvSpPr>
            <p:spPr>
              <a:xfrm>
                <a:off x="10907484" y="9017857"/>
                <a:ext cx="2339545" cy="1025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Java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dubbo</a:t>
                </a:r>
                <a:r>
                  <a:rPr kumimoji="0" lang="zh-CN" alt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altLang="zh-CN" sz="30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provider</a:t>
                </a:r>
                <a:endParaRPr kumimoji="0" lang="zh-CN" altLang="en-US" sz="3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6" name="对角圆角矩形 5">
            <a:extLst>
              <a:ext uri="{FF2B5EF4-FFF2-40B4-BE49-F238E27FC236}">
                <a16:creationId xmlns:a16="http://schemas.microsoft.com/office/drawing/2014/main" id="{2B30A8DC-C453-9449-BFAB-D89FF03E089F}"/>
              </a:ext>
            </a:extLst>
          </p:cNvPr>
          <p:cNvSpPr/>
          <p:nvPr/>
        </p:nvSpPr>
        <p:spPr>
          <a:xfrm>
            <a:off x="18882360" y="4662256"/>
            <a:ext cx="2217420" cy="8367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0" dirty="0">
                <a:latin typeface="+mn-lt"/>
                <a:ea typeface="+mn-ea"/>
                <a:cs typeface="+mn-cs"/>
                <a:sym typeface="Helvetica Neue Medium"/>
              </a:rPr>
              <a:t>go</a:t>
            </a:r>
            <a:r>
              <a:rPr lang="zh-CN" altLang="en-US" sz="3200" b="0" dirty="0">
                <a:latin typeface="+mn-lt"/>
                <a:ea typeface="+mn-ea"/>
                <a:cs typeface="+mn-cs"/>
                <a:sym typeface="Helvetica Neue Medium"/>
              </a:rPr>
              <a:t>消费端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F1B9F-39B2-9B47-8539-B6D39E32AE9A}"/>
              </a:ext>
            </a:extLst>
          </p:cNvPr>
          <p:cNvSpPr/>
          <p:nvPr/>
        </p:nvSpPr>
        <p:spPr>
          <a:xfrm>
            <a:off x="17289552" y="9588409"/>
            <a:ext cx="5734050" cy="2072362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转化为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Map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类型参数</a:t>
            </a:r>
            <a:endParaRPr lang="en-US" altLang="zh-CN" sz="3200" b="0" dirty="0">
              <a:latin typeface="+mn-lt"/>
              <a:ea typeface="+mn-ea"/>
              <a:cs typeface="+mn-cs"/>
              <a:sym typeface="Helvetica Neue Medium"/>
            </a:endParaRPr>
          </a:p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+</a:t>
            </a:r>
          </a:p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java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zh-CN" sz="3200" b="0" dirty="0" err="1">
                <a:sym typeface="Helvetica Neue Medium"/>
              </a:rPr>
              <a:t>GenericService</a:t>
            </a:r>
            <a:r>
              <a:rPr lang="en-US" altLang="zh-CN" sz="3200" b="0" dirty="0">
                <a:sym typeface="Helvetica Neue Medium"/>
              </a:rPr>
              <a:t> .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$invoke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7660C1-69A1-8D47-BB44-63D94862F82A}"/>
              </a:ext>
            </a:extLst>
          </p:cNvPr>
          <p:cNvSpPr/>
          <p:nvPr/>
        </p:nvSpPr>
        <p:spPr>
          <a:xfrm>
            <a:off x="17171442" y="6134347"/>
            <a:ext cx="5760720" cy="157992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Interface</a:t>
            </a:r>
            <a:r>
              <a:rPr lang="zh-CN" altLang="en-US" sz="3200" b="0" dirty="0">
                <a:latin typeface="+mn-lt"/>
                <a:ea typeface="+mn-ea"/>
                <a:cs typeface="+mn-cs"/>
                <a:sym typeface="Helvetica Neue Medium"/>
              </a:rPr>
              <a:t>类型参数</a:t>
            </a:r>
            <a:endParaRPr lang="en-US" altLang="zh-CN" sz="3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0" dirty="0">
                <a:latin typeface="+mn-lt"/>
                <a:ea typeface="+mn-ea"/>
                <a:cs typeface="+mn-cs"/>
                <a:sym typeface="Helvetica Neue Medium"/>
              </a:rPr>
              <a:t>+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0" dirty="0" err="1">
                <a:latin typeface="+mn-lt"/>
                <a:ea typeface="+mn-ea"/>
                <a:cs typeface="+mn-cs"/>
                <a:sym typeface="Helvetica Neue Medium"/>
              </a:rPr>
              <a:t>GenericService.invoke</a:t>
            </a:r>
            <a:r>
              <a:rPr lang="zh-CN" altLang="en-US" sz="3200" b="0" dirty="0">
                <a:latin typeface="+mn-lt"/>
                <a:ea typeface="+mn-ea"/>
                <a:cs typeface="+mn-cs"/>
                <a:sym typeface="Helvetica Neue Medium"/>
              </a:rPr>
              <a:t>方法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E99B70F-F48A-524B-A428-62106DFAE65D}"/>
              </a:ext>
            </a:extLst>
          </p:cNvPr>
          <p:cNvCxnSpPr>
            <a:cxnSpLocks/>
          </p:cNvCxnSpPr>
          <p:nvPr/>
        </p:nvCxnSpPr>
        <p:spPr>
          <a:xfrm>
            <a:off x="19991070" y="5521848"/>
            <a:ext cx="0" cy="568965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E963573-7038-F748-8E13-7E6616A0AB19}"/>
              </a:ext>
            </a:extLst>
          </p:cNvPr>
          <p:cNvCxnSpPr>
            <a:cxnSpLocks/>
          </p:cNvCxnSpPr>
          <p:nvPr/>
        </p:nvCxnSpPr>
        <p:spPr>
          <a:xfrm>
            <a:off x="19991070" y="7714267"/>
            <a:ext cx="0" cy="568965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1C05DC0-64AB-C047-9062-AE899543859A}"/>
              </a:ext>
            </a:extLst>
          </p:cNvPr>
          <p:cNvSpPr/>
          <p:nvPr/>
        </p:nvSpPr>
        <p:spPr>
          <a:xfrm>
            <a:off x="18059400" y="8324809"/>
            <a:ext cx="4206240" cy="59503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0" dirty="0">
                <a:latin typeface="+mn-lt"/>
                <a:ea typeface="+mn-ea"/>
                <a:cs typeface="+mn-cs"/>
                <a:sym typeface="Helvetica Neue Medium"/>
              </a:rPr>
              <a:t>d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ubbo-go-hessian2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9AD876C-3A5A-2D41-A730-6FC31B06244D}"/>
              </a:ext>
            </a:extLst>
          </p:cNvPr>
          <p:cNvCxnSpPr>
            <a:cxnSpLocks/>
          </p:cNvCxnSpPr>
          <p:nvPr/>
        </p:nvCxnSpPr>
        <p:spPr>
          <a:xfrm>
            <a:off x="19991070" y="8919844"/>
            <a:ext cx="0" cy="568965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对角圆角矩形 35">
            <a:extLst>
              <a:ext uri="{FF2B5EF4-FFF2-40B4-BE49-F238E27FC236}">
                <a16:creationId xmlns:a16="http://schemas.microsoft.com/office/drawing/2014/main" id="{6C9321EE-C53E-274B-B953-C80D99B07F22}"/>
              </a:ext>
            </a:extLst>
          </p:cNvPr>
          <p:cNvSpPr/>
          <p:nvPr/>
        </p:nvSpPr>
        <p:spPr>
          <a:xfrm>
            <a:off x="18724517" y="12263971"/>
            <a:ext cx="2746466" cy="83673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0" dirty="0">
                <a:latin typeface="+mn-lt"/>
                <a:ea typeface="+mn-ea"/>
                <a:cs typeface="+mn-cs"/>
                <a:sym typeface="Helvetica Neue Medium"/>
              </a:rPr>
              <a:t>Java</a:t>
            </a:r>
            <a:r>
              <a:rPr lang="zh-CN" altLang="en-US" sz="3200" b="0" dirty="0">
                <a:latin typeface="+mn-lt"/>
                <a:ea typeface="+mn-ea"/>
                <a:cs typeface="+mn-cs"/>
                <a:sym typeface="Helvetica Neue Medium"/>
              </a:rPr>
              <a:t>服务端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4BB0878-0B21-E045-8AA3-9B569C50BFE5}"/>
              </a:ext>
            </a:extLst>
          </p:cNvPr>
          <p:cNvCxnSpPr>
            <a:cxnSpLocks/>
          </p:cNvCxnSpPr>
          <p:nvPr/>
        </p:nvCxnSpPr>
        <p:spPr>
          <a:xfrm>
            <a:off x="20097750" y="11586844"/>
            <a:ext cx="0" cy="568965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52123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2040327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部分功能介绍之</a:t>
            </a:r>
            <a:r>
              <a:rPr lang="en-US" altLang="zh-CN" dirty="0"/>
              <a:t>———</a:t>
            </a:r>
            <a:r>
              <a:rPr lang="zh-CN" altLang="en-US" dirty="0"/>
              <a:t>降级熔断</a:t>
            </a:r>
            <a:endParaRPr lang="en-US" altLang="zh-CN"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6F85D3-A512-6947-AE8D-A6193CD78277}"/>
              </a:ext>
            </a:extLst>
          </p:cNvPr>
          <p:cNvSpPr txBox="1"/>
          <p:nvPr/>
        </p:nvSpPr>
        <p:spPr>
          <a:xfrm>
            <a:off x="11796214" y="4710485"/>
            <a:ext cx="22938378" cy="675056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go-</a:t>
            </a:r>
            <a:r>
              <a:rPr lang="en-US" altLang="zh-CN" dirty="0" err="1"/>
              <a:t>hystrix</a:t>
            </a:r>
            <a:r>
              <a:rPr lang="zh-CN" altLang="en-US" dirty="0"/>
              <a:t>的降级熔断，作为</a:t>
            </a:r>
            <a:r>
              <a:rPr lang="en-US" altLang="zh-CN" dirty="0" err="1"/>
              <a:t>dubbo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</a:p>
          <a:p>
            <a:pPr marL="0" indent="0">
              <a:buNone/>
            </a:pPr>
            <a:r>
              <a:rPr lang="zh-CN" altLang="en-US" dirty="0"/>
              <a:t>在配置中开启。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Defining fallback behavior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Configure settings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Enable dashboard metrics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3E81C-C2ED-D14E-A03C-D65BD8A8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81" y="2552402"/>
            <a:ext cx="8278767" cy="110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70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2458339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部分功能介绍之</a:t>
            </a:r>
            <a:r>
              <a:rPr lang="en-US" altLang="zh-CN" dirty="0"/>
              <a:t>———</a:t>
            </a:r>
            <a:r>
              <a:rPr lang="zh-CN" altLang="en-US" dirty="0"/>
              <a:t>动态配置中心</a:t>
            </a:r>
            <a:endParaRPr lang="en-US" altLang="zh-CN"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DDDDFF-3683-2042-A84E-F0C7B4A7C536}"/>
              </a:ext>
            </a:extLst>
          </p:cNvPr>
          <p:cNvSpPr txBox="1"/>
          <p:nvPr/>
        </p:nvSpPr>
        <p:spPr>
          <a:xfrm>
            <a:off x="1445622" y="3204983"/>
            <a:ext cx="22938378" cy="1579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algn="l">
              <a:buFont typeface="Arial" panose="020B0604020202020204" pitchFamily="34" charset="0"/>
              <a:buChar char="•"/>
              <a:defRPr sz="4800">
                <a:solidFill>
                  <a:srgbClr val="53585F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Dubbo2.6</a:t>
            </a:r>
            <a:r>
              <a:rPr lang="zh-CN" altLang="en-US" dirty="0"/>
              <a:t>到</a:t>
            </a:r>
            <a:r>
              <a:rPr lang="en-US" altLang="zh-CN" dirty="0"/>
              <a:t>Dubbo2.7</a:t>
            </a:r>
            <a:r>
              <a:rPr lang="zh-CN" altLang="en-US" dirty="0"/>
              <a:t>，服务治理发生了比较大的变化。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将会与</a:t>
            </a:r>
            <a:r>
              <a:rPr lang="en-US" altLang="zh-CN" dirty="0" err="1"/>
              <a:t>dubbo</a:t>
            </a:r>
            <a:r>
              <a:rPr lang="zh-CN" altLang="en-US" dirty="0"/>
              <a:t>一致，实现与</a:t>
            </a:r>
            <a:r>
              <a:rPr lang="en-US" altLang="zh-CN" dirty="0" err="1"/>
              <a:t>dubbo</a:t>
            </a:r>
            <a:r>
              <a:rPr lang="zh-CN" altLang="en-US" dirty="0"/>
              <a:t> </a:t>
            </a:r>
            <a:r>
              <a:rPr lang="en-US" altLang="zh-CN" dirty="0"/>
              <a:t>2.6.x</a:t>
            </a:r>
            <a:r>
              <a:rPr lang="zh-CN" altLang="en-US" dirty="0"/>
              <a:t> 和</a:t>
            </a:r>
            <a:r>
              <a:rPr lang="en-US" altLang="zh-CN" dirty="0" err="1"/>
              <a:t>dubbo</a:t>
            </a:r>
            <a:r>
              <a:rPr lang="zh-CN" altLang="en-US" dirty="0"/>
              <a:t> </a:t>
            </a:r>
            <a:r>
              <a:rPr lang="en-US" altLang="zh-CN" dirty="0"/>
              <a:t>2.7</a:t>
            </a:r>
            <a:r>
              <a:rPr lang="zh-CN" altLang="en-US" dirty="0"/>
              <a:t>两种服务治理方式的兼容。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2EE78-4E3C-3940-AE7B-38586375493E}"/>
              </a:ext>
            </a:extLst>
          </p:cNvPr>
          <p:cNvSpPr/>
          <p:nvPr/>
        </p:nvSpPr>
        <p:spPr>
          <a:xfrm>
            <a:off x="1777456" y="5806816"/>
            <a:ext cx="20473852" cy="6011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53585F"/>
                </a:solidFill>
              </a:rPr>
              <a:t>对于服务级别的配置，客户端和服务端会按照</a:t>
            </a:r>
            <a:r>
              <a:rPr lang="en-US" altLang="zh-CN" sz="4800" dirty="0">
                <a:solidFill>
                  <a:srgbClr val="53585F"/>
                </a:solidFill>
              </a:rPr>
              <a:t>Dubbo2.6(URL)</a:t>
            </a:r>
            <a:r>
              <a:rPr lang="zh-CN" altLang="en-US" sz="4800" dirty="0">
                <a:solidFill>
                  <a:srgbClr val="53585F"/>
                </a:solidFill>
              </a:rPr>
              <a:t>和</a:t>
            </a:r>
            <a:r>
              <a:rPr lang="en-US" altLang="zh-CN" sz="4800" dirty="0">
                <a:solidFill>
                  <a:srgbClr val="53585F"/>
                </a:solidFill>
              </a:rPr>
              <a:t>Dubbo2.7(</a:t>
            </a:r>
            <a:r>
              <a:rPr lang="zh-CN" altLang="en-US" sz="4800" dirty="0">
                <a:solidFill>
                  <a:srgbClr val="53585F"/>
                </a:solidFill>
              </a:rPr>
              <a:t>配置文件</a:t>
            </a:r>
            <a:r>
              <a:rPr lang="en-US" altLang="zh-CN" sz="4800" dirty="0">
                <a:solidFill>
                  <a:srgbClr val="53585F"/>
                </a:solidFill>
              </a:rPr>
              <a:t>)</a:t>
            </a:r>
            <a:r>
              <a:rPr lang="zh-CN" altLang="en-US" sz="4800" dirty="0">
                <a:solidFill>
                  <a:srgbClr val="53585F"/>
                </a:solidFill>
              </a:rPr>
              <a:t>两种格式进行读取。</a:t>
            </a:r>
            <a:endParaRPr lang="en-US" altLang="zh-CN" sz="4800" dirty="0">
              <a:solidFill>
                <a:srgbClr val="53585F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rgbClr val="53585F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53585F"/>
                </a:solidFill>
              </a:rPr>
              <a:t>对于应用级别的配置，包括标签路由，只会按照</a:t>
            </a:r>
            <a:r>
              <a:rPr lang="en-US" altLang="zh-CN" sz="4800" dirty="0">
                <a:solidFill>
                  <a:srgbClr val="53585F"/>
                </a:solidFill>
              </a:rPr>
              <a:t>Dubbo2.7</a:t>
            </a:r>
            <a:r>
              <a:rPr lang="zh-CN" altLang="en-US" sz="4800" dirty="0">
                <a:solidFill>
                  <a:srgbClr val="53585F"/>
                </a:solidFill>
              </a:rPr>
              <a:t>的格式进行写入，因为</a:t>
            </a:r>
            <a:r>
              <a:rPr lang="en-US" altLang="zh-CN" sz="4800" dirty="0">
                <a:solidFill>
                  <a:srgbClr val="53585F"/>
                </a:solidFill>
              </a:rPr>
              <a:t>Dubbo2.6</a:t>
            </a:r>
            <a:r>
              <a:rPr lang="zh-CN" altLang="en-US" sz="4800" dirty="0">
                <a:solidFill>
                  <a:srgbClr val="53585F"/>
                </a:solidFill>
              </a:rPr>
              <a:t>无此功能，不需要做向前兼容；</a:t>
            </a:r>
            <a:endParaRPr lang="en-US" altLang="zh-CN" sz="4800" dirty="0">
              <a:solidFill>
                <a:srgbClr val="53585F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53585F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53585F"/>
                </a:solidFill>
              </a:rPr>
              <a:t>与</a:t>
            </a:r>
            <a:r>
              <a:rPr lang="en-US" altLang="zh-CN" sz="4800" dirty="0" err="1">
                <a:solidFill>
                  <a:srgbClr val="53585F"/>
                </a:solidFill>
              </a:rPr>
              <a:t>dubbo</a:t>
            </a:r>
            <a:r>
              <a:rPr lang="zh-CN" altLang="en-US" sz="4800" dirty="0">
                <a:solidFill>
                  <a:srgbClr val="53585F"/>
                </a:solidFill>
              </a:rPr>
              <a:t> </a:t>
            </a:r>
            <a:r>
              <a:rPr lang="en-US" altLang="zh-CN" sz="4800" dirty="0">
                <a:solidFill>
                  <a:srgbClr val="53585F"/>
                </a:solidFill>
              </a:rPr>
              <a:t>admin</a:t>
            </a:r>
            <a:r>
              <a:rPr lang="zh-CN" altLang="en-US" sz="4800" dirty="0">
                <a:solidFill>
                  <a:srgbClr val="53585F"/>
                </a:solidFill>
              </a:rPr>
              <a:t>兼容，以及</a:t>
            </a:r>
            <a:r>
              <a:rPr lang="en-US" altLang="zh-CN" sz="4800" dirty="0" err="1">
                <a:solidFill>
                  <a:srgbClr val="53585F"/>
                </a:solidFill>
              </a:rPr>
              <a:t>apollo,etcd,zookeeper,nacos</a:t>
            </a:r>
            <a:r>
              <a:rPr lang="zh-CN" altLang="en-US" sz="4800" dirty="0">
                <a:solidFill>
                  <a:srgbClr val="53585F"/>
                </a:solidFill>
              </a:rPr>
              <a:t>等作为动态配置中心的兼容。</a:t>
            </a:r>
            <a:endParaRPr lang="en-US" altLang="zh-CN" sz="48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770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ont subtitle"/>
          <p:cNvSpPr txBox="1"/>
          <p:nvPr/>
        </p:nvSpPr>
        <p:spPr>
          <a:xfrm>
            <a:off x="837328" y="57150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 </a:t>
            </a:r>
            <a:r>
              <a:rPr lang="en-US" altLang="zh-CN" dirty="0"/>
              <a:t>roadmap</a:t>
            </a:r>
            <a:r>
              <a:rPr lang="zh-CN" altLang="en-US" dirty="0"/>
              <a:t> </a:t>
            </a:r>
            <a:r>
              <a:rPr lang="en-US" altLang="zh-CN" dirty="0"/>
              <a:t>2019~2020</a:t>
            </a:r>
            <a:endParaRPr dirty="0"/>
          </a:p>
        </p:txBody>
      </p:sp>
      <p:sp>
        <p:nvSpPr>
          <p:cNvPr id="61" name="01"/>
          <p:cNvSpPr txBox="1"/>
          <p:nvPr/>
        </p:nvSpPr>
        <p:spPr>
          <a:xfrm>
            <a:off x="2750656" y="5156948"/>
            <a:ext cx="138659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/>
              <a:t>01</a:t>
            </a:r>
            <a:endParaRPr dirty="0"/>
          </a:p>
        </p:txBody>
      </p:sp>
      <p:sp>
        <p:nvSpPr>
          <p:cNvPr id="62" name="02"/>
          <p:cNvSpPr txBox="1"/>
          <p:nvPr/>
        </p:nvSpPr>
        <p:spPr>
          <a:xfrm>
            <a:off x="9629181" y="5156948"/>
            <a:ext cx="1641475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63" name="03"/>
          <p:cNvSpPr txBox="1"/>
          <p:nvPr/>
        </p:nvSpPr>
        <p:spPr>
          <a:xfrm>
            <a:off x="16965884" y="5037885"/>
            <a:ext cx="1638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65" name="Here is title"/>
          <p:cNvSpPr txBox="1"/>
          <p:nvPr/>
        </p:nvSpPr>
        <p:spPr>
          <a:xfrm>
            <a:off x="2796215" y="8109821"/>
            <a:ext cx="29912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2019.9-12</a:t>
            </a:r>
            <a:endParaRPr dirty="0"/>
          </a:p>
        </p:txBody>
      </p:sp>
      <p:sp>
        <p:nvSpPr>
          <p:cNvPr id="66" name="Here is title"/>
          <p:cNvSpPr txBox="1"/>
          <p:nvPr/>
        </p:nvSpPr>
        <p:spPr>
          <a:xfrm>
            <a:off x="9640863" y="8109821"/>
            <a:ext cx="46358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2019.10-2020.6</a:t>
            </a:r>
            <a:endParaRPr dirty="0"/>
          </a:p>
        </p:txBody>
      </p:sp>
      <p:sp>
        <p:nvSpPr>
          <p:cNvPr id="67" name="Here is title"/>
          <p:cNvSpPr txBox="1"/>
          <p:nvPr/>
        </p:nvSpPr>
        <p:spPr>
          <a:xfrm>
            <a:off x="17091056" y="8109821"/>
            <a:ext cx="31082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2020.6-12</a:t>
            </a:r>
            <a:endParaRPr dirty="0"/>
          </a:p>
        </p:txBody>
      </p:sp>
      <p:sp>
        <p:nvSpPr>
          <p:cNvPr id="73" name="线条"/>
          <p:cNvSpPr/>
          <p:nvPr/>
        </p:nvSpPr>
        <p:spPr>
          <a:xfrm>
            <a:off x="2992565" y="7375463"/>
            <a:ext cx="21481774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" name="圆形"/>
          <p:cNvSpPr/>
          <p:nvPr/>
        </p:nvSpPr>
        <p:spPr>
          <a:xfrm>
            <a:off x="2876875" y="72329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圆形"/>
          <p:cNvSpPr/>
          <p:nvPr/>
        </p:nvSpPr>
        <p:spPr>
          <a:xfrm>
            <a:off x="9682556" y="72329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endParaRPr sz="3200" b="0">
              <a:latin typeface="Helvetica Light"/>
            </a:endParaRPr>
          </a:p>
        </p:txBody>
      </p:sp>
      <p:sp>
        <p:nvSpPr>
          <p:cNvPr id="76" name="圆形"/>
          <p:cNvSpPr/>
          <p:nvPr/>
        </p:nvSpPr>
        <p:spPr>
          <a:xfrm>
            <a:off x="17091056" y="72329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The exact size of the stake purchased by Geely is unknown">
            <a:extLst>
              <a:ext uri="{FF2B5EF4-FFF2-40B4-BE49-F238E27FC236}">
                <a16:creationId xmlns:a16="http://schemas.microsoft.com/office/drawing/2014/main" id="{32991D8C-132D-244D-A4E7-93342CA61B5A}"/>
              </a:ext>
            </a:extLst>
          </p:cNvPr>
          <p:cNvSpPr txBox="1"/>
          <p:nvPr/>
        </p:nvSpPr>
        <p:spPr>
          <a:xfrm>
            <a:off x="2876875" y="8951077"/>
            <a:ext cx="5221526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/>
              <a:t>1.X</a:t>
            </a:r>
            <a:r>
              <a:rPr lang="zh-CN" altLang="en-US" dirty="0"/>
              <a:t>版本，专注补齐与</a:t>
            </a:r>
            <a:r>
              <a:rPr lang="en-US" altLang="zh-CN" dirty="0"/>
              <a:t>2.6.x</a:t>
            </a:r>
            <a:r>
              <a:rPr lang="zh-CN" altLang="en-US" dirty="0"/>
              <a:t>、</a:t>
            </a:r>
            <a:r>
              <a:rPr lang="en-US" altLang="zh-CN" dirty="0"/>
              <a:t>2.7.x</a:t>
            </a:r>
            <a:r>
              <a:rPr lang="zh-CN" altLang="en-US" dirty="0"/>
              <a:t>的功能差异和</a:t>
            </a:r>
            <a:r>
              <a:rPr lang="en-US" altLang="zh-CN" dirty="0"/>
              <a:t>bug</a:t>
            </a:r>
            <a:r>
              <a:rPr lang="zh-CN" altLang="en-US" dirty="0"/>
              <a:t>修复，做到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go</a:t>
            </a:r>
            <a:r>
              <a:rPr lang="zh-CN" altLang="en-US" dirty="0"/>
              <a:t>运行时的绝大部分兼容、互通</a:t>
            </a:r>
            <a:endParaRPr dirty="0"/>
          </a:p>
        </p:txBody>
      </p:sp>
      <p:sp>
        <p:nvSpPr>
          <p:cNvPr id="19" name="The exact size of the stake purchased by Geely is unknown">
            <a:extLst>
              <a:ext uri="{FF2B5EF4-FFF2-40B4-BE49-F238E27FC236}">
                <a16:creationId xmlns:a16="http://schemas.microsoft.com/office/drawing/2014/main" id="{291C7FAB-CEB2-224B-9980-E48941A20862}"/>
              </a:ext>
            </a:extLst>
          </p:cNvPr>
          <p:cNvSpPr txBox="1"/>
          <p:nvPr/>
        </p:nvSpPr>
        <p:spPr>
          <a:xfrm>
            <a:off x="9640863" y="8951077"/>
            <a:ext cx="61258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将对接</a:t>
            </a:r>
            <a:r>
              <a:rPr lang="en-US" altLang="zh-CN" dirty="0"/>
              <a:t>k8s</a:t>
            </a:r>
            <a:r>
              <a:rPr lang="zh-CN" altLang="en-US" dirty="0"/>
              <a:t>，已经在做将</a:t>
            </a:r>
            <a:r>
              <a:rPr lang="en-US" altLang="zh-CN" dirty="0"/>
              <a:t>k8s</a:t>
            </a:r>
            <a:r>
              <a:rPr lang="zh-CN" altLang="en-US" dirty="0"/>
              <a:t>作为注册中心的支持，预计</a:t>
            </a:r>
            <a:r>
              <a:rPr lang="en-US" altLang="zh-CN" dirty="0"/>
              <a:t>10</a:t>
            </a:r>
            <a:r>
              <a:rPr lang="zh-CN" altLang="en-US" dirty="0"/>
              <a:t>月份可以发布初版</a:t>
            </a:r>
            <a:endParaRPr dirty="0"/>
          </a:p>
        </p:txBody>
      </p:sp>
      <p:sp>
        <p:nvSpPr>
          <p:cNvPr id="20" name="The exact size of the stake purchased by Geely is unknown">
            <a:extLst>
              <a:ext uri="{FF2B5EF4-FFF2-40B4-BE49-F238E27FC236}">
                <a16:creationId xmlns:a16="http://schemas.microsoft.com/office/drawing/2014/main" id="{9FAA0C72-2EED-F44B-B2B0-EFA8830535A0}"/>
              </a:ext>
            </a:extLst>
          </p:cNvPr>
          <p:cNvSpPr txBox="1"/>
          <p:nvPr/>
        </p:nvSpPr>
        <p:spPr>
          <a:xfrm>
            <a:off x="17091056" y="8984214"/>
            <a:ext cx="597154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计划对接</a:t>
            </a:r>
            <a:r>
              <a:rPr lang="en-US" altLang="zh-CN" dirty="0" err="1"/>
              <a:t>istio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8281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Here is the subtitle"/>
          <p:cNvSpPr txBox="1"/>
          <p:nvPr/>
        </p:nvSpPr>
        <p:spPr>
          <a:xfrm>
            <a:off x="635000" y="647700"/>
            <a:ext cx="231140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701675">
              <a:defRPr sz="10625" b="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个人介绍</a:t>
            </a:r>
            <a:endParaRPr dirty="0"/>
          </a:p>
        </p:txBody>
      </p:sp>
      <p:sp>
        <p:nvSpPr>
          <p:cNvPr id="58" name="矩形"/>
          <p:cNvSpPr/>
          <p:nvPr/>
        </p:nvSpPr>
        <p:spPr>
          <a:xfrm>
            <a:off x="-50800" y="1054100"/>
            <a:ext cx="287933" cy="1270000"/>
          </a:xfrm>
          <a:prstGeom prst="rect">
            <a:avLst/>
          </a:prstGeom>
          <a:solidFill>
            <a:srgbClr val="754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A502C4-FECE-674D-9E9C-34606A69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9" y="4069335"/>
            <a:ext cx="3260634" cy="3912761"/>
          </a:xfrm>
          <a:prstGeom prst="rect">
            <a:avLst/>
          </a:prstGeom>
        </p:spPr>
      </p:pic>
      <p:sp>
        <p:nvSpPr>
          <p:cNvPr id="7" name="The exact size of the stake purchased by Geely is unknown; however, a report from Reuters says it may be below three percent as Geely has not made">
            <a:extLst>
              <a:ext uri="{FF2B5EF4-FFF2-40B4-BE49-F238E27FC236}">
                <a16:creationId xmlns:a16="http://schemas.microsoft.com/office/drawing/2014/main" id="{BFEBA279-C4A4-8D4B-AA23-7104F67E162A}"/>
              </a:ext>
            </a:extLst>
          </p:cNvPr>
          <p:cNvSpPr txBox="1"/>
          <p:nvPr/>
        </p:nvSpPr>
        <p:spPr>
          <a:xfrm>
            <a:off x="5016137" y="4069335"/>
            <a:ext cx="19367863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35000" indent="-635000" algn="l">
              <a:buSzPct val="80000"/>
              <a:buChar char="•"/>
              <a:defRPr sz="6000" b="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共同发起人、主要作者，</a:t>
            </a:r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Dubbo</a:t>
            </a:r>
            <a:r>
              <a:rPr lang="zh-CN" altLang="en-US" dirty="0"/>
              <a:t> </a:t>
            </a:r>
            <a:r>
              <a:rPr lang="en-US" altLang="zh-CN" dirty="0"/>
              <a:t>Committer</a:t>
            </a:r>
          </a:p>
          <a:p>
            <a:endParaRPr lang="en-US" altLang="zh-CN" dirty="0"/>
          </a:p>
          <a:p>
            <a:r>
              <a:rPr lang="zh-CN" altLang="en-US" dirty="0"/>
              <a:t>携程，基础中台研发部技术专家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目前关注互联网中台、中间件领域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Golang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1408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Front subtitle"/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社区介绍</a:t>
            </a:r>
            <a:endParaRPr dirty="0"/>
          </a:p>
        </p:txBody>
      </p:sp>
      <p:pic>
        <p:nvPicPr>
          <p:cNvPr id="443" name="epneovrj.jpg@1072w_1i_80Q.jpg" descr="epneovrj.jpg@1072w_1i_80Q.jpg"/>
          <p:cNvPicPr>
            <a:picLocks noChangeAspect="1"/>
          </p:cNvPicPr>
          <p:nvPr/>
        </p:nvPicPr>
        <p:blipFill>
          <a:blip r:embed="rId2">
            <a:extLst/>
          </a:blip>
          <a:srcRect l="2523" t="575" r="10695" b="575"/>
          <a:stretch>
            <a:fillRect/>
          </a:stretch>
        </p:blipFill>
        <p:spPr>
          <a:xfrm>
            <a:off x="1117600" y="3084115"/>
            <a:ext cx="12211845" cy="9238755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Add the title here"/>
          <p:cNvSpPr txBox="1"/>
          <p:nvPr/>
        </p:nvSpPr>
        <p:spPr>
          <a:xfrm>
            <a:off x="15045448" y="2428485"/>
            <a:ext cx="897521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core-team</a:t>
            </a:r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chemeClr val="bg1"/>
                </a:solidFill>
              </a:rPr>
              <a:t>多次提交</a:t>
            </a:r>
            <a:r>
              <a:rPr lang="en-US" altLang="zh-CN" dirty="0">
                <a:solidFill>
                  <a:schemeClr val="bg1"/>
                </a:solidFill>
              </a:rPr>
              <a:t>PR</a:t>
            </a:r>
            <a:r>
              <a:rPr lang="zh-CN" altLang="en-US" dirty="0">
                <a:solidFill>
                  <a:schemeClr val="bg1"/>
                </a:solidFill>
              </a:rPr>
              <a:t>，核心</a:t>
            </a:r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维护者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445" name="The exact size of the stake purchased by Geely is unknown"/>
          <p:cNvSpPr txBox="1"/>
          <p:nvPr/>
        </p:nvSpPr>
        <p:spPr>
          <a:xfrm>
            <a:off x="14825952" y="4414467"/>
            <a:ext cx="8204490" cy="5539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共</a:t>
            </a:r>
            <a:r>
              <a:rPr lang="en-US" altLang="zh-CN" dirty="0"/>
              <a:t>10</a:t>
            </a:r>
            <a:r>
              <a:rPr lang="zh-CN" altLang="en-US" dirty="0"/>
              <a:t>人，并且半数以上都是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的使用者</a:t>
            </a:r>
            <a:endParaRPr dirty="0"/>
          </a:p>
        </p:txBody>
      </p:sp>
      <p:sp>
        <p:nvSpPr>
          <p:cNvPr id="446" name="Add the title here"/>
          <p:cNvSpPr txBox="1"/>
          <p:nvPr/>
        </p:nvSpPr>
        <p:spPr>
          <a:xfrm>
            <a:off x="15045448" y="5632809"/>
            <a:ext cx="669093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Users(</a:t>
            </a:r>
            <a:r>
              <a:rPr lang="zh-CN" altLang="en-US" dirty="0"/>
              <a:t>钉钉群，微信群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448" name="形状"/>
          <p:cNvSpPr/>
          <p:nvPr/>
        </p:nvSpPr>
        <p:spPr>
          <a:xfrm>
            <a:off x="13887133" y="7908590"/>
            <a:ext cx="868615" cy="890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0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3F7D08-A680-0D45-A98B-DF4E9ECF5445}"/>
              </a:ext>
            </a:extLst>
          </p:cNvPr>
          <p:cNvSpPr/>
          <p:nvPr/>
        </p:nvSpPr>
        <p:spPr>
          <a:xfrm>
            <a:off x="15045452" y="6866781"/>
            <a:ext cx="31422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目前共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人左右</a:t>
            </a:r>
          </a:p>
        </p:txBody>
      </p:sp>
      <p:sp>
        <p:nvSpPr>
          <p:cNvPr id="12" name="Add the title here">
            <a:extLst>
              <a:ext uri="{FF2B5EF4-FFF2-40B4-BE49-F238E27FC236}">
                <a16:creationId xmlns:a16="http://schemas.microsoft.com/office/drawing/2014/main" id="{EB100AF1-0418-F542-A677-F1D7B8E85D43}"/>
              </a:ext>
            </a:extLst>
          </p:cNvPr>
          <p:cNvSpPr txBox="1"/>
          <p:nvPr/>
        </p:nvSpPr>
        <p:spPr>
          <a:xfrm>
            <a:off x="15075928" y="7974973"/>
            <a:ext cx="360355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pr</a:t>
            </a:r>
            <a:r>
              <a:rPr lang="zh-CN" altLang="en-US" dirty="0"/>
              <a:t>数量</a:t>
            </a:r>
            <a:r>
              <a:rPr lang="en-US" altLang="zh-CN" dirty="0"/>
              <a:t>111</a:t>
            </a:r>
            <a:r>
              <a:rPr lang="zh-CN" altLang="en-US" dirty="0"/>
              <a:t>个</a:t>
            </a:r>
            <a:endParaRPr dirty="0"/>
          </a:p>
        </p:txBody>
      </p:sp>
      <p:sp>
        <p:nvSpPr>
          <p:cNvPr id="15" name="Add the title here">
            <a:extLst>
              <a:ext uri="{FF2B5EF4-FFF2-40B4-BE49-F238E27FC236}">
                <a16:creationId xmlns:a16="http://schemas.microsoft.com/office/drawing/2014/main" id="{EA377373-4BDC-4349-8D54-56DD41B2C9B5}"/>
              </a:ext>
            </a:extLst>
          </p:cNvPr>
          <p:cNvSpPr txBox="1"/>
          <p:nvPr/>
        </p:nvSpPr>
        <p:spPr>
          <a:xfrm>
            <a:off x="15075928" y="10083147"/>
            <a:ext cx="41822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issue</a:t>
            </a:r>
            <a:r>
              <a:rPr lang="zh-CN" altLang="en-US" dirty="0"/>
              <a:t>数量</a:t>
            </a:r>
            <a:r>
              <a:rPr lang="en-US" altLang="zh-CN" dirty="0"/>
              <a:t>55</a:t>
            </a:r>
            <a:r>
              <a:rPr lang="zh-CN" altLang="en-US" dirty="0"/>
              <a:t>个</a:t>
            </a:r>
            <a:endParaRPr dirty="0"/>
          </a:p>
        </p:txBody>
      </p:sp>
      <p:sp>
        <p:nvSpPr>
          <p:cNvPr id="17" name="Add the title here">
            <a:extLst>
              <a:ext uri="{FF2B5EF4-FFF2-40B4-BE49-F238E27FC236}">
                <a16:creationId xmlns:a16="http://schemas.microsoft.com/office/drawing/2014/main" id="{09EEB182-5028-2A43-8E42-00C044C2F19D}"/>
              </a:ext>
            </a:extLst>
          </p:cNvPr>
          <p:cNvSpPr txBox="1"/>
          <p:nvPr/>
        </p:nvSpPr>
        <p:spPr>
          <a:xfrm>
            <a:off x="15045448" y="11721215"/>
            <a:ext cx="46951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线下</a:t>
            </a:r>
            <a:r>
              <a:rPr lang="en-US" altLang="zh-CN" dirty="0"/>
              <a:t>meetup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endParaRPr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3B2684-8D97-AA4D-AC50-8E04ADC71572}"/>
              </a:ext>
            </a:extLst>
          </p:cNvPr>
          <p:cNvSpPr/>
          <p:nvPr/>
        </p:nvSpPr>
        <p:spPr>
          <a:xfrm>
            <a:off x="15075928" y="12576592"/>
            <a:ext cx="3086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月份 杭州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上海</a:t>
            </a:r>
          </a:p>
        </p:txBody>
      </p:sp>
      <p:sp>
        <p:nvSpPr>
          <p:cNvPr id="24" name="五角星 23">
            <a:extLst>
              <a:ext uri="{FF2B5EF4-FFF2-40B4-BE49-F238E27FC236}">
                <a16:creationId xmlns:a16="http://schemas.microsoft.com/office/drawing/2014/main" id="{85915B78-6389-CB41-83AF-D75D73B705E6}"/>
              </a:ext>
            </a:extLst>
          </p:cNvPr>
          <p:cNvSpPr/>
          <p:nvPr/>
        </p:nvSpPr>
        <p:spPr>
          <a:xfrm>
            <a:off x="13750188" y="2469623"/>
            <a:ext cx="1031059" cy="947448"/>
          </a:xfrm>
          <a:prstGeom prst="star5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B84B2-B596-AF4D-B267-87950093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6" y="5646605"/>
            <a:ext cx="1056331" cy="827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CD2909-8F2B-8547-A770-FFF4F04B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7133" y="10147608"/>
            <a:ext cx="859367" cy="883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2DB197-47C2-574D-A024-A8FF96B62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7133" y="11805484"/>
            <a:ext cx="1022898" cy="77110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D64BA77-95C5-E647-AE34-B6FD20B53E14}"/>
              </a:ext>
            </a:extLst>
          </p:cNvPr>
          <p:cNvSpPr/>
          <p:nvPr/>
        </p:nvSpPr>
        <p:spPr>
          <a:xfrm>
            <a:off x="15045448" y="9066009"/>
            <a:ext cx="2879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20+</a:t>
            </a:r>
            <a:r>
              <a:rPr lang="zh-CN" altLang="en-US" dirty="0">
                <a:solidFill>
                  <a:schemeClr val="bg1"/>
                </a:solidFill>
              </a:rPr>
              <a:t>人提交过</a:t>
            </a:r>
            <a:r>
              <a:rPr lang="en-US" altLang="zh-CN" dirty="0" err="1">
                <a:solidFill>
                  <a:schemeClr val="bg1"/>
                </a:solidFill>
              </a:rPr>
              <a:t>pr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017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ont subtitle">
            <a:extLst>
              <a:ext uri="{FF2B5EF4-FFF2-40B4-BE49-F238E27FC236}">
                <a16:creationId xmlns:a16="http://schemas.microsoft.com/office/drawing/2014/main" id="{AB05768A-F9DA-FF4E-A188-01392E3D09A3}"/>
              </a:ext>
            </a:extLst>
          </p:cNvPr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社区介绍</a:t>
            </a:r>
            <a:endParaRPr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9C76E1CB-6A09-554D-A4D9-5217BD06574B}"/>
              </a:ext>
            </a:extLst>
          </p:cNvPr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B2EAD6-9EFD-1949-B20C-C8F7663E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80" y="5050126"/>
            <a:ext cx="5562600" cy="8394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317F94-20AC-8540-A1F2-2DF71F2F4D1F}"/>
              </a:ext>
            </a:extLst>
          </p:cNvPr>
          <p:cNvSpPr txBox="1"/>
          <p:nvPr/>
        </p:nvSpPr>
        <p:spPr>
          <a:xfrm>
            <a:off x="1019810" y="5028174"/>
            <a:ext cx="478100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欢迎加入：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05A3DC-E3DE-574D-B24F-57A25B284058}"/>
              </a:ext>
            </a:extLst>
          </p:cNvPr>
          <p:cNvSpPr/>
          <p:nvPr/>
        </p:nvSpPr>
        <p:spPr>
          <a:xfrm>
            <a:off x="8132745" y="4584421"/>
            <a:ext cx="13436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钉钉群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18CCEA-FE34-0D49-B6F0-DE8A76A71885}"/>
              </a:ext>
            </a:extLst>
          </p:cNvPr>
          <p:cNvSpPr/>
          <p:nvPr/>
        </p:nvSpPr>
        <p:spPr>
          <a:xfrm>
            <a:off x="17932956" y="4474176"/>
            <a:ext cx="13436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微信群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540CC-91DD-F443-92F7-02ED3217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819" y="5138419"/>
            <a:ext cx="6559910" cy="8492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929F2E-807E-CD41-A5BC-AD3089E7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10" y="2145299"/>
            <a:ext cx="21809710" cy="1053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2B95F3-C1E3-914B-A50E-FEC73FDB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444614"/>
            <a:ext cx="21809710" cy="9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940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hank you !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!</a:t>
            </a:r>
          </a:p>
        </p:txBody>
      </p:sp>
      <p:pic>
        <p:nvPicPr>
          <p:cNvPr id="550" name="DUBBO logo品牌色.png" descr="DUBBO logo品牌色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54" y="507801"/>
            <a:ext cx="3396222" cy="831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ont subtitle"/>
          <p:cNvSpPr txBox="1"/>
          <p:nvPr/>
        </p:nvSpPr>
        <p:spPr>
          <a:xfrm>
            <a:off x="837328" y="57150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的前世今生</a:t>
            </a:r>
            <a:endParaRPr dirty="0"/>
          </a:p>
        </p:txBody>
      </p:sp>
      <p:sp>
        <p:nvSpPr>
          <p:cNvPr id="61" name="01"/>
          <p:cNvSpPr txBox="1"/>
          <p:nvPr/>
        </p:nvSpPr>
        <p:spPr>
          <a:xfrm>
            <a:off x="2660317" y="4623548"/>
            <a:ext cx="138659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/>
              <a:t>01</a:t>
            </a:r>
            <a:endParaRPr dirty="0"/>
          </a:p>
        </p:txBody>
      </p:sp>
      <p:sp>
        <p:nvSpPr>
          <p:cNvPr id="62" name="02"/>
          <p:cNvSpPr txBox="1"/>
          <p:nvPr/>
        </p:nvSpPr>
        <p:spPr>
          <a:xfrm>
            <a:off x="8008062" y="4623548"/>
            <a:ext cx="1641475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63" name="03"/>
          <p:cNvSpPr txBox="1"/>
          <p:nvPr/>
        </p:nvSpPr>
        <p:spPr>
          <a:xfrm>
            <a:off x="13211165" y="4504485"/>
            <a:ext cx="1638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 b="0">
                <a:solidFill>
                  <a:srgbClr val="A9A9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03</a:t>
            </a:r>
          </a:p>
        </p:txBody>
      </p:sp>
      <p:sp>
        <p:nvSpPr>
          <p:cNvPr id="64" name="04"/>
          <p:cNvSpPr txBox="1"/>
          <p:nvPr/>
        </p:nvSpPr>
        <p:spPr>
          <a:xfrm>
            <a:off x="18411094" y="4504485"/>
            <a:ext cx="1638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14000" b="0">
                <a:solidFill>
                  <a:schemeClr val="accent1">
                    <a:lumOff val="13529"/>
                  </a:schemeClr>
                </a:solidFill>
                <a:latin typeface="PingFang SC Regular"/>
                <a:ea typeface="PingFang SC Regular"/>
                <a:cs typeface="PingFang SC Regular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65" name="Here is title"/>
          <p:cNvSpPr txBox="1"/>
          <p:nvPr/>
        </p:nvSpPr>
        <p:spPr>
          <a:xfrm>
            <a:off x="2705876" y="7367414"/>
            <a:ext cx="45284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2018.08</a:t>
            </a:r>
            <a:endParaRPr dirty="0"/>
          </a:p>
        </p:txBody>
      </p:sp>
      <p:sp>
        <p:nvSpPr>
          <p:cNvPr id="66" name="Here is title"/>
          <p:cNvSpPr txBox="1"/>
          <p:nvPr/>
        </p:nvSpPr>
        <p:spPr>
          <a:xfrm>
            <a:off x="8019744" y="7367414"/>
            <a:ext cx="2367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2018.08</a:t>
            </a:r>
            <a:endParaRPr dirty="0"/>
          </a:p>
        </p:txBody>
      </p:sp>
      <p:sp>
        <p:nvSpPr>
          <p:cNvPr id="67" name="Here is title"/>
          <p:cNvSpPr txBox="1"/>
          <p:nvPr/>
        </p:nvSpPr>
        <p:spPr>
          <a:xfrm>
            <a:off x="13336337" y="7367414"/>
            <a:ext cx="2367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2019.06</a:t>
            </a:r>
            <a:endParaRPr dirty="0"/>
          </a:p>
        </p:txBody>
      </p:sp>
      <p:sp>
        <p:nvSpPr>
          <p:cNvPr id="68" name="Here is title"/>
          <p:cNvSpPr txBox="1"/>
          <p:nvPr/>
        </p:nvSpPr>
        <p:spPr>
          <a:xfrm>
            <a:off x="18568522" y="7258371"/>
            <a:ext cx="133369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zh-CN" altLang="en-US" dirty="0"/>
              <a:t>至今</a:t>
            </a:r>
            <a:endParaRPr dirty="0"/>
          </a:p>
        </p:txBody>
      </p:sp>
      <p:sp>
        <p:nvSpPr>
          <p:cNvPr id="69" name="The exact size of the stake purchased by Geely is unknown"/>
          <p:cNvSpPr txBox="1"/>
          <p:nvPr/>
        </p:nvSpPr>
        <p:spPr>
          <a:xfrm>
            <a:off x="2817195" y="8417677"/>
            <a:ext cx="467599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创始人于雨</a:t>
            </a:r>
            <a:r>
              <a:rPr lang="en-US" altLang="zh-CN" dirty="0"/>
              <a:t>@</a:t>
            </a:r>
            <a:r>
              <a:rPr lang="en-US" altLang="zh-CN" dirty="0" err="1"/>
              <a:t>AlexStocks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-2018</a:t>
            </a:r>
            <a:r>
              <a:rPr lang="zh-CN" altLang="en-US" dirty="0"/>
              <a:t>年编写</a:t>
            </a:r>
            <a:r>
              <a:rPr lang="en-US" altLang="zh-CN" dirty="0" err="1"/>
              <a:t>gohessian</a:t>
            </a:r>
            <a:r>
              <a:rPr lang="zh-CN" altLang="en-US" dirty="0"/>
              <a:t>、</a:t>
            </a:r>
            <a:r>
              <a:rPr lang="en-US" altLang="zh-CN" dirty="0" err="1"/>
              <a:t>getty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初版。</a:t>
            </a:r>
            <a:endParaRPr lang="en-US" altLang="zh-CN" dirty="0"/>
          </a:p>
        </p:txBody>
      </p:sp>
      <p:sp>
        <p:nvSpPr>
          <p:cNvPr id="70" name="The exact size of the stake purchased by Geely is unknown"/>
          <p:cNvSpPr txBox="1"/>
          <p:nvPr/>
        </p:nvSpPr>
        <p:spPr>
          <a:xfrm>
            <a:off x="8019744" y="8417677"/>
            <a:ext cx="387591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开始重构，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社区开始组建，逐渐活跃。</a:t>
            </a:r>
            <a:endParaRPr dirty="0"/>
          </a:p>
        </p:txBody>
      </p:sp>
      <p:sp>
        <p:nvSpPr>
          <p:cNvPr id="71" name="The exact size of the stake purchased by Geely is unknown"/>
          <p:cNvSpPr txBox="1"/>
          <p:nvPr/>
        </p:nvSpPr>
        <p:spPr>
          <a:xfrm>
            <a:off x="13325562" y="8417677"/>
            <a:ext cx="47568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重构完成，发布</a:t>
            </a:r>
            <a:r>
              <a:rPr lang="en-US" altLang="zh-CN" dirty="0"/>
              <a:t>1.0</a:t>
            </a:r>
            <a:r>
              <a:rPr lang="zh-CN" altLang="en-US" dirty="0"/>
              <a:t>版本，正式进入</a:t>
            </a:r>
            <a:r>
              <a:rPr lang="en-US" altLang="zh-CN" dirty="0"/>
              <a:t>Apache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72" name="The exact size of the stake purchased by Geely is unknown"/>
          <p:cNvSpPr txBox="1"/>
          <p:nvPr/>
        </p:nvSpPr>
        <p:spPr>
          <a:xfrm>
            <a:off x="18611238" y="8417677"/>
            <a:ext cx="5640731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发布</a:t>
            </a:r>
            <a:r>
              <a:rPr lang="en-US" altLang="zh-CN" dirty="0"/>
              <a:t>1.1</a:t>
            </a:r>
            <a:r>
              <a:rPr lang="zh-CN" altLang="en-US" dirty="0"/>
              <a:t>版本，稳定性、性能进一步提升，并带来更多特性。</a:t>
            </a:r>
            <a:r>
              <a:rPr lang="en-US" altLang="zh-CN" dirty="0"/>
              <a:t>1.x</a:t>
            </a:r>
            <a:r>
              <a:rPr lang="zh-CN" altLang="en-US" dirty="0"/>
              <a:t>版本将持续专注于功能补齐、性能提升和稳定性支持。</a:t>
            </a:r>
            <a:endParaRPr dirty="0"/>
          </a:p>
        </p:txBody>
      </p:sp>
      <p:sp>
        <p:nvSpPr>
          <p:cNvPr id="73" name="线条"/>
          <p:cNvSpPr/>
          <p:nvPr/>
        </p:nvSpPr>
        <p:spPr>
          <a:xfrm>
            <a:off x="2902226" y="6842063"/>
            <a:ext cx="21481774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" name="圆形"/>
          <p:cNvSpPr/>
          <p:nvPr/>
        </p:nvSpPr>
        <p:spPr>
          <a:xfrm>
            <a:off x="2786536" y="66995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圆形"/>
          <p:cNvSpPr/>
          <p:nvPr/>
        </p:nvSpPr>
        <p:spPr>
          <a:xfrm>
            <a:off x="8061437" y="66995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endParaRPr sz="3200" b="0">
              <a:latin typeface="Helvetica Light"/>
            </a:endParaRPr>
          </a:p>
        </p:txBody>
      </p:sp>
      <p:sp>
        <p:nvSpPr>
          <p:cNvPr id="76" name="圆形"/>
          <p:cNvSpPr/>
          <p:nvPr/>
        </p:nvSpPr>
        <p:spPr>
          <a:xfrm>
            <a:off x="13336337" y="6699525"/>
            <a:ext cx="285075" cy="28507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7" name="圆形"/>
          <p:cNvSpPr/>
          <p:nvPr/>
        </p:nvSpPr>
        <p:spPr>
          <a:xfrm>
            <a:off x="18611238" y="6699525"/>
            <a:ext cx="285076" cy="285076"/>
          </a:xfrm>
          <a:prstGeom prst="ellipse">
            <a:avLst/>
          </a:prstGeom>
          <a:solidFill>
            <a:srgbClr val="0186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 b="0">
              <a:solidFill>
                <a:schemeClr val="accent1">
                  <a:lumOff val="13529"/>
                </a:schemeClr>
              </a:solidFill>
              <a:latin typeface="Helvetica Light"/>
            </a:endParaRPr>
          </a:p>
        </p:txBody>
      </p:sp>
      <p:sp>
        <p:nvSpPr>
          <p:cNvPr id="78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ont subtitle">
            <a:extLst>
              <a:ext uri="{FF2B5EF4-FFF2-40B4-BE49-F238E27FC236}">
                <a16:creationId xmlns:a16="http://schemas.microsoft.com/office/drawing/2014/main" id="{D262165C-26E3-A246-B038-DE141C3DA2B3}"/>
              </a:ext>
            </a:extLst>
          </p:cNvPr>
          <p:cNvSpPr txBox="1"/>
          <p:nvPr/>
        </p:nvSpPr>
        <p:spPr>
          <a:xfrm>
            <a:off x="704849" y="550896"/>
            <a:ext cx="2406087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endParaRPr lang="zh-CN" altLang="en-US" sz="4800" dirty="0">
              <a:sym typeface="Helvetica Neue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DE0FBA02-2F7E-A34D-89E5-A325611ABB79}"/>
              </a:ext>
            </a:extLst>
          </p:cNvPr>
          <p:cNvSpPr/>
          <p:nvPr/>
        </p:nvSpPr>
        <p:spPr>
          <a:xfrm>
            <a:off x="0" y="519247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C7C9E8-B002-F34C-B552-2FC9DE7084B4}"/>
              </a:ext>
            </a:extLst>
          </p:cNvPr>
          <p:cNvSpPr txBox="1"/>
          <p:nvPr/>
        </p:nvSpPr>
        <p:spPr>
          <a:xfrm>
            <a:off x="3553097" y="5733950"/>
            <a:ext cx="1771323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>
                <a:solidFill>
                  <a:schemeClr val="bg1"/>
                </a:solidFill>
              </a:rPr>
              <a:t>Talk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is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cheap,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show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you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the</a:t>
            </a:r>
            <a:r>
              <a:rPr lang="zh-CN" altLang="en-US" sz="8000" dirty="0">
                <a:solidFill>
                  <a:schemeClr val="bg1"/>
                </a:solidFill>
              </a:rPr>
              <a:t> </a:t>
            </a:r>
            <a:r>
              <a:rPr lang="en-US" altLang="zh-CN" sz="8000" dirty="0">
                <a:solidFill>
                  <a:schemeClr val="bg1"/>
                </a:solidFill>
              </a:rPr>
              <a:t>code.</a:t>
            </a:r>
            <a:endParaRPr kumimoji="0" lang="zh-CN" alt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82684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ont subtitle">
            <a:extLst>
              <a:ext uri="{FF2B5EF4-FFF2-40B4-BE49-F238E27FC236}">
                <a16:creationId xmlns:a16="http://schemas.microsoft.com/office/drawing/2014/main" id="{052C0EF5-BD20-824A-9357-40306B5D3515}"/>
              </a:ext>
            </a:extLst>
          </p:cNvPr>
          <p:cNvSpPr txBox="1"/>
          <p:nvPr/>
        </p:nvSpPr>
        <p:spPr>
          <a:xfrm>
            <a:off x="654049" y="603149"/>
            <a:ext cx="2406087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 ：</a:t>
            </a:r>
            <a:r>
              <a:rPr lang="en-US" altLang="zh-CN" sz="4800" dirty="0">
                <a:sym typeface="Helvetica Neue"/>
              </a:rPr>
              <a:t>Hello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world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project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–</a:t>
            </a:r>
            <a:r>
              <a:rPr lang="zh-CN" altLang="en-US" sz="4800" dirty="0"/>
              <a:t> </a:t>
            </a:r>
            <a:r>
              <a:rPr lang="en-US" altLang="zh-CN" sz="4800" dirty="0" err="1"/>
              <a:t>UserProvider.GetUser</a:t>
            </a:r>
            <a:endParaRPr lang="zh-CN" altLang="en-US" sz="4800" dirty="0">
              <a:sym typeface="Helvetica Neue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36B736B8-C8AA-7348-BB71-D290C7B4758F}"/>
              </a:ext>
            </a:extLst>
          </p:cNvPr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Add the module title here">
            <a:extLst>
              <a:ext uri="{FF2B5EF4-FFF2-40B4-BE49-F238E27FC236}">
                <a16:creationId xmlns:a16="http://schemas.microsoft.com/office/drawing/2014/main" id="{205E198D-21DD-1743-BC76-8992A853EE8C}"/>
              </a:ext>
            </a:extLst>
          </p:cNvPr>
          <p:cNvSpPr txBox="1"/>
          <p:nvPr/>
        </p:nvSpPr>
        <p:spPr>
          <a:xfrm>
            <a:off x="719816" y="1857082"/>
            <a:ext cx="41918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 服务端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DC5369-69FA-684D-A55A-FA010F18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09" y="7193089"/>
            <a:ext cx="13629767" cy="4786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086FB5-C984-D248-9EF7-291883F4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08" y="3653307"/>
            <a:ext cx="22909323" cy="32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03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88AB717-110F-0745-9B09-681B1C35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54" y="1367970"/>
            <a:ext cx="12462956" cy="12275543"/>
          </a:xfrm>
          <a:prstGeom prst="rect">
            <a:avLst/>
          </a:prstGeom>
        </p:spPr>
      </p:pic>
      <p:sp>
        <p:nvSpPr>
          <p:cNvPr id="4" name="Front subtitle">
            <a:extLst>
              <a:ext uri="{FF2B5EF4-FFF2-40B4-BE49-F238E27FC236}">
                <a16:creationId xmlns:a16="http://schemas.microsoft.com/office/drawing/2014/main" id="{51229EF0-928D-C245-A998-4DEF1C6B7D0F}"/>
              </a:ext>
            </a:extLst>
          </p:cNvPr>
          <p:cNvSpPr txBox="1"/>
          <p:nvPr/>
        </p:nvSpPr>
        <p:spPr>
          <a:xfrm>
            <a:off x="654049" y="106759"/>
            <a:ext cx="2406087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 ：</a:t>
            </a:r>
            <a:r>
              <a:rPr lang="en-US" altLang="zh-CN" sz="4800" dirty="0">
                <a:sym typeface="Helvetica Neue"/>
              </a:rPr>
              <a:t>Hello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world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project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–</a:t>
            </a:r>
            <a:r>
              <a:rPr lang="zh-CN" altLang="en-US" sz="4800" dirty="0"/>
              <a:t> </a:t>
            </a:r>
            <a:r>
              <a:rPr lang="en-US" altLang="zh-CN" sz="4800" dirty="0" err="1"/>
              <a:t>UserProvider.GetUser</a:t>
            </a:r>
            <a:endParaRPr lang="zh-CN" altLang="en-US" sz="4800" dirty="0">
              <a:sym typeface="Helvetica Neue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CB025861-4C1D-1148-9F0E-847D80E4BEDE}"/>
              </a:ext>
            </a:extLst>
          </p:cNvPr>
          <p:cNvSpPr/>
          <p:nvPr/>
        </p:nvSpPr>
        <p:spPr>
          <a:xfrm>
            <a:off x="-50800" y="7511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Add the module title here">
            <a:extLst>
              <a:ext uri="{FF2B5EF4-FFF2-40B4-BE49-F238E27FC236}">
                <a16:creationId xmlns:a16="http://schemas.microsoft.com/office/drawing/2014/main" id="{D131CFB4-F932-E543-8C6B-0C00EE49A5B9}"/>
              </a:ext>
            </a:extLst>
          </p:cNvPr>
          <p:cNvSpPr txBox="1"/>
          <p:nvPr/>
        </p:nvSpPr>
        <p:spPr>
          <a:xfrm>
            <a:off x="237133" y="1649196"/>
            <a:ext cx="3666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dirty="0"/>
              <a:t>Go</a:t>
            </a:r>
            <a:r>
              <a:rPr lang="zh-CN" altLang="en-US" dirty="0"/>
              <a:t> 客户端</a:t>
            </a: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B26747-6DA7-0549-9E55-F7167FABAF86}"/>
              </a:ext>
            </a:extLst>
          </p:cNvPr>
          <p:cNvGrpSpPr/>
          <p:nvPr/>
        </p:nvGrpSpPr>
        <p:grpSpPr>
          <a:xfrm rot="16200000">
            <a:off x="7639683" y="5580337"/>
            <a:ext cx="877249" cy="1245171"/>
            <a:chOff x="10528662" y="5695407"/>
            <a:chExt cx="877249" cy="1245171"/>
          </a:xfrm>
        </p:grpSpPr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BAE22701-799D-944E-97BD-73AA263984D1}"/>
                </a:ext>
              </a:extLst>
            </p:cNvPr>
            <p:cNvSpPr/>
            <p:nvPr/>
          </p:nvSpPr>
          <p:spPr>
            <a:xfrm>
              <a:off x="10528662" y="5695407"/>
              <a:ext cx="877249" cy="383024"/>
            </a:xfrm>
            <a:prstGeom prst="triangl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4155AC2E-BC3D-4D4C-AAB1-E24ED5F3888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0967287" y="6078431"/>
              <a:ext cx="0" cy="862147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E7E0C9-552D-CF4E-9A3D-CAAEA0B2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7" y="5356144"/>
            <a:ext cx="7063922" cy="1693559"/>
          </a:xfrm>
          <a:prstGeom prst="rect">
            <a:avLst/>
          </a:prstGeom>
        </p:spPr>
      </p:pic>
      <p:sp>
        <p:nvSpPr>
          <p:cNvPr id="10" name="线形标注 1 9">
            <a:extLst>
              <a:ext uri="{FF2B5EF4-FFF2-40B4-BE49-F238E27FC236}">
                <a16:creationId xmlns:a16="http://schemas.microsoft.com/office/drawing/2014/main" id="{5F205935-045A-284C-AEA8-4CAB1BFB992B}"/>
              </a:ext>
            </a:extLst>
          </p:cNvPr>
          <p:cNvSpPr/>
          <p:nvPr/>
        </p:nvSpPr>
        <p:spPr>
          <a:xfrm>
            <a:off x="4011343" y="2681263"/>
            <a:ext cx="3635891" cy="1025922"/>
          </a:xfrm>
          <a:prstGeom prst="borderCallout1">
            <a:avLst>
              <a:gd name="adj1" fmla="val 66274"/>
              <a:gd name="adj2" fmla="val 100929"/>
              <a:gd name="adj3" fmla="val 42813"/>
              <a:gd name="adj4" fmla="val 169598"/>
            </a:avLst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因</a:t>
            </a:r>
            <a:r>
              <a:rPr lang="en-US" altLang="zh-CN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G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olang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的</a:t>
            </a: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语言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特性，需要</a:t>
            </a: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在</a:t>
            </a:r>
            <a:r>
              <a:rPr lang="en-US" altLang="zh-CN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init</a:t>
            </a:r>
            <a:r>
              <a:rPr lang="en-US" altLang="zh-CN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()</a:t>
            </a: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中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额外显</a:t>
            </a: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式注册接口、</a:t>
            </a:r>
            <a:r>
              <a:rPr lang="en-US" altLang="zh-CN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POJO</a:t>
            </a: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参数实例等接口契约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1239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ont subtitle">
            <a:extLst>
              <a:ext uri="{FF2B5EF4-FFF2-40B4-BE49-F238E27FC236}">
                <a16:creationId xmlns:a16="http://schemas.microsoft.com/office/drawing/2014/main" id="{FAA833D2-6C29-E345-9D93-1195DCC63DEF}"/>
              </a:ext>
            </a:extLst>
          </p:cNvPr>
          <p:cNvSpPr txBox="1"/>
          <p:nvPr/>
        </p:nvSpPr>
        <p:spPr>
          <a:xfrm>
            <a:off x="654049" y="106759"/>
            <a:ext cx="2406087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 ：</a:t>
            </a:r>
            <a:r>
              <a:rPr lang="en-US" altLang="zh-CN" sz="4800" dirty="0">
                <a:sym typeface="Helvetica Neue"/>
              </a:rPr>
              <a:t>Hello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world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project</a:t>
            </a:r>
            <a:r>
              <a:rPr lang="zh-CN" altLang="en-US" sz="4800" dirty="0">
                <a:sym typeface="Helvetica Neue"/>
              </a:rPr>
              <a:t> </a:t>
            </a:r>
            <a:r>
              <a:rPr lang="en-US" altLang="zh-CN" sz="4800" dirty="0">
                <a:sym typeface="Helvetica Neue"/>
              </a:rPr>
              <a:t>–</a:t>
            </a:r>
            <a:r>
              <a:rPr lang="zh-CN" altLang="en-US" sz="4800" dirty="0"/>
              <a:t> </a:t>
            </a:r>
            <a:r>
              <a:rPr lang="en-US" altLang="zh-CN" sz="4800" dirty="0" err="1"/>
              <a:t>UserProvider.GetUser</a:t>
            </a:r>
            <a:endParaRPr lang="zh-CN" altLang="en-US" sz="4800" dirty="0">
              <a:sym typeface="Helvetica Neue"/>
            </a:endParaRPr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3CFF8DA8-3A55-6B4A-B0AC-BF5DA314055A}"/>
              </a:ext>
            </a:extLst>
          </p:cNvPr>
          <p:cNvSpPr/>
          <p:nvPr/>
        </p:nvSpPr>
        <p:spPr>
          <a:xfrm>
            <a:off x="-50800" y="7511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95C7A00-9D72-A246-9B90-54D98E1FC1F5}"/>
              </a:ext>
            </a:extLst>
          </p:cNvPr>
          <p:cNvGrpSpPr/>
          <p:nvPr/>
        </p:nvGrpSpPr>
        <p:grpSpPr>
          <a:xfrm rot="16200000">
            <a:off x="7639683" y="5580337"/>
            <a:ext cx="877249" cy="1245171"/>
            <a:chOff x="10528662" y="5695407"/>
            <a:chExt cx="877249" cy="1245171"/>
          </a:xfrm>
        </p:grpSpPr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76A70DE1-E9F1-BC4C-A18C-7E396B693B23}"/>
                </a:ext>
              </a:extLst>
            </p:cNvPr>
            <p:cNvSpPr/>
            <p:nvPr/>
          </p:nvSpPr>
          <p:spPr>
            <a:xfrm>
              <a:off x="10528662" y="5695407"/>
              <a:ext cx="877249" cy="383024"/>
            </a:xfrm>
            <a:prstGeom prst="triangl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34C8168C-505F-4D46-B7FC-2020DA1B9D2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0967287" y="6078431"/>
              <a:ext cx="0" cy="862147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4E2C958F-C80C-054F-9FC8-7F89AC3A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7" y="5356144"/>
            <a:ext cx="7063922" cy="1693559"/>
          </a:xfrm>
          <a:prstGeom prst="rect">
            <a:avLst/>
          </a:prstGeom>
        </p:spPr>
      </p:pic>
      <p:sp>
        <p:nvSpPr>
          <p:cNvPr id="19" name="Add the module title here">
            <a:extLst>
              <a:ext uri="{FF2B5EF4-FFF2-40B4-BE49-F238E27FC236}">
                <a16:creationId xmlns:a16="http://schemas.microsoft.com/office/drawing/2014/main" id="{514741CD-6D53-6548-9167-52915A6FD201}"/>
              </a:ext>
            </a:extLst>
          </p:cNvPr>
          <p:cNvSpPr txBox="1"/>
          <p:nvPr/>
        </p:nvSpPr>
        <p:spPr>
          <a:xfrm>
            <a:off x="237133" y="1649196"/>
            <a:ext cx="367248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dirty="0"/>
              <a:t>Go</a:t>
            </a:r>
            <a:r>
              <a:rPr lang="zh-CN" altLang="en-US"/>
              <a:t> 服务端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6CE3E-762B-C341-A60C-01DC6FAE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894" y="2825196"/>
            <a:ext cx="13404726" cy="9612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FEC0F3-985C-2341-B317-8A7DD878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7718" y="5684156"/>
            <a:ext cx="4445293" cy="13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00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29ACA21F-4493-FC4C-83B1-D269779827E0}"/>
              </a:ext>
            </a:extLst>
          </p:cNvPr>
          <p:cNvGrpSpPr/>
          <p:nvPr/>
        </p:nvGrpSpPr>
        <p:grpSpPr>
          <a:xfrm>
            <a:off x="1229760" y="3416103"/>
            <a:ext cx="7436704" cy="7436703"/>
            <a:chOff x="8231452" y="3389978"/>
            <a:chExt cx="7436704" cy="7436703"/>
          </a:xfrm>
        </p:grpSpPr>
        <p:sp>
          <p:nvSpPr>
            <p:cNvPr id="5" name="圆形">
              <a:extLst>
                <a:ext uri="{FF2B5EF4-FFF2-40B4-BE49-F238E27FC236}">
                  <a16:creationId xmlns:a16="http://schemas.microsoft.com/office/drawing/2014/main" id="{682CB760-F229-654A-A171-98E2575372A9}"/>
                </a:ext>
              </a:extLst>
            </p:cNvPr>
            <p:cNvSpPr/>
            <p:nvPr/>
          </p:nvSpPr>
          <p:spPr>
            <a:xfrm>
              <a:off x="9354984" y="4513509"/>
              <a:ext cx="5189640" cy="5189641"/>
            </a:xfrm>
            <a:prstGeom prst="ellipse">
              <a:avLst/>
            </a:prstGeom>
            <a:ln w="63500">
              <a:solidFill>
                <a:schemeClr val="accent1">
                  <a:lumOff val="13529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6" name="圆形">
              <a:extLst>
                <a:ext uri="{FF2B5EF4-FFF2-40B4-BE49-F238E27FC236}">
                  <a16:creationId xmlns:a16="http://schemas.microsoft.com/office/drawing/2014/main" id="{E61FB27C-4BC8-5C42-894A-3D66344436CC}"/>
                </a:ext>
              </a:extLst>
            </p:cNvPr>
            <p:cNvSpPr/>
            <p:nvPr/>
          </p:nvSpPr>
          <p:spPr>
            <a:xfrm rot="5400000">
              <a:off x="8231452" y="6000818"/>
              <a:ext cx="2215023" cy="2215023"/>
            </a:xfrm>
            <a:prstGeom prst="ellipse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7" name="圆形">
              <a:extLst>
                <a:ext uri="{FF2B5EF4-FFF2-40B4-BE49-F238E27FC236}">
                  <a16:creationId xmlns:a16="http://schemas.microsoft.com/office/drawing/2014/main" id="{3A5E51B0-19BD-9840-A17C-53BBFF4EFE19}"/>
                </a:ext>
              </a:extLst>
            </p:cNvPr>
            <p:cNvSpPr/>
            <p:nvPr/>
          </p:nvSpPr>
          <p:spPr>
            <a:xfrm rot="5400000">
              <a:off x="10842293" y="8611658"/>
              <a:ext cx="2215022" cy="2215023"/>
            </a:xfrm>
            <a:prstGeom prst="ellipse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" name="圆形">
              <a:extLst>
                <a:ext uri="{FF2B5EF4-FFF2-40B4-BE49-F238E27FC236}">
                  <a16:creationId xmlns:a16="http://schemas.microsoft.com/office/drawing/2014/main" id="{ED8CF322-634B-C94B-84E4-4CA1F60957EE}"/>
                </a:ext>
              </a:extLst>
            </p:cNvPr>
            <p:cNvSpPr/>
            <p:nvPr/>
          </p:nvSpPr>
          <p:spPr>
            <a:xfrm>
              <a:off x="10842293" y="3389978"/>
              <a:ext cx="2215022" cy="22150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9" name="圆形">
              <a:extLst>
                <a:ext uri="{FF2B5EF4-FFF2-40B4-BE49-F238E27FC236}">
                  <a16:creationId xmlns:a16="http://schemas.microsoft.com/office/drawing/2014/main" id="{641748F2-FC63-E148-8355-C2EEFBE3269F}"/>
                </a:ext>
              </a:extLst>
            </p:cNvPr>
            <p:cNvSpPr/>
            <p:nvPr/>
          </p:nvSpPr>
          <p:spPr>
            <a:xfrm rot="5400000">
              <a:off x="13453133" y="6000818"/>
              <a:ext cx="2215023" cy="22150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FB6CBD-64F5-CA4B-BAC7-8173E1A4285D}"/>
                </a:ext>
              </a:extLst>
            </p:cNvPr>
            <p:cNvSpPr txBox="1"/>
            <p:nvPr/>
          </p:nvSpPr>
          <p:spPr>
            <a:xfrm>
              <a:off x="8646631" y="6595368"/>
              <a:ext cx="133241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Java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服务端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2B89BC-76C5-DD47-9AEE-CC7ECB403996}"/>
                </a:ext>
              </a:extLst>
            </p:cNvPr>
            <p:cNvSpPr txBox="1"/>
            <p:nvPr/>
          </p:nvSpPr>
          <p:spPr>
            <a:xfrm>
              <a:off x="11283598" y="9190188"/>
              <a:ext cx="133241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Java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客户端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0E1D66-36B8-B543-9301-EECD39EC6663}"/>
                </a:ext>
              </a:extLst>
            </p:cNvPr>
            <p:cNvSpPr txBox="1"/>
            <p:nvPr/>
          </p:nvSpPr>
          <p:spPr>
            <a:xfrm>
              <a:off x="13920566" y="6595368"/>
              <a:ext cx="133241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Go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服务端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10A9672-B596-9C4F-9D19-504B690444FE}"/>
                </a:ext>
              </a:extLst>
            </p:cNvPr>
            <p:cNvSpPr txBox="1"/>
            <p:nvPr/>
          </p:nvSpPr>
          <p:spPr>
            <a:xfrm>
              <a:off x="11303640" y="3873940"/>
              <a:ext cx="133241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Go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客户端</a:t>
              </a:r>
              <a:endPara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51BA8CE-438C-1342-A182-E3110FDD8D44}"/>
                </a:ext>
              </a:extLst>
            </p:cNvPr>
            <p:cNvCxnSpPr/>
            <p:nvPr/>
          </p:nvCxnSpPr>
          <p:spPr>
            <a:xfrm>
              <a:off x="9354984" y="5605000"/>
              <a:ext cx="0" cy="39581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A0AB040-6AD5-A045-9A87-44624CEC4148}"/>
                </a:ext>
              </a:extLst>
            </p:cNvPr>
            <p:cNvGrpSpPr/>
            <p:nvPr/>
          </p:nvGrpSpPr>
          <p:grpSpPr>
            <a:xfrm>
              <a:off x="9562071" y="5514058"/>
              <a:ext cx="496388" cy="512885"/>
              <a:chOff x="5068389" y="1332411"/>
              <a:chExt cx="1441268" cy="1489166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DA966B2B-533F-684A-A50A-4F464749EAF7}"/>
                  </a:ext>
                </a:extLst>
              </p:cNvPr>
              <p:cNvCxnSpPr/>
              <p:nvPr/>
            </p:nvCxnSpPr>
            <p:spPr>
              <a:xfrm>
                <a:off x="5068389" y="1332411"/>
                <a:ext cx="0" cy="1489166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0C6F6C76-076C-E64A-B188-8DDB5CF5A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8389" y="1924594"/>
                <a:ext cx="1441268" cy="896983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AEB55B9-528D-DA4F-A892-512BD4CE905E}"/>
                </a:ext>
              </a:extLst>
            </p:cNvPr>
            <p:cNvGrpSpPr/>
            <p:nvPr/>
          </p:nvGrpSpPr>
          <p:grpSpPr>
            <a:xfrm rot="18122571">
              <a:off x="13968817" y="5397936"/>
              <a:ext cx="496388" cy="512885"/>
              <a:chOff x="5068389" y="1332411"/>
              <a:chExt cx="1441268" cy="1489166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98AEB648-A0FA-3243-BBB2-16EC824C3671}"/>
                  </a:ext>
                </a:extLst>
              </p:cNvPr>
              <p:cNvCxnSpPr/>
              <p:nvPr/>
            </p:nvCxnSpPr>
            <p:spPr>
              <a:xfrm>
                <a:off x="5068389" y="1332411"/>
                <a:ext cx="0" cy="1489166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0C4044D8-A62B-634B-B0EB-CE7C476CA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8389" y="1924594"/>
                <a:ext cx="1441268" cy="896983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8F1F959-2254-0B47-8F8D-F26837030E50}"/>
                </a:ext>
              </a:extLst>
            </p:cNvPr>
            <p:cNvGrpSpPr/>
            <p:nvPr/>
          </p:nvGrpSpPr>
          <p:grpSpPr>
            <a:xfrm rot="11028239">
              <a:off x="13844895" y="8148744"/>
              <a:ext cx="496388" cy="512885"/>
              <a:chOff x="5068389" y="1332411"/>
              <a:chExt cx="1441268" cy="1489166"/>
            </a:xfrm>
          </p:grpSpPr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247CF621-A7C9-DC4D-97F0-42BC765475FA}"/>
                  </a:ext>
                </a:extLst>
              </p:cNvPr>
              <p:cNvCxnSpPr/>
              <p:nvPr/>
            </p:nvCxnSpPr>
            <p:spPr>
              <a:xfrm>
                <a:off x="5068389" y="1332411"/>
                <a:ext cx="0" cy="1489166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0570F10A-8CB6-8044-8868-2408F9F06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8389" y="1924594"/>
                <a:ext cx="1441268" cy="896983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9CC6645-859B-0D42-8E80-AECBB1C0C5C7}"/>
                </a:ext>
              </a:extLst>
            </p:cNvPr>
            <p:cNvGrpSpPr/>
            <p:nvPr/>
          </p:nvGrpSpPr>
          <p:grpSpPr>
            <a:xfrm rot="7040094">
              <a:off x="9531465" y="8059583"/>
              <a:ext cx="281336" cy="616876"/>
              <a:chOff x="5068389" y="1332411"/>
              <a:chExt cx="816861" cy="1791106"/>
            </a:xfrm>
          </p:grpSpPr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68C8711B-95FB-6C48-B8D6-9CB270BD169E}"/>
                  </a:ext>
                </a:extLst>
              </p:cNvPr>
              <p:cNvCxnSpPr/>
              <p:nvPr/>
            </p:nvCxnSpPr>
            <p:spPr>
              <a:xfrm>
                <a:off x="5068389" y="1332411"/>
                <a:ext cx="0" cy="1489166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368F19E4-414A-654A-96C0-A5200F8B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3234345" flipV="1">
                <a:off x="5463704" y="1752112"/>
                <a:ext cx="421546" cy="1371405"/>
              </a:xfrm>
              <a:prstGeom prst="line">
                <a:avLst/>
              </a:prstGeom>
              <a:ln w="603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Front subtitle">
            <a:extLst>
              <a:ext uri="{FF2B5EF4-FFF2-40B4-BE49-F238E27FC236}">
                <a16:creationId xmlns:a16="http://schemas.microsoft.com/office/drawing/2014/main" id="{F5CA689E-702C-3346-9633-2ED31B166D6C}"/>
              </a:ext>
            </a:extLst>
          </p:cNvPr>
          <p:cNvSpPr txBox="1"/>
          <p:nvPr/>
        </p:nvSpPr>
        <p:spPr>
          <a:xfrm>
            <a:off x="863054" y="618451"/>
            <a:ext cx="2406087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endParaRPr lang="zh-CN" altLang="en-US" sz="4800" dirty="0">
              <a:sym typeface="Helvetica Neue"/>
            </a:endParaRPr>
          </a:p>
        </p:txBody>
      </p:sp>
      <p:sp>
        <p:nvSpPr>
          <p:cNvPr id="38" name="矩形">
            <a:extLst>
              <a:ext uri="{FF2B5EF4-FFF2-40B4-BE49-F238E27FC236}">
                <a16:creationId xmlns:a16="http://schemas.microsoft.com/office/drawing/2014/main" id="{B73832AE-3577-6643-B1E4-C84A82AD7DB4}"/>
              </a:ext>
            </a:extLst>
          </p:cNvPr>
          <p:cNvSpPr/>
          <p:nvPr/>
        </p:nvSpPr>
        <p:spPr>
          <a:xfrm>
            <a:off x="27575" y="586802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F15840-EFCA-B342-BDF9-0336D6E30EDE}"/>
              </a:ext>
            </a:extLst>
          </p:cNvPr>
          <p:cNvSpPr txBox="1"/>
          <p:nvPr/>
        </p:nvSpPr>
        <p:spPr>
          <a:xfrm>
            <a:off x="9649987" y="3900065"/>
            <a:ext cx="1362153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5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zh-CN" altLang="en-US" sz="5400" dirty="0">
                <a:solidFill>
                  <a:schemeClr val="bg1"/>
                </a:solidFill>
              </a:rPr>
              <a:t>同一份</a:t>
            </a:r>
            <a:r>
              <a:rPr lang="en-US" altLang="zh-CN" sz="5400" dirty="0">
                <a:solidFill>
                  <a:schemeClr val="bg1"/>
                </a:solidFill>
              </a:rPr>
              <a:t>Go</a:t>
            </a:r>
            <a:r>
              <a:rPr lang="zh-CN" altLang="en-US" sz="5400" dirty="0">
                <a:solidFill>
                  <a:schemeClr val="bg1"/>
                </a:solidFill>
              </a:rPr>
              <a:t>客户端代码，可调用</a:t>
            </a:r>
            <a:r>
              <a:rPr lang="en-US" altLang="zh-CN" sz="5400" dirty="0">
                <a:solidFill>
                  <a:schemeClr val="bg1"/>
                </a:solidFill>
              </a:rPr>
              <a:t>Go</a:t>
            </a:r>
            <a:r>
              <a:rPr lang="zh-CN" altLang="en-US" sz="5400" dirty="0">
                <a:solidFill>
                  <a:schemeClr val="bg1"/>
                </a:solidFill>
              </a:rPr>
              <a:t>服务端和</a:t>
            </a:r>
            <a:r>
              <a:rPr lang="en-US" altLang="zh-CN" sz="5400" dirty="0">
                <a:solidFill>
                  <a:schemeClr val="bg1"/>
                </a:solidFill>
              </a:rPr>
              <a:t>Java</a:t>
            </a:r>
            <a:r>
              <a:rPr lang="zh-CN" altLang="en-US" sz="5400" dirty="0">
                <a:solidFill>
                  <a:schemeClr val="bg1"/>
                </a:solidFill>
              </a:rPr>
              <a:t>服务端。</a:t>
            </a:r>
            <a:endParaRPr lang="en-US" altLang="zh-CN" sz="5400" dirty="0">
              <a:solidFill>
                <a:schemeClr val="bg1"/>
              </a:solidFill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</a:pPr>
            <a:endParaRPr kumimoji="0" lang="en-US" altLang="zh-CN" sz="5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sz="5400" dirty="0">
                <a:solidFill>
                  <a:schemeClr val="bg1"/>
                </a:solidFill>
              </a:rPr>
              <a:t>同一份</a:t>
            </a:r>
            <a:r>
              <a:rPr lang="en-US" altLang="zh-CN" sz="5400" dirty="0">
                <a:solidFill>
                  <a:schemeClr val="bg1"/>
                </a:solidFill>
              </a:rPr>
              <a:t>Go</a:t>
            </a:r>
            <a:r>
              <a:rPr lang="zh-CN" altLang="en-US" sz="5400" dirty="0">
                <a:solidFill>
                  <a:schemeClr val="bg1"/>
                </a:solidFill>
              </a:rPr>
              <a:t>服务端代码，可以被</a:t>
            </a:r>
            <a:r>
              <a:rPr lang="en-US" altLang="zh-CN" sz="5400" dirty="0">
                <a:solidFill>
                  <a:schemeClr val="bg1"/>
                </a:solidFill>
              </a:rPr>
              <a:t>Go</a:t>
            </a:r>
            <a:r>
              <a:rPr lang="zh-CN" altLang="en-US" sz="5400" dirty="0">
                <a:solidFill>
                  <a:schemeClr val="bg1"/>
                </a:solidFill>
              </a:rPr>
              <a:t>客户端和</a:t>
            </a:r>
            <a:r>
              <a:rPr lang="en-US" altLang="zh-CN" sz="5400" dirty="0">
                <a:solidFill>
                  <a:schemeClr val="bg1"/>
                </a:solidFill>
              </a:rPr>
              <a:t>Java</a:t>
            </a:r>
            <a:r>
              <a:rPr lang="zh-CN" altLang="en-US" sz="5400" dirty="0">
                <a:solidFill>
                  <a:schemeClr val="bg1"/>
                </a:solidFill>
              </a:rPr>
              <a:t>客户端调用。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050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ont subtitle"/>
          <p:cNvSpPr txBox="1"/>
          <p:nvPr/>
        </p:nvSpPr>
        <p:spPr>
          <a:xfrm>
            <a:off x="1019810" y="603150"/>
            <a:ext cx="1691314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000" b="0">
                <a:solidFill>
                  <a:srgbClr val="434343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的组成项目</a:t>
            </a:r>
            <a:endParaRPr dirty="0"/>
          </a:p>
        </p:txBody>
      </p:sp>
      <p:sp>
        <p:nvSpPr>
          <p:cNvPr id="151" name="矩形"/>
          <p:cNvSpPr/>
          <p:nvPr/>
        </p:nvSpPr>
        <p:spPr>
          <a:xfrm>
            <a:off x="-50800" y="571500"/>
            <a:ext cx="287933" cy="1270000"/>
          </a:xfrm>
          <a:prstGeom prst="rect">
            <a:avLst/>
          </a:prstGeom>
          <a:solidFill>
            <a:srgbClr val="48E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Add the module title here">
            <a:extLst>
              <a:ext uri="{FF2B5EF4-FFF2-40B4-BE49-F238E27FC236}">
                <a16:creationId xmlns:a16="http://schemas.microsoft.com/office/drawing/2014/main" id="{0D9009A1-5CAD-3041-985E-37D20CA250E0}"/>
              </a:ext>
            </a:extLst>
          </p:cNvPr>
          <p:cNvSpPr txBox="1"/>
          <p:nvPr/>
        </p:nvSpPr>
        <p:spPr>
          <a:xfrm>
            <a:off x="1695705" y="4768423"/>
            <a:ext cx="823142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apache/dubbo-go-hession2</a:t>
            </a:r>
            <a:endParaRPr dirty="0"/>
          </a:p>
        </p:txBody>
      </p:sp>
      <p:sp>
        <p:nvSpPr>
          <p:cNvPr id="226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43CF0610-E9CC-B040-B8AC-994F7F8FF98B}"/>
              </a:ext>
            </a:extLst>
          </p:cNvPr>
          <p:cNvSpPr txBox="1"/>
          <p:nvPr/>
        </p:nvSpPr>
        <p:spPr>
          <a:xfrm>
            <a:off x="1695705" y="5756300"/>
            <a:ext cx="105572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目前应用最广泛，与</a:t>
            </a:r>
            <a:r>
              <a:rPr lang="en-US" altLang="zh-CN" dirty="0"/>
              <a:t>java</a:t>
            </a:r>
            <a:r>
              <a:rPr lang="zh-CN" altLang="en-US" dirty="0"/>
              <a:t>版本兼容程度最高的</a:t>
            </a:r>
            <a:r>
              <a:rPr lang="en-US" altLang="zh-CN" dirty="0"/>
              <a:t>hessian2</a:t>
            </a:r>
            <a:r>
              <a:rPr lang="zh-CN" altLang="en-US" dirty="0"/>
              <a:t>协议</a:t>
            </a:r>
            <a:r>
              <a:rPr lang="en-US" altLang="zh-CN" dirty="0"/>
              <a:t>go</a:t>
            </a:r>
            <a:r>
              <a:rPr lang="zh-CN" altLang="en-US" dirty="0"/>
              <a:t>语言实现，已经被多个</a:t>
            </a:r>
            <a:r>
              <a:rPr lang="en-US" altLang="zh-CN" dirty="0"/>
              <a:t>Golang</a:t>
            </a:r>
            <a:r>
              <a:rPr lang="zh-CN" altLang="en-US" dirty="0"/>
              <a:t> </a:t>
            </a:r>
            <a:r>
              <a:rPr lang="en-US" altLang="zh-CN" dirty="0"/>
              <a:t>RPC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mesh</a:t>
            </a:r>
            <a:r>
              <a:rPr lang="zh-CN" altLang="en-US" dirty="0"/>
              <a:t>项目使用。</a:t>
            </a:r>
            <a:endParaRPr dirty="0"/>
          </a:p>
        </p:txBody>
      </p:sp>
      <p:sp>
        <p:nvSpPr>
          <p:cNvPr id="227" name="Add the module title here">
            <a:extLst>
              <a:ext uri="{FF2B5EF4-FFF2-40B4-BE49-F238E27FC236}">
                <a16:creationId xmlns:a16="http://schemas.microsoft.com/office/drawing/2014/main" id="{F460DBE0-CD18-424F-8490-50AFBD80A838}"/>
              </a:ext>
            </a:extLst>
          </p:cNvPr>
          <p:cNvSpPr txBox="1"/>
          <p:nvPr/>
        </p:nvSpPr>
        <p:spPr>
          <a:xfrm>
            <a:off x="1695705" y="2519572"/>
            <a:ext cx="535883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/>
              <a:t>apache/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endParaRPr dirty="0"/>
          </a:p>
        </p:txBody>
      </p:sp>
      <p:sp>
        <p:nvSpPr>
          <p:cNvPr id="228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A505756A-6779-314C-82B1-00044FAB4A6A}"/>
              </a:ext>
            </a:extLst>
          </p:cNvPr>
          <p:cNvSpPr txBox="1"/>
          <p:nvPr/>
        </p:nvSpPr>
        <p:spPr>
          <a:xfrm>
            <a:off x="1695705" y="3503501"/>
            <a:ext cx="155366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主项目，</a:t>
            </a:r>
            <a:r>
              <a:rPr lang="en-US" altLang="zh-CN" dirty="0" err="1"/>
              <a:t>dubbo</a:t>
            </a:r>
            <a:r>
              <a:rPr lang="zh-CN" altLang="en-US" dirty="0"/>
              <a:t>服务端、客户端完整</a:t>
            </a:r>
            <a:r>
              <a:rPr lang="en-US" altLang="zh-CN" dirty="0"/>
              <a:t>go</a:t>
            </a:r>
            <a:r>
              <a:rPr lang="zh-CN" altLang="en-US" dirty="0"/>
              <a:t>语言实现。</a:t>
            </a:r>
            <a:endParaRPr dirty="0"/>
          </a:p>
        </p:txBody>
      </p:sp>
      <p:sp>
        <p:nvSpPr>
          <p:cNvPr id="229" name="Add the module title here">
            <a:extLst>
              <a:ext uri="{FF2B5EF4-FFF2-40B4-BE49-F238E27FC236}">
                <a16:creationId xmlns:a16="http://schemas.microsoft.com/office/drawing/2014/main" id="{E92FFA31-4F58-F14C-BA40-3287CCB79742}"/>
              </a:ext>
            </a:extLst>
          </p:cNvPr>
          <p:cNvSpPr txBox="1"/>
          <p:nvPr/>
        </p:nvSpPr>
        <p:spPr>
          <a:xfrm>
            <a:off x="14523431" y="6802614"/>
            <a:ext cx="443711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en-US" altLang="zh-CN" dirty="0"/>
              <a:t>/</a:t>
            </a:r>
            <a:r>
              <a:rPr lang="en-US" altLang="zh-CN" dirty="0" err="1"/>
              <a:t>getty</a:t>
            </a:r>
            <a:endParaRPr lang="en-US" altLang="zh-CN" dirty="0"/>
          </a:p>
        </p:txBody>
      </p:sp>
      <p:sp>
        <p:nvSpPr>
          <p:cNvPr id="230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45E15863-C2D1-054D-AB90-03C86E5224E4}"/>
              </a:ext>
            </a:extLst>
          </p:cNvPr>
          <p:cNvSpPr txBox="1"/>
          <p:nvPr/>
        </p:nvSpPr>
        <p:spPr>
          <a:xfrm>
            <a:off x="14523431" y="7995548"/>
            <a:ext cx="155366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zh-CN" altLang="en-US" dirty="0"/>
              <a:t>异步网络</a:t>
            </a:r>
            <a:r>
              <a:rPr lang="en-US" altLang="zh-CN" dirty="0"/>
              <a:t>I/O</a:t>
            </a:r>
            <a:r>
              <a:rPr lang="zh-CN" altLang="en-US" dirty="0"/>
              <a:t>库，将网络处理层解耦。</a:t>
            </a:r>
            <a:endParaRPr dirty="0"/>
          </a:p>
        </p:txBody>
      </p:sp>
      <p:sp>
        <p:nvSpPr>
          <p:cNvPr id="231" name="Add the module title here">
            <a:extLst>
              <a:ext uri="{FF2B5EF4-FFF2-40B4-BE49-F238E27FC236}">
                <a16:creationId xmlns:a16="http://schemas.microsoft.com/office/drawing/2014/main" id="{067FE969-8C11-6044-9D12-DEA0440066B0}"/>
              </a:ext>
            </a:extLst>
          </p:cNvPr>
          <p:cNvSpPr txBox="1"/>
          <p:nvPr/>
        </p:nvSpPr>
        <p:spPr>
          <a:xfrm>
            <a:off x="14523431" y="11320592"/>
            <a:ext cx="93968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en-US" altLang="zh-CN" dirty="0"/>
              <a:t>/</a:t>
            </a:r>
            <a:r>
              <a:rPr lang="en-US" altLang="zh-CN" dirty="0" err="1"/>
              <a:t>dubbo</a:t>
            </a:r>
            <a:r>
              <a:rPr lang="en-US" altLang="zh-CN" dirty="0"/>
              <a:t>-go-benchmark</a:t>
            </a:r>
          </a:p>
        </p:txBody>
      </p:sp>
      <p:sp>
        <p:nvSpPr>
          <p:cNvPr id="232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FEFDB3A1-5124-1644-B052-131D25D51B41}"/>
              </a:ext>
            </a:extLst>
          </p:cNvPr>
          <p:cNvSpPr txBox="1"/>
          <p:nvPr/>
        </p:nvSpPr>
        <p:spPr>
          <a:xfrm>
            <a:off x="14523431" y="12513526"/>
            <a:ext cx="155366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用于对</a:t>
            </a:r>
            <a:r>
              <a:rPr lang="en-US" altLang="zh-CN" dirty="0" err="1"/>
              <a:t>dubbo</a:t>
            </a:r>
            <a:r>
              <a:rPr lang="en-US" altLang="zh-CN" dirty="0"/>
              <a:t>-go</a:t>
            </a:r>
            <a:r>
              <a:rPr lang="zh-CN" altLang="en-US" dirty="0"/>
              <a:t>进行简单的压力测试，性能测试。</a:t>
            </a:r>
            <a:endParaRPr dirty="0"/>
          </a:p>
        </p:txBody>
      </p:sp>
      <p:sp>
        <p:nvSpPr>
          <p:cNvPr id="2" name="五角星 1">
            <a:extLst>
              <a:ext uri="{FF2B5EF4-FFF2-40B4-BE49-F238E27FC236}">
                <a16:creationId xmlns:a16="http://schemas.microsoft.com/office/drawing/2014/main" id="{0BF7043B-E92B-D445-A94B-295E4856130D}"/>
              </a:ext>
            </a:extLst>
          </p:cNvPr>
          <p:cNvSpPr/>
          <p:nvPr/>
        </p:nvSpPr>
        <p:spPr>
          <a:xfrm>
            <a:off x="513969" y="2519572"/>
            <a:ext cx="1031059" cy="947448"/>
          </a:xfrm>
          <a:prstGeom prst="star5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五角星 12">
            <a:extLst>
              <a:ext uri="{FF2B5EF4-FFF2-40B4-BE49-F238E27FC236}">
                <a16:creationId xmlns:a16="http://schemas.microsoft.com/office/drawing/2014/main" id="{2138557F-4FFF-CB4E-8C17-370EB3768ADF}"/>
              </a:ext>
            </a:extLst>
          </p:cNvPr>
          <p:cNvSpPr/>
          <p:nvPr/>
        </p:nvSpPr>
        <p:spPr>
          <a:xfrm>
            <a:off x="458615" y="4670752"/>
            <a:ext cx="1086414" cy="998315"/>
          </a:xfrm>
          <a:prstGeom prst="star5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Add the module title here">
            <a:extLst>
              <a:ext uri="{FF2B5EF4-FFF2-40B4-BE49-F238E27FC236}">
                <a16:creationId xmlns:a16="http://schemas.microsoft.com/office/drawing/2014/main" id="{B299DFF9-989F-DE47-8C43-5D2E650F51FA}"/>
              </a:ext>
            </a:extLst>
          </p:cNvPr>
          <p:cNvSpPr txBox="1"/>
          <p:nvPr/>
        </p:nvSpPr>
        <p:spPr>
          <a:xfrm>
            <a:off x="14523431" y="9100792"/>
            <a:ext cx="42559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solidFill>
                  <a:srgbClr val="53585F"/>
                </a:solidFill>
              </a:defRPr>
            </a:lvl1pPr>
          </a:lstStyle>
          <a:p>
            <a:r>
              <a:rPr lang="en-US" altLang="zh-CN" dirty="0" err="1"/>
              <a:t>dubbogo</a:t>
            </a:r>
            <a:r>
              <a:rPr lang="en-US" altLang="zh-CN" dirty="0"/>
              <a:t>/</a:t>
            </a:r>
            <a:r>
              <a:rPr lang="en-US" altLang="zh-CN" dirty="0" err="1"/>
              <a:t>gost</a:t>
            </a:r>
            <a:endParaRPr lang="en-US" altLang="zh-CN" dirty="0"/>
          </a:p>
        </p:txBody>
      </p:sp>
      <p:sp>
        <p:nvSpPr>
          <p:cNvPr id="16" name="The exact size of the stake purchased by Geely is unknown; however, a report from Reuters says it may be below three percent as Geely has not made …">
            <a:extLst>
              <a:ext uri="{FF2B5EF4-FFF2-40B4-BE49-F238E27FC236}">
                <a16:creationId xmlns:a16="http://schemas.microsoft.com/office/drawing/2014/main" id="{E435D726-058A-9345-BF24-817CF3F07C65}"/>
              </a:ext>
            </a:extLst>
          </p:cNvPr>
          <p:cNvSpPr txBox="1"/>
          <p:nvPr/>
        </p:nvSpPr>
        <p:spPr>
          <a:xfrm>
            <a:off x="14523431" y="10293726"/>
            <a:ext cx="155366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solidFill>
                  <a:srgbClr val="53585F"/>
                </a:solidFill>
              </a:defRPr>
            </a:lvl1pPr>
          </a:lstStyle>
          <a:p>
            <a:r>
              <a:rPr lang="zh-CN" altLang="en-US" dirty="0"/>
              <a:t>基本类库，定义了</a:t>
            </a:r>
            <a:r>
              <a:rPr lang="en-US" altLang="zh-CN" dirty="0" err="1"/>
              <a:t>timeWheel</a:t>
            </a:r>
            <a:r>
              <a:rPr lang="zh-CN" altLang="en-US" dirty="0"/>
              <a:t>、</a:t>
            </a:r>
            <a:r>
              <a:rPr lang="en-US" altLang="zh-CN" dirty="0" err="1"/>
              <a:t>hashSet</a:t>
            </a:r>
            <a:r>
              <a:rPr lang="zh-CN" altLang="en-US" dirty="0"/>
              <a:t>、</a:t>
            </a:r>
            <a:r>
              <a:rPr lang="en-US" altLang="zh-CN" dirty="0" err="1"/>
              <a:t>taskPool</a:t>
            </a:r>
            <a:r>
              <a:rPr lang="zh-CN" altLang="en-US" dirty="0"/>
              <a:t>等。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1311</Words>
  <Application>Microsoft Macintosh PowerPoint</Application>
  <PresentationFormat>自定义</PresentationFormat>
  <Paragraphs>178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微软雅黑</vt:lpstr>
      <vt:lpstr>PingFang SC Regular</vt:lpstr>
      <vt:lpstr>PingFang SC Semibold</vt:lpstr>
      <vt:lpstr>Arial</vt:lpstr>
      <vt:lpstr>Helvetica Light</vt:lpstr>
      <vt:lpstr>Helvetica Neue</vt:lpstr>
      <vt:lpstr>Helvetica Neue Light</vt:lpstr>
      <vt:lpstr>Helvetica Neue Medium</vt:lpstr>
      <vt:lpstr>Wingdings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he xinming</cp:lastModifiedBy>
  <cp:revision>138</cp:revision>
  <dcterms:modified xsi:type="dcterms:W3CDTF">2019-08-17T05:53:37Z</dcterms:modified>
</cp:coreProperties>
</file>