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7CA844-7397-4766-90CD-9F0B190D26A4}" v="228" dt="2022-02-03T16:14:35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6623" autoAdjust="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9C2A2FF-5025-48E4-9C4D-2B334BADC9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D7646E-A183-4F77-9E81-D59F6AC044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9EB86-C859-4FB1-AF63-0E02C15A7576}" type="datetime1">
              <a:rPr lang="ru-RU" smtClean="0"/>
              <a:t>03.02.2022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43DCFF-DC6B-4B1E-9C88-18928305E4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98BB6B-A520-49F3-A444-185722FE3F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DE9D3-74F5-4D6E-98B9-D3AD70AA1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940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34A9D-EE97-41FF-B9EC-7ED6ECF996EA}" type="datetime1">
              <a:rPr lang="ru-RU" smtClean="0"/>
              <a:pPr/>
              <a:t>03.02.2022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328CA-7EEA-495E-BA4A-0D20ACEAEA9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249713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328CA-7EEA-495E-BA4A-0D20ACEAEA9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17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328CA-7EEA-495E-BA4A-0D20ACEAEA9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68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95683D-25CA-47CF-9528-214A6D646B22}" type="datetime1">
              <a:rPr lang="ru-RU" noProof="0" smtClean="0"/>
              <a:t>03.02.2022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C3DE7C-7463-4A17-9C2A-D132964EE75B}" type="datetime1">
              <a:rPr lang="ru-RU" noProof="0" smtClean="0"/>
              <a:t>03.02.2022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75F41-3052-4ED6-A3BC-5E5FC45FD1B0}" type="datetime1">
              <a:rPr lang="ru-RU" noProof="0" smtClean="0"/>
              <a:t>03.02.2022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8A3FCB-6D68-41A9-A7A7-08AC449CCC11}" type="datetime1">
              <a:rPr lang="ru-RU" noProof="0" smtClean="0"/>
              <a:t>03.02.2022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1E0E52-468F-4C80-A381-C7755E7546F6}" type="datetime1">
              <a:rPr lang="ru-RU" noProof="0" smtClean="0"/>
              <a:t>03.02.2022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790698-EC44-4BFE-8721-20F9C4E2E326}" type="datetime1">
              <a:rPr lang="ru-RU" noProof="0" smtClean="0"/>
              <a:t>03.02.2022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C41034-8135-4CE2-A588-B5A58CB55718}" type="datetime1">
              <a:rPr lang="ru-RU" noProof="0" smtClean="0"/>
              <a:t>03.02.2022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44385-2D61-4B16-9C1C-2CD247B34CCC}" type="datetime1">
              <a:rPr lang="ru-RU" noProof="0" smtClean="0"/>
              <a:t>03.02.2022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35844-E049-4F5C-BC5D-72F1BC4C10FE}" type="datetime1">
              <a:rPr lang="ru-RU" noProof="0" smtClean="0"/>
              <a:t>03.02.2022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A0323F-7CE6-4552-B9BB-73FCE78A90FC}" type="datetime1">
              <a:rPr lang="ru-RU" noProof="0" smtClean="0"/>
              <a:t>03.02.2022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Прямоугольник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0B927D1-65A6-4363-9CD0-918D847EF647}" type="datetime1">
              <a:rPr lang="ru-RU" noProof="0" smtClean="0"/>
              <a:t>03.02.2022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91063CF-F8EE-4081-AADE-51E6B2C1B81F}" type="datetime1">
              <a:rPr lang="ru-RU" noProof="0" smtClean="0"/>
              <a:t>03.02.2022</a:t>
            </a:fld>
            <a:endParaRPr lang="ru-RU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D22F896-40B5-4ADD-8801-0D06FADFA095}" type="slidenum">
              <a:rPr lang="ru-RU" noProof="0" smtClean="0"/>
              <a:pPr/>
              <a:t>‹#›</a:t>
            </a:fld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>
                <a:latin typeface="Calibri"/>
                <a:cs typeface="Calibri"/>
              </a:rPr>
              <a:t>Сетевая карта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ru-RU" dirty="0">
                <a:latin typeface="Calibri"/>
                <a:cs typeface="Calibri"/>
              </a:rPr>
              <a:t>Зубарева </a:t>
            </a:r>
            <a:r>
              <a:rPr lang="ru-RU" dirty="0" err="1">
                <a:latin typeface="Calibri"/>
                <a:cs typeface="Calibri"/>
              </a:rPr>
              <a:t>николая</a:t>
            </a:r>
            <a:r>
              <a:rPr lang="ru-RU" dirty="0">
                <a:latin typeface="Calibri"/>
                <a:cs typeface="Calibri"/>
              </a:rPr>
              <a:t> 9Б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CAD83-E203-41F5-B298-96186F61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ru-RU" dirty="0">
                <a:latin typeface="Calibri"/>
                <a:cs typeface="Calibri"/>
              </a:rPr>
              <a:t>терминология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BDD675-772A-40FB-AAB1-EF96E82A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1700" b="1" dirty="0">
                <a:latin typeface="Calibri"/>
                <a:cs typeface="Calibri"/>
              </a:rPr>
              <a:t>Сетевая плата</a:t>
            </a:r>
            <a:r>
              <a:rPr lang="ru-RU" sz="1700" dirty="0">
                <a:latin typeface="Calibri"/>
                <a:cs typeface="Calibri"/>
              </a:rPr>
              <a:t>, </a:t>
            </a:r>
            <a:r>
              <a:rPr lang="ru-RU" sz="1700" b="1" dirty="0">
                <a:latin typeface="Calibri"/>
                <a:cs typeface="Calibri"/>
              </a:rPr>
              <a:t>Ethernet-адаптер</a:t>
            </a:r>
            <a:r>
              <a:rPr lang="ru-RU" sz="1700" dirty="0">
                <a:latin typeface="Calibri"/>
                <a:cs typeface="Calibri"/>
              </a:rPr>
              <a:t> — по названию технологии — дополнительное устройство, позволяющее компьютеру взаимодействовать с другими устройствами сети. В настоящее время в персональных компьютерах и ноутбуках контроллер и компоненты, выполняющие функции сетевой платы, довольно часто интегрированы в материнские платы для удобства, в том числе унификации драйвера и удешевления всего компьютера в целом.</a:t>
            </a:r>
            <a:endParaRPr lang="ru-RU" dirty="0"/>
          </a:p>
          <a:p>
            <a:pPr>
              <a:lnSpc>
                <a:spcPct val="110000"/>
              </a:lnSpc>
            </a:pPr>
            <a:endParaRPr lang="ru-RU" sz="1700"/>
          </a:p>
        </p:txBody>
      </p:sp>
      <p:pic>
        <p:nvPicPr>
          <p:cNvPr id="4" name="Рисунок 4" descr="Изображение выглядит как текст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461CE125-19AF-4ABF-A1B8-4A6ACAF22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139" y="2428272"/>
            <a:ext cx="3500715" cy="26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3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8ECBA-5105-4870-AE51-164BB24E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ru-RU" dirty="0">
                <a:latin typeface="Calibri"/>
                <a:cs typeface="Calibri"/>
              </a:rPr>
              <a:t>Типы сетевых плат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92C185-A2A5-40D5-9B5E-87A944891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4"/>
            <a:ext cx="4169336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1700"/>
              <a:t>По конструктивной реализации сетевые платы делятся на:</a:t>
            </a:r>
          </a:p>
          <a:p>
            <a:pPr>
              <a:lnSpc>
                <a:spcPct val="110000"/>
              </a:lnSpc>
            </a:pPr>
            <a:r>
              <a:rPr lang="ru-RU" sz="1700">
                <a:latin typeface="Calibri"/>
                <a:cs typeface="Calibri"/>
              </a:rPr>
              <a:t>внутренние — отдельные платы, вставляющиеся в ISA-, PCI- или PCI-E-слот;</a:t>
            </a:r>
          </a:p>
          <a:p>
            <a:pPr>
              <a:lnSpc>
                <a:spcPct val="110000"/>
              </a:lnSpc>
            </a:pPr>
            <a:r>
              <a:rPr lang="ru-RU" sz="1700">
                <a:latin typeface="Calibri"/>
                <a:cs typeface="Calibri"/>
              </a:rPr>
              <a:t>внешние, подключающиеся через USB-, LPT- или PCMCIA-интерфейс, преимущественно использующиеся в ноутбуках;</a:t>
            </a:r>
          </a:p>
          <a:p>
            <a:pPr>
              <a:lnSpc>
                <a:spcPct val="110000"/>
              </a:lnSpc>
            </a:pPr>
            <a:r>
              <a:rPr lang="ru-RU" sz="1700">
                <a:latin typeface="Calibri"/>
                <a:cs typeface="Calibri"/>
              </a:rPr>
              <a:t>встроенные в материнскую плату.</a:t>
            </a:r>
          </a:p>
          <a:p>
            <a:pPr>
              <a:lnSpc>
                <a:spcPct val="110000"/>
              </a:lnSpc>
            </a:pPr>
            <a:endParaRPr lang="ru-RU" sz="1700"/>
          </a:p>
        </p:txBody>
      </p:sp>
      <p:pic>
        <p:nvPicPr>
          <p:cNvPr id="7" name="Рисунок 7" descr="Изображение выглядит как электроника, цепь&#10;&#10;Автоматически созданное описание">
            <a:extLst>
              <a:ext uri="{FF2B5EF4-FFF2-40B4-BE49-F238E27FC236}">
                <a16:creationId xmlns:a16="http://schemas.microsoft.com/office/drawing/2014/main" id="{82D05D92-E701-4621-BA3B-4E39DB22AA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25" r="3" b="14756"/>
          <a:stretch/>
        </p:blipFill>
        <p:spPr>
          <a:xfrm>
            <a:off x="6108443" y="2950450"/>
            <a:ext cx="2391342" cy="1581178"/>
          </a:xfrm>
          <a:prstGeom prst="rect">
            <a:avLst/>
          </a:prstGeom>
        </p:spPr>
      </p:pic>
      <p:pic>
        <p:nvPicPr>
          <p:cNvPr id="9" name="Рисунок 12" descr="Изображение выглядит как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4CAB917D-BDF3-4F95-ABF6-0256CC13B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144" y="2015733"/>
            <a:ext cx="2190680" cy="1643010"/>
          </a:xfrm>
          <a:prstGeom prst="rect">
            <a:avLst/>
          </a:prstGeom>
        </p:spPr>
      </p:pic>
      <p:pic>
        <p:nvPicPr>
          <p:cNvPr id="8" name="Рисунок 8" descr="Изображение выглядит как текст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BF90632D-86E1-4E7A-B2C6-E46D1920A7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44" r="3" b="4998"/>
          <a:stretch/>
        </p:blipFill>
        <p:spPr>
          <a:xfrm>
            <a:off x="8664115" y="3854455"/>
            <a:ext cx="2390738" cy="158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9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09534-C54E-49CF-AFCC-8C00302D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cs typeface="Calibri"/>
              </a:rPr>
              <a:t>Параметры сетевой платы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9228CC-05A4-43E0-B1A1-17536686D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6459"/>
            <a:ext cx="9603275" cy="4368476"/>
          </a:xfrm>
        </p:spPr>
        <p:txBody>
          <a:bodyPr>
            <a:normAutofit fontScale="62500" lnSpcReduction="20000"/>
          </a:bodyPr>
          <a:lstStyle/>
          <a:p>
            <a:r>
              <a:rPr lang="ru-RU" dirty="0">
                <a:latin typeface="Calibri"/>
                <a:cs typeface="Calibri"/>
              </a:rPr>
              <a:t>При конфигурировании карты сетевого адаптера могут быть доступны следующие параметры:</a:t>
            </a:r>
          </a:p>
          <a:p>
            <a:r>
              <a:rPr lang="ru-RU" dirty="0">
                <a:latin typeface="Calibri"/>
                <a:cs typeface="Calibri"/>
              </a:rPr>
              <a:t>номер линии запроса на аппаратное прерывание IRQ</a:t>
            </a:r>
          </a:p>
          <a:p>
            <a:r>
              <a:rPr lang="ru-RU" dirty="0">
                <a:latin typeface="Calibri"/>
                <a:cs typeface="Calibri"/>
              </a:rPr>
              <a:t>номер канала прямого доступа к памяти DMA (если поддерживается)</a:t>
            </a:r>
          </a:p>
          <a:p>
            <a:r>
              <a:rPr lang="ru-RU" dirty="0">
                <a:latin typeface="Calibri"/>
                <a:cs typeface="Calibri"/>
              </a:rPr>
              <a:t>базовый адрес ввода-вывода</a:t>
            </a:r>
          </a:p>
          <a:p>
            <a:r>
              <a:rPr lang="ru-RU" dirty="0">
                <a:latin typeface="Calibri"/>
                <a:cs typeface="Calibri"/>
              </a:rPr>
              <a:t>базовый адрес памяти ОЗУ (если используется)</a:t>
            </a:r>
          </a:p>
          <a:p>
            <a:r>
              <a:rPr lang="ru-RU" dirty="0">
                <a:latin typeface="Calibri"/>
                <a:cs typeface="Calibri"/>
              </a:rPr>
              <a:t>поддержка стандартов </a:t>
            </a:r>
            <a:r>
              <a:rPr lang="ru-RU" dirty="0" err="1">
                <a:latin typeface="Calibri"/>
                <a:cs typeface="Calibri"/>
              </a:rPr>
              <a:t>автосогласования</a:t>
            </a:r>
            <a:r>
              <a:rPr lang="ru-RU" dirty="0">
                <a:latin typeface="Calibri"/>
                <a:cs typeface="Calibri"/>
              </a:rPr>
              <a:t> дуплекса/полудуплекса, скорости</a:t>
            </a:r>
            <a:endParaRPr lang="ru-RU" baseline="30000" dirty="0">
              <a:latin typeface="Calibri"/>
              <a:cs typeface="Calibri"/>
            </a:endParaRPr>
          </a:p>
          <a:p>
            <a:r>
              <a:rPr lang="ru-RU" dirty="0">
                <a:latin typeface="Calibri"/>
                <a:cs typeface="Calibri"/>
              </a:rPr>
              <a:t>поддержка тегированных пакетов VLAN (802.1q) с возможностью фильтрации пакетов заданного VLAN ID</a:t>
            </a:r>
          </a:p>
          <a:p>
            <a:r>
              <a:rPr lang="ru-RU" dirty="0">
                <a:latin typeface="Calibri"/>
                <a:cs typeface="Calibri"/>
              </a:rPr>
              <a:t>параметры WOL</a:t>
            </a:r>
          </a:p>
          <a:p>
            <a:r>
              <a:rPr lang="ru-RU" dirty="0">
                <a:latin typeface="Calibri"/>
                <a:cs typeface="Calibri"/>
              </a:rPr>
              <a:t>функция Auto-MDI/MDI-X автоматический выбор режима работы по прямой либо перекрестной обжимке витой пары</a:t>
            </a:r>
          </a:p>
          <a:p>
            <a:r>
              <a:rPr lang="ru-RU" dirty="0">
                <a:latin typeface="Calibri"/>
                <a:cs typeface="Calibri"/>
              </a:rPr>
              <a:t>MTU канального уровня</a:t>
            </a:r>
          </a:p>
          <a:p>
            <a:r>
              <a:rPr lang="ru-RU" dirty="0">
                <a:latin typeface="Calibri"/>
                <a:cs typeface="Calibri"/>
              </a:rPr>
              <a:t>В зависимости от мощности и сложности сетевой карты она может реализовывать вычислительные функции </a:t>
            </a:r>
            <a:r>
              <a:rPr lang="ru-RU" dirty="0" err="1">
                <a:latin typeface="Calibri"/>
                <a:cs typeface="Calibri"/>
              </a:rPr>
              <a:t>аппаратно</a:t>
            </a:r>
            <a:r>
              <a:rPr lang="ru-RU" dirty="0">
                <a:latin typeface="Calibri"/>
                <a:cs typeface="Calibri"/>
              </a:rPr>
              <a:t> либо </a:t>
            </a:r>
            <a:r>
              <a:rPr lang="ru-RU" dirty="0" err="1">
                <a:latin typeface="Calibri"/>
                <a:cs typeface="Calibri"/>
              </a:rPr>
              <a:t>программно</a:t>
            </a:r>
            <a:r>
              <a:rPr lang="ru-RU" dirty="0">
                <a:latin typeface="Calibri"/>
                <a:cs typeface="Calibri"/>
              </a:rPr>
              <a:t> (драйвером сетевой карты с использованием центрального процессора).</a:t>
            </a:r>
          </a:p>
          <a:p>
            <a:r>
              <a:rPr lang="ru-RU" dirty="0">
                <a:latin typeface="Calibri"/>
                <a:cs typeface="Calibri"/>
              </a:rPr>
              <a:t>Серверные сетевые карты могут поставляться с двумя (и более) сетевыми разъёмами. Некоторые сетевые карты (встроенные в материнскую плату) также обеспечивают функции межсетевого экрана (например, </a:t>
            </a:r>
            <a:r>
              <a:rPr lang="ru-RU" dirty="0" err="1">
                <a:latin typeface="Calibri"/>
                <a:cs typeface="Calibri"/>
              </a:rPr>
              <a:t>nForce</a:t>
            </a:r>
            <a:r>
              <a:rPr lang="ru-RU" dirty="0">
                <a:latin typeface="Calibri"/>
                <a:cs typeface="Calibri"/>
              </a:rPr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721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0FED4-17AA-474B-94A6-340A7134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cs typeface="Calibri"/>
              </a:rPr>
              <a:t>Функции и характеристики сетевых адаптеров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C3F0AA-C49A-43AD-9A7F-5561CC541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alibri"/>
                <a:cs typeface="Calibri"/>
              </a:rPr>
              <a:t>Сетевой адаптер (Network Interface Card (или </a:t>
            </a:r>
            <a:r>
              <a:rPr lang="ru-RU" dirty="0" err="1">
                <a:latin typeface="Calibri"/>
                <a:cs typeface="Calibri"/>
              </a:rPr>
              <a:t>Controller</a:t>
            </a:r>
            <a:r>
              <a:rPr lang="ru-RU" dirty="0">
                <a:latin typeface="Calibri"/>
                <a:cs typeface="Calibri"/>
              </a:rPr>
              <a:t>), NIC) вместе со своим драйвером реализует второй, канальный уровень модели открытых систем (OSI) в конечном узле сети — компьютере. Более точно, в сетевой операционной системе пара адаптер и драйвер выполняет только функции физического и MAC-уровней, в то время как LLC-уровень обычно реализуется модулем операционной системы, единым для всех драйверов и сетевых адаптеров. Собственно так оно и должно быть в соответствии с моделью стека протоколов IEEE 802. Например, в ОС Windows NT уровень LLC реализуется в модуле NDIS, общем для всех драйверов сетевых адаптеров, независимо от того, какую технологию поддерживает драйвер.</a:t>
            </a:r>
          </a:p>
        </p:txBody>
      </p:sp>
    </p:spTree>
    <p:extLst>
      <p:ext uri="{BB962C8B-B14F-4D97-AF65-F5344CB8AC3E}">
        <p14:creationId xmlns:p14="http://schemas.microsoft.com/office/powerpoint/2010/main" val="197735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>
                <a:latin typeface="Calibri"/>
                <a:cs typeface="Calibri"/>
              </a:rPr>
              <a:t>Спасибо за внимание!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ru-RU" dirty="0">
                <a:latin typeface="Calibri"/>
                <a:cs typeface="Calibri"/>
              </a:rPr>
              <a:t>Зубарева </a:t>
            </a:r>
            <a:r>
              <a:rPr lang="ru-RU" dirty="0" err="1">
                <a:latin typeface="Calibri"/>
                <a:cs typeface="Calibri"/>
              </a:rPr>
              <a:t>николая</a:t>
            </a:r>
            <a:r>
              <a:rPr lang="ru-RU" dirty="0">
                <a:latin typeface="Calibri"/>
                <a:cs typeface="Calibri"/>
              </a:rPr>
              <a:t> 9Б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167820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Широкоэкранный</PresentationFormat>
  <Paragraphs>1</Paragraphs>
  <Slides>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Галерея</vt:lpstr>
      <vt:lpstr>Сетевая карта</vt:lpstr>
      <vt:lpstr>терминология</vt:lpstr>
      <vt:lpstr>Типы сетевых плат</vt:lpstr>
      <vt:lpstr>Параметры сетевой платы</vt:lpstr>
      <vt:lpstr>Функции и характеристики сетевых адаптеров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76</cp:revision>
  <dcterms:created xsi:type="dcterms:W3CDTF">2022-02-03T15:33:06Z</dcterms:created>
  <dcterms:modified xsi:type="dcterms:W3CDTF">2022-02-03T16:14:51Z</dcterms:modified>
</cp:coreProperties>
</file>