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7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9" r:id="rId2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theme" Target="theme/theme1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presProps" Target="pres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7" Type="http://schemas.openxmlformats.org/officeDocument/2006/relationships/image" Target="../media/image6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6" Type="http://schemas.openxmlformats.org/officeDocument/2006/relationships/image" Target="../media/image5.png" /><Relationship Id="rId5" Type="http://schemas.openxmlformats.org/officeDocument/2006/relationships/image" Target="../media/image4.png" /><Relationship Id="rId4" Type="http://schemas.openxmlformats.org/officeDocument/2006/relationships/image" Target="../media/image3.png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30223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61776" y="0"/>
            <a:ext cx="1030223" cy="685799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95728" y="2324100"/>
            <a:ext cx="4256531" cy="1504187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65291" y="2324100"/>
            <a:ext cx="3825239" cy="1504187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703563" y="2324100"/>
            <a:ext cx="1110995" cy="1504187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633472" y="3147059"/>
            <a:ext cx="6944866" cy="150418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 /><Relationship Id="rId3" Type="http://schemas.openxmlformats.org/officeDocument/2006/relationships/slideLayout" Target="../slideLayouts/slideLayout3.xml" /><Relationship Id="rId7" Type="http://schemas.openxmlformats.org/officeDocument/2006/relationships/image" Target="../media/image1.png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030223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161776" y="0"/>
            <a:ext cx="1030223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16509" y="2494493"/>
            <a:ext cx="6558981" cy="1671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98915" y="2915291"/>
            <a:ext cx="9593580" cy="3465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5.xml" /><Relationship Id="rId4" Type="http://schemas.openxmlformats.org/officeDocument/2006/relationships/image" Target="../media/image55.jpg" 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 /><Relationship Id="rId3" Type="http://schemas.openxmlformats.org/officeDocument/2006/relationships/image" Target="../media/image57.png" /><Relationship Id="rId7" Type="http://schemas.openxmlformats.org/officeDocument/2006/relationships/image" Target="../media/image61.png" /><Relationship Id="rId2" Type="http://schemas.openxmlformats.org/officeDocument/2006/relationships/image" Target="../media/image56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60.png" /><Relationship Id="rId5" Type="http://schemas.openxmlformats.org/officeDocument/2006/relationships/image" Target="../media/image59.png" /><Relationship Id="rId4" Type="http://schemas.openxmlformats.org/officeDocument/2006/relationships/image" Target="../media/image58.png" 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 /><Relationship Id="rId13" Type="http://schemas.openxmlformats.org/officeDocument/2006/relationships/image" Target="../media/image74.png" /><Relationship Id="rId18" Type="http://schemas.openxmlformats.org/officeDocument/2006/relationships/image" Target="../media/image79.png" /><Relationship Id="rId3" Type="http://schemas.openxmlformats.org/officeDocument/2006/relationships/image" Target="../media/image64.png" /><Relationship Id="rId21" Type="http://schemas.openxmlformats.org/officeDocument/2006/relationships/image" Target="../media/image82.png" /><Relationship Id="rId7" Type="http://schemas.openxmlformats.org/officeDocument/2006/relationships/image" Target="../media/image68.png" /><Relationship Id="rId12" Type="http://schemas.openxmlformats.org/officeDocument/2006/relationships/image" Target="../media/image73.png" /><Relationship Id="rId17" Type="http://schemas.openxmlformats.org/officeDocument/2006/relationships/image" Target="../media/image78.png" /><Relationship Id="rId2" Type="http://schemas.openxmlformats.org/officeDocument/2006/relationships/image" Target="../media/image63.png" /><Relationship Id="rId16" Type="http://schemas.openxmlformats.org/officeDocument/2006/relationships/image" Target="../media/image77.png" /><Relationship Id="rId20" Type="http://schemas.openxmlformats.org/officeDocument/2006/relationships/image" Target="../media/image81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67.png" /><Relationship Id="rId11" Type="http://schemas.openxmlformats.org/officeDocument/2006/relationships/image" Target="../media/image72.png" /><Relationship Id="rId5" Type="http://schemas.openxmlformats.org/officeDocument/2006/relationships/image" Target="../media/image66.png" /><Relationship Id="rId15" Type="http://schemas.openxmlformats.org/officeDocument/2006/relationships/image" Target="../media/image76.png" /><Relationship Id="rId23" Type="http://schemas.openxmlformats.org/officeDocument/2006/relationships/image" Target="../media/image84.png" /><Relationship Id="rId10" Type="http://schemas.openxmlformats.org/officeDocument/2006/relationships/image" Target="../media/image71.png" /><Relationship Id="rId19" Type="http://schemas.openxmlformats.org/officeDocument/2006/relationships/image" Target="../media/image80.png" /><Relationship Id="rId4" Type="http://schemas.openxmlformats.org/officeDocument/2006/relationships/image" Target="../media/image65.png" /><Relationship Id="rId9" Type="http://schemas.openxmlformats.org/officeDocument/2006/relationships/image" Target="../media/image70.png" /><Relationship Id="rId14" Type="http://schemas.openxmlformats.org/officeDocument/2006/relationships/image" Target="../media/image75.png" /><Relationship Id="rId22" Type="http://schemas.openxmlformats.org/officeDocument/2006/relationships/image" Target="../media/image83.png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 /><Relationship Id="rId2" Type="http://schemas.openxmlformats.org/officeDocument/2006/relationships/image" Target="../media/image85.png" /><Relationship Id="rId1" Type="http://schemas.openxmlformats.org/officeDocument/2006/relationships/slideLayout" Target="../slideLayouts/slideLayout5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 /><Relationship Id="rId2" Type="http://schemas.openxmlformats.org/officeDocument/2006/relationships/image" Target="../media/image88.pn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 /><Relationship Id="rId2" Type="http://schemas.openxmlformats.org/officeDocument/2006/relationships/image" Target="../media/image90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94.png" /><Relationship Id="rId5" Type="http://schemas.openxmlformats.org/officeDocument/2006/relationships/image" Target="../media/image93.png" /><Relationship Id="rId4" Type="http://schemas.openxmlformats.org/officeDocument/2006/relationships/image" Target="../media/image92.png" 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 /><Relationship Id="rId3" Type="http://schemas.openxmlformats.org/officeDocument/2006/relationships/image" Target="../media/image96.png" /><Relationship Id="rId7" Type="http://schemas.openxmlformats.org/officeDocument/2006/relationships/image" Target="../media/image100.png" /><Relationship Id="rId2" Type="http://schemas.openxmlformats.org/officeDocument/2006/relationships/image" Target="../media/image95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99.png" /><Relationship Id="rId5" Type="http://schemas.openxmlformats.org/officeDocument/2006/relationships/image" Target="../media/image98.png" /><Relationship Id="rId4" Type="http://schemas.openxmlformats.org/officeDocument/2006/relationships/image" Target="../media/image97.png" /><Relationship Id="rId9" Type="http://schemas.openxmlformats.org/officeDocument/2006/relationships/image" Target="../media/image102.pn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0.jpg" /><Relationship Id="rId4" Type="http://schemas.openxmlformats.org/officeDocument/2006/relationships/image" Target="../media/image9.png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 /><Relationship Id="rId2" Type="http://schemas.openxmlformats.org/officeDocument/2006/relationships/image" Target="../media/image103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07.png" /><Relationship Id="rId5" Type="http://schemas.openxmlformats.org/officeDocument/2006/relationships/image" Target="../media/image106.png" /><Relationship Id="rId4" Type="http://schemas.openxmlformats.org/officeDocument/2006/relationships/image" Target="../media/image105.png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 /><Relationship Id="rId2" Type="http://schemas.openxmlformats.org/officeDocument/2006/relationships/image" Target="../media/image108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110.png" /><Relationship Id="rId5" Type="http://schemas.openxmlformats.org/officeDocument/2006/relationships/image" Target="../media/image2.jpg" /><Relationship Id="rId4" Type="http://schemas.openxmlformats.org/officeDocument/2006/relationships/image" Target="../media/image1.png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 /><Relationship Id="rId13" Type="http://schemas.openxmlformats.org/officeDocument/2006/relationships/image" Target="../media/image26.png" /><Relationship Id="rId18" Type="http://schemas.openxmlformats.org/officeDocument/2006/relationships/image" Target="../media/image31.png" /><Relationship Id="rId26" Type="http://schemas.openxmlformats.org/officeDocument/2006/relationships/image" Target="../media/image39.png" /><Relationship Id="rId3" Type="http://schemas.openxmlformats.org/officeDocument/2006/relationships/image" Target="../media/image16.png" /><Relationship Id="rId21" Type="http://schemas.openxmlformats.org/officeDocument/2006/relationships/image" Target="../media/image34.png" /><Relationship Id="rId7" Type="http://schemas.openxmlformats.org/officeDocument/2006/relationships/image" Target="../media/image20.png" /><Relationship Id="rId12" Type="http://schemas.openxmlformats.org/officeDocument/2006/relationships/image" Target="../media/image25.png" /><Relationship Id="rId17" Type="http://schemas.openxmlformats.org/officeDocument/2006/relationships/image" Target="../media/image30.png" /><Relationship Id="rId25" Type="http://schemas.openxmlformats.org/officeDocument/2006/relationships/image" Target="../media/image38.png" /><Relationship Id="rId2" Type="http://schemas.openxmlformats.org/officeDocument/2006/relationships/image" Target="../media/image15.png" /><Relationship Id="rId16" Type="http://schemas.openxmlformats.org/officeDocument/2006/relationships/image" Target="../media/image29.png" /><Relationship Id="rId20" Type="http://schemas.openxmlformats.org/officeDocument/2006/relationships/image" Target="../media/image33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9.png" /><Relationship Id="rId11" Type="http://schemas.openxmlformats.org/officeDocument/2006/relationships/image" Target="../media/image24.png" /><Relationship Id="rId24" Type="http://schemas.openxmlformats.org/officeDocument/2006/relationships/image" Target="../media/image37.png" /><Relationship Id="rId5" Type="http://schemas.openxmlformats.org/officeDocument/2006/relationships/image" Target="../media/image18.png" /><Relationship Id="rId15" Type="http://schemas.openxmlformats.org/officeDocument/2006/relationships/image" Target="../media/image28.png" /><Relationship Id="rId23" Type="http://schemas.openxmlformats.org/officeDocument/2006/relationships/image" Target="../media/image36.png" /><Relationship Id="rId10" Type="http://schemas.openxmlformats.org/officeDocument/2006/relationships/image" Target="../media/image23.png" /><Relationship Id="rId19" Type="http://schemas.openxmlformats.org/officeDocument/2006/relationships/image" Target="../media/image32.png" /><Relationship Id="rId4" Type="http://schemas.openxmlformats.org/officeDocument/2006/relationships/image" Target="../media/image17.png" /><Relationship Id="rId9" Type="http://schemas.openxmlformats.org/officeDocument/2006/relationships/image" Target="../media/image22.png" /><Relationship Id="rId14" Type="http://schemas.openxmlformats.org/officeDocument/2006/relationships/image" Target="../media/image27.png" /><Relationship Id="rId22" Type="http://schemas.openxmlformats.org/officeDocument/2006/relationships/image" Target="../media/image35.png" /><Relationship Id="rId27" Type="http://schemas.openxmlformats.org/officeDocument/2006/relationships/image" Target="../media/image40.pn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 /><Relationship Id="rId7" Type="http://schemas.openxmlformats.org/officeDocument/2006/relationships/image" Target="../media/image46.png" /><Relationship Id="rId2" Type="http://schemas.openxmlformats.org/officeDocument/2006/relationships/image" Target="../media/image41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45.png" /><Relationship Id="rId5" Type="http://schemas.openxmlformats.org/officeDocument/2006/relationships/image" Target="../media/image44.png" /><Relationship Id="rId4" Type="http://schemas.openxmlformats.org/officeDocument/2006/relationships/image" Target="../media/image43.pn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 /><Relationship Id="rId7" Type="http://schemas.openxmlformats.org/officeDocument/2006/relationships/image" Target="../media/image52.jpg" /><Relationship Id="rId2" Type="http://schemas.openxmlformats.org/officeDocument/2006/relationships/image" Target="../media/image47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51.png" /><Relationship Id="rId5" Type="http://schemas.openxmlformats.org/officeDocument/2006/relationships/image" Target="../media/image50.png" /><Relationship Id="rId4" Type="http://schemas.openxmlformats.org/officeDocument/2006/relationships/image" Target="../media/image49.png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C4A85D-4AB8-F54F-A918-46B6C02CB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077" y="2128218"/>
            <a:ext cx="9754999" cy="923330"/>
          </a:xfrm>
        </p:spPr>
        <p:txBody>
          <a:bodyPr/>
          <a:lstStyle/>
          <a:p>
            <a:r>
              <a:rPr lang="ru-RU"/>
              <a:t>                     </a:t>
            </a:r>
            <a:r>
              <a:rPr lang="ru-RU" sz="6000"/>
              <a:t>Блокчейн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48DF821-12AE-054D-80C8-3FCB287B2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7496" y="5678332"/>
            <a:ext cx="9593580" cy="369332"/>
          </a:xfrm>
        </p:spPr>
        <p:txBody>
          <a:bodyPr/>
          <a:lstStyle/>
          <a:p>
            <a:r>
              <a:rPr lang="ru-RU" sz="2400"/>
              <a:t>Презентацию подготовил:Юнусов Рахман 9Б</a:t>
            </a:r>
          </a:p>
        </p:txBody>
      </p:sp>
    </p:spTree>
    <p:extLst>
      <p:ext uri="{BB962C8B-B14F-4D97-AF65-F5344CB8AC3E}">
        <p14:creationId xmlns:p14="http://schemas.microsoft.com/office/powerpoint/2010/main" val="3961473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8871" y="192651"/>
            <a:ext cx="5535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Состав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блокчейн: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смартконтракт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и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схема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его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реализации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30186" y="466971"/>
            <a:ext cx="9537065" cy="193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 marR="6985" indent="448945" algn="just">
              <a:lnSpc>
                <a:spcPct val="1139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Важным</a:t>
            </a:r>
            <a:r>
              <a:rPr sz="1800" spc="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инструментом</a:t>
            </a:r>
            <a:r>
              <a:rPr sz="1800" spc="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защиты</a:t>
            </a:r>
            <a:r>
              <a:rPr sz="1800" spc="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прав</a:t>
            </a:r>
            <a:r>
              <a:rPr sz="1800" spc="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собственности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в</a:t>
            </a:r>
            <a:r>
              <a:rPr sz="1800" spc="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сфере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действия</a:t>
            </a:r>
            <a:r>
              <a:rPr sz="1800" spc="10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блокчейн-</a:t>
            </a:r>
            <a:r>
              <a:rPr sz="1800" spc="-10" dirty="0">
                <a:latin typeface="Times New Roman"/>
                <a:cs typeface="Times New Roman"/>
              </a:rPr>
              <a:t>технологий </a:t>
            </a:r>
            <a:r>
              <a:rPr sz="1800" dirty="0">
                <a:latin typeface="Times New Roman"/>
                <a:cs typeface="Times New Roman"/>
              </a:rPr>
              <a:t>является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смарт-</a:t>
            </a:r>
            <a:r>
              <a:rPr sz="1800" spc="-25" dirty="0">
                <a:latin typeface="Times New Roman"/>
                <a:cs typeface="Times New Roman"/>
              </a:rPr>
              <a:t>контракт,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который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используется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в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сложных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транзакциях.</a:t>
            </a:r>
            <a:endParaRPr sz="1800">
              <a:latin typeface="Times New Roman"/>
              <a:cs typeface="Times New Roman"/>
            </a:endParaRPr>
          </a:p>
          <a:p>
            <a:pPr marL="12700" indent="449580" algn="just">
              <a:lnSpc>
                <a:spcPct val="100000"/>
              </a:lnSpc>
              <a:spcBef>
                <a:spcPts val="315"/>
              </a:spcBef>
            </a:pPr>
            <a:r>
              <a:rPr sz="2000" b="1" spc="-10" dirty="0">
                <a:solidFill>
                  <a:srgbClr val="4472C4"/>
                </a:solidFill>
                <a:latin typeface="Times New Roman"/>
                <a:cs typeface="Times New Roman"/>
              </a:rPr>
              <a:t>Смарт-</a:t>
            </a:r>
            <a:r>
              <a:rPr sz="2000" b="1" dirty="0">
                <a:solidFill>
                  <a:srgbClr val="4472C4"/>
                </a:solidFill>
                <a:latin typeface="Times New Roman"/>
                <a:cs typeface="Times New Roman"/>
              </a:rPr>
              <a:t>контракт</a:t>
            </a:r>
            <a:r>
              <a:rPr sz="2000" b="1" spc="57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–</a:t>
            </a:r>
            <a:r>
              <a:rPr sz="1800" spc="100" dirty="0">
                <a:solidFill>
                  <a:srgbClr val="4472C4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это</a:t>
            </a:r>
            <a:r>
              <a:rPr sz="1800" spc="95" dirty="0">
                <a:solidFill>
                  <a:srgbClr val="4472C4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элемент</a:t>
            </a:r>
            <a:r>
              <a:rPr sz="1800" spc="95" dirty="0">
                <a:solidFill>
                  <a:srgbClr val="4472C4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кода</a:t>
            </a:r>
            <a:r>
              <a:rPr sz="1800" spc="95" dirty="0">
                <a:solidFill>
                  <a:srgbClr val="4472C4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специального</a:t>
            </a:r>
            <a:r>
              <a:rPr sz="1800" spc="105" dirty="0">
                <a:solidFill>
                  <a:srgbClr val="4472C4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назначения,</a:t>
            </a:r>
            <a:r>
              <a:rPr sz="1800" spc="105" dirty="0">
                <a:solidFill>
                  <a:srgbClr val="4472C4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который</a:t>
            </a:r>
            <a:r>
              <a:rPr sz="1800" spc="100" dirty="0">
                <a:solidFill>
                  <a:srgbClr val="4472C4"/>
                </a:solidFill>
                <a:latin typeface="Times New Roman"/>
                <a:cs typeface="Times New Roman"/>
              </a:rPr>
              <a:t>  </a:t>
            </a:r>
            <a:r>
              <a:rPr sz="1800" spc="-10" dirty="0">
                <a:solidFill>
                  <a:srgbClr val="4472C4"/>
                </a:solidFill>
                <a:latin typeface="Times New Roman"/>
                <a:cs typeface="Times New Roman"/>
              </a:rPr>
              <a:t>выполняет</a:t>
            </a:r>
            <a:endParaRPr sz="18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13900"/>
              </a:lnSpc>
              <a:spcBef>
                <a:spcPts val="30"/>
              </a:spcBef>
            </a:pP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сложный</a:t>
            </a:r>
            <a:r>
              <a:rPr sz="1800" spc="7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набор</a:t>
            </a:r>
            <a:r>
              <a:rPr sz="1800" spc="7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инструкций</a:t>
            </a:r>
            <a:r>
              <a:rPr sz="1800" spc="8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в</a:t>
            </a:r>
            <a:r>
              <a:rPr sz="1800" spc="8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блокчейне.</a:t>
            </a:r>
            <a:r>
              <a:rPr sz="1800" spc="90" dirty="0">
                <a:solidFill>
                  <a:srgbClr val="4472C4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В</a:t>
            </a:r>
            <a:r>
              <a:rPr sz="1800" spc="8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нём</a:t>
            </a:r>
            <a:r>
              <a:rPr sz="1800" spc="9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юридические</a:t>
            </a:r>
            <a:r>
              <a:rPr sz="1800" spc="9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аспекты</a:t>
            </a:r>
            <a:r>
              <a:rPr sz="1800" spc="7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транзакций</a:t>
            </a:r>
            <a:r>
              <a:rPr sz="1800" spc="9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472C4"/>
                </a:solidFill>
                <a:latin typeface="Times New Roman"/>
                <a:cs typeface="Times New Roman"/>
              </a:rPr>
              <a:t>реализуются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в</a:t>
            </a:r>
            <a:r>
              <a:rPr sz="1800" spc="210" dirty="0">
                <a:solidFill>
                  <a:srgbClr val="4472C4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соответствующем</a:t>
            </a:r>
            <a:r>
              <a:rPr sz="1800" spc="215" dirty="0">
                <a:solidFill>
                  <a:srgbClr val="4472C4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программном</a:t>
            </a:r>
            <a:r>
              <a:rPr sz="1800" spc="215" dirty="0">
                <a:solidFill>
                  <a:srgbClr val="4472C4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обеспечении.</a:t>
            </a:r>
            <a:r>
              <a:rPr sz="1800" spc="220" dirty="0">
                <a:solidFill>
                  <a:srgbClr val="4472C4"/>
                </a:solidFill>
                <a:latin typeface="Times New Roman"/>
                <a:cs typeface="Times New Roman"/>
              </a:rPr>
              <a:t>  </a:t>
            </a:r>
            <a:r>
              <a:rPr sz="1800" spc="-10" dirty="0">
                <a:solidFill>
                  <a:srgbClr val="4472C4"/>
                </a:solidFill>
                <a:latin typeface="Times New Roman"/>
                <a:cs typeface="Times New Roman"/>
              </a:rPr>
              <a:t>Смарт-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контракт</a:t>
            </a:r>
            <a:r>
              <a:rPr sz="1800" spc="215" dirty="0">
                <a:solidFill>
                  <a:srgbClr val="4472C4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позволяет</a:t>
            </a:r>
            <a:r>
              <a:rPr sz="1800" spc="215" dirty="0">
                <a:solidFill>
                  <a:srgbClr val="4472C4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резко</a:t>
            </a:r>
            <a:r>
              <a:rPr sz="1800" spc="215" dirty="0">
                <a:solidFill>
                  <a:srgbClr val="4472C4"/>
                </a:solidFill>
                <a:latin typeface="Times New Roman"/>
                <a:cs typeface="Times New Roman"/>
              </a:rPr>
              <a:t>  </a:t>
            </a:r>
            <a:r>
              <a:rPr sz="1800" spc="-10" dirty="0">
                <a:solidFill>
                  <a:srgbClr val="4472C4"/>
                </a:solidFill>
                <a:latin typeface="Times New Roman"/>
                <a:cs typeface="Times New Roman"/>
              </a:rPr>
              <a:t>снизить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юридические</a:t>
            </a:r>
            <a:r>
              <a:rPr sz="1800" spc="-1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юридические</a:t>
            </a:r>
            <a:r>
              <a:rPr sz="1800" spc="1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издержки</a:t>
            </a:r>
            <a:r>
              <a:rPr sz="1800" spc="-10" dirty="0">
                <a:solidFill>
                  <a:srgbClr val="4472C4"/>
                </a:solidFill>
                <a:latin typeface="Times New Roman"/>
                <a:cs typeface="Times New Roman"/>
              </a:rPr>
              <a:t> транзакций.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9137" y="2403721"/>
            <a:ext cx="7088154" cy="399888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98575" cy="68579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93423" y="0"/>
            <a:ext cx="798575" cy="68579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3430" y="1760105"/>
            <a:ext cx="6341592" cy="453875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77730" y="115313"/>
            <a:ext cx="10350500" cy="3046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914400" algn="just">
              <a:lnSpc>
                <a:spcPct val="114100"/>
              </a:lnSpc>
              <a:spcBef>
                <a:spcPts val="95"/>
              </a:spcBef>
            </a:pPr>
            <a:r>
              <a:rPr sz="1800" dirty="0">
                <a:latin typeface="Times New Roman"/>
                <a:cs typeface="Times New Roman"/>
              </a:rPr>
              <a:t>Обычно</a:t>
            </a:r>
            <a:r>
              <a:rPr sz="1800" spc="280" dirty="0">
                <a:latin typeface="Times New Roman"/>
                <a:cs typeface="Times New Roman"/>
              </a:rPr>
              <a:t>  </a:t>
            </a:r>
            <a:r>
              <a:rPr sz="1800" spc="-10" dirty="0">
                <a:latin typeface="Times New Roman"/>
                <a:cs typeface="Times New Roman"/>
              </a:rPr>
              <a:t>смарт-</a:t>
            </a:r>
            <a:r>
              <a:rPr sz="1800" dirty="0">
                <a:latin typeface="Times New Roman"/>
                <a:cs typeface="Times New Roman"/>
              </a:rPr>
              <a:t>контракт</a:t>
            </a:r>
            <a:r>
              <a:rPr sz="1800" spc="27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записывается</a:t>
            </a:r>
            <a:r>
              <a:rPr sz="1800" spc="27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в</a:t>
            </a:r>
            <a:r>
              <a:rPr sz="1800" spc="27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блокчейн,</a:t>
            </a:r>
            <a:r>
              <a:rPr sz="1800" spc="27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где</a:t>
            </a:r>
            <a:r>
              <a:rPr sz="1800" spc="28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вся</a:t>
            </a:r>
            <a:r>
              <a:rPr sz="1800" spc="27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его</a:t>
            </a:r>
            <a:r>
              <a:rPr sz="1800" spc="27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логика</a:t>
            </a:r>
            <a:r>
              <a:rPr sz="1800" spc="28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помещается</a:t>
            </a:r>
            <a:r>
              <a:rPr sz="1800" spc="270" dirty="0">
                <a:latin typeface="Times New Roman"/>
                <a:cs typeface="Times New Roman"/>
              </a:rPr>
              <a:t>  </a:t>
            </a:r>
            <a:r>
              <a:rPr sz="1800" spc="-50" dirty="0">
                <a:latin typeface="Times New Roman"/>
                <a:cs typeface="Times New Roman"/>
              </a:rPr>
              <a:t>в </a:t>
            </a:r>
            <a:r>
              <a:rPr sz="1800" dirty="0">
                <a:latin typeface="Times New Roman"/>
                <a:cs typeface="Times New Roman"/>
              </a:rPr>
              <a:t>программный</a:t>
            </a:r>
            <a:r>
              <a:rPr sz="1800" spc="2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контейнер</a:t>
            </a:r>
            <a:r>
              <a:rPr sz="1800" spc="3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—</a:t>
            </a:r>
            <a:r>
              <a:rPr sz="1800" spc="2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блок.</a:t>
            </a:r>
            <a:r>
              <a:rPr sz="1800" spc="3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Последний</a:t>
            </a:r>
            <a:r>
              <a:rPr sz="1800" spc="2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объединяет</a:t>
            </a:r>
            <a:r>
              <a:rPr sz="1800" spc="2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все</a:t>
            </a:r>
            <a:r>
              <a:rPr sz="1800" spc="2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сообщения,</a:t>
            </a:r>
            <a:r>
              <a:rPr sz="1800" spc="3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относящиеся</a:t>
            </a:r>
            <a:r>
              <a:rPr sz="1800" spc="2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к</a:t>
            </a:r>
            <a:r>
              <a:rPr sz="1800" spc="28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конкретному смарт-</a:t>
            </a:r>
            <a:r>
              <a:rPr sz="1800" dirty="0">
                <a:latin typeface="Times New Roman"/>
                <a:cs typeface="Times New Roman"/>
              </a:rPr>
              <a:t>контракту.</a:t>
            </a:r>
            <a:r>
              <a:rPr sz="1800" spc="6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Сообщения</a:t>
            </a:r>
            <a:r>
              <a:rPr sz="1800" spc="6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могут</a:t>
            </a:r>
            <a:r>
              <a:rPr sz="1800" spc="6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выполнять</a:t>
            </a:r>
            <a:r>
              <a:rPr sz="1800" spc="6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роль</a:t>
            </a:r>
            <a:r>
              <a:rPr sz="1800" spc="6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входов</a:t>
            </a:r>
            <a:r>
              <a:rPr sz="1800" spc="6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и</a:t>
            </a:r>
            <a:r>
              <a:rPr sz="1800" spc="6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выходов</a:t>
            </a:r>
            <a:r>
              <a:rPr sz="1800" spc="6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программного</a:t>
            </a:r>
            <a:r>
              <a:rPr sz="1800" spc="6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кода</a:t>
            </a:r>
            <a:r>
              <a:rPr sz="1800" spc="85" dirty="0">
                <a:latin typeface="Times New Roman"/>
                <a:cs typeface="Times New Roman"/>
              </a:rPr>
              <a:t>  </a:t>
            </a:r>
            <a:r>
              <a:rPr sz="1800" spc="-10" dirty="0">
                <a:latin typeface="Times New Roman"/>
                <a:cs typeface="Times New Roman"/>
              </a:rPr>
              <a:t>смарт- </a:t>
            </a:r>
            <a:r>
              <a:rPr sz="1800" dirty="0">
                <a:latin typeface="Times New Roman"/>
                <a:cs typeface="Times New Roman"/>
              </a:rPr>
              <a:t>контракта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и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приводить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к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каким-</a:t>
            </a:r>
            <a:r>
              <a:rPr sz="1800" dirty="0">
                <a:latin typeface="Times New Roman"/>
                <a:cs typeface="Times New Roman"/>
              </a:rPr>
              <a:t>либо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действиям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за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пределами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блокчейна,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в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реальном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или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цифровом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мире.</a:t>
            </a:r>
            <a:endParaRPr sz="1800">
              <a:latin typeface="Times New Roman"/>
              <a:cs typeface="Times New Roman"/>
            </a:endParaRPr>
          </a:p>
          <a:p>
            <a:pPr marL="6729095" marR="5715" indent="572770" algn="just">
              <a:lnSpc>
                <a:spcPct val="113999"/>
              </a:lnSpc>
              <a:spcBef>
                <a:spcPts val="1614"/>
              </a:spcBef>
            </a:pPr>
            <a:r>
              <a:rPr sz="1800" dirty="0">
                <a:latin typeface="Times New Roman"/>
                <a:cs typeface="Times New Roman"/>
              </a:rPr>
              <a:t>Исходя</a:t>
            </a:r>
            <a:r>
              <a:rPr sz="1800" spc="56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из</a:t>
            </a:r>
            <a:r>
              <a:rPr sz="1800" spc="57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этого,</a:t>
            </a:r>
            <a:r>
              <a:rPr sz="1800" spc="575" dirty="0">
                <a:latin typeface="Times New Roman"/>
                <a:cs typeface="Times New Roman"/>
              </a:rPr>
              <a:t>  </a:t>
            </a:r>
            <a:r>
              <a:rPr sz="1800" spc="-10" dirty="0">
                <a:latin typeface="Times New Roman"/>
                <a:cs typeface="Times New Roman"/>
              </a:rPr>
              <a:t>«умные </a:t>
            </a:r>
            <a:r>
              <a:rPr sz="1800" dirty="0">
                <a:latin typeface="Times New Roman"/>
                <a:cs typeface="Times New Roman"/>
              </a:rPr>
              <a:t>контракты»</a:t>
            </a:r>
            <a:r>
              <a:rPr sz="1800" spc="29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позволяют</a:t>
            </a:r>
            <a:r>
              <a:rPr sz="1800" spc="305" dirty="0">
                <a:latin typeface="Times New Roman"/>
                <a:cs typeface="Times New Roman"/>
              </a:rPr>
              <a:t>  </a:t>
            </a:r>
            <a:r>
              <a:rPr sz="1800" spc="-10" dirty="0">
                <a:latin typeface="Times New Roman"/>
                <a:cs typeface="Times New Roman"/>
              </a:rPr>
              <a:t>выполнять </a:t>
            </a:r>
            <a:r>
              <a:rPr sz="1800" dirty="0">
                <a:latin typeface="Times New Roman"/>
                <a:cs typeface="Times New Roman"/>
              </a:rPr>
              <a:t>обмен</a:t>
            </a:r>
            <a:r>
              <a:rPr sz="1800" spc="1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активами</a:t>
            </a:r>
            <a:r>
              <a:rPr sz="1800" spc="1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и</a:t>
            </a:r>
            <a:r>
              <a:rPr sz="1800" spc="1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перевод</a:t>
            </a:r>
            <a:r>
              <a:rPr sz="1800" spc="16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ресурсов </a:t>
            </a:r>
            <a:r>
              <a:rPr sz="1800" dirty="0">
                <a:latin typeface="Times New Roman"/>
                <a:cs typeface="Times New Roman"/>
              </a:rPr>
              <a:t>без</a:t>
            </a:r>
            <a:r>
              <a:rPr sz="1800" spc="459" dirty="0">
                <a:latin typeface="Times New Roman"/>
                <a:cs typeface="Times New Roman"/>
              </a:rPr>
              <a:t>   </a:t>
            </a:r>
            <a:r>
              <a:rPr sz="1800" dirty="0">
                <a:latin typeface="Times New Roman"/>
                <a:cs typeface="Times New Roman"/>
              </a:rPr>
              <a:t>использования</a:t>
            </a:r>
            <a:r>
              <a:rPr sz="1800" spc="465" dirty="0">
                <a:latin typeface="Times New Roman"/>
                <a:cs typeface="Times New Roman"/>
              </a:rPr>
              <a:t>   </a:t>
            </a:r>
            <a:r>
              <a:rPr sz="1800" dirty="0">
                <a:latin typeface="Times New Roman"/>
                <a:cs typeface="Times New Roman"/>
              </a:rPr>
              <a:t>при</a:t>
            </a:r>
            <a:r>
              <a:rPr sz="1800" spc="459" dirty="0">
                <a:latin typeface="Times New Roman"/>
                <a:cs typeface="Times New Roman"/>
              </a:rPr>
              <a:t>   </a:t>
            </a:r>
            <a:r>
              <a:rPr sz="1800" spc="-20" dirty="0">
                <a:latin typeface="Times New Roman"/>
                <a:cs typeface="Times New Roman"/>
              </a:rPr>
              <a:t>этом </a:t>
            </a:r>
            <a:r>
              <a:rPr sz="1800" dirty="0">
                <a:latin typeface="Times New Roman"/>
                <a:cs typeface="Times New Roman"/>
              </a:rPr>
              <a:t>посредников.</a:t>
            </a:r>
            <a:r>
              <a:rPr sz="1800" spc="48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Таким</a:t>
            </a:r>
            <a:r>
              <a:rPr sz="1800" spc="49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образом,</a:t>
            </a:r>
            <a:r>
              <a:rPr sz="1800" spc="495" dirty="0">
                <a:latin typeface="Times New Roman"/>
                <a:cs typeface="Times New Roman"/>
              </a:rPr>
              <a:t>  </a:t>
            </a:r>
            <a:r>
              <a:rPr sz="1800" spc="-50" dirty="0">
                <a:latin typeface="Times New Roman"/>
                <a:cs typeface="Times New Roman"/>
              </a:rPr>
              <a:t>в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94508" y="3136213"/>
            <a:ext cx="821055" cy="963294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800" spc="-10" dirty="0">
                <a:latin typeface="Times New Roman"/>
                <a:cs typeface="Times New Roman"/>
              </a:rPr>
              <a:t>случае</a:t>
            </a:r>
            <a:endParaRPr sz="1800">
              <a:latin typeface="Times New Roman"/>
              <a:cs typeface="Times New Roman"/>
            </a:endParaRPr>
          </a:p>
          <a:p>
            <a:pPr marL="12700" marR="5080" indent="-635">
              <a:lnSpc>
                <a:spcPct val="113900"/>
              </a:lnSpc>
            </a:pPr>
            <a:r>
              <a:rPr sz="1800" spc="-10" dirty="0">
                <a:latin typeface="Times New Roman"/>
                <a:cs typeface="Times New Roman"/>
              </a:rPr>
              <a:t>«умных высокая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97376" y="3136213"/>
            <a:ext cx="1280160" cy="9632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985">
              <a:lnSpc>
                <a:spcPct val="1139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успешного </a:t>
            </a:r>
            <a:r>
              <a:rPr sz="1800" spc="-20" dirty="0">
                <a:latin typeface="Times New Roman"/>
                <a:cs typeface="Times New Roman"/>
              </a:rPr>
              <a:t>контрактов», </a:t>
            </a:r>
            <a:r>
              <a:rPr sz="1800" spc="-10" dirty="0">
                <a:latin typeface="Times New Roman"/>
                <a:cs typeface="Times New Roman"/>
              </a:rPr>
              <a:t>вероятность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22240" y="3136213"/>
            <a:ext cx="1203960" cy="9632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375" marR="5080" indent="-67310" algn="just">
              <a:lnSpc>
                <a:spcPct val="1139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применения существует </a:t>
            </a:r>
            <a:r>
              <a:rPr sz="1800" dirty="0">
                <a:latin typeface="Times New Roman"/>
                <a:cs typeface="Times New Roman"/>
              </a:rPr>
              <a:t>того,</a:t>
            </a:r>
            <a:r>
              <a:rPr sz="1800" spc="595" dirty="0">
                <a:latin typeface="Times New Roman"/>
                <a:cs typeface="Times New Roman"/>
              </a:rPr>
              <a:t>  </a:t>
            </a:r>
            <a:r>
              <a:rPr sz="1800" spc="-25" dirty="0">
                <a:latin typeface="Times New Roman"/>
                <a:cs typeface="Times New Roman"/>
              </a:rPr>
              <a:t>что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94737" y="4113249"/>
            <a:ext cx="3632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03020" algn="l"/>
                <a:tab pos="2291080" algn="l"/>
                <a:tab pos="3496310" algn="l"/>
              </a:tabLst>
            </a:pPr>
            <a:r>
              <a:rPr sz="1800" spc="-10" dirty="0">
                <a:latin typeface="Times New Roman"/>
                <a:cs typeface="Times New Roman"/>
              </a:rPr>
              <a:t>отдельные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услуги,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продукты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60" dirty="0">
                <a:latin typeface="Times New Roman"/>
                <a:cs typeface="Times New Roman"/>
              </a:rPr>
              <a:t>и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94737" y="4425745"/>
            <a:ext cx="2358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16965" algn="l"/>
              </a:tabLst>
            </a:pPr>
            <a:r>
              <a:rPr sz="1800" spc="-10" dirty="0">
                <a:latin typeface="Times New Roman"/>
                <a:cs typeface="Times New Roman"/>
              </a:rPr>
              <a:t>целые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направления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63032" y="4387569"/>
            <a:ext cx="1266190" cy="650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73709">
              <a:lnSpc>
                <a:spcPct val="1139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бизнеса особенности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94737" y="4700065"/>
            <a:ext cx="2005964" cy="650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7145">
              <a:lnSpc>
                <a:spcPct val="113900"/>
              </a:lnSpc>
              <a:spcBef>
                <a:spcPts val="100"/>
              </a:spcBef>
              <a:tabLst>
                <a:tab pos="1434465" algn="l"/>
                <a:tab pos="1801495" algn="l"/>
              </a:tabLst>
            </a:pPr>
            <a:r>
              <a:rPr sz="1800" spc="-10" dirty="0">
                <a:latin typeface="Times New Roman"/>
                <a:cs typeface="Times New Roman"/>
              </a:rPr>
              <a:t>предприятий,</a:t>
            </a:r>
            <a:r>
              <a:rPr sz="1800" dirty="0">
                <a:latin typeface="Times New Roman"/>
                <a:cs typeface="Times New Roman"/>
              </a:rPr>
              <a:t>		</a:t>
            </a:r>
            <a:r>
              <a:rPr sz="1800" spc="-50" dirty="0">
                <a:latin typeface="Times New Roman"/>
                <a:cs typeface="Times New Roman"/>
              </a:rPr>
              <a:t>в </a:t>
            </a:r>
            <a:r>
              <a:rPr sz="1800" spc="-10" dirty="0">
                <a:latin typeface="Times New Roman"/>
                <a:cs typeface="Times New Roman"/>
              </a:rPr>
              <a:t>финансовых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80" dirty="0">
                <a:latin typeface="Times New Roman"/>
                <a:cs typeface="Times New Roman"/>
              </a:rPr>
              <a:t>услуг,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94737" y="5363234"/>
            <a:ext cx="1953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18005" algn="l"/>
              </a:tabLst>
            </a:pPr>
            <a:r>
              <a:rPr sz="1800" spc="-10" dirty="0">
                <a:latin typeface="Times New Roman"/>
                <a:cs typeface="Times New Roman"/>
              </a:rPr>
              <a:t>качественными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50" dirty="0">
                <a:latin typeface="Times New Roman"/>
                <a:cs typeface="Times New Roman"/>
              </a:rPr>
              <a:t>и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800041" y="5012561"/>
            <a:ext cx="1426845" cy="6195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 marR="5080" indent="-32384">
              <a:lnSpc>
                <a:spcPct val="113900"/>
              </a:lnSpc>
              <a:spcBef>
                <a:spcPts val="100"/>
              </a:spcBef>
              <a:tabLst>
                <a:tab pos="867410" algn="l"/>
              </a:tabLst>
            </a:pPr>
            <a:r>
              <a:rPr sz="1800" spc="-10" dirty="0">
                <a:latin typeface="Times New Roman"/>
                <a:cs typeface="Times New Roman"/>
              </a:rPr>
              <a:t>станут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20" dirty="0">
                <a:latin typeface="Times New Roman"/>
                <a:cs typeface="Times New Roman"/>
              </a:rPr>
              <a:t>более </a:t>
            </a:r>
            <a:r>
              <a:rPr lang="ru-RU" sz="1800" spc="-10" dirty="0">
                <a:latin typeface="Times New Roman"/>
                <a:cs typeface="Times New Roman"/>
              </a:rPr>
              <a:t>экономически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594508" y="5638925"/>
            <a:ext cx="3630295" cy="650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00"/>
              </a:lnSpc>
              <a:spcBef>
                <a:spcPts val="100"/>
              </a:spcBef>
              <a:tabLst>
                <a:tab pos="1615440" algn="l"/>
                <a:tab pos="2080260" algn="l"/>
              </a:tabLst>
            </a:pPr>
            <a:r>
              <a:rPr sz="1800" spc="-10" dirty="0">
                <a:latin typeface="Times New Roman"/>
                <a:cs typeface="Times New Roman"/>
              </a:rPr>
              <a:t>эффективными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25" dirty="0">
                <a:latin typeface="Times New Roman"/>
                <a:cs typeface="Times New Roman"/>
              </a:rPr>
              <a:t>для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20" dirty="0">
                <a:latin typeface="Times New Roman"/>
                <a:cs typeface="Times New Roman"/>
              </a:rPr>
              <a:t>хозяйствующих </a:t>
            </a:r>
            <a:r>
              <a:rPr sz="1800" spc="-10" dirty="0">
                <a:latin typeface="Times New Roman"/>
                <a:cs typeface="Times New Roman"/>
              </a:rPr>
              <a:t>субъектов.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93748" y="156971"/>
            <a:ext cx="8620125" cy="1376680"/>
            <a:chOff x="1793748" y="156971"/>
            <a:chExt cx="8620125" cy="13766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3748" y="156971"/>
              <a:ext cx="8484106" cy="89915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44454" y="156971"/>
              <a:ext cx="669035" cy="89915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07108" y="633996"/>
              <a:ext cx="8193023" cy="89914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40318" y="266529"/>
            <a:ext cx="8112125" cy="9912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26060" marR="5080" indent="-213360">
              <a:lnSpc>
                <a:spcPts val="3760"/>
              </a:lnSpc>
              <a:spcBef>
                <a:spcPts val="280"/>
              </a:spcBef>
              <a:tabLst>
                <a:tab pos="6883400" algn="l"/>
              </a:tabLst>
            </a:pPr>
            <a:r>
              <a:rPr sz="3200" spc="-20" dirty="0">
                <a:latin typeface="Times New Roman"/>
                <a:cs typeface="Times New Roman"/>
              </a:rPr>
              <a:t>Исходя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из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особенностей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автоматизации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смарт- контрактов,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выделяют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следующие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их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10" dirty="0">
                <a:latin typeface="Times New Roman"/>
                <a:cs typeface="Times New Roman"/>
              </a:rPr>
              <a:t>виды: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63041" y="1823397"/>
            <a:ext cx="4642485" cy="1194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полностью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автоматизированные;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"/>
            </a:pPr>
            <a:endParaRPr sz="29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2400" dirty="0">
                <a:latin typeface="Times New Roman"/>
                <a:cs typeface="Times New Roman"/>
              </a:rPr>
              <a:t>с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копией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на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бумажном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носителе;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63041" y="3428169"/>
            <a:ext cx="267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720" algn="l"/>
              </a:tabLst>
            </a:pPr>
            <a:r>
              <a:rPr sz="2400" spc="-10" dirty="0">
                <a:latin typeface="Times New Roman"/>
                <a:cs typeface="Times New Roman"/>
              </a:rPr>
              <a:t>преимущественно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49553" y="3976809"/>
            <a:ext cx="29013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99870" algn="l"/>
                <a:tab pos="2212975" algn="l"/>
              </a:tabLst>
            </a:pPr>
            <a:r>
              <a:rPr sz="2400" spc="-10" dirty="0">
                <a:latin typeface="Times New Roman"/>
                <a:cs typeface="Times New Roman"/>
              </a:rPr>
              <a:t>носителе,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при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Times New Roman"/>
                <a:cs typeface="Times New Roman"/>
              </a:rPr>
              <a:t>этом,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79265" y="3245289"/>
            <a:ext cx="232473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615" marR="5080" indent="-82550">
              <a:lnSpc>
                <a:spcPct val="150000"/>
              </a:lnSpc>
              <a:spcBef>
                <a:spcPts val="100"/>
              </a:spcBef>
              <a:tabLst>
                <a:tab pos="978535" algn="l"/>
                <a:tab pos="1025525" algn="l"/>
              </a:tabLst>
            </a:pPr>
            <a:r>
              <a:rPr sz="2400" spc="-25" dirty="0">
                <a:latin typeface="Times New Roman"/>
                <a:cs typeface="Times New Roman"/>
              </a:rPr>
              <a:t>на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35" dirty="0">
                <a:latin typeface="Times New Roman"/>
                <a:cs typeface="Times New Roman"/>
              </a:rPr>
              <a:t>бумажном </a:t>
            </a:r>
            <a:r>
              <a:rPr sz="2400" spc="-10" dirty="0">
                <a:latin typeface="Times New Roman"/>
                <a:cs typeface="Times New Roman"/>
              </a:rPr>
              <a:t>часть</a:t>
            </a:r>
            <a:r>
              <a:rPr sz="2400" dirty="0">
                <a:latin typeface="Times New Roman"/>
                <a:cs typeface="Times New Roman"/>
              </a:rPr>
              <a:t>		</a:t>
            </a:r>
            <a:r>
              <a:rPr sz="2400" spc="-25" dirty="0">
                <a:latin typeface="Times New Roman"/>
                <a:cs typeface="Times New Roman"/>
              </a:rPr>
              <a:t>контракта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49553" y="4342569"/>
            <a:ext cx="535495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  <a:tabLst>
                <a:tab pos="1637030" algn="l"/>
                <a:tab pos="2095500" algn="l"/>
                <a:tab pos="3542029" algn="l"/>
              </a:tabLst>
            </a:pPr>
            <a:r>
              <a:rPr sz="2400" spc="-10" dirty="0">
                <a:latin typeface="Times New Roman"/>
                <a:cs typeface="Times New Roman"/>
              </a:rPr>
              <a:t>перенесена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на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цифровой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программный </a:t>
            </a:r>
            <a:r>
              <a:rPr sz="2400" spc="-20" dirty="0">
                <a:latin typeface="Times New Roman"/>
                <a:cs typeface="Times New Roman"/>
              </a:rPr>
              <a:t>код.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402067" y="1569716"/>
            <a:ext cx="3520440" cy="5288280"/>
            <a:chOff x="7402067" y="1569716"/>
            <a:chExt cx="3520440" cy="5288280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02067" y="3726179"/>
              <a:ext cx="3520439" cy="219760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17307" y="1569716"/>
              <a:ext cx="3489959" cy="216712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02068" y="6444996"/>
              <a:ext cx="3512818" cy="41300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17307" y="4136136"/>
              <a:ext cx="3482340" cy="23195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12519" y="0"/>
            <a:ext cx="11079480" cy="6858000"/>
            <a:chOff x="1112519" y="0"/>
            <a:chExt cx="1107948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0575" y="96011"/>
              <a:ext cx="1613915" cy="5699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54095" y="96011"/>
              <a:ext cx="1060703" cy="56997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92879" y="96011"/>
              <a:ext cx="1610867" cy="5699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81827" y="96011"/>
              <a:ext cx="461771" cy="56997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21679" y="96011"/>
              <a:ext cx="1146047" cy="56997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45807" y="96011"/>
              <a:ext cx="1246631" cy="56997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970519" y="96011"/>
              <a:ext cx="1050035" cy="56997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898636" y="96011"/>
              <a:ext cx="1475231" cy="56997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251948" y="96011"/>
              <a:ext cx="868679" cy="56997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12519" y="445008"/>
              <a:ext cx="1639823" cy="56692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50236" y="445008"/>
              <a:ext cx="2000999" cy="56692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550663" y="445008"/>
              <a:ext cx="458723" cy="56692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908803" y="445008"/>
              <a:ext cx="1665731" cy="56692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061203" y="795527"/>
              <a:ext cx="2420111" cy="5029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73950" y="445008"/>
              <a:ext cx="1159763" cy="56692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295387" y="445008"/>
              <a:ext cx="402335" cy="56692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597139" y="445008"/>
              <a:ext cx="449579" cy="56692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946135" y="445008"/>
              <a:ext cx="1147571" cy="56692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993124" y="445008"/>
              <a:ext cx="600455" cy="56692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492995" y="445008"/>
              <a:ext cx="1626107" cy="566927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1234315" y="1544693"/>
            <a:ext cx="9724390" cy="48094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715" indent="-342900" algn="just">
              <a:lnSpc>
                <a:spcPct val="114100"/>
              </a:lnSpc>
              <a:spcBef>
                <a:spcPts val="95"/>
              </a:spcBef>
              <a:buFont typeface="Wingdings"/>
              <a:buChar char=""/>
              <a:tabLst>
                <a:tab pos="926465" algn="l"/>
                <a:tab pos="927100" algn="l"/>
              </a:tabLst>
            </a:pPr>
            <a:r>
              <a:rPr dirty="0"/>
              <a:t>	</a:t>
            </a:r>
            <a:r>
              <a:rPr sz="1800" dirty="0">
                <a:latin typeface="Times New Roman"/>
                <a:cs typeface="Times New Roman"/>
              </a:rPr>
              <a:t>деятельность</a:t>
            </a:r>
            <a:r>
              <a:rPr sz="1800" spc="48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с</a:t>
            </a:r>
            <a:r>
              <a:rPr sz="1800" spc="49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ценными</a:t>
            </a:r>
            <a:r>
              <a:rPr sz="1800" spc="48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бумагами</a:t>
            </a:r>
            <a:r>
              <a:rPr sz="1800" spc="484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(«умные</a:t>
            </a:r>
            <a:r>
              <a:rPr sz="1800" spc="49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контракты»</a:t>
            </a:r>
            <a:r>
              <a:rPr sz="1800" spc="484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позволяют</a:t>
            </a:r>
            <a:r>
              <a:rPr sz="1800" spc="490" dirty="0">
                <a:latin typeface="Times New Roman"/>
                <a:cs typeface="Times New Roman"/>
              </a:rPr>
              <a:t>  </a:t>
            </a:r>
            <a:r>
              <a:rPr sz="1800" spc="-10" dirty="0">
                <a:latin typeface="Times New Roman"/>
                <a:cs typeface="Times New Roman"/>
              </a:rPr>
              <a:t>внедрить автоматизацию</a:t>
            </a:r>
            <a:r>
              <a:rPr sz="1800" dirty="0">
                <a:latin typeface="Times New Roman"/>
                <a:cs typeface="Times New Roman"/>
              </a:rPr>
              <a:t> выплаты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дивидендов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акционерам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и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дополнительную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эмиссию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акций;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возможна </a:t>
            </a:r>
            <a:r>
              <a:rPr sz="1800" dirty="0">
                <a:latin typeface="Times New Roman"/>
                <a:cs typeface="Times New Roman"/>
              </a:rPr>
              <a:t>автоматизация</a:t>
            </a:r>
            <a:r>
              <a:rPr sz="1800" spc="45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процесса</a:t>
            </a:r>
            <a:r>
              <a:rPr sz="1800" spc="4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голосования</a:t>
            </a:r>
            <a:r>
              <a:rPr sz="1800" spc="48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на</a:t>
            </a:r>
            <a:r>
              <a:rPr sz="1800" spc="48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собрании</a:t>
            </a:r>
            <a:r>
              <a:rPr sz="1800" spc="4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акционеров</a:t>
            </a:r>
            <a:r>
              <a:rPr sz="1800" spc="48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и</a:t>
            </a:r>
            <a:r>
              <a:rPr sz="1800" spc="4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минимизация</a:t>
            </a:r>
            <a:r>
              <a:rPr sz="1800" spc="48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издержек</a:t>
            </a:r>
            <a:r>
              <a:rPr sz="1800" spc="484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и </a:t>
            </a:r>
            <a:r>
              <a:rPr sz="1800" dirty="0">
                <a:latin typeface="Times New Roman"/>
                <a:cs typeface="Times New Roman"/>
              </a:rPr>
              <a:t>рисков,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связанных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с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другими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контрагентами);</a:t>
            </a:r>
            <a:endParaRPr sz="18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14399"/>
              </a:lnSpc>
              <a:spcBef>
                <a:spcPts val="780"/>
              </a:spcBef>
              <a:buFont typeface="Wingdings"/>
              <a:buChar char=""/>
              <a:tabLst>
                <a:tab pos="926465" algn="l"/>
                <a:tab pos="927100" algn="l"/>
              </a:tabLst>
            </a:pPr>
            <a:r>
              <a:rPr dirty="0"/>
              <a:t>	</a:t>
            </a:r>
            <a:r>
              <a:rPr sz="1800" dirty="0">
                <a:latin typeface="Times New Roman"/>
                <a:cs typeface="Times New Roman"/>
              </a:rPr>
              <a:t>деятельность</a:t>
            </a:r>
            <a:r>
              <a:rPr sz="1800" spc="42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с</a:t>
            </a:r>
            <a:r>
              <a:rPr sz="1800" spc="44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производными</a:t>
            </a:r>
            <a:r>
              <a:rPr sz="1800" spc="44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финансовыми</a:t>
            </a:r>
            <a:r>
              <a:rPr sz="1800" spc="44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инструментами</a:t>
            </a:r>
            <a:r>
              <a:rPr sz="1800" spc="434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(данные</a:t>
            </a:r>
            <a:r>
              <a:rPr sz="1800" spc="445" dirty="0">
                <a:latin typeface="Times New Roman"/>
                <a:cs typeface="Times New Roman"/>
              </a:rPr>
              <a:t>  </a:t>
            </a:r>
            <a:r>
              <a:rPr sz="1800" spc="-10" dirty="0">
                <a:latin typeface="Times New Roman"/>
                <a:cs typeface="Times New Roman"/>
              </a:rPr>
              <a:t>операции </a:t>
            </a:r>
            <a:r>
              <a:rPr sz="1800" dirty="0">
                <a:latin typeface="Times New Roman"/>
                <a:cs typeface="Times New Roman"/>
              </a:rPr>
              <a:t>трудоемкие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и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их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автоматизация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может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стать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переломным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моментом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в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развитии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этого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бизнеса);</a:t>
            </a:r>
            <a:endParaRPr sz="1800">
              <a:latin typeface="Times New Roman"/>
              <a:cs typeface="Times New Roman"/>
            </a:endParaRPr>
          </a:p>
          <a:p>
            <a:pPr marL="355600" marR="6350" indent="-343535" algn="just">
              <a:lnSpc>
                <a:spcPct val="113900"/>
              </a:lnSpc>
              <a:spcBef>
                <a:spcPts val="805"/>
              </a:spcBef>
              <a:buFont typeface="Wingdings"/>
              <a:buChar char=""/>
              <a:tabLst>
                <a:tab pos="926465" algn="l"/>
                <a:tab pos="927100" algn="l"/>
              </a:tabLst>
            </a:pPr>
            <a:r>
              <a:rPr dirty="0"/>
              <a:t>	</a:t>
            </a:r>
            <a:r>
              <a:rPr sz="1800" dirty="0">
                <a:latin typeface="Times New Roman"/>
                <a:cs typeface="Times New Roman"/>
              </a:rPr>
              <a:t>ипотечное</a:t>
            </a:r>
            <a:r>
              <a:rPr sz="1800" spc="30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кредитование</a:t>
            </a:r>
            <a:r>
              <a:rPr sz="1800" spc="31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(«умные</a:t>
            </a:r>
            <a:r>
              <a:rPr sz="1800" spc="31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контракты»</a:t>
            </a:r>
            <a:r>
              <a:rPr sz="1800" spc="30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позволяют</a:t>
            </a:r>
            <a:r>
              <a:rPr sz="1800" spc="31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сделать</a:t>
            </a:r>
            <a:r>
              <a:rPr sz="1800" spc="310" dirty="0">
                <a:latin typeface="Times New Roman"/>
                <a:cs typeface="Times New Roman"/>
              </a:rPr>
              <a:t>  </a:t>
            </a:r>
            <a:r>
              <a:rPr sz="1800" spc="-10" dirty="0">
                <a:latin typeface="Times New Roman"/>
                <a:cs typeface="Times New Roman"/>
              </a:rPr>
              <a:t>автоматическое </a:t>
            </a:r>
            <a:r>
              <a:rPr sz="1800" dirty="0">
                <a:latin typeface="Times New Roman"/>
                <a:cs typeface="Times New Roman"/>
              </a:rPr>
              <a:t>списание</a:t>
            </a:r>
            <a:r>
              <a:rPr sz="1800" spc="18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ипотечных</a:t>
            </a:r>
            <a:r>
              <a:rPr sz="1800" spc="18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выплат</a:t>
            </a:r>
            <a:r>
              <a:rPr sz="1800" spc="18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со</a:t>
            </a:r>
            <a:r>
              <a:rPr sz="1800" spc="18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счетов</a:t>
            </a:r>
            <a:r>
              <a:rPr sz="1800" spc="18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заемщиков</a:t>
            </a:r>
            <a:r>
              <a:rPr sz="1800" spc="18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и</a:t>
            </a:r>
            <a:r>
              <a:rPr sz="1800" spc="18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автоматическое</a:t>
            </a:r>
            <a:r>
              <a:rPr sz="1800" spc="17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списание</a:t>
            </a:r>
            <a:r>
              <a:rPr sz="1800" spc="185" dirty="0">
                <a:latin typeface="Times New Roman"/>
                <a:cs typeface="Times New Roman"/>
              </a:rPr>
              <a:t>  </a:t>
            </a:r>
            <a:r>
              <a:rPr sz="1800" spc="-10" dirty="0">
                <a:latin typeface="Times New Roman"/>
                <a:cs typeface="Times New Roman"/>
              </a:rPr>
              <a:t>объекта </a:t>
            </a:r>
            <a:r>
              <a:rPr sz="1800" dirty="0">
                <a:latin typeface="Times New Roman"/>
                <a:cs typeface="Times New Roman"/>
              </a:rPr>
              <a:t>недвижимости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из-</a:t>
            </a:r>
            <a:r>
              <a:rPr sz="1800" dirty="0">
                <a:latin typeface="Times New Roman"/>
                <a:cs typeface="Times New Roman"/>
              </a:rPr>
              <a:t>под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залога после уплаты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всей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необходимой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суммы);</a:t>
            </a:r>
            <a:endParaRPr sz="1800">
              <a:latin typeface="Times New Roman"/>
              <a:cs typeface="Times New Roman"/>
            </a:endParaRPr>
          </a:p>
          <a:p>
            <a:pPr marL="355600" marR="7620" indent="-342900" algn="just">
              <a:lnSpc>
                <a:spcPct val="113900"/>
              </a:lnSpc>
              <a:spcBef>
                <a:spcPts val="800"/>
              </a:spcBef>
              <a:buFont typeface="Wingdings"/>
              <a:buChar char=""/>
              <a:tabLst>
                <a:tab pos="926465" algn="l"/>
                <a:tab pos="927100" algn="l"/>
              </a:tabLst>
            </a:pPr>
            <a:r>
              <a:rPr dirty="0"/>
              <a:t>	</a:t>
            </a:r>
            <a:r>
              <a:rPr sz="1800" dirty="0">
                <a:latin typeface="Times New Roman"/>
                <a:cs typeface="Times New Roman"/>
              </a:rPr>
              <a:t>управление</a:t>
            </a:r>
            <a:r>
              <a:rPr sz="1800" spc="29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цепями</a:t>
            </a:r>
            <a:r>
              <a:rPr sz="1800" spc="29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поставок</a:t>
            </a:r>
            <a:r>
              <a:rPr sz="1800" spc="29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(«умные</a:t>
            </a:r>
            <a:r>
              <a:rPr sz="1800" spc="28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контракты»</a:t>
            </a:r>
            <a:r>
              <a:rPr sz="1800" spc="29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позволяют</a:t>
            </a:r>
            <a:r>
              <a:rPr sz="1800" spc="29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проще</a:t>
            </a:r>
            <a:r>
              <a:rPr sz="1800" spc="29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и</a:t>
            </a:r>
            <a:r>
              <a:rPr sz="1800" spc="290" dirty="0">
                <a:latin typeface="Times New Roman"/>
                <a:cs typeface="Times New Roman"/>
              </a:rPr>
              <a:t>  </a:t>
            </a:r>
            <a:r>
              <a:rPr sz="1800" spc="-10" dirty="0">
                <a:latin typeface="Times New Roman"/>
                <a:cs typeface="Times New Roman"/>
              </a:rPr>
              <a:t>быстрее </a:t>
            </a:r>
            <a:r>
              <a:rPr sz="1800" dirty="0">
                <a:latin typeface="Times New Roman"/>
                <a:cs typeface="Times New Roman"/>
              </a:rPr>
              <a:t>отслеживать</a:t>
            </a:r>
            <a:r>
              <a:rPr sz="1800" spc="5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операции</a:t>
            </a:r>
            <a:r>
              <a:rPr sz="1800" spc="5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по</a:t>
            </a:r>
            <a:r>
              <a:rPr sz="1800" spc="5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доставке,</a:t>
            </a:r>
            <a:r>
              <a:rPr sz="1800" spc="5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логистики,</a:t>
            </a:r>
            <a:r>
              <a:rPr sz="1800" spc="5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ритейла</a:t>
            </a:r>
            <a:r>
              <a:rPr sz="1800" spc="5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и</a:t>
            </a:r>
            <a:r>
              <a:rPr sz="1800" spc="5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задействованных</a:t>
            </a:r>
            <a:r>
              <a:rPr sz="1800" spc="5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в</a:t>
            </a:r>
            <a:r>
              <a:rPr sz="1800" spc="5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них</a:t>
            </a:r>
            <a:r>
              <a:rPr sz="1800" spc="5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любых контрагентов);</a:t>
            </a:r>
            <a:endParaRPr sz="1800">
              <a:latin typeface="Times New Roman"/>
              <a:cs typeface="Times New Roman"/>
            </a:endParaRPr>
          </a:p>
          <a:p>
            <a:pPr marL="354965" marR="6350" indent="-342900" algn="just">
              <a:lnSpc>
                <a:spcPct val="113900"/>
              </a:lnSpc>
              <a:spcBef>
                <a:spcPts val="805"/>
              </a:spcBef>
              <a:buFont typeface="Wingdings"/>
              <a:buChar char=""/>
              <a:tabLst>
                <a:tab pos="926465" algn="l"/>
                <a:tab pos="927100" algn="l"/>
              </a:tabLst>
            </a:pPr>
            <a:r>
              <a:rPr dirty="0"/>
              <a:t>	</a:t>
            </a:r>
            <a:r>
              <a:rPr sz="1800" dirty="0">
                <a:latin typeface="Times New Roman"/>
                <a:cs typeface="Times New Roman"/>
              </a:rPr>
              <a:t>автострахование</a:t>
            </a:r>
            <a:r>
              <a:rPr sz="1800" spc="229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(«умные</a:t>
            </a:r>
            <a:r>
              <a:rPr sz="1800" spc="229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контракты»</a:t>
            </a:r>
            <a:r>
              <a:rPr sz="1800" spc="22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позволяют</a:t>
            </a:r>
            <a:r>
              <a:rPr sz="1800" spc="23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значительно</a:t>
            </a:r>
            <a:r>
              <a:rPr sz="1800" spc="229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снизить</a:t>
            </a:r>
            <a:r>
              <a:rPr sz="1800" spc="235" dirty="0">
                <a:latin typeface="Times New Roman"/>
                <a:cs typeface="Times New Roman"/>
              </a:rPr>
              <a:t>  </a:t>
            </a:r>
            <a:r>
              <a:rPr sz="1800" spc="-10" dirty="0">
                <a:latin typeface="Times New Roman"/>
                <a:cs typeface="Times New Roman"/>
              </a:rPr>
              <a:t>временные, трудовые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и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финансовые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издержки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при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проверке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подлинности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документов).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097522" y="121382"/>
            <a:ext cx="2860675" cy="720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5400">
              <a:lnSpc>
                <a:spcPct val="113999"/>
              </a:lnSpc>
              <a:spcBef>
                <a:spcPts val="100"/>
              </a:spcBef>
              <a:tabLst>
                <a:tab pos="966469" algn="l"/>
                <a:tab pos="1059180" algn="l"/>
                <a:tab pos="1558925" algn="l"/>
                <a:tab pos="2319655" algn="l"/>
              </a:tabLst>
            </a:pPr>
            <a:r>
              <a:rPr sz="2000" spc="-10" dirty="0">
                <a:latin typeface="Times New Roman"/>
                <a:cs typeface="Times New Roman"/>
              </a:rPr>
              <a:t>имеют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потенциал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0" dirty="0">
                <a:latin typeface="Times New Roman"/>
                <a:cs typeface="Times New Roman"/>
              </a:rPr>
              <a:t>быть </a:t>
            </a:r>
            <a:r>
              <a:rPr sz="2000" spc="-10" dirty="0">
                <a:latin typeface="Times New Roman"/>
                <a:cs typeface="Times New Roman"/>
              </a:rPr>
              <a:t>именно</a:t>
            </a:r>
            <a:r>
              <a:rPr sz="2000" dirty="0">
                <a:latin typeface="Times New Roman"/>
                <a:cs typeface="Times New Roman"/>
              </a:rPr>
              <a:t>		</a:t>
            </a:r>
            <a:r>
              <a:rPr sz="2000" spc="-25" dirty="0">
                <a:latin typeface="Times New Roman"/>
                <a:cs typeface="Times New Roman"/>
              </a:rPr>
              <a:t>по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следующим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112520" y="792479"/>
            <a:ext cx="1937385" cy="567055"/>
            <a:chOff x="1112520" y="792479"/>
            <a:chExt cx="1937385" cy="567055"/>
          </a:xfrm>
        </p:grpSpPr>
        <p:pic>
          <p:nvPicPr>
            <p:cNvPr id="26" name="object 2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12520" y="792479"/>
              <a:ext cx="1866899" cy="56692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641091" y="792479"/>
              <a:ext cx="408431" cy="566927"/>
            </a:xfrm>
            <a:prstGeom prst="rect">
              <a:avLst/>
            </a:prstGeom>
          </p:spPr>
        </p:pic>
      </p:grp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1263906" y="121382"/>
            <a:ext cx="6664959" cy="1068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49580" algn="just">
              <a:lnSpc>
                <a:spcPct val="113999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Технологии</a:t>
            </a:r>
            <a:r>
              <a:rPr sz="2000" spc="32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умных</a:t>
            </a:r>
            <a:r>
              <a:rPr sz="2000" spc="32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контрактов,</a:t>
            </a:r>
            <a:r>
              <a:rPr sz="2000" spc="32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в</a:t>
            </a:r>
            <a:r>
              <a:rPr sz="2000" spc="32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первую</a:t>
            </a:r>
            <a:r>
              <a:rPr sz="2000" spc="320" dirty="0">
                <a:latin typeface="Times New Roman"/>
                <a:cs typeface="Times New Roman"/>
              </a:rPr>
              <a:t>  </a:t>
            </a:r>
            <a:r>
              <a:rPr sz="2000" spc="-10" dirty="0">
                <a:latin typeface="Times New Roman"/>
                <a:cs typeface="Times New Roman"/>
              </a:rPr>
              <a:t>очередь, </a:t>
            </a:r>
            <a:r>
              <a:rPr sz="2000" dirty="0">
                <a:latin typeface="Times New Roman"/>
                <a:cs typeface="Times New Roman"/>
              </a:rPr>
              <a:t>эффективно</a:t>
            </a:r>
            <a:r>
              <a:rPr sz="2000" spc="40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примененными</a:t>
            </a:r>
            <a:r>
              <a:rPr sz="2000" spc="409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в</a:t>
            </a:r>
            <a:r>
              <a:rPr sz="2000" spc="409" dirty="0">
                <a:latin typeface="Times New Roman"/>
                <a:cs typeface="Times New Roman"/>
              </a:rPr>
              <a:t> 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финансовом</a:t>
            </a:r>
            <a:r>
              <a:rPr sz="2000" u="heavy" spc="40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секторе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415" dirty="0">
                <a:latin typeface="Times New Roman"/>
                <a:cs typeface="Times New Roman"/>
              </a:rPr>
              <a:t>  </a:t>
            </a:r>
            <a:r>
              <a:rPr sz="2000" spc="-50" dirty="0">
                <a:latin typeface="Times New Roman"/>
                <a:cs typeface="Times New Roman"/>
              </a:rPr>
              <a:t>а </a:t>
            </a:r>
            <a:r>
              <a:rPr sz="2000" spc="-10" dirty="0">
                <a:latin typeface="Times New Roman"/>
                <a:cs typeface="Times New Roman"/>
              </a:rPr>
              <a:t>направлениям: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5311" y="591275"/>
            <a:ext cx="9662795" cy="6334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53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Варианты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доказательства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транзакций</a:t>
            </a:r>
            <a:endParaRPr sz="1800">
              <a:latin typeface="Times New Roman"/>
              <a:cs typeface="Times New Roman"/>
            </a:endParaRPr>
          </a:p>
          <a:p>
            <a:pPr marL="12700" marR="5080" indent="448945" algn="just">
              <a:lnSpc>
                <a:spcPct val="200000"/>
              </a:lnSpc>
            </a:pP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Целесообразным</a:t>
            </a:r>
            <a:r>
              <a:rPr sz="1800" spc="275" dirty="0">
                <a:solidFill>
                  <a:srgbClr val="4472C4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является</a:t>
            </a:r>
            <a:r>
              <a:rPr sz="1800" spc="270" dirty="0">
                <a:solidFill>
                  <a:srgbClr val="4472C4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установление</a:t>
            </a:r>
            <a:r>
              <a:rPr sz="1800" spc="270" dirty="0">
                <a:solidFill>
                  <a:srgbClr val="4472C4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разных</a:t>
            </a:r>
            <a:r>
              <a:rPr sz="1800" spc="275" dirty="0">
                <a:solidFill>
                  <a:srgbClr val="4472C4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по</a:t>
            </a:r>
            <a:r>
              <a:rPr sz="1800" spc="275" dirty="0">
                <a:solidFill>
                  <a:srgbClr val="4472C4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сложности</a:t>
            </a:r>
            <a:r>
              <a:rPr sz="1800" spc="275" dirty="0">
                <a:solidFill>
                  <a:srgbClr val="4472C4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процедур</a:t>
            </a:r>
            <a:r>
              <a:rPr sz="1800" spc="275" dirty="0">
                <a:solidFill>
                  <a:srgbClr val="4472C4"/>
                </a:solidFill>
                <a:latin typeface="Times New Roman"/>
                <a:cs typeface="Times New Roman"/>
              </a:rPr>
              <a:t>  </a:t>
            </a:r>
            <a:r>
              <a:rPr sz="1800" spc="-10" dirty="0">
                <a:solidFill>
                  <a:srgbClr val="4472C4"/>
                </a:solidFill>
                <a:latin typeface="Times New Roman"/>
                <a:cs typeface="Times New Roman"/>
              </a:rPr>
              <a:t>достижения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консенсуса</a:t>
            </a:r>
            <a:r>
              <a:rPr sz="1800" spc="24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в</a:t>
            </a:r>
            <a:r>
              <a:rPr sz="1800" spc="26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разных</a:t>
            </a:r>
            <a:r>
              <a:rPr sz="1800" spc="254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типах</a:t>
            </a:r>
            <a:r>
              <a:rPr sz="1800" spc="26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блокчейнов:</a:t>
            </a:r>
            <a:r>
              <a:rPr sz="1800" spc="26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например,</a:t>
            </a:r>
            <a:r>
              <a:rPr sz="1800" spc="26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в</a:t>
            </a:r>
            <a:r>
              <a:rPr sz="1800" spc="26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платежных</a:t>
            </a:r>
            <a:r>
              <a:rPr sz="1800" spc="254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блокчейнах</a:t>
            </a:r>
            <a:r>
              <a:rPr sz="1800" spc="254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или</a:t>
            </a:r>
            <a:r>
              <a:rPr sz="1800" spc="254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в</a:t>
            </a:r>
            <a:r>
              <a:rPr sz="1800" spc="26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472C4"/>
                </a:solidFill>
                <a:latin typeface="Times New Roman"/>
                <a:cs typeface="Times New Roman"/>
              </a:rPr>
              <a:t>блокчейнах,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связанных</a:t>
            </a:r>
            <a:r>
              <a:rPr sz="1800" spc="39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с</a:t>
            </a:r>
            <a:r>
              <a:rPr sz="1800" spc="409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передачей</a:t>
            </a:r>
            <a:r>
              <a:rPr sz="1800" spc="40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важной</a:t>
            </a:r>
            <a:r>
              <a:rPr sz="1800" spc="40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(секретной)</a:t>
            </a:r>
            <a:r>
              <a:rPr sz="1800" spc="409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информации,</a:t>
            </a:r>
            <a:r>
              <a:rPr sz="1800" spc="40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необходимо</a:t>
            </a:r>
            <a:r>
              <a:rPr sz="1800" spc="409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реализовывать</a:t>
            </a:r>
            <a:r>
              <a:rPr sz="1800" spc="40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472C4"/>
                </a:solidFill>
                <a:latin typeface="Times New Roman"/>
                <a:cs typeface="Times New Roman"/>
              </a:rPr>
              <a:t>сложные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процедуры,</a:t>
            </a:r>
            <a:r>
              <a:rPr sz="1800" spc="41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в</a:t>
            </a:r>
            <a:r>
              <a:rPr sz="1800" spc="40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блокчейнах,</a:t>
            </a:r>
            <a:r>
              <a:rPr sz="1800" spc="434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функционирующих</a:t>
            </a:r>
            <a:r>
              <a:rPr sz="1800" spc="42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в</a:t>
            </a:r>
            <a:r>
              <a:rPr sz="1800" spc="42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бизнес-моделях</a:t>
            </a:r>
            <a:r>
              <a:rPr sz="1800" spc="42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–</a:t>
            </a:r>
            <a:r>
              <a:rPr sz="1800" spc="40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можно</a:t>
            </a:r>
            <a:r>
              <a:rPr sz="1800" spc="42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использовать</a:t>
            </a:r>
            <a:r>
              <a:rPr sz="1800" spc="42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472C4"/>
                </a:solidFill>
                <a:latin typeface="Times New Roman"/>
                <a:cs typeface="Times New Roman"/>
              </a:rPr>
              <a:t>менее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сложные процедуры,</a:t>
            </a:r>
            <a:r>
              <a:rPr sz="1800" spc="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а</a:t>
            </a:r>
            <a:r>
              <a:rPr sz="1800" spc="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в блокчейнах,</a:t>
            </a:r>
            <a:r>
              <a:rPr sz="1800" spc="1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использующихся</a:t>
            </a:r>
            <a:r>
              <a:rPr sz="1800" spc="1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в рекламной</a:t>
            </a:r>
            <a:r>
              <a:rPr sz="1800" spc="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или</a:t>
            </a:r>
            <a:r>
              <a:rPr sz="1800" spc="1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торговой</a:t>
            </a:r>
            <a:r>
              <a:rPr sz="1800" spc="1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сферах,</a:t>
            </a:r>
            <a:r>
              <a:rPr sz="1800" spc="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-</a:t>
            </a:r>
            <a:r>
              <a:rPr sz="1800" spc="-10" dirty="0">
                <a:solidFill>
                  <a:srgbClr val="4472C4"/>
                </a:solidFill>
                <a:latin typeface="Times New Roman"/>
                <a:cs typeface="Times New Roman"/>
              </a:rPr>
              <a:t> можно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применять</a:t>
            </a:r>
            <a:r>
              <a:rPr sz="1800" spc="1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совсем простые</a:t>
            </a:r>
            <a:r>
              <a:rPr sz="1800" spc="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472C4"/>
                </a:solidFill>
                <a:latin typeface="Times New Roman"/>
                <a:cs typeface="Times New Roman"/>
              </a:rPr>
              <a:t>процедуры.</a:t>
            </a:r>
            <a:endParaRPr sz="1800">
              <a:latin typeface="Times New Roman"/>
              <a:cs typeface="Times New Roman"/>
            </a:endParaRPr>
          </a:p>
          <a:p>
            <a:pPr marL="12700" marR="7620" indent="449580" algn="just">
              <a:lnSpc>
                <a:spcPct val="200000"/>
              </a:lnSpc>
            </a:pPr>
            <a:r>
              <a:rPr sz="1800" dirty="0">
                <a:latin typeface="Times New Roman"/>
                <a:cs typeface="Times New Roman"/>
              </a:rPr>
              <a:t>Говоря</a:t>
            </a:r>
            <a:r>
              <a:rPr sz="1800" spc="1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о</a:t>
            </a:r>
            <a:r>
              <a:rPr sz="1800" spc="1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безопасности</a:t>
            </a:r>
            <a:r>
              <a:rPr sz="1800" spc="1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технологии</a:t>
            </a:r>
            <a:r>
              <a:rPr sz="1800" spc="1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блокчейн,</a:t>
            </a:r>
            <a:r>
              <a:rPr sz="1800" spc="1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важно</a:t>
            </a:r>
            <a:r>
              <a:rPr sz="1800" spc="1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сказать</a:t>
            </a:r>
            <a:r>
              <a:rPr sz="1800" spc="1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о</a:t>
            </a:r>
            <a:r>
              <a:rPr sz="1800" spc="1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том,</a:t>
            </a:r>
            <a:r>
              <a:rPr sz="1800" spc="1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что</a:t>
            </a:r>
            <a:r>
              <a:rPr sz="1800" spc="1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самая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длинная</a:t>
            </a:r>
            <a:r>
              <a:rPr sz="1800" spc="16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цепь, </a:t>
            </a:r>
            <a:r>
              <a:rPr sz="1800" dirty="0">
                <a:latin typeface="Times New Roman"/>
                <a:cs typeface="Times New Roman"/>
              </a:rPr>
              <a:t>она</a:t>
            </a:r>
            <a:r>
              <a:rPr sz="1800" spc="1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же</a:t>
            </a:r>
            <a:r>
              <a:rPr sz="1800" spc="1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и</a:t>
            </a:r>
            <a:r>
              <a:rPr sz="1800" spc="1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самая</a:t>
            </a:r>
            <a:r>
              <a:rPr sz="1800" spc="1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безопасная,</a:t>
            </a:r>
            <a:r>
              <a:rPr sz="1800" spc="1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так</a:t>
            </a:r>
            <a:r>
              <a:rPr sz="1800" spc="1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как</a:t>
            </a:r>
            <a:r>
              <a:rPr sz="1800" spc="1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для</a:t>
            </a:r>
            <a:r>
              <a:rPr sz="1800" spc="1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её</a:t>
            </a:r>
            <a:r>
              <a:rPr sz="1800" spc="1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взлома</a:t>
            </a:r>
            <a:r>
              <a:rPr sz="1800" spc="1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потребуется</a:t>
            </a:r>
            <a:r>
              <a:rPr sz="1800" spc="1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гораздо</a:t>
            </a:r>
            <a:r>
              <a:rPr sz="1800" spc="1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больше</a:t>
            </a:r>
            <a:r>
              <a:rPr sz="1800" spc="1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времени,</a:t>
            </a:r>
            <a:r>
              <a:rPr sz="1800" spc="1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чем</a:t>
            </a:r>
            <a:r>
              <a:rPr sz="1800" spc="15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для </a:t>
            </a:r>
            <a:r>
              <a:rPr sz="1800" dirty="0">
                <a:latin typeface="Times New Roman"/>
                <a:cs typeface="Times New Roman"/>
              </a:rPr>
              <a:t>взлома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коротких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сетей.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А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сеть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биткоинского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блокчейна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самая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длинная,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так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как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действует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больше </a:t>
            </a:r>
            <a:r>
              <a:rPr sz="1800" dirty="0">
                <a:latin typeface="Times New Roman"/>
                <a:cs typeface="Times New Roman"/>
              </a:rPr>
              <a:t>времени,</a:t>
            </a:r>
            <a:r>
              <a:rPr sz="1800" spc="1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чем</a:t>
            </a:r>
            <a:r>
              <a:rPr sz="1800" spc="1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другие</a:t>
            </a:r>
            <a:r>
              <a:rPr sz="1800" spc="1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сети,</a:t>
            </a:r>
            <a:r>
              <a:rPr sz="1800" spc="1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да</a:t>
            </a:r>
            <a:r>
              <a:rPr sz="1800" spc="1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и</a:t>
            </a:r>
            <a:r>
              <a:rPr sz="1800" spc="1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участники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этой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сети</a:t>
            </a:r>
            <a:r>
              <a:rPr sz="1800" spc="1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мотивированы</a:t>
            </a:r>
            <a:r>
              <a:rPr sz="1800" spc="1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к</a:t>
            </a:r>
            <a:r>
              <a:rPr sz="1800" spc="1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работе</a:t>
            </a:r>
            <a:r>
              <a:rPr sz="1800" spc="1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в</a:t>
            </a:r>
            <a:r>
              <a:rPr sz="1800" spc="1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большей</a:t>
            </a:r>
            <a:r>
              <a:rPr sz="1800" spc="1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степени, </a:t>
            </a:r>
            <a:r>
              <a:rPr sz="1800" dirty="0">
                <a:latin typeface="Times New Roman"/>
                <a:cs typeface="Times New Roman"/>
              </a:rPr>
              <a:t>чем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в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других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системах.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59152" y="3054096"/>
            <a:ext cx="7672070" cy="3804285"/>
            <a:chOff x="2359152" y="3054096"/>
            <a:chExt cx="7672070" cy="38042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59152" y="3054096"/>
              <a:ext cx="7671815" cy="380390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54223" y="3249180"/>
              <a:ext cx="7083539" cy="346403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303593" y="230695"/>
            <a:ext cx="9449435" cy="2804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8255" indent="513715" algn="just">
              <a:lnSpc>
                <a:spcPct val="113999"/>
              </a:lnSpc>
              <a:spcBef>
                <a:spcPts val="95"/>
              </a:spcBef>
            </a:pPr>
            <a:r>
              <a:rPr sz="2000" dirty="0">
                <a:latin typeface="Times New Roman"/>
                <a:cs typeface="Times New Roman"/>
              </a:rPr>
              <a:t>Состав</a:t>
            </a:r>
            <a:r>
              <a:rPr sz="2000" spc="26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блокчейн.</a:t>
            </a:r>
            <a:r>
              <a:rPr sz="2000" spc="27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Инфраструктура</a:t>
            </a:r>
            <a:r>
              <a:rPr sz="2000" spc="26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открытых</a:t>
            </a:r>
            <a:r>
              <a:rPr sz="2000" spc="27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ключей</a:t>
            </a:r>
            <a:r>
              <a:rPr sz="2000" spc="27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\</a:t>
            </a:r>
            <a:r>
              <a:rPr sz="2000" spc="26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ИОК</a:t>
            </a:r>
            <a:r>
              <a:rPr sz="2000" spc="265" dirty="0">
                <a:latin typeface="Times New Roman"/>
                <a:cs typeface="Times New Roman"/>
              </a:rPr>
              <a:t>  </a:t>
            </a:r>
            <a:r>
              <a:rPr sz="2000" spc="-10" dirty="0">
                <a:latin typeface="Times New Roman"/>
                <a:cs typeface="Times New Roman"/>
              </a:rPr>
              <a:t>\-</a:t>
            </a:r>
            <a:r>
              <a:rPr sz="2000" dirty="0">
                <a:latin typeface="Times New Roman"/>
                <a:cs typeface="Times New Roman"/>
              </a:rPr>
              <a:t>это</a:t>
            </a:r>
            <a:r>
              <a:rPr sz="2000" spc="270" dirty="0">
                <a:latin typeface="Times New Roman"/>
                <a:cs typeface="Times New Roman"/>
              </a:rPr>
              <a:t>  </a:t>
            </a:r>
            <a:r>
              <a:rPr sz="2000" spc="-10" dirty="0">
                <a:latin typeface="Times New Roman"/>
                <a:cs typeface="Times New Roman"/>
              </a:rPr>
              <a:t>форма </a:t>
            </a:r>
            <a:r>
              <a:rPr sz="2000" dirty="0">
                <a:latin typeface="Times New Roman"/>
                <a:cs typeface="Times New Roman"/>
              </a:rPr>
              <a:t>ассиметричной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криптографии</a:t>
            </a:r>
            <a:endParaRPr sz="2000">
              <a:latin typeface="Times New Roman"/>
              <a:cs typeface="Times New Roman"/>
            </a:endParaRPr>
          </a:p>
          <a:p>
            <a:pPr marL="12700" marR="5080" indent="450215" algn="just">
              <a:lnSpc>
                <a:spcPct val="113999"/>
              </a:lnSpc>
            </a:pPr>
            <a:r>
              <a:rPr sz="2000" dirty="0">
                <a:solidFill>
                  <a:srgbClr val="4472C4"/>
                </a:solidFill>
                <a:latin typeface="Times New Roman"/>
                <a:cs typeface="Times New Roman"/>
              </a:rPr>
              <a:t>В</a:t>
            </a:r>
            <a:r>
              <a:rPr sz="2000" spc="7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72C4"/>
                </a:solidFill>
                <a:latin typeface="Times New Roman"/>
                <a:cs typeface="Times New Roman"/>
              </a:rPr>
              <a:t>биткоинском</a:t>
            </a:r>
            <a:r>
              <a:rPr sz="2000" spc="9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72C4"/>
                </a:solidFill>
                <a:latin typeface="Times New Roman"/>
                <a:cs typeface="Times New Roman"/>
              </a:rPr>
              <a:t>блокчейне</a:t>
            </a:r>
            <a:r>
              <a:rPr sz="2000" spc="9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72C4"/>
                </a:solidFill>
                <a:latin typeface="Times New Roman"/>
                <a:cs typeface="Times New Roman"/>
              </a:rPr>
              <a:t>Сатоши</a:t>
            </a:r>
            <a:r>
              <a:rPr sz="2000" spc="9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72C4"/>
                </a:solidFill>
                <a:latin typeface="Times New Roman"/>
                <a:cs typeface="Times New Roman"/>
              </a:rPr>
              <a:t>потребовал</a:t>
            </a:r>
            <a:r>
              <a:rPr sz="2000" spc="8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72C4"/>
                </a:solidFill>
                <a:latin typeface="Times New Roman"/>
                <a:cs typeface="Times New Roman"/>
              </a:rPr>
              <a:t>от</a:t>
            </a:r>
            <a:r>
              <a:rPr sz="2000" spc="9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72C4"/>
                </a:solidFill>
                <a:latin typeface="Times New Roman"/>
                <a:cs typeface="Times New Roman"/>
              </a:rPr>
              <a:t>участников</a:t>
            </a:r>
            <a:r>
              <a:rPr sz="2000" spc="9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72C4"/>
                </a:solidFill>
                <a:latin typeface="Times New Roman"/>
                <a:cs typeface="Times New Roman"/>
              </a:rPr>
              <a:t>системы</a:t>
            </a:r>
            <a:r>
              <a:rPr sz="2000" spc="9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472C4"/>
                </a:solidFill>
                <a:latin typeface="Times New Roman"/>
                <a:cs typeface="Times New Roman"/>
              </a:rPr>
              <a:t>применять </a:t>
            </a:r>
            <a:r>
              <a:rPr sz="2000" dirty="0">
                <a:solidFill>
                  <a:srgbClr val="4472C4"/>
                </a:solidFill>
                <a:latin typeface="Times New Roman"/>
                <a:cs typeface="Times New Roman"/>
              </a:rPr>
              <a:t>инфраструктуру</a:t>
            </a:r>
            <a:r>
              <a:rPr sz="2000" spc="16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72C4"/>
                </a:solidFill>
                <a:latin typeface="Times New Roman"/>
                <a:cs typeface="Times New Roman"/>
              </a:rPr>
              <a:t>открытых</a:t>
            </a:r>
            <a:r>
              <a:rPr sz="2000" spc="18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72C4"/>
                </a:solidFill>
                <a:latin typeface="Times New Roman"/>
                <a:cs typeface="Times New Roman"/>
              </a:rPr>
              <a:t>ключей</a:t>
            </a:r>
            <a:r>
              <a:rPr sz="2000" spc="19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72C4"/>
                </a:solidFill>
                <a:latin typeface="Times New Roman"/>
                <a:cs typeface="Times New Roman"/>
              </a:rPr>
              <a:t>(ИОК).</a:t>
            </a:r>
            <a:r>
              <a:rPr sz="2000" spc="20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72C4"/>
                </a:solidFill>
                <a:latin typeface="Times New Roman"/>
                <a:cs typeface="Times New Roman"/>
              </a:rPr>
              <a:t>Это</a:t>
            </a:r>
            <a:r>
              <a:rPr sz="2000" spc="20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72C4"/>
                </a:solidFill>
                <a:latin typeface="Times New Roman"/>
                <a:cs typeface="Times New Roman"/>
              </a:rPr>
              <a:t>продвинутая</a:t>
            </a:r>
            <a:r>
              <a:rPr sz="2000" spc="19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72C4"/>
                </a:solidFill>
                <a:latin typeface="Times New Roman"/>
                <a:cs typeface="Times New Roman"/>
              </a:rPr>
              <a:t>форма</a:t>
            </a:r>
            <a:r>
              <a:rPr sz="2000" spc="18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472C4"/>
                </a:solidFill>
                <a:latin typeface="Times New Roman"/>
                <a:cs typeface="Times New Roman"/>
              </a:rPr>
              <a:t>“ассиметричной” </a:t>
            </a:r>
            <a:r>
              <a:rPr sz="2000" dirty="0">
                <a:solidFill>
                  <a:srgbClr val="4472C4"/>
                </a:solidFill>
                <a:latin typeface="Times New Roman"/>
                <a:cs typeface="Times New Roman"/>
              </a:rPr>
              <a:t>криптографии,</a:t>
            </a:r>
            <a:r>
              <a:rPr sz="2000" spc="434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72C4"/>
                </a:solidFill>
                <a:latin typeface="Times New Roman"/>
                <a:cs typeface="Times New Roman"/>
              </a:rPr>
              <a:t>где</a:t>
            </a:r>
            <a:r>
              <a:rPr sz="2000" spc="43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72C4"/>
                </a:solidFill>
                <a:latin typeface="Times New Roman"/>
                <a:cs typeface="Times New Roman"/>
              </a:rPr>
              <a:t>участники</a:t>
            </a:r>
            <a:r>
              <a:rPr sz="2000" spc="42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72C4"/>
                </a:solidFill>
                <a:latin typeface="Times New Roman"/>
                <a:cs typeface="Times New Roman"/>
              </a:rPr>
              <a:t>получают</a:t>
            </a:r>
            <a:r>
              <a:rPr sz="2000" spc="44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72C4"/>
                </a:solidFill>
                <a:latin typeface="Times New Roman"/>
                <a:cs typeface="Times New Roman"/>
              </a:rPr>
              <a:t>по</a:t>
            </a:r>
            <a:r>
              <a:rPr sz="2000" spc="44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72C4"/>
                </a:solidFill>
                <a:latin typeface="Times New Roman"/>
                <a:cs typeface="Times New Roman"/>
              </a:rPr>
              <a:t>два</a:t>
            </a:r>
            <a:r>
              <a:rPr sz="2000" spc="43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72C4"/>
                </a:solidFill>
                <a:latin typeface="Times New Roman"/>
                <a:cs typeface="Times New Roman"/>
              </a:rPr>
              <a:t>ключа:</a:t>
            </a:r>
            <a:r>
              <a:rPr sz="2000" spc="42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72C4"/>
                </a:solidFill>
                <a:latin typeface="Times New Roman"/>
                <a:cs typeface="Times New Roman"/>
              </a:rPr>
              <a:t>открытый</a:t>
            </a:r>
            <a:r>
              <a:rPr sz="2000" spc="44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72C4"/>
                </a:solidFill>
                <a:latin typeface="Times New Roman"/>
                <a:cs typeface="Times New Roman"/>
              </a:rPr>
              <a:t>\</a:t>
            </a:r>
            <a:r>
              <a:rPr sz="2000" spc="42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72C4"/>
                </a:solidFill>
                <a:latin typeface="Times New Roman"/>
                <a:cs typeface="Times New Roman"/>
              </a:rPr>
              <a:t>публичный</a:t>
            </a:r>
            <a:r>
              <a:rPr sz="2000" spc="44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72C4"/>
                </a:solidFill>
                <a:latin typeface="Times New Roman"/>
                <a:cs typeface="Times New Roman"/>
              </a:rPr>
              <a:t>\</a:t>
            </a:r>
            <a:r>
              <a:rPr sz="2000" spc="43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4472C4"/>
                </a:solidFill>
                <a:latin typeface="Times New Roman"/>
                <a:cs typeface="Times New Roman"/>
              </a:rPr>
              <a:t>и </a:t>
            </a:r>
            <a:r>
              <a:rPr sz="2000" dirty="0">
                <a:solidFill>
                  <a:srgbClr val="4472C4"/>
                </a:solidFill>
                <a:latin typeface="Times New Roman"/>
                <a:cs typeface="Times New Roman"/>
              </a:rPr>
              <a:t>закрытый</a:t>
            </a:r>
            <a:r>
              <a:rPr sz="2000" spc="26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72C4"/>
                </a:solidFill>
                <a:latin typeface="Times New Roman"/>
                <a:cs typeface="Times New Roman"/>
              </a:rPr>
              <a:t>\</a:t>
            </a:r>
            <a:r>
              <a:rPr sz="2000" spc="26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72C4"/>
                </a:solidFill>
                <a:latin typeface="Times New Roman"/>
                <a:cs typeface="Times New Roman"/>
              </a:rPr>
              <a:t>частный</a:t>
            </a:r>
            <a:r>
              <a:rPr sz="2000" spc="26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72C4"/>
                </a:solidFill>
                <a:latin typeface="Times New Roman"/>
                <a:cs typeface="Times New Roman"/>
              </a:rPr>
              <a:t>\,</a:t>
            </a:r>
            <a:r>
              <a:rPr sz="2000" spc="27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72C4"/>
                </a:solidFill>
                <a:latin typeface="Times New Roman"/>
                <a:cs typeface="Times New Roman"/>
              </a:rPr>
              <a:t>которые</a:t>
            </a:r>
            <a:r>
              <a:rPr sz="2000" spc="26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72C4"/>
                </a:solidFill>
                <a:latin typeface="Times New Roman"/>
                <a:cs typeface="Times New Roman"/>
              </a:rPr>
              <a:t>выполняют</a:t>
            </a:r>
            <a:r>
              <a:rPr sz="2000" spc="27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72C4"/>
                </a:solidFill>
                <a:latin typeface="Times New Roman"/>
                <a:cs typeface="Times New Roman"/>
              </a:rPr>
              <a:t>разные</a:t>
            </a:r>
            <a:r>
              <a:rPr sz="2000" spc="27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72C4"/>
                </a:solidFill>
                <a:latin typeface="Times New Roman"/>
                <a:cs typeface="Times New Roman"/>
              </a:rPr>
              <a:t>функции:</a:t>
            </a:r>
            <a:r>
              <a:rPr sz="2000" spc="26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72C4"/>
                </a:solidFill>
                <a:latin typeface="Times New Roman"/>
                <a:cs typeface="Times New Roman"/>
              </a:rPr>
              <a:t>один</a:t>
            </a:r>
            <a:r>
              <a:rPr sz="2000" spc="26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72C4"/>
                </a:solidFill>
                <a:latin typeface="Times New Roman"/>
                <a:cs typeface="Times New Roman"/>
              </a:rPr>
              <a:t>для</a:t>
            </a:r>
            <a:r>
              <a:rPr sz="2000" spc="26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472C4"/>
                </a:solidFill>
                <a:latin typeface="Times New Roman"/>
                <a:cs typeface="Times New Roman"/>
              </a:rPr>
              <a:t>шифрования, </a:t>
            </a:r>
            <a:r>
              <a:rPr sz="2000" dirty="0">
                <a:solidFill>
                  <a:srgbClr val="4472C4"/>
                </a:solidFill>
                <a:latin typeface="Times New Roman"/>
                <a:cs typeface="Times New Roman"/>
              </a:rPr>
              <a:t>другой</a:t>
            </a:r>
            <a:r>
              <a:rPr sz="2000" spc="-6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72C4"/>
                </a:solidFill>
                <a:latin typeface="Times New Roman"/>
                <a:cs typeface="Times New Roman"/>
              </a:rPr>
              <a:t>для</a:t>
            </a:r>
            <a:r>
              <a:rPr sz="2000" spc="-3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72C4"/>
                </a:solidFill>
                <a:latin typeface="Times New Roman"/>
                <a:cs typeface="Times New Roman"/>
              </a:rPr>
              <a:t>дешифрования,</a:t>
            </a:r>
            <a:r>
              <a:rPr sz="2000" spc="-4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72C4"/>
                </a:solidFill>
                <a:latin typeface="Times New Roman"/>
                <a:cs typeface="Times New Roman"/>
              </a:rPr>
              <a:t>то</a:t>
            </a:r>
            <a:r>
              <a:rPr sz="2000" spc="-3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72C4"/>
                </a:solidFill>
                <a:latin typeface="Times New Roman"/>
                <a:cs typeface="Times New Roman"/>
              </a:rPr>
              <a:t>есть</a:t>
            </a:r>
            <a:r>
              <a:rPr sz="2000" spc="-4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72C4"/>
                </a:solidFill>
                <a:latin typeface="Times New Roman"/>
                <a:cs typeface="Times New Roman"/>
              </a:rPr>
              <a:t>ключи</a:t>
            </a:r>
            <a:r>
              <a:rPr sz="2000" spc="-3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472C4"/>
                </a:solidFill>
                <a:latin typeface="Times New Roman"/>
                <a:cs typeface="Times New Roman"/>
              </a:rPr>
              <a:t>ассиметричны.</a:t>
            </a:r>
            <a:endParaRPr sz="2000">
              <a:latin typeface="Times New Roman"/>
              <a:cs typeface="Times New Roman"/>
            </a:endParaRPr>
          </a:p>
          <a:p>
            <a:pPr marL="3574415" algn="just">
              <a:lnSpc>
                <a:spcPct val="100000"/>
              </a:lnSpc>
              <a:spcBef>
                <a:spcPts val="335"/>
              </a:spcBef>
            </a:pPr>
            <a:r>
              <a:rPr sz="2000" dirty="0">
                <a:solidFill>
                  <a:srgbClr val="4472C4"/>
                </a:solidFill>
                <a:latin typeface="Times New Roman"/>
                <a:cs typeface="Times New Roman"/>
              </a:rPr>
              <a:t>Схема</a:t>
            </a:r>
            <a:r>
              <a:rPr sz="2000" spc="-9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472C4"/>
                </a:solidFill>
                <a:latin typeface="Times New Roman"/>
                <a:cs typeface="Times New Roman"/>
              </a:rPr>
              <a:t>шифрования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56562" y="246903"/>
            <a:ext cx="1557020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dirty="0">
                <a:latin typeface="Times New Roman"/>
                <a:cs typeface="Times New Roman"/>
              </a:rPr>
              <a:t>Пирамида</a:t>
            </a:r>
            <a:r>
              <a:rPr sz="1850" spc="-100" dirty="0">
                <a:latin typeface="Times New Roman"/>
                <a:cs typeface="Times New Roman"/>
              </a:rPr>
              <a:t> </a:t>
            </a:r>
            <a:r>
              <a:rPr sz="1850" spc="-20" dirty="0">
                <a:latin typeface="Times New Roman"/>
                <a:cs typeface="Times New Roman"/>
              </a:rPr>
              <a:t>прав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87717" y="529946"/>
            <a:ext cx="9615805" cy="16751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48945" algn="just">
              <a:lnSpc>
                <a:spcPct val="117000"/>
              </a:lnSpc>
              <a:spcBef>
                <a:spcPts val="95"/>
              </a:spcBef>
            </a:pPr>
            <a:r>
              <a:rPr sz="1850" spc="-25" dirty="0">
                <a:latin typeface="Times New Roman"/>
                <a:cs typeface="Times New Roman"/>
              </a:rPr>
              <a:t>Смарт-</a:t>
            </a:r>
            <a:r>
              <a:rPr sz="1850" dirty="0">
                <a:latin typeface="Times New Roman"/>
                <a:cs typeface="Times New Roman"/>
              </a:rPr>
              <a:t>контракт</a:t>
            </a:r>
            <a:r>
              <a:rPr sz="1850" spc="2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позволяет</a:t>
            </a:r>
            <a:r>
              <a:rPr sz="1850" spc="2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передавать</a:t>
            </a:r>
            <a:r>
              <a:rPr sz="1850" spc="2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другой</a:t>
            </a:r>
            <a:r>
              <a:rPr sz="1850" spc="2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стороне</a:t>
            </a:r>
            <a:r>
              <a:rPr sz="1850" spc="2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права</a:t>
            </a:r>
            <a:r>
              <a:rPr sz="1850" spc="2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собственности,</a:t>
            </a:r>
            <a:r>
              <a:rPr sz="1850" spc="35" dirty="0">
                <a:latin typeface="Times New Roman"/>
                <a:cs typeface="Times New Roman"/>
              </a:rPr>
              <a:t> </a:t>
            </a:r>
            <a:r>
              <a:rPr sz="1850" spc="-10" dirty="0">
                <a:latin typeface="Times New Roman"/>
                <a:cs typeface="Times New Roman"/>
              </a:rPr>
              <a:t>зафиксировав </a:t>
            </a:r>
            <a:r>
              <a:rPr sz="1850" dirty="0">
                <a:latin typeface="Times New Roman"/>
                <a:cs typeface="Times New Roman"/>
              </a:rPr>
              <a:t>при</a:t>
            </a:r>
            <a:r>
              <a:rPr sz="1850" spc="54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этом</a:t>
            </a:r>
            <a:r>
              <a:rPr sz="1850" spc="54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специфические</a:t>
            </a:r>
            <a:r>
              <a:rPr sz="1850" spc="55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условия:</a:t>
            </a:r>
            <a:r>
              <a:rPr sz="1850" spc="55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объём</a:t>
            </a:r>
            <a:r>
              <a:rPr sz="1850" spc="56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роялти,</a:t>
            </a:r>
            <a:r>
              <a:rPr sz="1850" spc="55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сроки</a:t>
            </a:r>
            <a:r>
              <a:rPr sz="1850" spc="54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действия</a:t>
            </a:r>
            <a:r>
              <a:rPr sz="1850" spc="55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права,</a:t>
            </a:r>
            <a:r>
              <a:rPr sz="1850" spc="560" dirty="0">
                <a:latin typeface="Times New Roman"/>
                <a:cs typeface="Times New Roman"/>
              </a:rPr>
              <a:t> </a:t>
            </a:r>
            <a:r>
              <a:rPr sz="1850" spc="-10" dirty="0">
                <a:latin typeface="Times New Roman"/>
                <a:cs typeface="Times New Roman"/>
              </a:rPr>
              <a:t>ответственность </a:t>
            </a:r>
            <a:r>
              <a:rPr sz="1850" dirty="0">
                <a:latin typeface="Times New Roman"/>
                <a:cs typeface="Times New Roman"/>
              </a:rPr>
              <a:t>сторон</a:t>
            </a:r>
            <a:r>
              <a:rPr sz="1850" spc="8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и</a:t>
            </a:r>
            <a:r>
              <a:rPr sz="1850" spc="9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другие</a:t>
            </a:r>
            <a:r>
              <a:rPr sz="1850" spc="9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условия</a:t>
            </a:r>
            <a:r>
              <a:rPr sz="1850" spc="9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контракта.</a:t>
            </a:r>
            <a:r>
              <a:rPr sz="1850" spc="10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Чтобы</a:t>
            </a:r>
            <a:r>
              <a:rPr sz="1850" spc="9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заключить</a:t>
            </a:r>
            <a:r>
              <a:rPr sz="1850" spc="85" dirty="0">
                <a:latin typeface="Times New Roman"/>
                <a:cs typeface="Times New Roman"/>
              </a:rPr>
              <a:t> </a:t>
            </a:r>
            <a:r>
              <a:rPr sz="1850" spc="-20" dirty="0">
                <a:latin typeface="Times New Roman"/>
                <a:cs typeface="Times New Roman"/>
              </a:rPr>
              <a:t>смарт-</a:t>
            </a:r>
            <a:r>
              <a:rPr sz="1850" dirty="0">
                <a:latin typeface="Times New Roman"/>
                <a:cs typeface="Times New Roman"/>
              </a:rPr>
              <a:t>контракт,</a:t>
            </a:r>
            <a:r>
              <a:rPr sz="1850" spc="100" dirty="0">
                <a:latin typeface="Times New Roman"/>
                <a:cs typeface="Times New Roman"/>
              </a:rPr>
              <a:t> </a:t>
            </a:r>
            <a:r>
              <a:rPr sz="1850" spc="-10" dirty="0">
                <a:latin typeface="Times New Roman"/>
                <a:cs typeface="Times New Roman"/>
              </a:rPr>
              <a:t>необходимо</a:t>
            </a:r>
            <a:r>
              <a:rPr sz="1850" spc="90" dirty="0">
                <a:latin typeface="Times New Roman"/>
                <a:cs typeface="Times New Roman"/>
              </a:rPr>
              <a:t> </a:t>
            </a:r>
            <a:r>
              <a:rPr sz="1850" spc="-10" dirty="0">
                <a:latin typeface="Times New Roman"/>
                <a:cs typeface="Times New Roman"/>
              </a:rPr>
              <a:t>перевести </a:t>
            </a:r>
            <a:r>
              <a:rPr sz="1850" dirty="0">
                <a:latin typeface="Times New Roman"/>
                <a:cs typeface="Times New Roman"/>
              </a:rPr>
              <a:t>подписанную</a:t>
            </a:r>
            <a:r>
              <a:rPr sz="1850" spc="15" dirty="0">
                <a:latin typeface="Times New Roman"/>
                <a:cs typeface="Times New Roman"/>
              </a:rPr>
              <a:t> </a:t>
            </a:r>
            <a:r>
              <a:rPr sz="1850" spc="-10" dirty="0">
                <a:latin typeface="Times New Roman"/>
                <a:cs typeface="Times New Roman"/>
              </a:rPr>
              <a:t>участником</a:t>
            </a:r>
            <a:r>
              <a:rPr sz="1850" spc="1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транзакцию</a:t>
            </a:r>
            <a:r>
              <a:rPr sz="1850" spc="1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любому</a:t>
            </a:r>
            <a:r>
              <a:rPr sz="1850" spc="1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другому</a:t>
            </a:r>
            <a:r>
              <a:rPr sz="1850" spc="1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участнику</a:t>
            </a:r>
            <a:r>
              <a:rPr sz="1850" spc="2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системы</a:t>
            </a:r>
            <a:r>
              <a:rPr sz="1850" spc="1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из</a:t>
            </a:r>
            <a:r>
              <a:rPr sz="1850" spc="1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любого</a:t>
            </a:r>
            <a:r>
              <a:rPr sz="1850" spc="1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места</a:t>
            </a:r>
            <a:r>
              <a:rPr sz="1850" spc="20" dirty="0">
                <a:latin typeface="Times New Roman"/>
                <a:cs typeface="Times New Roman"/>
              </a:rPr>
              <a:t> </a:t>
            </a:r>
            <a:r>
              <a:rPr sz="1850" spc="-50" dirty="0">
                <a:latin typeface="Times New Roman"/>
                <a:cs typeface="Times New Roman"/>
              </a:rPr>
              <a:t>и </a:t>
            </a:r>
            <a:r>
              <a:rPr sz="1850" dirty="0">
                <a:latin typeface="Times New Roman"/>
                <a:cs typeface="Times New Roman"/>
              </a:rPr>
              <a:t>любого</a:t>
            </a:r>
            <a:r>
              <a:rPr sz="1850" spc="-6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устройства.</a:t>
            </a:r>
            <a:r>
              <a:rPr sz="1850" spc="-4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Платежи</a:t>
            </a:r>
            <a:r>
              <a:rPr sz="1850" spc="-4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по</a:t>
            </a:r>
            <a:r>
              <a:rPr sz="1850" spc="-7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нему</a:t>
            </a:r>
            <a:r>
              <a:rPr sz="1850" spc="-5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осуществляются</a:t>
            </a:r>
            <a:r>
              <a:rPr sz="1850" spc="-4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в</a:t>
            </a:r>
            <a:r>
              <a:rPr sz="1850" spc="-70" dirty="0">
                <a:latin typeface="Times New Roman"/>
                <a:cs typeface="Times New Roman"/>
              </a:rPr>
              <a:t> </a:t>
            </a:r>
            <a:r>
              <a:rPr sz="1850" spc="-20" dirty="0">
                <a:latin typeface="Times New Roman"/>
                <a:cs typeface="Times New Roman"/>
              </a:rPr>
              <a:t>биткоинах</a:t>
            </a:r>
            <a:r>
              <a:rPr sz="1850" spc="-5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(или</a:t>
            </a:r>
            <a:r>
              <a:rPr sz="1850" spc="-7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его</a:t>
            </a:r>
            <a:r>
              <a:rPr sz="1850" spc="-65" dirty="0">
                <a:latin typeface="Times New Roman"/>
                <a:cs typeface="Times New Roman"/>
              </a:rPr>
              <a:t> </a:t>
            </a:r>
            <a:r>
              <a:rPr sz="1850" spc="-10" dirty="0">
                <a:latin typeface="Times New Roman"/>
                <a:cs typeface="Times New Roman"/>
              </a:rPr>
              <a:t>долях).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18551" y="2545429"/>
            <a:ext cx="7186930" cy="20567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49580" algn="just">
              <a:lnSpc>
                <a:spcPct val="116900"/>
              </a:lnSpc>
              <a:spcBef>
                <a:spcPts val="100"/>
              </a:spcBef>
            </a:pPr>
            <a:r>
              <a:rPr sz="1900" dirty="0">
                <a:latin typeface="Times New Roman"/>
                <a:cs typeface="Times New Roman"/>
              </a:rPr>
              <a:t>Для</a:t>
            </a:r>
            <a:r>
              <a:rPr sz="1900" spc="300" dirty="0">
                <a:latin typeface="Times New Roman"/>
                <a:cs typeface="Times New Roman"/>
              </a:rPr>
              <a:t>  </a:t>
            </a:r>
            <a:r>
              <a:rPr sz="1900" dirty="0">
                <a:latin typeface="Times New Roman"/>
                <a:cs typeface="Times New Roman"/>
              </a:rPr>
              <a:t>разработки</a:t>
            </a:r>
            <a:r>
              <a:rPr sz="1900" spc="300" dirty="0">
                <a:latin typeface="Times New Roman"/>
                <a:cs typeface="Times New Roman"/>
              </a:rPr>
              <a:t>  </a:t>
            </a:r>
            <a:r>
              <a:rPr sz="1900" spc="-25" dirty="0">
                <a:latin typeface="Times New Roman"/>
                <a:cs typeface="Times New Roman"/>
              </a:rPr>
              <a:t>смарт-</a:t>
            </a:r>
            <a:r>
              <a:rPr sz="1900" dirty="0">
                <a:latin typeface="Times New Roman"/>
                <a:cs typeface="Times New Roman"/>
              </a:rPr>
              <a:t>контракта</a:t>
            </a:r>
            <a:r>
              <a:rPr sz="1900" spc="295" dirty="0">
                <a:latin typeface="Times New Roman"/>
                <a:cs typeface="Times New Roman"/>
              </a:rPr>
              <a:t>  </a:t>
            </a:r>
            <a:r>
              <a:rPr sz="1900" dirty="0">
                <a:latin typeface="Times New Roman"/>
                <a:cs typeface="Times New Roman"/>
              </a:rPr>
              <a:t>необходимо</a:t>
            </a:r>
            <a:r>
              <a:rPr sz="1900" spc="300" dirty="0">
                <a:latin typeface="Times New Roman"/>
                <a:cs typeface="Times New Roman"/>
              </a:rPr>
              <a:t>  </a:t>
            </a:r>
            <a:r>
              <a:rPr sz="1900" dirty="0">
                <a:latin typeface="Times New Roman"/>
                <a:cs typeface="Times New Roman"/>
              </a:rPr>
              <a:t>иметь</a:t>
            </a:r>
            <a:r>
              <a:rPr sz="1900" spc="290" dirty="0">
                <a:latin typeface="Times New Roman"/>
                <a:cs typeface="Times New Roman"/>
              </a:rPr>
              <a:t>  </a:t>
            </a:r>
            <a:r>
              <a:rPr sz="1900" spc="-10" dirty="0">
                <a:latin typeface="Times New Roman"/>
                <a:cs typeface="Times New Roman"/>
              </a:rPr>
              <a:t>ввиду </a:t>
            </a:r>
            <a:r>
              <a:rPr sz="1900" dirty="0">
                <a:latin typeface="Times New Roman"/>
                <a:cs typeface="Times New Roman"/>
              </a:rPr>
              <a:t>“пирамиду</a:t>
            </a:r>
            <a:r>
              <a:rPr sz="1900" spc="3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прав”</a:t>
            </a:r>
            <a:r>
              <a:rPr sz="1900" spc="3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–</a:t>
            </a:r>
            <a:r>
              <a:rPr sz="1900" spc="3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сформулированную</a:t>
            </a:r>
            <a:r>
              <a:rPr sz="1900" spc="3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экономистом,</a:t>
            </a:r>
            <a:r>
              <a:rPr sz="1900" spc="310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нобелевским </a:t>
            </a:r>
            <a:r>
              <a:rPr sz="1900" dirty="0">
                <a:latin typeface="Times New Roman"/>
                <a:cs typeface="Times New Roman"/>
              </a:rPr>
              <a:t>лауреатом</a:t>
            </a:r>
            <a:r>
              <a:rPr sz="1900" spc="355" dirty="0">
                <a:latin typeface="Times New Roman"/>
                <a:cs typeface="Times New Roman"/>
              </a:rPr>
              <a:t>   </a:t>
            </a:r>
            <a:r>
              <a:rPr sz="1900" dirty="0">
                <a:latin typeface="Times New Roman"/>
                <a:cs typeface="Times New Roman"/>
              </a:rPr>
              <a:t>Элинор</a:t>
            </a:r>
            <a:r>
              <a:rPr sz="1900" spc="360" dirty="0">
                <a:latin typeface="Times New Roman"/>
                <a:cs typeface="Times New Roman"/>
              </a:rPr>
              <a:t>   </a:t>
            </a:r>
            <a:r>
              <a:rPr sz="1900" dirty="0">
                <a:latin typeface="Times New Roman"/>
                <a:cs typeface="Times New Roman"/>
              </a:rPr>
              <a:t>Остром:</a:t>
            </a:r>
            <a:r>
              <a:rPr sz="1900" spc="355" dirty="0">
                <a:latin typeface="Times New Roman"/>
                <a:cs typeface="Times New Roman"/>
              </a:rPr>
              <a:t>   </a:t>
            </a:r>
            <a:r>
              <a:rPr sz="1900" dirty="0">
                <a:solidFill>
                  <a:srgbClr val="4472C4"/>
                </a:solidFill>
                <a:latin typeface="Times New Roman"/>
                <a:cs typeface="Times New Roman"/>
              </a:rPr>
              <a:t>«на</a:t>
            </a:r>
            <a:r>
              <a:rPr sz="1900" spc="355" dirty="0">
                <a:solidFill>
                  <a:srgbClr val="4472C4"/>
                </a:solidFill>
                <a:latin typeface="Times New Roman"/>
                <a:cs typeface="Times New Roman"/>
              </a:rPr>
              <a:t>   </a:t>
            </a:r>
            <a:r>
              <a:rPr sz="1900" dirty="0">
                <a:solidFill>
                  <a:srgbClr val="4472C4"/>
                </a:solidFill>
                <a:latin typeface="Times New Roman"/>
                <a:cs typeface="Times New Roman"/>
              </a:rPr>
              <a:t>самом</a:t>
            </a:r>
            <a:r>
              <a:rPr sz="1900" spc="360" dirty="0">
                <a:solidFill>
                  <a:srgbClr val="4472C4"/>
                </a:solidFill>
                <a:latin typeface="Times New Roman"/>
                <a:cs typeface="Times New Roman"/>
              </a:rPr>
              <a:t>   </a:t>
            </a:r>
            <a:r>
              <a:rPr sz="1900" dirty="0">
                <a:solidFill>
                  <a:srgbClr val="4472C4"/>
                </a:solidFill>
                <a:latin typeface="Times New Roman"/>
                <a:cs typeface="Times New Roman"/>
              </a:rPr>
              <a:t>нижнем</a:t>
            </a:r>
            <a:r>
              <a:rPr sz="1900" spc="360" dirty="0">
                <a:solidFill>
                  <a:srgbClr val="4472C4"/>
                </a:solidFill>
                <a:latin typeface="Times New Roman"/>
                <a:cs typeface="Times New Roman"/>
              </a:rPr>
              <a:t>   </a:t>
            </a:r>
            <a:r>
              <a:rPr sz="1900" spc="-10" dirty="0">
                <a:solidFill>
                  <a:srgbClr val="4472C4"/>
                </a:solidFill>
                <a:latin typeface="Times New Roman"/>
                <a:cs typeface="Times New Roman"/>
              </a:rPr>
              <a:t>уровне </a:t>
            </a:r>
            <a:r>
              <a:rPr sz="1900" dirty="0">
                <a:solidFill>
                  <a:srgbClr val="4472C4"/>
                </a:solidFill>
                <a:latin typeface="Times New Roman"/>
                <a:cs typeface="Times New Roman"/>
              </a:rPr>
              <a:t>авторизованные</a:t>
            </a:r>
            <a:r>
              <a:rPr sz="1900" spc="55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472C4"/>
                </a:solidFill>
                <a:latin typeface="Times New Roman"/>
                <a:cs typeface="Times New Roman"/>
              </a:rPr>
              <a:t>пользователи,</a:t>
            </a:r>
            <a:r>
              <a:rPr sz="1900" spc="55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472C4"/>
                </a:solidFill>
                <a:latin typeface="Times New Roman"/>
                <a:cs typeface="Times New Roman"/>
              </a:rPr>
              <a:t>имеющие</a:t>
            </a:r>
            <a:r>
              <a:rPr sz="1900" spc="54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472C4"/>
                </a:solidFill>
                <a:latin typeface="Times New Roman"/>
                <a:cs typeface="Times New Roman"/>
              </a:rPr>
              <a:t>только</a:t>
            </a:r>
            <a:r>
              <a:rPr sz="1900" spc="55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472C4"/>
                </a:solidFill>
                <a:latin typeface="Times New Roman"/>
                <a:cs typeface="Times New Roman"/>
              </a:rPr>
              <a:t>право</a:t>
            </a:r>
            <a:r>
              <a:rPr sz="1900" spc="54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472C4"/>
                </a:solidFill>
                <a:latin typeface="Times New Roman"/>
                <a:cs typeface="Times New Roman"/>
              </a:rPr>
              <a:t>доступа</a:t>
            </a:r>
            <a:r>
              <a:rPr sz="1900" spc="53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900" spc="-50" dirty="0">
                <a:solidFill>
                  <a:srgbClr val="4472C4"/>
                </a:solidFill>
                <a:latin typeface="Times New Roman"/>
                <a:cs typeface="Times New Roman"/>
              </a:rPr>
              <a:t>и </a:t>
            </a:r>
            <a:r>
              <a:rPr sz="1900" dirty="0">
                <a:solidFill>
                  <a:srgbClr val="4472C4"/>
                </a:solidFill>
                <a:latin typeface="Times New Roman"/>
                <a:cs typeface="Times New Roman"/>
              </a:rPr>
              <a:t>изъятия</a:t>
            </a:r>
            <a:r>
              <a:rPr sz="1900" spc="37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472C4"/>
                </a:solidFill>
                <a:latin typeface="Times New Roman"/>
                <a:cs typeface="Times New Roman"/>
              </a:rPr>
              <a:t>ресурсов;</a:t>
            </a:r>
            <a:r>
              <a:rPr sz="1900" spc="36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472C4"/>
                </a:solidFill>
                <a:latin typeface="Times New Roman"/>
                <a:cs typeface="Times New Roman"/>
              </a:rPr>
              <a:t>затем</a:t>
            </a:r>
            <a:r>
              <a:rPr sz="1900" spc="37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472C4"/>
                </a:solidFill>
                <a:latin typeface="Times New Roman"/>
                <a:cs typeface="Times New Roman"/>
              </a:rPr>
              <a:t>претенденты,</a:t>
            </a:r>
            <a:r>
              <a:rPr sz="1900" spc="37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472C4"/>
                </a:solidFill>
                <a:latin typeface="Times New Roman"/>
                <a:cs typeface="Times New Roman"/>
              </a:rPr>
              <a:t>которые</a:t>
            </a:r>
            <a:r>
              <a:rPr sz="1900" spc="36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472C4"/>
                </a:solidFill>
                <a:latin typeface="Times New Roman"/>
                <a:cs typeface="Times New Roman"/>
              </a:rPr>
              <a:t>обладают</a:t>
            </a:r>
            <a:r>
              <a:rPr sz="1900" spc="37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472C4"/>
                </a:solidFill>
                <a:latin typeface="Times New Roman"/>
                <a:cs typeface="Times New Roman"/>
              </a:rPr>
              <a:t>теми</a:t>
            </a:r>
            <a:r>
              <a:rPr sz="1900" spc="37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900" spc="-25" dirty="0">
                <a:solidFill>
                  <a:srgbClr val="4472C4"/>
                </a:solidFill>
                <a:latin typeface="Times New Roman"/>
                <a:cs typeface="Times New Roman"/>
              </a:rPr>
              <a:t>же </a:t>
            </a:r>
            <a:r>
              <a:rPr sz="1900" dirty="0">
                <a:solidFill>
                  <a:srgbClr val="4472C4"/>
                </a:solidFill>
                <a:latin typeface="Times New Roman"/>
                <a:cs typeface="Times New Roman"/>
              </a:rPr>
              <a:t>правами,</a:t>
            </a:r>
            <a:r>
              <a:rPr sz="1900" spc="1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472C4"/>
                </a:solidFill>
                <a:latin typeface="Times New Roman"/>
                <a:cs typeface="Times New Roman"/>
              </a:rPr>
              <a:t>а также</a:t>
            </a:r>
            <a:r>
              <a:rPr sz="1900" spc="1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472C4"/>
                </a:solidFill>
                <a:latin typeface="Times New Roman"/>
                <a:cs typeface="Times New Roman"/>
              </a:rPr>
              <a:t>могут</a:t>
            </a:r>
            <a:r>
              <a:rPr sz="1900" spc="-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472C4"/>
                </a:solidFill>
                <a:latin typeface="Times New Roman"/>
                <a:cs typeface="Times New Roman"/>
              </a:rPr>
              <a:t>лишать</a:t>
            </a:r>
            <a:r>
              <a:rPr sz="1900" spc="1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472C4"/>
                </a:solidFill>
                <a:latin typeface="Times New Roman"/>
                <a:cs typeface="Times New Roman"/>
              </a:rPr>
              <a:t>доступа других </a:t>
            </a:r>
            <a:r>
              <a:rPr sz="1900" spc="-10" dirty="0">
                <a:solidFill>
                  <a:srgbClr val="4472C4"/>
                </a:solidFill>
                <a:latin typeface="Times New Roman"/>
                <a:cs typeface="Times New Roman"/>
              </a:rPr>
              <a:t>пользователей;</a:t>
            </a:r>
            <a:r>
              <a:rPr sz="1900" spc="1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4472C4"/>
                </a:solidFill>
                <a:latin typeface="Times New Roman"/>
                <a:cs typeface="Times New Roman"/>
              </a:rPr>
              <a:t>далее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18069" y="4578195"/>
            <a:ext cx="6012180" cy="702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799"/>
              </a:lnSpc>
              <a:spcBef>
                <a:spcPts val="100"/>
              </a:spcBef>
              <a:tabLst>
                <a:tab pos="1542415" algn="l"/>
                <a:tab pos="1685289" algn="l"/>
                <a:tab pos="2652395" algn="l"/>
                <a:tab pos="2875915" algn="l"/>
                <a:tab pos="3648710" algn="l"/>
                <a:tab pos="3963035" algn="l"/>
                <a:tab pos="5033645" algn="l"/>
                <a:tab pos="5165090" algn="l"/>
              </a:tabLst>
            </a:pPr>
            <a:r>
              <a:rPr sz="1900" spc="-10" dirty="0">
                <a:solidFill>
                  <a:srgbClr val="4472C4"/>
                </a:solidFill>
                <a:latin typeface="Times New Roman"/>
                <a:cs typeface="Times New Roman"/>
              </a:rPr>
              <a:t>собственники,</a:t>
            </a:r>
            <a:r>
              <a:rPr sz="1900" dirty="0">
                <a:solidFill>
                  <a:srgbClr val="4472C4"/>
                </a:solidFill>
                <a:latin typeface="Times New Roman"/>
                <a:cs typeface="Times New Roman"/>
              </a:rPr>
              <a:t>		</a:t>
            </a:r>
            <a:r>
              <a:rPr sz="1900" spc="-10" dirty="0">
                <a:solidFill>
                  <a:srgbClr val="4472C4"/>
                </a:solidFill>
                <a:latin typeface="Times New Roman"/>
                <a:cs typeface="Times New Roman"/>
              </a:rPr>
              <a:t>имеющие</a:t>
            </a:r>
            <a:r>
              <a:rPr sz="1900" dirty="0">
                <a:solidFill>
                  <a:srgbClr val="4472C4"/>
                </a:solidFill>
                <a:latin typeface="Times New Roman"/>
                <a:cs typeface="Times New Roman"/>
              </a:rPr>
              <a:t>	</a:t>
            </a:r>
            <a:r>
              <a:rPr sz="1900" spc="-10" dirty="0">
                <a:solidFill>
                  <a:srgbClr val="4472C4"/>
                </a:solidFill>
                <a:latin typeface="Times New Roman"/>
                <a:cs typeface="Times New Roman"/>
              </a:rPr>
              <a:t>права</a:t>
            </a:r>
            <a:r>
              <a:rPr sz="1900" dirty="0">
                <a:solidFill>
                  <a:srgbClr val="4472C4"/>
                </a:solidFill>
                <a:latin typeface="Times New Roman"/>
                <a:cs typeface="Times New Roman"/>
              </a:rPr>
              <a:t>	</a:t>
            </a:r>
            <a:r>
              <a:rPr sz="1900" spc="-10" dirty="0">
                <a:solidFill>
                  <a:srgbClr val="4472C4"/>
                </a:solidFill>
                <a:latin typeface="Times New Roman"/>
                <a:cs typeface="Times New Roman"/>
              </a:rPr>
              <a:t>управления</a:t>
            </a:r>
            <a:r>
              <a:rPr sz="1900" dirty="0">
                <a:solidFill>
                  <a:srgbClr val="4472C4"/>
                </a:solidFill>
                <a:latin typeface="Times New Roman"/>
                <a:cs typeface="Times New Roman"/>
              </a:rPr>
              <a:t>	</a:t>
            </a:r>
            <a:r>
              <a:rPr sz="1900" spc="-10" dirty="0">
                <a:solidFill>
                  <a:srgbClr val="4472C4"/>
                </a:solidFill>
                <a:latin typeface="Times New Roman"/>
                <a:cs typeface="Times New Roman"/>
              </a:rPr>
              <a:t>помимо исключения;</a:t>
            </a:r>
            <a:r>
              <a:rPr sz="1900" dirty="0">
                <a:solidFill>
                  <a:srgbClr val="4472C4"/>
                </a:solidFill>
                <a:latin typeface="Times New Roman"/>
                <a:cs typeface="Times New Roman"/>
              </a:rPr>
              <a:t>	</a:t>
            </a:r>
            <a:r>
              <a:rPr sz="1900" spc="-10" dirty="0">
                <a:solidFill>
                  <a:srgbClr val="4472C4"/>
                </a:solidFill>
                <a:latin typeface="Times New Roman"/>
                <a:cs typeface="Times New Roman"/>
              </a:rPr>
              <a:t>наконец,</a:t>
            </a:r>
            <a:r>
              <a:rPr sz="1900" dirty="0">
                <a:solidFill>
                  <a:srgbClr val="4472C4"/>
                </a:solidFill>
                <a:latin typeface="Times New Roman"/>
                <a:cs typeface="Times New Roman"/>
              </a:rPr>
              <a:t>	</a:t>
            </a:r>
            <a:r>
              <a:rPr sz="1900" spc="-10" dirty="0">
                <a:solidFill>
                  <a:srgbClr val="4472C4"/>
                </a:solidFill>
                <a:latin typeface="Times New Roman"/>
                <a:cs typeface="Times New Roman"/>
              </a:rPr>
              <a:t>владельцы</a:t>
            </a:r>
            <a:r>
              <a:rPr sz="1900" dirty="0">
                <a:solidFill>
                  <a:srgbClr val="4472C4"/>
                </a:solidFill>
                <a:latin typeface="Times New Roman"/>
                <a:cs typeface="Times New Roman"/>
              </a:rPr>
              <a:t>	</a:t>
            </a:r>
            <a:r>
              <a:rPr sz="1900" spc="-10" dirty="0">
                <a:solidFill>
                  <a:srgbClr val="4472C4"/>
                </a:solidFill>
                <a:latin typeface="Times New Roman"/>
                <a:cs typeface="Times New Roman"/>
              </a:rPr>
              <a:t>ресурсов,</a:t>
            </a:r>
            <a:r>
              <a:rPr sz="1900" dirty="0">
                <a:solidFill>
                  <a:srgbClr val="4472C4"/>
                </a:solidFill>
                <a:latin typeface="Times New Roman"/>
                <a:cs typeface="Times New Roman"/>
              </a:rPr>
              <a:t>		</a:t>
            </a:r>
            <a:r>
              <a:rPr sz="1900" spc="-35" dirty="0">
                <a:solidFill>
                  <a:srgbClr val="4472C4"/>
                </a:solidFill>
                <a:latin typeface="Times New Roman"/>
                <a:cs typeface="Times New Roman"/>
              </a:rPr>
              <a:t>которые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37869" y="4578195"/>
            <a:ext cx="1166495" cy="702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1930" marR="5080" indent="-189865">
              <a:lnSpc>
                <a:spcPct val="116799"/>
              </a:lnSpc>
              <a:spcBef>
                <a:spcPts val="100"/>
              </a:spcBef>
              <a:tabLst>
                <a:tab pos="1022985" algn="l"/>
              </a:tabLst>
            </a:pPr>
            <a:r>
              <a:rPr sz="1900" spc="-10" dirty="0">
                <a:solidFill>
                  <a:srgbClr val="4472C4"/>
                </a:solidFill>
                <a:latin typeface="Times New Roman"/>
                <a:cs typeface="Times New Roman"/>
              </a:rPr>
              <a:t>доступа</a:t>
            </a:r>
            <a:r>
              <a:rPr sz="1900" dirty="0">
                <a:solidFill>
                  <a:srgbClr val="4472C4"/>
                </a:solidFill>
                <a:latin typeface="Times New Roman"/>
                <a:cs typeface="Times New Roman"/>
              </a:rPr>
              <a:t>	</a:t>
            </a:r>
            <a:r>
              <a:rPr sz="1900" spc="-47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900" spc="-50" dirty="0">
                <a:solidFill>
                  <a:srgbClr val="4472C4"/>
                </a:solidFill>
                <a:latin typeface="Times New Roman"/>
                <a:cs typeface="Times New Roman"/>
              </a:rPr>
              <a:t>и </a:t>
            </a:r>
            <a:r>
              <a:rPr sz="1900" spc="-10" dirty="0">
                <a:solidFill>
                  <a:srgbClr val="4472C4"/>
                </a:solidFill>
                <a:latin typeface="Times New Roman"/>
                <a:cs typeface="Times New Roman"/>
              </a:rPr>
              <a:t>могут</a:t>
            </a:r>
            <a:r>
              <a:rPr sz="1900" dirty="0">
                <a:solidFill>
                  <a:srgbClr val="4472C4"/>
                </a:solidFill>
                <a:latin typeface="Times New Roman"/>
                <a:cs typeface="Times New Roman"/>
              </a:rPr>
              <a:t>	</a:t>
            </a:r>
            <a:r>
              <a:rPr sz="1900" spc="-50" dirty="0">
                <a:solidFill>
                  <a:srgbClr val="4472C4"/>
                </a:solidFill>
                <a:latin typeface="Times New Roman"/>
                <a:cs typeface="Times New Roman"/>
              </a:rPr>
              <a:t>и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18310" y="5304183"/>
            <a:ext cx="718375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10" dirty="0">
                <a:solidFill>
                  <a:srgbClr val="4472C4"/>
                </a:solidFill>
                <a:latin typeface="Times New Roman"/>
                <a:cs typeface="Times New Roman"/>
              </a:rPr>
              <a:t>пользоваться</a:t>
            </a:r>
            <a:r>
              <a:rPr sz="1900" spc="5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472C4"/>
                </a:solidFill>
                <a:latin typeface="Times New Roman"/>
                <a:cs typeface="Times New Roman"/>
              </a:rPr>
              <a:t>ресурсами,</a:t>
            </a:r>
            <a:r>
              <a:rPr sz="1900" spc="5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472C4"/>
                </a:solidFill>
                <a:latin typeface="Times New Roman"/>
                <a:cs typeface="Times New Roman"/>
              </a:rPr>
              <a:t>и</a:t>
            </a:r>
            <a:r>
              <a:rPr sz="1900" spc="5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472C4"/>
                </a:solidFill>
                <a:latin typeface="Times New Roman"/>
                <a:cs typeface="Times New Roman"/>
              </a:rPr>
              <a:t>лишать</a:t>
            </a:r>
            <a:r>
              <a:rPr sz="1900" spc="5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472C4"/>
                </a:solidFill>
                <a:latin typeface="Times New Roman"/>
                <a:cs typeface="Times New Roman"/>
              </a:rPr>
              <a:t>доступа</a:t>
            </a:r>
            <a:r>
              <a:rPr sz="1900" spc="4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472C4"/>
                </a:solidFill>
                <a:latin typeface="Times New Roman"/>
                <a:cs typeface="Times New Roman"/>
              </a:rPr>
              <a:t>к</a:t>
            </a:r>
            <a:r>
              <a:rPr sz="1900" spc="5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472C4"/>
                </a:solidFill>
                <a:latin typeface="Times New Roman"/>
                <a:cs typeface="Times New Roman"/>
              </a:rPr>
              <a:t>ним,</a:t>
            </a:r>
            <a:r>
              <a:rPr sz="1900" spc="5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4472C4"/>
                </a:solidFill>
                <a:latin typeface="Times New Roman"/>
                <a:cs typeface="Times New Roman"/>
              </a:rPr>
              <a:t>пользоваться</a:t>
            </a:r>
            <a:r>
              <a:rPr sz="1900" spc="4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900" spc="-20" dirty="0">
                <a:solidFill>
                  <a:srgbClr val="4472C4"/>
                </a:solidFill>
                <a:latin typeface="Times New Roman"/>
                <a:cs typeface="Times New Roman"/>
              </a:rPr>
              <a:t>ими,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18310" y="5591688"/>
            <a:ext cx="7181215" cy="705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17300"/>
              </a:lnSpc>
              <a:spcBef>
                <a:spcPts val="100"/>
              </a:spcBef>
              <a:tabLst>
                <a:tab pos="321945" algn="l"/>
                <a:tab pos="1516380" algn="l"/>
                <a:tab pos="1946275" algn="l"/>
                <a:tab pos="2429510" algn="l"/>
                <a:tab pos="3040380" algn="l"/>
                <a:tab pos="4293235" algn="l"/>
                <a:tab pos="5445760" algn="l"/>
                <a:tab pos="6434455" algn="l"/>
              </a:tabLst>
            </a:pPr>
            <a:r>
              <a:rPr sz="1900" spc="-50" dirty="0">
                <a:solidFill>
                  <a:srgbClr val="4472C4"/>
                </a:solidFill>
                <a:latin typeface="Times New Roman"/>
                <a:cs typeface="Times New Roman"/>
              </a:rPr>
              <a:t>и</a:t>
            </a:r>
            <a:r>
              <a:rPr sz="1900" dirty="0">
                <a:solidFill>
                  <a:srgbClr val="4472C4"/>
                </a:solidFill>
                <a:latin typeface="Times New Roman"/>
                <a:cs typeface="Times New Roman"/>
              </a:rPr>
              <a:t>	</a:t>
            </a:r>
            <a:r>
              <a:rPr sz="1900" spc="-10" dirty="0">
                <a:solidFill>
                  <a:srgbClr val="4472C4"/>
                </a:solidFill>
                <a:latin typeface="Times New Roman"/>
                <a:cs typeface="Times New Roman"/>
              </a:rPr>
              <a:t>продавать</a:t>
            </a:r>
            <a:r>
              <a:rPr sz="1900" dirty="0">
                <a:solidFill>
                  <a:srgbClr val="4472C4"/>
                </a:solidFill>
                <a:latin typeface="Times New Roman"/>
                <a:cs typeface="Times New Roman"/>
              </a:rPr>
              <a:t>	</a:t>
            </a:r>
            <a:r>
              <a:rPr sz="1900" spc="-25" dirty="0">
                <a:solidFill>
                  <a:srgbClr val="4472C4"/>
                </a:solidFill>
                <a:latin typeface="Times New Roman"/>
                <a:cs typeface="Times New Roman"/>
              </a:rPr>
              <a:t>их</a:t>
            </a:r>
            <a:r>
              <a:rPr sz="1900" dirty="0">
                <a:solidFill>
                  <a:srgbClr val="4472C4"/>
                </a:solidFill>
                <a:latin typeface="Times New Roman"/>
                <a:cs typeface="Times New Roman"/>
              </a:rPr>
              <a:t>	</a:t>
            </a:r>
            <a:r>
              <a:rPr sz="1900" spc="-25" dirty="0">
                <a:solidFill>
                  <a:srgbClr val="4472C4"/>
                </a:solidFill>
                <a:latin typeface="Times New Roman"/>
                <a:cs typeface="Times New Roman"/>
              </a:rPr>
              <a:t>(то</a:t>
            </a:r>
            <a:r>
              <a:rPr sz="1900" dirty="0">
                <a:solidFill>
                  <a:srgbClr val="4472C4"/>
                </a:solidFill>
                <a:latin typeface="Times New Roman"/>
                <a:cs typeface="Times New Roman"/>
              </a:rPr>
              <a:t>	</a:t>
            </a:r>
            <a:r>
              <a:rPr sz="1900" spc="-20" dirty="0">
                <a:solidFill>
                  <a:srgbClr val="4472C4"/>
                </a:solidFill>
                <a:latin typeface="Times New Roman"/>
                <a:cs typeface="Times New Roman"/>
              </a:rPr>
              <a:t>есть</a:t>
            </a:r>
            <a:r>
              <a:rPr sz="1900" dirty="0">
                <a:solidFill>
                  <a:srgbClr val="4472C4"/>
                </a:solidFill>
                <a:latin typeface="Times New Roman"/>
                <a:cs typeface="Times New Roman"/>
              </a:rPr>
              <a:t>	</a:t>
            </a:r>
            <a:r>
              <a:rPr sz="1900" spc="-10" dirty="0">
                <a:solidFill>
                  <a:srgbClr val="4472C4"/>
                </a:solidFill>
                <a:latin typeface="Times New Roman"/>
                <a:cs typeface="Times New Roman"/>
              </a:rPr>
              <a:t>последние</a:t>
            </a:r>
            <a:r>
              <a:rPr sz="1900" dirty="0">
                <a:solidFill>
                  <a:srgbClr val="4472C4"/>
                </a:solidFill>
                <a:latin typeface="Times New Roman"/>
                <a:cs typeface="Times New Roman"/>
              </a:rPr>
              <a:t>	</a:t>
            </a:r>
            <a:r>
              <a:rPr sz="1900" spc="-10" dirty="0">
                <a:solidFill>
                  <a:srgbClr val="4472C4"/>
                </a:solidFill>
                <a:latin typeface="Times New Roman"/>
                <a:cs typeface="Times New Roman"/>
              </a:rPr>
              <a:t>обладают</a:t>
            </a:r>
            <a:r>
              <a:rPr sz="1900" dirty="0">
                <a:solidFill>
                  <a:srgbClr val="4472C4"/>
                </a:solidFill>
                <a:latin typeface="Times New Roman"/>
                <a:cs typeface="Times New Roman"/>
              </a:rPr>
              <a:t>	</a:t>
            </a:r>
            <a:r>
              <a:rPr sz="1900" spc="-10" dirty="0">
                <a:solidFill>
                  <a:srgbClr val="4472C4"/>
                </a:solidFill>
                <a:latin typeface="Times New Roman"/>
                <a:cs typeface="Times New Roman"/>
              </a:rPr>
              <a:t>полным</a:t>
            </a:r>
            <a:r>
              <a:rPr sz="1900" dirty="0">
                <a:solidFill>
                  <a:srgbClr val="4472C4"/>
                </a:solidFill>
                <a:latin typeface="Times New Roman"/>
                <a:cs typeface="Times New Roman"/>
              </a:rPr>
              <a:t>	</a:t>
            </a:r>
            <a:r>
              <a:rPr sz="1900" spc="-25" dirty="0">
                <a:solidFill>
                  <a:srgbClr val="4472C4"/>
                </a:solidFill>
                <a:latin typeface="Times New Roman"/>
                <a:cs typeface="Times New Roman"/>
              </a:rPr>
              <a:t>правом </a:t>
            </a:r>
            <a:r>
              <a:rPr sz="1900" spc="-10" dirty="0">
                <a:solidFill>
                  <a:srgbClr val="4472C4"/>
                </a:solidFill>
                <a:latin typeface="Times New Roman"/>
                <a:cs typeface="Times New Roman"/>
              </a:rPr>
              <a:t>собственности</a:t>
            </a:r>
            <a:r>
              <a:rPr sz="1900" spc="-3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472C4"/>
                </a:solidFill>
                <a:latin typeface="Times New Roman"/>
                <a:cs typeface="Times New Roman"/>
              </a:rPr>
              <a:t>на</a:t>
            </a:r>
            <a:r>
              <a:rPr sz="1900" spc="-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4472C4"/>
                </a:solidFill>
                <a:latin typeface="Times New Roman"/>
                <a:cs typeface="Times New Roman"/>
              </a:rPr>
              <a:t>ресурсы).</a:t>
            </a:r>
            <a:endParaRPr sz="19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2352" y="2647188"/>
            <a:ext cx="2168651" cy="322478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292352" y="5871971"/>
            <a:ext cx="2169160" cy="37084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33020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Элинор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Остром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7454" y="977055"/>
            <a:ext cx="9537065" cy="650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49580">
              <a:lnSpc>
                <a:spcPct val="113900"/>
              </a:lnSpc>
              <a:spcBef>
                <a:spcPts val="100"/>
              </a:spcBef>
              <a:tabLst>
                <a:tab pos="1005840" algn="l"/>
                <a:tab pos="1835150" algn="l"/>
                <a:tab pos="2111375" algn="l"/>
                <a:tab pos="2482850" algn="l"/>
                <a:tab pos="3432175" algn="l"/>
                <a:tab pos="4302760" algn="l"/>
                <a:tab pos="4634865" algn="l"/>
                <a:tab pos="5106035" algn="l"/>
                <a:tab pos="6243955" algn="l"/>
                <a:tab pos="7922259" algn="l"/>
              </a:tabLst>
            </a:pP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Главным</a:t>
            </a:r>
            <a:r>
              <a:rPr sz="1800" spc="1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достоинством</a:t>
            </a:r>
            <a:r>
              <a:rPr sz="1800" spc="2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системы</a:t>
            </a:r>
            <a:r>
              <a:rPr sz="1800" spc="2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блокчейн</a:t>
            </a:r>
            <a:r>
              <a:rPr sz="1800" spc="1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является</a:t>
            </a:r>
            <a:r>
              <a:rPr sz="1800" spc="1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ее</a:t>
            </a:r>
            <a:r>
              <a:rPr sz="1800" spc="3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4472C4"/>
                </a:solidFill>
                <a:latin typeface="Times New Roman"/>
                <a:cs typeface="Times New Roman"/>
              </a:rPr>
              <a:t>доверительность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.</a:t>
            </a:r>
            <a:r>
              <a:rPr sz="1800" spc="2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Каждый</a:t>
            </a:r>
            <a:r>
              <a:rPr sz="1800" spc="1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472C4"/>
                </a:solidFill>
                <a:latin typeface="Times New Roman"/>
                <a:cs typeface="Times New Roman"/>
              </a:rPr>
              <a:t>участник системы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	</a:t>
            </a:r>
            <a:r>
              <a:rPr sz="1800" spc="-10" dirty="0">
                <a:solidFill>
                  <a:srgbClr val="4472C4"/>
                </a:solidFill>
                <a:latin typeface="Times New Roman"/>
                <a:cs typeface="Times New Roman"/>
              </a:rPr>
              <a:t>уверен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	</a:t>
            </a:r>
            <a:r>
              <a:rPr sz="1800" spc="-50" dirty="0">
                <a:solidFill>
                  <a:srgbClr val="4472C4"/>
                </a:solidFill>
                <a:latin typeface="Times New Roman"/>
                <a:cs typeface="Times New Roman"/>
              </a:rPr>
              <a:t>в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	</a:t>
            </a:r>
            <a:r>
              <a:rPr sz="1800" spc="-25" dirty="0">
                <a:solidFill>
                  <a:srgbClr val="4472C4"/>
                </a:solidFill>
                <a:latin typeface="Times New Roman"/>
                <a:cs typeface="Times New Roman"/>
              </a:rPr>
              <a:t>ее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	</a:t>
            </a:r>
            <a:r>
              <a:rPr sz="1800" spc="-10" dirty="0">
                <a:solidFill>
                  <a:srgbClr val="4472C4"/>
                </a:solidFill>
                <a:latin typeface="Times New Roman"/>
                <a:cs typeface="Times New Roman"/>
              </a:rPr>
              <a:t>честной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	</a:t>
            </a:r>
            <a:r>
              <a:rPr sz="1800" spc="-10" dirty="0">
                <a:solidFill>
                  <a:srgbClr val="4472C4"/>
                </a:solidFill>
                <a:latin typeface="Times New Roman"/>
                <a:cs typeface="Times New Roman"/>
              </a:rPr>
              <a:t>работе.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	</a:t>
            </a:r>
            <a:r>
              <a:rPr sz="1800" spc="-50" dirty="0">
                <a:solidFill>
                  <a:srgbClr val="4472C4"/>
                </a:solidFill>
                <a:latin typeface="Times New Roman"/>
                <a:cs typeface="Times New Roman"/>
              </a:rPr>
              <a:t>И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	</a:t>
            </a:r>
            <a:r>
              <a:rPr sz="1800" spc="-25" dirty="0">
                <a:solidFill>
                  <a:srgbClr val="4472C4"/>
                </a:solidFill>
                <a:latin typeface="Times New Roman"/>
                <a:cs typeface="Times New Roman"/>
              </a:rPr>
              <a:t>эта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	</a:t>
            </a:r>
            <a:r>
              <a:rPr sz="1800" spc="-10" dirty="0">
                <a:solidFill>
                  <a:srgbClr val="4472C4"/>
                </a:solidFill>
                <a:latin typeface="Times New Roman"/>
                <a:cs typeface="Times New Roman"/>
              </a:rPr>
              <a:t>честность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	</a:t>
            </a:r>
            <a:r>
              <a:rPr sz="1800" spc="-10" dirty="0">
                <a:solidFill>
                  <a:srgbClr val="4472C4"/>
                </a:solidFill>
                <a:latin typeface="Times New Roman"/>
                <a:cs typeface="Times New Roman"/>
              </a:rPr>
              <a:t>обеспечивается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	</a:t>
            </a:r>
            <a:r>
              <a:rPr sz="1800" spc="-10" dirty="0">
                <a:solidFill>
                  <a:srgbClr val="4472C4"/>
                </a:solidFill>
                <a:latin typeface="Times New Roman"/>
                <a:cs typeface="Times New Roman"/>
              </a:rPr>
              <a:t>математическим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27683" y="1600675"/>
            <a:ext cx="8531225" cy="65341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алгоритмом</a:t>
            </a:r>
            <a:r>
              <a:rPr sz="1800" spc="-4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и</a:t>
            </a:r>
            <a:r>
              <a:rPr sz="1800" spc="-4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всеми</a:t>
            </a:r>
            <a:r>
              <a:rPr sz="1800" spc="-4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пользователями</a:t>
            </a:r>
            <a:r>
              <a:rPr sz="1800" spc="-3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системы</a:t>
            </a:r>
            <a:r>
              <a:rPr sz="1800" spc="-4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472C4"/>
                </a:solidFill>
                <a:latin typeface="Times New Roman"/>
                <a:cs typeface="Times New Roman"/>
              </a:rPr>
              <a:t>блокчейн.</a:t>
            </a:r>
            <a:endParaRPr sz="1800">
              <a:latin typeface="Times New Roman"/>
              <a:cs typeface="Times New Roman"/>
            </a:endParaRPr>
          </a:p>
          <a:p>
            <a:pPr marL="462280">
              <a:lnSpc>
                <a:spcPct val="100000"/>
              </a:lnSpc>
              <a:spcBef>
                <a:spcPts val="310"/>
              </a:spcBef>
              <a:tabLst>
                <a:tab pos="1666239" algn="l"/>
                <a:tab pos="2719705" algn="l"/>
                <a:tab pos="2986405" algn="l"/>
                <a:tab pos="4251325" algn="l"/>
                <a:tab pos="4511675" algn="l"/>
                <a:tab pos="5427345" algn="l"/>
                <a:tab pos="6522084" algn="l"/>
                <a:tab pos="7973059" algn="l"/>
              </a:tabLst>
            </a:pPr>
            <a:r>
              <a:rPr sz="1800" spc="-10" dirty="0">
                <a:latin typeface="Times New Roman"/>
                <a:cs typeface="Times New Roman"/>
              </a:rPr>
              <a:t>Внедрение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блокчейн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50" dirty="0">
                <a:latin typeface="Times New Roman"/>
                <a:cs typeface="Times New Roman"/>
              </a:rPr>
              <a:t>–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технологий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50" dirty="0">
                <a:latin typeface="Times New Roman"/>
                <a:cs typeface="Times New Roman"/>
              </a:rPr>
              <a:t>в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бизнесе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компаний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solidFill>
                  <a:srgbClr val="4472C4"/>
                </a:solidFill>
                <a:latin typeface="Times New Roman"/>
                <a:cs typeface="Times New Roman"/>
              </a:rPr>
              <a:t>обеспечивает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	</a:t>
            </a:r>
            <a:r>
              <a:rPr sz="1800" spc="-10" dirty="0">
                <a:solidFill>
                  <a:srgbClr val="4472C4"/>
                </a:solidFill>
                <a:latin typeface="Times New Roman"/>
                <a:cs typeface="Times New Roman"/>
              </a:rPr>
              <a:t>более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8369" y="2266588"/>
            <a:ext cx="8663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19580" algn="l"/>
                <a:tab pos="3609340" algn="l"/>
                <a:tab pos="5279390" algn="l"/>
                <a:tab pos="5572125" algn="l"/>
                <a:tab pos="7120255" algn="l"/>
              </a:tabLst>
            </a:pPr>
            <a:r>
              <a:rPr sz="1800" b="1" i="1" spc="-10" dirty="0">
                <a:solidFill>
                  <a:srgbClr val="4472C4"/>
                </a:solidFill>
                <a:latin typeface="Times New Roman"/>
                <a:cs typeface="Times New Roman"/>
              </a:rPr>
              <a:t>экономическую</a:t>
            </a:r>
            <a:r>
              <a:rPr sz="1800" b="1" i="1" dirty="0">
                <a:solidFill>
                  <a:srgbClr val="4472C4"/>
                </a:solidFill>
                <a:latin typeface="Times New Roman"/>
                <a:cs typeface="Times New Roman"/>
              </a:rPr>
              <a:t>	</a:t>
            </a:r>
            <a:r>
              <a:rPr sz="1800" b="1" i="1" spc="-10" dirty="0">
                <a:solidFill>
                  <a:srgbClr val="4472C4"/>
                </a:solidFill>
                <a:latin typeface="Times New Roman"/>
                <a:cs typeface="Times New Roman"/>
              </a:rPr>
              <a:t>эффективность,</a:t>
            </a:r>
            <a:r>
              <a:rPr sz="1800" b="1" i="1" dirty="0">
                <a:solidFill>
                  <a:srgbClr val="4472C4"/>
                </a:solidFill>
                <a:latin typeface="Times New Roman"/>
                <a:cs typeface="Times New Roman"/>
              </a:rPr>
              <a:t>	</a:t>
            </a:r>
            <a:r>
              <a:rPr sz="1800" b="1" i="1" spc="-10" dirty="0">
                <a:solidFill>
                  <a:srgbClr val="4472C4"/>
                </a:solidFill>
                <a:latin typeface="Times New Roman"/>
                <a:cs typeface="Times New Roman"/>
              </a:rPr>
              <a:t>прозразчность</a:t>
            </a:r>
            <a:r>
              <a:rPr sz="1800" b="1" i="1" dirty="0">
                <a:solidFill>
                  <a:srgbClr val="4472C4"/>
                </a:solidFill>
                <a:latin typeface="Times New Roman"/>
                <a:cs typeface="Times New Roman"/>
              </a:rPr>
              <a:t>	</a:t>
            </a:r>
            <a:r>
              <a:rPr sz="1800" b="1" i="1" spc="-50" dirty="0">
                <a:solidFill>
                  <a:srgbClr val="4472C4"/>
                </a:solidFill>
                <a:latin typeface="Times New Roman"/>
                <a:cs typeface="Times New Roman"/>
              </a:rPr>
              <a:t>и</a:t>
            </a:r>
            <a:r>
              <a:rPr sz="1800" b="1" i="1" dirty="0">
                <a:solidFill>
                  <a:srgbClr val="4472C4"/>
                </a:solidFill>
                <a:latin typeface="Times New Roman"/>
                <a:cs typeface="Times New Roman"/>
              </a:rPr>
              <a:t>	</a:t>
            </a:r>
            <a:r>
              <a:rPr sz="1800" b="1" i="1" spc="-10" dirty="0">
                <a:solidFill>
                  <a:srgbClr val="4472C4"/>
                </a:solidFill>
                <a:latin typeface="Times New Roman"/>
                <a:cs typeface="Times New Roman"/>
              </a:rPr>
              <a:t>безопасность</a:t>
            </a:r>
            <a:r>
              <a:rPr sz="1800" b="1" i="1" dirty="0">
                <a:solidFill>
                  <a:srgbClr val="4472C4"/>
                </a:solidFill>
                <a:latin typeface="Times New Roman"/>
                <a:cs typeface="Times New Roman"/>
              </a:rPr>
              <a:t>	</a:t>
            </a:r>
            <a:r>
              <a:rPr sz="1800" b="1" i="1" spc="-10" dirty="0">
                <a:solidFill>
                  <a:srgbClr val="4472C4"/>
                </a:solidFill>
                <a:latin typeface="Times New Roman"/>
                <a:cs typeface="Times New Roman"/>
              </a:rPr>
              <a:t>деятельности</a:t>
            </a:r>
            <a:r>
              <a:rPr sz="1800" spc="-10" dirty="0">
                <a:solidFill>
                  <a:srgbClr val="4472C4"/>
                </a:solidFill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86136" y="1915916"/>
            <a:ext cx="880110" cy="65087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400"/>
              </a:spcBef>
            </a:pPr>
            <a:r>
              <a:rPr sz="1800" b="1" i="1" spc="-10" dirty="0">
                <a:solidFill>
                  <a:srgbClr val="4472C4"/>
                </a:solidFill>
                <a:latin typeface="Times New Roman"/>
                <a:cs typeface="Times New Roman"/>
              </a:rPr>
              <a:t>высокую</a:t>
            </a:r>
            <a:endParaRPr sz="1800">
              <a:latin typeface="Times New Roman"/>
              <a:cs typeface="Times New Roman"/>
            </a:endParaRPr>
          </a:p>
          <a:p>
            <a:pPr marR="5715" algn="r">
              <a:lnSpc>
                <a:spcPct val="100000"/>
              </a:lnSpc>
              <a:spcBef>
                <a:spcPts val="300"/>
              </a:spcBef>
            </a:pPr>
            <a:r>
              <a:rPr sz="1800" spc="-10" dirty="0">
                <a:latin typeface="Times New Roman"/>
                <a:cs typeface="Times New Roman"/>
              </a:rPr>
              <a:t>Данная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27226" y="2540908"/>
            <a:ext cx="9538970" cy="4090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35" algn="just">
              <a:lnSpc>
                <a:spcPct val="113999"/>
              </a:lnSpc>
              <a:spcBef>
                <a:spcPts val="95"/>
              </a:spcBef>
            </a:pPr>
            <a:r>
              <a:rPr sz="1800" dirty="0">
                <a:latin typeface="Times New Roman"/>
                <a:cs typeface="Times New Roman"/>
              </a:rPr>
              <a:t>технология</a:t>
            </a:r>
            <a:r>
              <a:rPr sz="1800" spc="1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резко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сокращает</a:t>
            </a:r>
            <a:r>
              <a:rPr sz="1800" spc="1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время,</a:t>
            </a:r>
            <a:r>
              <a:rPr sz="1800" spc="1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затрачиваемое</a:t>
            </a:r>
            <a:r>
              <a:rPr sz="1800" spc="1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на</a:t>
            </a:r>
            <a:r>
              <a:rPr sz="1800" spc="1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разрешение</a:t>
            </a:r>
            <a:r>
              <a:rPr sz="1800" spc="1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споров,</a:t>
            </a:r>
            <a:r>
              <a:rPr sz="1800" spc="1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поиск</a:t>
            </a:r>
            <a:r>
              <a:rPr sz="1800" spc="1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информации</a:t>
            </a:r>
            <a:r>
              <a:rPr sz="1800" spc="160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и </a:t>
            </a:r>
            <a:r>
              <a:rPr sz="1800" dirty="0">
                <a:latin typeface="Times New Roman"/>
                <a:cs typeface="Times New Roman"/>
              </a:rPr>
              <a:t>проверку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транзакции,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что проводит к более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быстрому урегулированию и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поставке.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Кроме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того,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к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преимуществам</a:t>
            </a:r>
            <a:r>
              <a:rPr sz="1800" spc="90" dirty="0">
                <a:solidFill>
                  <a:srgbClr val="4472C4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можно</a:t>
            </a:r>
            <a:r>
              <a:rPr sz="1800" spc="105" dirty="0">
                <a:solidFill>
                  <a:srgbClr val="4472C4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отнести</a:t>
            </a:r>
            <a:r>
              <a:rPr sz="1800" spc="100" dirty="0">
                <a:solidFill>
                  <a:srgbClr val="4472C4"/>
                </a:solidFill>
                <a:latin typeface="Times New Roman"/>
                <a:cs typeface="Times New Roman"/>
              </a:rPr>
              <a:t>  </a:t>
            </a:r>
            <a:r>
              <a:rPr sz="1800" b="1" i="1" dirty="0">
                <a:solidFill>
                  <a:srgbClr val="4472C4"/>
                </a:solidFill>
                <a:latin typeface="Times New Roman"/>
                <a:cs typeface="Times New Roman"/>
              </a:rPr>
              <a:t>возможность</a:t>
            </a:r>
            <a:r>
              <a:rPr sz="1800" b="1" i="1" spc="110" dirty="0">
                <a:solidFill>
                  <a:srgbClr val="4472C4"/>
                </a:solidFill>
                <a:latin typeface="Times New Roman"/>
                <a:cs typeface="Times New Roman"/>
              </a:rPr>
              <a:t>  </a:t>
            </a:r>
            <a:r>
              <a:rPr sz="1800" b="1" i="1" dirty="0">
                <a:solidFill>
                  <a:srgbClr val="4472C4"/>
                </a:solidFill>
                <a:latin typeface="Times New Roman"/>
                <a:cs typeface="Times New Roman"/>
              </a:rPr>
              <a:t>защиты</a:t>
            </a:r>
            <a:r>
              <a:rPr sz="1800" b="1" i="1" spc="105" dirty="0">
                <a:solidFill>
                  <a:srgbClr val="4472C4"/>
                </a:solidFill>
                <a:latin typeface="Times New Roman"/>
                <a:cs typeface="Times New Roman"/>
              </a:rPr>
              <a:t>  </a:t>
            </a:r>
            <a:r>
              <a:rPr sz="1800" b="1" i="1" dirty="0">
                <a:solidFill>
                  <a:srgbClr val="4472C4"/>
                </a:solidFill>
                <a:latin typeface="Times New Roman"/>
                <a:cs typeface="Times New Roman"/>
              </a:rPr>
              <a:t>от</a:t>
            </a:r>
            <a:r>
              <a:rPr sz="1800" b="1" i="1" spc="105" dirty="0">
                <a:solidFill>
                  <a:srgbClr val="4472C4"/>
                </a:solidFill>
                <a:latin typeface="Times New Roman"/>
                <a:cs typeface="Times New Roman"/>
              </a:rPr>
              <a:t>  </a:t>
            </a:r>
            <a:r>
              <a:rPr sz="1800" b="1" i="1" dirty="0">
                <a:solidFill>
                  <a:srgbClr val="4472C4"/>
                </a:solidFill>
                <a:latin typeface="Times New Roman"/>
                <a:cs typeface="Times New Roman"/>
              </a:rPr>
              <a:t>коррупции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,</a:t>
            </a:r>
            <a:r>
              <a:rPr sz="1800" spc="110" dirty="0">
                <a:solidFill>
                  <a:srgbClr val="4472C4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а</a:t>
            </a:r>
            <a:r>
              <a:rPr sz="1800" spc="110" dirty="0">
                <a:solidFill>
                  <a:srgbClr val="4472C4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также</a:t>
            </a:r>
            <a:r>
              <a:rPr sz="1800" spc="110" dirty="0">
                <a:solidFill>
                  <a:srgbClr val="4472C4"/>
                </a:solidFill>
                <a:latin typeface="Times New Roman"/>
                <a:cs typeface="Times New Roman"/>
              </a:rPr>
              <a:t>  </a:t>
            </a:r>
            <a:r>
              <a:rPr sz="1800" b="1" i="1" spc="-10" dirty="0">
                <a:solidFill>
                  <a:srgbClr val="4472C4"/>
                </a:solidFill>
                <a:latin typeface="Times New Roman"/>
                <a:cs typeface="Times New Roman"/>
              </a:rPr>
              <a:t>создания </a:t>
            </a:r>
            <a:r>
              <a:rPr sz="1800" b="1" i="1" dirty="0">
                <a:solidFill>
                  <a:srgbClr val="4472C4"/>
                </a:solidFill>
                <a:latin typeface="Times New Roman"/>
                <a:cs typeface="Times New Roman"/>
              </a:rPr>
              <a:t>отраслевого</a:t>
            </a:r>
            <a:r>
              <a:rPr sz="1800" b="1" i="1" spc="-1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4472C4"/>
                </a:solidFill>
                <a:latin typeface="Times New Roman"/>
                <a:cs typeface="Times New Roman"/>
              </a:rPr>
              <a:t>альянса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,</a:t>
            </a:r>
            <a:r>
              <a:rPr sz="1800" spc="-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включающего</a:t>
            </a:r>
            <a:r>
              <a:rPr sz="1800" spc="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поставщиков,</a:t>
            </a:r>
            <a:r>
              <a:rPr sz="1800" spc="1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партнеров</a:t>
            </a:r>
            <a:r>
              <a:rPr sz="1800" spc="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и</a:t>
            </a:r>
            <a:r>
              <a:rPr sz="1800" spc="-1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даже конкурентов</a:t>
            </a:r>
            <a:r>
              <a:rPr sz="1800" dirty="0">
                <a:latin typeface="Times New Roman"/>
                <a:cs typeface="Times New Roman"/>
              </a:rPr>
              <a:t>.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В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этом </a:t>
            </a:r>
            <a:r>
              <a:rPr sz="1800" spc="-10" dirty="0">
                <a:latin typeface="Times New Roman"/>
                <a:cs typeface="Times New Roman"/>
              </a:rPr>
              <a:t>ключе </a:t>
            </a:r>
            <a:r>
              <a:rPr sz="1800" spc="-25" dirty="0">
                <a:latin typeface="Times New Roman"/>
                <a:cs typeface="Times New Roman"/>
              </a:rPr>
              <a:t>блокчейн-</a:t>
            </a:r>
            <a:r>
              <a:rPr sz="1800" dirty="0">
                <a:latin typeface="Times New Roman"/>
                <a:cs typeface="Times New Roman"/>
              </a:rPr>
              <a:t>технология</a:t>
            </a:r>
            <a:r>
              <a:rPr sz="1800" spc="28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минимизирует</a:t>
            </a:r>
            <a:r>
              <a:rPr sz="1800" spc="28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риск</a:t>
            </a:r>
            <a:r>
              <a:rPr sz="1800" spc="28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сговора,</a:t>
            </a:r>
            <a:r>
              <a:rPr sz="1800" spc="28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а</a:t>
            </a:r>
            <a:r>
              <a:rPr sz="1800" spc="29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не</a:t>
            </a:r>
            <a:r>
              <a:rPr sz="1800" spc="28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санкционированного</a:t>
            </a:r>
            <a:r>
              <a:rPr sz="1800" spc="29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доступа</a:t>
            </a:r>
            <a:r>
              <a:rPr sz="1800" spc="290" dirty="0">
                <a:latin typeface="Times New Roman"/>
                <a:cs typeface="Times New Roman"/>
              </a:rPr>
              <a:t>  </a:t>
            </a:r>
            <a:r>
              <a:rPr sz="1800" spc="-50" dirty="0">
                <a:latin typeface="Times New Roman"/>
                <a:cs typeface="Times New Roman"/>
              </a:rPr>
              <a:t>и </a:t>
            </a:r>
            <a:r>
              <a:rPr sz="1800" dirty="0">
                <a:latin typeface="Times New Roman"/>
                <a:cs typeface="Times New Roman"/>
              </a:rPr>
              <a:t>непреднамеренного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раскрытия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информации.</a:t>
            </a:r>
            <a:endParaRPr sz="1800">
              <a:latin typeface="Times New Roman"/>
              <a:cs typeface="Times New Roman"/>
            </a:endParaRPr>
          </a:p>
          <a:p>
            <a:pPr marL="12700" marR="8890" indent="449580" algn="just">
              <a:lnSpc>
                <a:spcPct val="113900"/>
              </a:lnSpc>
            </a:pPr>
            <a:r>
              <a:rPr sz="1800" dirty="0">
                <a:latin typeface="Times New Roman"/>
                <a:cs typeface="Times New Roman"/>
              </a:rPr>
              <a:t>Стоит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отметить,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что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применение</a:t>
            </a:r>
            <a:r>
              <a:rPr sz="1800" spc="-10" dirty="0">
                <a:solidFill>
                  <a:srgbClr val="4472C4"/>
                </a:solidFill>
                <a:latin typeface="Times New Roman"/>
                <a:cs typeface="Times New Roman"/>
              </a:rPr>
              <a:t> блокчейн</a:t>
            </a:r>
            <a:r>
              <a:rPr sz="1800" spc="-2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–</a:t>
            </a:r>
            <a:r>
              <a:rPr sz="1800" spc="-1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технологии</a:t>
            </a:r>
            <a:r>
              <a:rPr sz="1800" spc="-2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способно</a:t>
            </a:r>
            <a:r>
              <a:rPr sz="1800" spc="-1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снизит</a:t>
            </a:r>
            <a:r>
              <a:rPr sz="1800" spc="-10" dirty="0">
                <a:solidFill>
                  <a:srgbClr val="4472C4"/>
                </a:solidFill>
                <a:latin typeface="Times New Roman"/>
                <a:cs typeface="Times New Roman"/>
              </a:rPr>
              <a:t> расходы компании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в</a:t>
            </a:r>
            <a:r>
              <a:rPr sz="1800" spc="-4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следующих</a:t>
            </a:r>
            <a:r>
              <a:rPr sz="1800" spc="-4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направлениях</a:t>
            </a:r>
            <a:r>
              <a:rPr sz="1800" spc="-2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472C4"/>
                </a:solidFill>
                <a:latin typeface="Times New Roman"/>
                <a:cs typeface="Times New Roman"/>
              </a:rPr>
              <a:t>деятельности:</a:t>
            </a:r>
            <a:endParaRPr sz="1800">
              <a:latin typeface="Times New Roman"/>
              <a:cs typeface="Times New Roman"/>
            </a:endParaRPr>
          </a:p>
          <a:p>
            <a:pPr marL="12700" marR="7620" indent="449580" algn="just">
              <a:lnSpc>
                <a:spcPct val="113900"/>
              </a:lnSpc>
              <a:spcBef>
                <a:spcPts val="15"/>
              </a:spcBef>
            </a:pPr>
            <a:r>
              <a:rPr sz="1800" dirty="0">
                <a:latin typeface="Times New Roman"/>
                <a:cs typeface="Times New Roman"/>
              </a:rPr>
              <a:t>финансовые</a:t>
            </a:r>
            <a:r>
              <a:rPr sz="1800" spc="3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операции,</a:t>
            </a:r>
            <a:r>
              <a:rPr sz="1800" spc="3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оформление</a:t>
            </a:r>
            <a:r>
              <a:rPr sz="1800" spc="3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и</a:t>
            </a:r>
            <a:r>
              <a:rPr sz="1800" spc="3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проверка</a:t>
            </a:r>
            <a:r>
              <a:rPr sz="1800" spc="3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подлинности</a:t>
            </a:r>
            <a:r>
              <a:rPr sz="1800" spc="3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документов,</a:t>
            </a:r>
            <a:r>
              <a:rPr sz="1800" spc="3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идентификация </a:t>
            </a:r>
            <a:r>
              <a:rPr sz="1800" dirty="0">
                <a:latin typeface="Times New Roman"/>
                <a:cs typeface="Times New Roman"/>
              </a:rPr>
              <a:t>пользователей,</a:t>
            </a:r>
            <a:r>
              <a:rPr sz="1800" spc="30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охрана</a:t>
            </a:r>
            <a:r>
              <a:rPr sz="1800" spc="30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интеллектуальной</a:t>
            </a:r>
            <a:r>
              <a:rPr sz="1800" spc="30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собственности,</a:t>
            </a:r>
            <a:r>
              <a:rPr sz="1800" spc="29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хранение</a:t>
            </a:r>
            <a:r>
              <a:rPr sz="1800" spc="30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информации,</a:t>
            </a:r>
            <a:r>
              <a:rPr sz="1800" spc="305" dirty="0">
                <a:latin typeface="Times New Roman"/>
                <a:cs typeface="Times New Roman"/>
              </a:rPr>
              <a:t>  </a:t>
            </a:r>
            <a:r>
              <a:rPr sz="1800" spc="-10" dirty="0">
                <a:latin typeface="Times New Roman"/>
                <a:cs typeface="Times New Roman"/>
              </a:rPr>
              <a:t>ведение </a:t>
            </a:r>
            <a:r>
              <a:rPr sz="1800" dirty="0">
                <a:latin typeface="Times New Roman"/>
                <a:cs typeface="Times New Roman"/>
              </a:rPr>
              <a:t>различных</a:t>
            </a:r>
            <a:r>
              <a:rPr sz="1800" spc="3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реестров,</a:t>
            </a:r>
            <a:r>
              <a:rPr sz="1800" spc="3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управление</a:t>
            </a:r>
            <a:r>
              <a:rPr sz="1800" spc="3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предриятиями,</a:t>
            </a:r>
            <a:r>
              <a:rPr sz="1800" spc="3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цепочки</a:t>
            </a:r>
            <a:r>
              <a:rPr sz="1800" spc="3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поставок,</a:t>
            </a:r>
            <a:r>
              <a:rPr sz="1800" spc="3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заключение</a:t>
            </a:r>
            <a:r>
              <a:rPr sz="1800" spc="3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и</a:t>
            </a:r>
            <a:r>
              <a:rPr sz="1800" spc="3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исполнение контрактов.</a:t>
            </a:r>
            <a:endParaRPr sz="1800">
              <a:latin typeface="Times New Roman"/>
              <a:cs typeface="Times New Roman"/>
            </a:endParaRPr>
          </a:p>
          <a:p>
            <a:pPr marL="462280" algn="just">
              <a:lnSpc>
                <a:spcPct val="100000"/>
              </a:lnSpc>
              <a:spcBef>
                <a:spcPts val="300"/>
              </a:spcBef>
            </a:pP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Все</a:t>
            </a:r>
            <a:r>
              <a:rPr sz="1800" spc="-4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это</a:t>
            </a:r>
            <a:r>
              <a:rPr sz="1800" spc="-3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создает</a:t>
            </a:r>
            <a:r>
              <a:rPr sz="1800" spc="-2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новые</a:t>
            </a:r>
            <a:r>
              <a:rPr sz="1800" spc="-1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потоки</a:t>
            </a:r>
            <a:r>
              <a:rPr sz="1800" spc="-3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4472C4"/>
                </a:solidFill>
                <a:latin typeface="Times New Roman"/>
                <a:cs typeface="Times New Roman"/>
              </a:rPr>
              <a:t>доходов</a:t>
            </a:r>
            <a:r>
              <a:rPr sz="1800" spc="-1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для</a:t>
            </a:r>
            <a:r>
              <a:rPr sz="1800" spc="-3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взаимодействия</a:t>
            </a:r>
            <a:r>
              <a:rPr sz="1800" spc="-4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с</a:t>
            </a:r>
            <a:r>
              <a:rPr sz="1800" spc="-2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472C4"/>
                </a:solidFill>
                <a:latin typeface="Times New Roman"/>
                <a:cs typeface="Times New Roman"/>
              </a:rPr>
              <a:t>клиентами.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141220" y="38100"/>
            <a:ext cx="7482840" cy="1118870"/>
            <a:chOff x="2141220" y="38100"/>
            <a:chExt cx="7482840" cy="1118870"/>
          </a:xfrm>
        </p:grpSpPr>
        <p:sp>
          <p:nvSpPr>
            <p:cNvPr id="8" name="object 8"/>
            <p:cNvSpPr/>
            <p:nvPr/>
          </p:nvSpPr>
          <p:spPr>
            <a:xfrm>
              <a:off x="2337815" y="161544"/>
              <a:ext cx="7073265" cy="708660"/>
            </a:xfrm>
            <a:custGeom>
              <a:avLst/>
              <a:gdLst/>
              <a:ahLst/>
              <a:cxnLst/>
              <a:rect l="l" t="t" r="r" b="b"/>
              <a:pathLst>
                <a:path w="7073265" h="708660">
                  <a:moveTo>
                    <a:pt x="0" y="0"/>
                  </a:moveTo>
                  <a:lnTo>
                    <a:pt x="7072883" y="0"/>
                  </a:lnTo>
                  <a:lnTo>
                    <a:pt x="7072883" y="708660"/>
                  </a:lnTo>
                  <a:lnTo>
                    <a:pt x="0" y="708660"/>
                  </a:lnTo>
                  <a:lnTo>
                    <a:pt x="0" y="0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41220" y="38100"/>
              <a:ext cx="5423914" cy="111861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03718" y="38100"/>
              <a:ext cx="2720339" cy="1118615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450017" y="163006"/>
            <a:ext cx="68465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Достоинства</a:t>
            </a:r>
            <a:r>
              <a:rPr sz="4000" spc="-180" dirty="0"/>
              <a:t> </a:t>
            </a:r>
            <a:r>
              <a:rPr sz="4000" spc="-10" dirty="0"/>
              <a:t>системы</a:t>
            </a:r>
            <a:r>
              <a:rPr sz="4000" spc="-185" dirty="0"/>
              <a:t> </a:t>
            </a:r>
            <a:r>
              <a:rPr sz="4000" spc="-10" dirty="0"/>
              <a:t>блокчейн</a:t>
            </a:r>
            <a:endParaRPr sz="4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92936" y="187452"/>
            <a:ext cx="9566275" cy="1209040"/>
            <a:chOff x="1392936" y="187452"/>
            <a:chExt cx="9566275" cy="12090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92936" y="187452"/>
              <a:ext cx="7062203" cy="78943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85759" y="187452"/>
              <a:ext cx="588251" cy="78943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04630" y="187452"/>
              <a:ext cx="2854451" cy="78943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48812" y="606564"/>
              <a:ext cx="5451347" cy="78941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08772" y="285808"/>
            <a:ext cx="9032875" cy="871219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2068195" marR="5080" indent="-2056130">
              <a:lnSpc>
                <a:spcPts val="3300"/>
              </a:lnSpc>
              <a:spcBef>
                <a:spcPts val="254"/>
              </a:spcBef>
            </a:pPr>
            <a:r>
              <a:rPr sz="2800" dirty="0">
                <a:latin typeface="Times New Roman"/>
                <a:cs typeface="Times New Roman"/>
              </a:rPr>
              <a:t>Основные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преимущества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технологии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Times New Roman"/>
                <a:cs typeface="Times New Roman"/>
              </a:rPr>
              <a:t>смарт-</a:t>
            </a:r>
            <a:r>
              <a:rPr sz="2800" spc="-20" dirty="0">
                <a:latin typeface="Times New Roman"/>
                <a:cs typeface="Times New Roman"/>
              </a:rPr>
              <a:t>контрактов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для </a:t>
            </a:r>
            <a:r>
              <a:rPr sz="2800" spc="-20" dirty="0">
                <a:latin typeface="Times New Roman"/>
                <a:cs typeface="Times New Roman"/>
              </a:rPr>
              <a:t>предпринимательских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структур: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36457" y="1631602"/>
            <a:ext cx="6732270" cy="40532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6350" indent="-287020" algn="just">
              <a:lnSpc>
                <a:spcPct val="150000"/>
              </a:lnSpc>
              <a:spcBef>
                <a:spcPts val="100"/>
              </a:spcBef>
              <a:buFont typeface="Wingdings"/>
              <a:buChar char=""/>
              <a:tabLst>
                <a:tab pos="299720" algn="l"/>
              </a:tabLst>
            </a:pPr>
            <a:r>
              <a:rPr sz="2200" dirty="0">
                <a:latin typeface="Times New Roman"/>
                <a:cs typeface="Times New Roman"/>
              </a:rPr>
              <a:t>скорость</a:t>
            </a:r>
            <a:r>
              <a:rPr sz="2200" spc="204" dirty="0">
                <a:latin typeface="Times New Roman"/>
                <a:cs typeface="Times New Roman"/>
              </a:rPr>
              <a:t>  </a:t>
            </a:r>
            <a:r>
              <a:rPr sz="2200" dirty="0">
                <a:latin typeface="Times New Roman"/>
                <a:cs typeface="Times New Roman"/>
              </a:rPr>
              <a:t>обновления</a:t>
            </a:r>
            <a:r>
              <a:rPr sz="2200" spc="215" dirty="0">
                <a:latin typeface="Times New Roman"/>
                <a:cs typeface="Times New Roman"/>
              </a:rPr>
              <a:t>  </a:t>
            </a:r>
            <a:r>
              <a:rPr sz="2200" dirty="0">
                <a:latin typeface="Times New Roman"/>
                <a:cs typeface="Times New Roman"/>
              </a:rPr>
              <a:t>информации</a:t>
            </a:r>
            <a:r>
              <a:rPr sz="2200" spc="210" dirty="0">
                <a:latin typeface="Times New Roman"/>
                <a:cs typeface="Times New Roman"/>
              </a:rPr>
              <a:t>  </a:t>
            </a:r>
            <a:r>
              <a:rPr sz="2200" dirty="0">
                <a:latin typeface="Times New Roman"/>
                <a:cs typeface="Times New Roman"/>
              </a:rPr>
              <a:t>и</a:t>
            </a:r>
            <a:r>
              <a:rPr sz="2200" spc="215" dirty="0">
                <a:latin typeface="Times New Roman"/>
                <a:cs typeface="Times New Roman"/>
              </a:rPr>
              <a:t>  </a:t>
            </a:r>
            <a:r>
              <a:rPr sz="2200" spc="-10" dirty="0">
                <a:latin typeface="Times New Roman"/>
                <a:cs typeface="Times New Roman"/>
              </a:rPr>
              <a:t>повышенная автоматизация;</a:t>
            </a:r>
            <a:endParaRPr sz="2200">
              <a:latin typeface="Times New Roman"/>
              <a:cs typeface="Times New Roman"/>
            </a:endParaRPr>
          </a:p>
          <a:p>
            <a:pPr marL="299085" marR="6985" indent="-287020" algn="just">
              <a:lnSpc>
                <a:spcPct val="150000"/>
              </a:lnSpc>
              <a:spcBef>
                <a:spcPts val="1989"/>
              </a:spcBef>
              <a:buFont typeface="Wingdings"/>
              <a:buChar char=""/>
              <a:tabLst>
                <a:tab pos="299720" algn="l"/>
              </a:tabLst>
            </a:pPr>
            <a:r>
              <a:rPr sz="2200" dirty="0">
                <a:latin typeface="Times New Roman"/>
                <a:cs typeface="Times New Roman"/>
              </a:rPr>
              <a:t>высокий</a:t>
            </a:r>
            <a:r>
              <a:rPr sz="2200" spc="4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уровень</a:t>
            </a:r>
            <a:r>
              <a:rPr sz="2200" spc="4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надежности</a:t>
            </a:r>
            <a:r>
              <a:rPr sz="2200" spc="4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данных</a:t>
            </a:r>
            <a:r>
              <a:rPr sz="2200" spc="4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и</a:t>
            </a:r>
            <a:r>
              <a:rPr sz="2200" spc="46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отсутствие возможности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манипуляций;</a:t>
            </a:r>
            <a:endParaRPr sz="2200">
              <a:latin typeface="Times New Roman"/>
              <a:cs typeface="Times New Roman"/>
            </a:endParaRPr>
          </a:p>
          <a:p>
            <a:pPr marL="298450" marR="5080" indent="-286385" algn="just">
              <a:lnSpc>
                <a:spcPct val="150000"/>
              </a:lnSpc>
              <a:spcBef>
                <a:spcPts val="2005"/>
              </a:spcBef>
              <a:buFont typeface="Wingdings"/>
              <a:buChar char=""/>
              <a:tabLst>
                <a:tab pos="299720" algn="l"/>
              </a:tabLst>
            </a:pPr>
            <a:r>
              <a:rPr sz="2200" dirty="0">
                <a:latin typeface="Times New Roman"/>
                <a:cs typeface="Times New Roman"/>
              </a:rPr>
              <a:t>оптимизация</a:t>
            </a:r>
            <a:r>
              <a:rPr sz="2200" spc="459" dirty="0">
                <a:latin typeface="Times New Roman"/>
                <a:cs typeface="Times New Roman"/>
              </a:rPr>
              <a:t>   </a:t>
            </a:r>
            <a:r>
              <a:rPr sz="2200" dirty="0">
                <a:latin typeface="Times New Roman"/>
                <a:cs typeface="Times New Roman"/>
              </a:rPr>
              <a:t>издержек</a:t>
            </a:r>
            <a:r>
              <a:rPr sz="2200" spc="459" dirty="0">
                <a:latin typeface="Times New Roman"/>
                <a:cs typeface="Times New Roman"/>
              </a:rPr>
              <a:t>   </a:t>
            </a:r>
            <a:r>
              <a:rPr sz="2200" dirty="0">
                <a:latin typeface="Times New Roman"/>
                <a:cs typeface="Times New Roman"/>
              </a:rPr>
              <a:t>за</a:t>
            </a:r>
            <a:r>
              <a:rPr sz="2200" spc="455" dirty="0">
                <a:latin typeface="Times New Roman"/>
                <a:cs typeface="Times New Roman"/>
              </a:rPr>
              <a:t>   </a:t>
            </a:r>
            <a:r>
              <a:rPr sz="2200" dirty="0">
                <a:latin typeface="Times New Roman"/>
                <a:cs typeface="Times New Roman"/>
              </a:rPr>
              <a:t>счет</a:t>
            </a:r>
            <a:r>
              <a:rPr sz="2200" spc="465" dirty="0">
                <a:latin typeface="Times New Roman"/>
                <a:cs typeface="Times New Roman"/>
              </a:rPr>
              <a:t>   </a:t>
            </a:r>
            <a:r>
              <a:rPr sz="2200" spc="-10" dirty="0">
                <a:latin typeface="Times New Roman"/>
                <a:cs typeface="Times New Roman"/>
              </a:rPr>
              <a:t>сокращения </a:t>
            </a:r>
            <a:r>
              <a:rPr sz="2200" dirty="0">
                <a:latin typeface="Times New Roman"/>
                <a:cs typeface="Times New Roman"/>
              </a:rPr>
              <a:t>посредников</a:t>
            </a:r>
            <a:r>
              <a:rPr sz="2200" spc="5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и</a:t>
            </a:r>
            <a:r>
              <a:rPr sz="2200" spc="5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увеличения</a:t>
            </a:r>
            <a:r>
              <a:rPr sz="2200" spc="5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скорости</a:t>
            </a:r>
            <a:r>
              <a:rPr sz="2200" spc="52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обслуживания </a:t>
            </a:r>
            <a:r>
              <a:rPr sz="2200" dirty="0">
                <a:latin typeface="Times New Roman"/>
                <a:cs typeface="Times New Roman"/>
              </a:rPr>
              <a:t>клиентов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за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один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временной</a:t>
            </a:r>
            <a:r>
              <a:rPr sz="2200" spc="-10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промежуток.</a:t>
            </a:r>
            <a:endParaRPr sz="22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43939" y="2191511"/>
            <a:ext cx="2913887" cy="291388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87780" y="1950720"/>
            <a:ext cx="9543415" cy="4907280"/>
          </a:xfrm>
          <a:custGeom>
            <a:avLst/>
            <a:gdLst/>
            <a:ahLst/>
            <a:cxnLst/>
            <a:rect l="l" t="t" r="r" b="b"/>
            <a:pathLst>
              <a:path w="9543415" h="4907280">
                <a:moveTo>
                  <a:pt x="0" y="0"/>
                </a:moveTo>
                <a:lnTo>
                  <a:pt x="9543288" y="0"/>
                </a:lnTo>
                <a:lnTo>
                  <a:pt x="9543288" y="4907280"/>
                </a:lnTo>
              </a:path>
              <a:path w="9543415" h="4907280">
                <a:moveTo>
                  <a:pt x="0" y="4907280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65999" y="1907627"/>
            <a:ext cx="9386570" cy="49324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6200" algn="just">
              <a:lnSpc>
                <a:spcPct val="150000"/>
              </a:lnSpc>
              <a:spcBef>
                <a:spcPts val="100"/>
              </a:spcBef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Первый</a:t>
            </a:r>
            <a:r>
              <a:rPr sz="2400" b="1" u="heavy" spc="1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вид</a:t>
            </a:r>
            <a:r>
              <a:rPr sz="2400" b="1" spc="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–это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когда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блокчейн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используется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в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качестве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платежной </a:t>
            </a:r>
            <a:r>
              <a:rPr sz="2400" dirty="0">
                <a:latin typeface="Times New Roman"/>
                <a:cs typeface="Times New Roman"/>
              </a:rPr>
              <a:t>системы</a:t>
            </a:r>
            <a:r>
              <a:rPr sz="2400" spc="3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для</a:t>
            </a:r>
            <a:r>
              <a:rPr sz="2400" spc="3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криптовалют</a:t>
            </a:r>
            <a:r>
              <a:rPr sz="2400" spc="3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\</a:t>
            </a:r>
            <a:r>
              <a:rPr lang="ru-RU" sz="2400" dirty="0">
                <a:latin typeface="Times New Roman"/>
                <a:cs typeface="Times New Roman"/>
              </a:rPr>
              <a:t>платежный</a:t>
            </a:r>
            <a:r>
              <a:rPr lang="ru-RU" sz="2400" spc="365" dirty="0">
                <a:solidFill>
                  <a:srgbClr val="4472C4"/>
                </a:solidFill>
                <a:latin typeface="Times New Roman"/>
                <a:cs typeface="Times New Roman"/>
              </a:rPr>
              <a:t> блокчей</a:t>
            </a:r>
            <a:r>
              <a:rPr sz="2400" dirty="0">
                <a:latin typeface="Times New Roman"/>
                <a:cs typeface="Times New Roman"/>
              </a:rPr>
              <a:t>\.</a:t>
            </a:r>
            <a:r>
              <a:rPr sz="2400" spc="365" dirty="0">
                <a:latin typeface="Times New Roman"/>
                <a:cs typeface="Times New Roman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Второй</a:t>
            </a:r>
            <a:r>
              <a:rPr sz="2400" b="1" u="heavy" spc="3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вид</a:t>
            </a:r>
            <a:r>
              <a:rPr sz="2400" b="1" spc="3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–это </a:t>
            </a:r>
            <a:r>
              <a:rPr sz="2400" dirty="0">
                <a:latin typeface="Times New Roman"/>
                <a:cs typeface="Times New Roman"/>
              </a:rPr>
              <a:t>когда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блокчейн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используется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как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распределенный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реестр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для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хранения </a:t>
            </a:r>
            <a:r>
              <a:rPr sz="2400" dirty="0">
                <a:latin typeface="Times New Roman"/>
                <a:cs typeface="Times New Roman"/>
              </a:rPr>
              <a:t>и</a:t>
            </a:r>
            <a:r>
              <a:rPr sz="2400" spc="38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оборота</a:t>
            </a:r>
            <a:r>
              <a:rPr sz="2400" spc="39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файлов;</a:t>
            </a:r>
            <a:r>
              <a:rPr sz="2400" spc="39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при</a:t>
            </a:r>
            <a:r>
              <a:rPr sz="2400" spc="39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этом</a:t>
            </a:r>
            <a:r>
              <a:rPr sz="2400" spc="40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используются</a:t>
            </a:r>
            <a:r>
              <a:rPr sz="2400" spc="39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служебные</a:t>
            </a:r>
            <a:r>
              <a:rPr sz="2400" spc="395" dirty="0">
                <a:latin typeface="Times New Roman"/>
                <a:cs typeface="Times New Roman"/>
              </a:rPr>
              <a:t>  </a:t>
            </a:r>
            <a:r>
              <a:rPr sz="2400" spc="-10" dirty="0">
                <a:latin typeface="Times New Roman"/>
                <a:cs typeface="Times New Roman"/>
              </a:rPr>
              <a:t>токены\ </a:t>
            </a:r>
            <a:r>
              <a:rPr sz="2400" dirty="0">
                <a:solidFill>
                  <a:srgbClr val="4472C4"/>
                </a:solidFill>
                <a:latin typeface="Times New Roman"/>
                <a:cs typeface="Times New Roman"/>
              </a:rPr>
              <a:t>торговый</a:t>
            </a:r>
            <a:r>
              <a:rPr sz="2400" spc="114" dirty="0">
                <a:solidFill>
                  <a:srgbClr val="4472C4"/>
                </a:solidFill>
                <a:latin typeface="Times New Roman"/>
                <a:cs typeface="Times New Roman"/>
              </a:rPr>
              <a:t>  </a:t>
            </a:r>
            <a:r>
              <a:rPr sz="2400" dirty="0">
                <a:solidFill>
                  <a:srgbClr val="4472C4"/>
                </a:solidFill>
                <a:latin typeface="Times New Roman"/>
                <a:cs typeface="Times New Roman"/>
              </a:rPr>
              <a:t>блокчейн</a:t>
            </a:r>
            <a:r>
              <a:rPr sz="2400" spc="120" dirty="0">
                <a:solidFill>
                  <a:srgbClr val="4472C4"/>
                </a:solidFill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\.</a:t>
            </a:r>
            <a:r>
              <a:rPr sz="2400" spc="114" dirty="0">
                <a:latin typeface="Times New Roman"/>
                <a:cs typeface="Times New Roman"/>
              </a:rPr>
              <a:t>  </a:t>
            </a:r>
            <a:r>
              <a:rPr sz="2400" b="1" dirty="0">
                <a:latin typeface="Times New Roman"/>
                <a:cs typeface="Times New Roman"/>
              </a:rPr>
              <a:t>Третий</a:t>
            </a:r>
            <a:r>
              <a:rPr sz="2400" b="1" spc="120" dirty="0">
                <a:latin typeface="Times New Roman"/>
                <a:cs typeface="Times New Roman"/>
              </a:rPr>
              <a:t>  </a:t>
            </a:r>
            <a:r>
              <a:rPr sz="2400" b="1" dirty="0">
                <a:latin typeface="Times New Roman"/>
                <a:cs typeface="Times New Roman"/>
              </a:rPr>
              <a:t>вид</a:t>
            </a:r>
            <a:r>
              <a:rPr sz="2400" b="1" spc="12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12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блокчейн,</a:t>
            </a:r>
            <a:r>
              <a:rPr sz="2400" spc="12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используемый</a:t>
            </a:r>
            <a:r>
              <a:rPr sz="2400" spc="114" dirty="0">
                <a:latin typeface="Times New Roman"/>
                <a:cs typeface="Times New Roman"/>
              </a:rPr>
              <a:t>  </a:t>
            </a:r>
            <a:r>
              <a:rPr sz="2400" spc="-25" dirty="0">
                <a:latin typeface="Times New Roman"/>
                <a:cs typeface="Times New Roman"/>
              </a:rPr>
              <a:t>для </a:t>
            </a:r>
            <a:r>
              <a:rPr sz="2400" dirty="0">
                <a:latin typeface="Times New Roman"/>
                <a:cs typeface="Times New Roman"/>
              </a:rPr>
              <a:t>первичного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размещения токенов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в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процессе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финансирования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стартапов</a:t>
            </a:r>
            <a:endParaRPr sz="2400">
              <a:latin typeface="Times New Roman"/>
              <a:cs typeface="Times New Roman"/>
            </a:endParaRPr>
          </a:p>
          <a:p>
            <a:pPr marL="12700" marR="6985" algn="just">
              <a:lnSpc>
                <a:spcPct val="150000"/>
              </a:lnSpc>
            </a:pP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ICO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\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472C4"/>
                </a:solidFill>
                <a:latin typeface="Times New Roman"/>
                <a:cs typeface="Times New Roman"/>
              </a:rPr>
              <a:t>инвестиционный</a:t>
            </a:r>
            <a:r>
              <a:rPr sz="2400" spc="16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472C4"/>
                </a:solidFill>
                <a:latin typeface="Times New Roman"/>
                <a:cs typeface="Times New Roman"/>
              </a:rPr>
              <a:t>блокчейн</a:t>
            </a:r>
            <a:r>
              <a:rPr sz="2400" spc="16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\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.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Четвертый</a:t>
            </a:r>
            <a:r>
              <a:rPr sz="2400" b="1" spc="160" dirty="0">
                <a:latin typeface="Times New Roman"/>
                <a:cs typeface="Times New Roman"/>
              </a:rPr>
              <a:t> </a:t>
            </a:r>
            <a:r>
              <a:rPr sz="2400" u="heavy" spc="1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вид</a:t>
            </a:r>
            <a:r>
              <a:rPr sz="2400" b="1" spc="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это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когда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эта </a:t>
            </a:r>
            <a:r>
              <a:rPr sz="2400" dirty="0">
                <a:latin typeface="Times New Roman"/>
                <a:cs typeface="Times New Roman"/>
              </a:rPr>
              <a:t>технология</a:t>
            </a:r>
            <a:r>
              <a:rPr sz="2400" spc="5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используется</a:t>
            </a:r>
            <a:r>
              <a:rPr sz="2400" spc="5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в</a:t>
            </a:r>
            <a:r>
              <a:rPr sz="2400" spc="5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качестве</a:t>
            </a:r>
            <a:r>
              <a:rPr sz="2400" spc="5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бизнес-модели</a:t>
            </a:r>
            <a:r>
              <a:rPr sz="2400" spc="5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\</a:t>
            </a:r>
            <a:r>
              <a:rPr sz="2400" spc="560" dirty="0"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4472C4"/>
                </a:solidFill>
                <a:latin typeface="Times New Roman"/>
                <a:cs typeface="Times New Roman"/>
              </a:rPr>
              <a:t>корпоративный блокчейн</a:t>
            </a:r>
            <a:r>
              <a:rPr sz="2400" spc="-9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\.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70660" y="219456"/>
            <a:ext cx="9278620" cy="1376680"/>
            <a:chOff x="1470660" y="219456"/>
            <a:chExt cx="9278620" cy="13766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0660" y="219456"/>
              <a:ext cx="4549139" cy="89915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7567" y="219456"/>
              <a:ext cx="1786127" cy="89915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40294" y="219456"/>
              <a:ext cx="2272283" cy="89915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79179" y="219456"/>
              <a:ext cx="2069591" cy="89915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12592" y="696468"/>
              <a:ext cx="1498079" cy="89915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77283" y="696467"/>
              <a:ext cx="2260091" cy="89915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03975" y="696467"/>
              <a:ext cx="669035" cy="89915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39611" y="696467"/>
              <a:ext cx="2860547" cy="899159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717085" y="328672"/>
            <a:ext cx="8568690" cy="9912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754505" marR="5080" indent="-1742439">
              <a:lnSpc>
                <a:spcPts val="3760"/>
              </a:lnSpc>
              <a:spcBef>
                <a:spcPts val="280"/>
              </a:spcBef>
              <a:tabLst>
                <a:tab pos="4229100" algn="l"/>
              </a:tabLst>
            </a:pPr>
            <a:r>
              <a:rPr sz="3200" dirty="0">
                <a:latin typeface="Times New Roman"/>
                <a:cs typeface="Times New Roman"/>
              </a:rPr>
              <a:t>К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настоящему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времени</a:t>
            </a:r>
            <a:r>
              <a:rPr sz="3200" dirty="0">
                <a:latin typeface="Times New Roman"/>
                <a:cs typeface="Times New Roman"/>
              </a:rPr>
              <a:t>	можно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выделить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четыре </a:t>
            </a:r>
            <a:r>
              <a:rPr sz="3200" b="1" dirty="0">
                <a:latin typeface="Times New Roman"/>
                <a:cs typeface="Times New Roman"/>
              </a:rPr>
              <a:t>вида</a:t>
            </a:r>
            <a:r>
              <a:rPr sz="3200" b="1" spc="55" dirty="0">
                <a:latin typeface="Times New Roman"/>
                <a:cs typeface="Times New Roman"/>
              </a:rPr>
              <a:t> </a:t>
            </a:r>
            <a:r>
              <a:rPr sz="3200" b="1" spc="-30" dirty="0">
                <a:latin typeface="Times New Roman"/>
                <a:cs typeface="Times New Roman"/>
              </a:rPr>
              <a:t>блокчейн-</a:t>
            </a:r>
            <a:r>
              <a:rPr sz="3200" b="1" spc="-10" dirty="0">
                <a:latin typeface="Times New Roman"/>
                <a:cs typeface="Times New Roman"/>
              </a:rPr>
              <a:t>технологий: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34587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517903" y="53340"/>
            <a:ext cx="9077325" cy="1231900"/>
            <a:chOff x="1517903" y="53340"/>
            <a:chExt cx="9077325" cy="1231900"/>
          </a:xfrm>
        </p:grpSpPr>
        <p:sp>
          <p:nvSpPr>
            <p:cNvPr id="4" name="object 4"/>
            <p:cNvSpPr/>
            <p:nvPr/>
          </p:nvSpPr>
          <p:spPr>
            <a:xfrm>
              <a:off x="1523999" y="73151"/>
              <a:ext cx="9065260" cy="1073150"/>
            </a:xfrm>
            <a:custGeom>
              <a:avLst/>
              <a:gdLst/>
              <a:ahLst/>
              <a:cxnLst/>
              <a:rect l="l" t="t" r="r" b="b"/>
              <a:pathLst>
                <a:path w="9065260" h="1073150">
                  <a:moveTo>
                    <a:pt x="0" y="0"/>
                  </a:moveTo>
                  <a:lnTo>
                    <a:pt x="9064752" y="0"/>
                  </a:lnTo>
                  <a:lnTo>
                    <a:pt x="9064752" y="1072896"/>
                  </a:lnTo>
                  <a:lnTo>
                    <a:pt x="0" y="1072896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92095" y="53340"/>
              <a:ext cx="3009899" cy="123139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98491" y="53340"/>
              <a:ext cx="5138927" cy="123139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34860" y="191684"/>
            <a:ext cx="68440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Блокчейн</a:t>
            </a:r>
            <a:r>
              <a:rPr sz="4400" spc="-55" dirty="0"/>
              <a:t> </a:t>
            </a:r>
            <a:r>
              <a:rPr sz="4400" dirty="0"/>
              <a:t>как</a:t>
            </a:r>
            <a:r>
              <a:rPr sz="4400" spc="-30" dirty="0"/>
              <a:t> </a:t>
            </a:r>
            <a:r>
              <a:rPr sz="4400" dirty="0"/>
              <a:t>объект</a:t>
            </a:r>
            <a:r>
              <a:rPr sz="4400" spc="-45" dirty="0"/>
              <a:t> </a:t>
            </a:r>
            <a:r>
              <a:rPr sz="4400" spc="-10" dirty="0"/>
              <a:t>оценки</a:t>
            </a:r>
            <a:endParaRPr sz="4400"/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161776" y="0"/>
            <a:ext cx="1030224" cy="685799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754121" y="1637143"/>
            <a:ext cx="8177530" cy="23185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41475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Calibri"/>
                <a:cs typeface="Calibri"/>
              </a:rPr>
              <a:t>План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презентации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9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3000" spc="-10" dirty="0">
                <a:latin typeface="Calibri"/>
                <a:cs typeface="Calibri"/>
              </a:rPr>
              <a:t>Содержание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понятия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блокчейн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  <a:tab pos="6184265" algn="l"/>
              </a:tabLst>
            </a:pPr>
            <a:r>
              <a:rPr sz="3000" dirty="0">
                <a:latin typeface="Calibri"/>
                <a:cs typeface="Calibri"/>
              </a:rPr>
              <a:t>Состав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и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схема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функционирования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10" dirty="0">
                <a:latin typeface="Calibri"/>
                <a:cs typeface="Calibri"/>
              </a:rPr>
              <a:t>блокчейн</a:t>
            </a:r>
            <a:endParaRPr lang="ru-RU" sz="3000" spc="-1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16923" y="1772167"/>
            <a:ext cx="9121140" cy="4622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 algn="just">
              <a:lnSpc>
                <a:spcPct val="150000"/>
              </a:lnSpc>
              <a:spcBef>
                <a:spcPts val="100"/>
              </a:spcBef>
              <a:buAutoNum type="arabicPeriod"/>
              <a:tabLst>
                <a:tab pos="355600" algn="l"/>
              </a:tabLst>
            </a:pPr>
            <a:r>
              <a:rPr sz="19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Распределенность</a:t>
            </a:r>
            <a:r>
              <a:rPr sz="1900" dirty="0">
                <a:latin typeface="Times New Roman"/>
                <a:cs typeface="Times New Roman"/>
              </a:rPr>
              <a:t>:</a:t>
            </a:r>
            <a:r>
              <a:rPr sz="1900" spc="409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система</a:t>
            </a:r>
            <a:r>
              <a:rPr sz="1900" spc="40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работает</a:t>
            </a:r>
            <a:r>
              <a:rPr sz="1900" spc="40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на</a:t>
            </a:r>
            <a:r>
              <a:rPr sz="1900" spc="40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компьютерах</a:t>
            </a:r>
            <a:r>
              <a:rPr sz="1900" spc="409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добровольных</a:t>
            </a:r>
            <a:r>
              <a:rPr sz="1900" spc="434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участников </a:t>
            </a:r>
            <a:r>
              <a:rPr sz="1900" dirty="0">
                <a:latin typeface="Times New Roman"/>
                <a:cs typeface="Times New Roman"/>
              </a:rPr>
              <a:t>системы</a:t>
            </a:r>
            <a:r>
              <a:rPr sz="1900" spc="5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по</a:t>
            </a:r>
            <a:r>
              <a:rPr sz="1900" spc="5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всей</a:t>
            </a:r>
            <a:r>
              <a:rPr sz="1900" spc="6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стране</a:t>
            </a:r>
            <a:r>
              <a:rPr sz="1900" spc="4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или</a:t>
            </a:r>
            <a:r>
              <a:rPr sz="1900" spc="4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всему</a:t>
            </a:r>
            <a:r>
              <a:rPr sz="1900" spc="6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миру;</a:t>
            </a:r>
            <a:r>
              <a:rPr sz="1900" spc="4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у</a:t>
            </a:r>
            <a:r>
              <a:rPr sz="1900" spc="5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неё,</a:t>
            </a:r>
            <a:r>
              <a:rPr sz="1900" spc="5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как</a:t>
            </a:r>
            <a:r>
              <a:rPr sz="1900" spc="4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правило,</a:t>
            </a:r>
            <a:r>
              <a:rPr sz="1900" spc="58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нет</a:t>
            </a:r>
            <a:r>
              <a:rPr sz="1900" spc="4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централизованной </a:t>
            </a:r>
            <a:r>
              <a:rPr sz="1900" dirty="0">
                <a:latin typeface="Times New Roman"/>
                <a:cs typeface="Times New Roman"/>
              </a:rPr>
              <a:t>базы</a:t>
            </a:r>
            <a:r>
              <a:rPr sz="1900" spc="-6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данных,</a:t>
            </a:r>
            <a:r>
              <a:rPr sz="1900" spc="-65" dirty="0">
                <a:latin typeface="Times New Roman"/>
                <a:cs typeface="Times New Roman"/>
              </a:rPr>
              <a:t> </a:t>
            </a:r>
            <a:r>
              <a:rPr sz="1900" spc="-25" dirty="0">
                <a:latin typeface="Times New Roman"/>
                <a:cs typeface="Times New Roman"/>
              </a:rPr>
              <a:t>которую</a:t>
            </a:r>
            <a:r>
              <a:rPr sz="1900" spc="-7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можно</a:t>
            </a:r>
            <a:r>
              <a:rPr sz="1900" spc="-6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было</a:t>
            </a:r>
            <a:r>
              <a:rPr sz="1900" spc="-6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бы</a:t>
            </a:r>
            <a:r>
              <a:rPr sz="1900" spc="-6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взломать.</a:t>
            </a:r>
            <a:endParaRPr sz="1900">
              <a:latin typeface="Times New Roman"/>
              <a:cs typeface="Times New Roman"/>
            </a:endParaRPr>
          </a:p>
          <a:p>
            <a:pPr marL="354965" marR="5080" indent="-342900" algn="just">
              <a:lnSpc>
                <a:spcPct val="150000"/>
              </a:lnSpc>
              <a:spcBef>
                <a:spcPts val="994"/>
              </a:spcBef>
              <a:buAutoNum type="arabicPeriod"/>
              <a:tabLst>
                <a:tab pos="355600" algn="l"/>
              </a:tabLst>
            </a:pPr>
            <a:r>
              <a:rPr sz="19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Публичность</a:t>
            </a:r>
            <a:r>
              <a:rPr sz="19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:</a:t>
            </a:r>
            <a:r>
              <a:rPr sz="1900" spc="270" dirty="0">
                <a:latin typeface="Times New Roman"/>
                <a:cs typeface="Times New Roman"/>
              </a:rPr>
              <a:t>  </a:t>
            </a:r>
            <a:r>
              <a:rPr sz="1900" dirty="0">
                <a:latin typeface="Times New Roman"/>
                <a:cs typeface="Times New Roman"/>
              </a:rPr>
              <a:t>любой</a:t>
            </a:r>
            <a:r>
              <a:rPr sz="1900" spc="275" dirty="0">
                <a:latin typeface="Times New Roman"/>
                <a:cs typeface="Times New Roman"/>
              </a:rPr>
              <a:t>  </a:t>
            </a:r>
            <a:r>
              <a:rPr sz="1900" dirty="0">
                <a:latin typeface="Times New Roman"/>
                <a:cs typeface="Times New Roman"/>
              </a:rPr>
              <a:t>участник</a:t>
            </a:r>
            <a:r>
              <a:rPr sz="1900" spc="270" dirty="0">
                <a:latin typeface="Times New Roman"/>
                <a:cs typeface="Times New Roman"/>
              </a:rPr>
              <a:t>  </a:t>
            </a:r>
            <a:r>
              <a:rPr sz="1900" dirty="0">
                <a:latin typeface="Times New Roman"/>
                <a:cs typeface="Times New Roman"/>
              </a:rPr>
              <a:t>системы</a:t>
            </a:r>
            <a:r>
              <a:rPr sz="1900" spc="265" dirty="0">
                <a:latin typeface="Times New Roman"/>
                <a:cs typeface="Times New Roman"/>
              </a:rPr>
              <a:t>  </a:t>
            </a:r>
            <a:r>
              <a:rPr sz="1900" dirty="0">
                <a:latin typeface="Times New Roman"/>
                <a:cs typeface="Times New Roman"/>
              </a:rPr>
              <a:t>блокчейн</a:t>
            </a:r>
            <a:r>
              <a:rPr sz="1900" spc="270" dirty="0">
                <a:latin typeface="Times New Roman"/>
                <a:cs typeface="Times New Roman"/>
              </a:rPr>
              <a:t>  </a:t>
            </a:r>
            <a:r>
              <a:rPr sz="1900" dirty="0">
                <a:latin typeface="Times New Roman"/>
                <a:cs typeface="Times New Roman"/>
              </a:rPr>
              <a:t>может</a:t>
            </a:r>
            <a:r>
              <a:rPr sz="1900" spc="270" dirty="0">
                <a:latin typeface="Times New Roman"/>
                <a:cs typeface="Times New Roman"/>
              </a:rPr>
              <a:t>  </a:t>
            </a:r>
            <a:r>
              <a:rPr sz="1900" dirty="0">
                <a:latin typeface="Times New Roman"/>
                <a:cs typeface="Times New Roman"/>
              </a:rPr>
              <a:t>в</a:t>
            </a:r>
            <a:r>
              <a:rPr sz="1900" spc="270" dirty="0">
                <a:latin typeface="Times New Roman"/>
                <a:cs typeface="Times New Roman"/>
              </a:rPr>
              <a:t>  </a:t>
            </a:r>
            <a:r>
              <a:rPr sz="1900" dirty="0">
                <a:latin typeface="Times New Roman"/>
                <a:cs typeface="Times New Roman"/>
              </a:rPr>
              <a:t>любой</a:t>
            </a:r>
            <a:r>
              <a:rPr sz="1900" spc="275" dirty="0">
                <a:latin typeface="Times New Roman"/>
                <a:cs typeface="Times New Roman"/>
              </a:rPr>
              <a:t>  </a:t>
            </a:r>
            <a:r>
              <a:rPr sz="1900" spc="-10" dirty="0">
                <a:latin typeface="Times New Roman"/>
                <a:cs typeface="Times New Roman"/>
              </a:rPr>
              <a:t>момент </a:t>
            </a:r>
            <a:r>
              <a:rPr sz="1900" dirty="0">
                <a:latin typeface="Times New Roman"/>
                <a:cs typeface="Times New Roman"/>
              </a:rPr>
              <a:t>просматривать</a:t>
            </a:r>
            <a:r>
              <a:rPr sz="1900" spc="4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все</a:t>
            </a:r>
            <a:r>
              <a:rPr sz="1900" spc="434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записи</a:t>
            </a:r>
            <a:r>
              <a:rPr sz="1900" spc="434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в</a:t>
            </a:r>
            <a:r>
              <a:rPr sz="1900" spc="4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реестре,</a:t>
            </a:r>
            <a:r>
              <a:rPr sz="1900" spc="44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т.к.</a:t>
            </a:r>
            <a:r>
              <a:rPr sz="1900" spc="4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они</a:t>
            </a:r>
            <a:r>
              <a:rPr sz="1900" spc="434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всегда</a:t>
            </a:r>
            <a:r>
              <a:rPr sz="1900" spc="43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присутствуют</a:t>
            </a:r>
            <a:r>
              <a:rPr sz="1900" spc="434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в</a:t>
            </a:r>
            <a:r>
              <a:rPr sz="1900" spc="434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сети,</a:t>
            </a:r>
            <a:r>
              <a:rPr sz="1900" spc="44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а</a:t>
            </a:r>
            <a:r>
              <a:rPr sz="1900" spc="425" dirty="0">
                <a:latin typeface="Times New Roman"/>
                <a:cs typeface="Times New Roman"/>
              </a:rPr>
              <a:t> </a:t>
            </a:r>
            <a:r>
              <a:rPr sz="1900" spc="-25" dirty="0">
                <a:latin typeface="Times New Roman"/>
                <a:cs typeface="Times New Roman"/>
              </a:rPr>
              <a:t>не </a:t>
            </a:r>
            <a:r>
              <a:rPr sz="1900" spc="-20" dirty="0">
                <a:latin typeface="Times New Roman"/>
                <a:cs typeface="Times New Roman"/>
              </a:rPr>
              <a:t>находятся</a:t>
            </a:r>
            <a:r>
              <a:rPr sz="1900" spc="-3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в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spc="-35" dirty="0">
                <a:latin typeface="Times New Roman"/>
                <a:cs typeface="Times New Roman"/>
              </a:rPr>
              <a:t>какой-</a:t>
            </a:r>
            <a:r>
              <a:rPr sz="1900" dirty="0">
                <a:latin typeface="Times New Roman"/>
                <a:cs typeface="Times New Roman"/>
              </a:rPr>
              <a:t>либо</a:t>
            </a:r>
            <a:r>
              <a:rPr sz="1900" spc="-4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частной</a:t>
            </a:r>
            <a:r>
              <a:rPr sz="1900" spc="409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организации.</a:t>
            </a:r>
            <a:endParaRPr sz="1900">
              <a:latin typeface="Times New Roman"/>
              <a:cs typeface="Times New Roman"/>
            </a:endParaRPr>
          </a:p>
          <a:p>
            <a:pPr marL="354965" marR="5080" indent="-342900" algn="just">
              <a:lnSpc>
                <a:spcPct val="150000"/>
              </a:lnSpc>
              <a:spcBef>
                <a:spcPts val="994"/>
              </a:spcBef>
              <a:buAutoNum type="arabicPeriod"/>
              <a:tabLst>
                <a:tab pos="355600" algn="l"/>
              </a:tabLst>
            </a:pPr>
            <a:r>
              <a:rPr sz="19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Зашифрованность</a:t>
            </a:r>
            <a:r>
              <a:rPr sz="19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:</a:t>
            </a:r>
            <a:r>
              <a:rPr sz="1900" spc="225" dirty="0">
                <a:latin typeface="Times New Roman"/>
                <a:cs typeface="Times New Roman"/>
              </a:rPr>
              <a:t>  </a:t>
            </a:r>
            <a:r>
              <a:rPr sz="1900" dirty="0">
                <a:latin typeface="Times New Roman"/>
                <a:cs typeface="Times New Roman"/>
              </a:rPr>
              <a:t>в</a:t>
            </a:r>
            <a:r>
              <a:rPr sz="1900" spc="229" dirty="0">
                <a:latin typeface="Times New Roman"/>
                <a:cs typeface="Times New Roman"/>
              </a:rPr>
              <a:t>  </a:t>
            </a:r>
            <a:r>
              <a:rPr sz="1900" dirty="0">
                <a:latin typeface="Times New Roman"/>
                <a:cs typeface="Times New Roman"/>
              </a:rPr>
              <a:t>блокчейне</a:t>
            </a:r>
            <a:r>
              <a:rPr sz="1900" spc="225" dirty="0">
                <a:latin typeface="Times New Roman"/>
                <a:cs typeface="Times New Roman"/>
              </a:rPr>
              <a:t>  </a:t>
            </a:r>
            <a:r>
              <a:rPr sz="1900" dirty="0">
                <a:latin typeface="Times New Roman"/>
                <a:cs typeface="Times New Roman"/>
              </a:rPr>
              <a:t>используется</a:t>
            </a:r>
            <a:r>
              <a:rPr sz="1900" spc="235" dirty="0">
                <a:latin typeface="Times New Roman"/>
                <a:cs typeface="Times New Roman"/>
              </a:rPr>
              <a:t>  </a:t>
            </a:r>
            <a:r>
              <a:rPr sz="1900" dirty="0">
                <a:latin typeface="Times New Roman"/>
                <a:cs typeface="Times New Roman"/>
              </a:rPr>
              <a:t>мощная</a:t>
            </a:r>
            <a:r>
              <a:rPr sz="1900" spc="235" dirty="0">
                <a:latin typeface="Times New Roman"/>
                <a:cs typeface="Times New Roman"/>
              </a:rPr>
              <a:t>  </a:t>
            </a:r>
            <a:r>
              <a:rPr sz="1900" dirty="0">
                <a:latin typeface="Times New Roman"/>
                <a:cs typeface="Times New Roman"/>
              </a:rPr>
              <a:t>система</a:t>
            </a:r>
            <a:r>
              <a:rPr sz="1900" spc="225" dirty="0">
                <a:latin typeface="Times New Roman"/>
                <a:cs typeface="Times New Roman"/>
              </a:rPr>
              <a:t>  </a:t>
            </a:r>
            <a:r>
              <a:rPr sz="1900" spc="-10" dirty="0">
                <a:latin typeface="Times New Roman"/>
                <a:cs typeface="Times New Roman"/>
              </a:rPr>
              <a:t>шифрования, </a:t>
            </a:r>
            <a:r>
              <a:rPr sz="1900" dirty="0">
                <a:latin typeface="Times New Roman"/>
                <a:cs typeface="Times New Roman"/>
              </a:rPr>
              <a:t>применяющая</a:t>
            </a:r>
            <a:r>
              <a:rPr sz="1900" spc="38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публичные</a:t>
            </a:r>
            <a:r>
              <a:rPr sz="1900" spc="37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и</a:t>
            </a:r>
            <a:r>
              <a:rPr sz="1900" spc="38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частные</a:t>
            </a:r>
            <a:r>
              <a:rPr sz="1900" spc="39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ключи</a:t>
            </a:r>
            <a:r>
              <a:rPr sz="1900" spc="39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(сходная</a:t>
            </a:r>
            <a:r>
              <a:rPr sz="1900" spc="39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с</a:t>
            </a:r>
            <a:r>
              <a:rPr sz="1900" spc="38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системой</a:t>
            </a:r>
            <a:r>
              <a:rPr sz="1900" spc="39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двух</a:t>
            </a:r>
            <a:r>
              <a:rPr sz="1900" spc="39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ключей</a:t>
            </a:r>
            <a:r>
              <a:rPr sz="1900" spc="405" dirty="0">
                <a:latin typeface="Times New Roman"/>
                <a:cs typeface="Times New Roman"/>
              </a:rPr>
              <a:t> </a:t>
            </a:r>
            <a:r>
              <a:rPr sz="1900" spc="-50" dirty="0">
                <a:latin typeface="Times New Roman"/>
                <a:cs typeface="Times New Roman"/>
              </a:rPr>
              <a:t>в </a:t>
            </a:r>
            <a:r>
              <a:rPr sz="1900" dirty="0">
                <a:latin typeface="Times New Roman"/>
                <a:cs typeface="Times New Roman"/>
              </a:rPr>
              <a:t>банковской</a:t>
            </a:r>
            <a:r>
              <a:rPr sz="1900" spc="56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ячейке)</a:t>
            </a:r>
            <a:r>
              <a:rPr sz="1900" spc="56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для</a:t>
            </a:r>
            <a:r>
              <a:rPr sz="1900" spc="56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обеспечения</a:t>
            </a:r>
            <a:r>
              <a:rPr sz="1900" spc="55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безопасности</a:t>
            </a:r>
            <a:r>
              <a:rPr sz="1900" spc="55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информации</a:t>
            </a:r>
            <a:r>
              <a:rPr sz="1900" spc="56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находящейся</a:t>
            </a:r>
            <a:r>
              <a:rPr sz="1900" spc="555" dirty="0">
                <a:latin typeface="Times New Roman"/>
                <a:cs typeface="Times New Roman"/>
              </a:rPr>
              <a:t> </a:t>
            </a:r>
            <a:r>
              <a:rPr sz="1900" spc="-50" dirty="0">
                <a:latin typeface="Times New Roman"/>
                <a:cs typeface="Times New Roman"/>
              </a:rPr>
              <a:t>в </a:t>
            </a:r>
            <a:r>
              <a:rPr sz="1900" spc="-10" dirty="0">
                <a:latin typeface="Times New Roman"/>
                <a:cs typeface="Times New Roman"/>
              </a:rPr>
              <a:t>блокчейне.</a:t>
            </a:r>
            <a:endParaRPr sz="19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60219" y="182880"/>
            <a:ext cx="8646160" cy="789940"/>
            <a:chOff x="1760219" y="182880"/>
            <a:chExt cx="8646160" cy="7899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0219" y="182880"/>
              <a:ext cx="2328671" cy="78943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9499" y="182880"/>
              <a:ext cx="641603" cy="78943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91711" y="182880"/>
              <a:ext cx="1699259" cy="78943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13020" y="182880"/>
              <a:ext cx="1444751" cy="78943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88380" y="182880"/>
              <a:ext cx="4317491" cy="789431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974950" y="280054"/>
            <a:ext cx="820165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Times New Roman"/>
                <a:cs typeface="Times New Roman"/>
              </a:rPr>
              <a:t>Публичный</a:t>
            </a:r>
            <a:r>
              <a:rPr sz="2800" spc="-114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блокчейн</a:t>
            </a:r>
            <a:r>
              <a:rPr sz="2800" spc="-11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имеет</a:t>
            </a:r>
            <a:r>
              <a:rPr sz="2800" spc="-11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следующие</a:t>
            </a:r>
            <a:r>
              <a:rPr sz="2800" spc="-1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особенности: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35964" y="4131566"/>
            <a:ext cx="5241290" cy="2726690"/>
            <a:chOff x="1235964" y="4131566"/>
            <a:chExt cx="5241290" cy="27266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5964" y="6650735"/>
              <a:ext cx="5241034" cy="20726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1203" y="4131566"/>
              <a:ext cx="5210556" cy="2529841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030223" cy="68579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161776" y="0"/>
            <a:ext cx="1030223" cy="685799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277942" y="197513"/>
            <a:ext cx="9636125" cy="614934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412750" algn="just">
              <a:lnSpc>
                <a:spcPct val="100000"/>
              </a:lnSpc>
              <a:spcBef>
                <a:spcPts val="400"/>
              </a:spcBef>
            </a:pPr>
            <a:r>
              <a:rPr sz="1800" i="1" spc="-10" dirty="0">
                <a:latin typeface="Times New Roman"/>
                <a:cs typeface="Times New Roman"/>
              </a:rPr>
              <a:t>Возможности</a:t>
            </a:r>
            <a:r>
              <a:rPr sz="1800" i="1" spc="-5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внедрения</a:t>
            </a:r>
            <a:r>
              <a:rPr sz="1800" i="1" spc="-45" dirty="0">
                <a:latin typeface="Times New Roman"/>
                <a:cs typeface="Times New Roman"/>
              </a:rPr>
              <a:t> </a:t>
            </a:r>
            <a:r>
              <a:rPr sz="1800" i="1" spc="-10" dirty="0">
                <a:latin typeface="Times New Roman"/>
                <a:cs typeface="Times New Roman"/>
              </a:rPr>
              <a:t>блокчейн</a:t>
            </a:r>
            <a:endParaRPr sz="1800">
              <a:latin typeface="Times New Roman"/>
              <a:cs typeface="Times New Roman"/>
            </a:endParaRPr>
          </a:p>
          <a:p>
            <a:pPr marL="13335" marR="5080" indent="115570" algn="just">
              <a:lnSpc>
                <a:spcPct val="113900"/>
              </a:lnSpc>
            </a:pPr>
            <a:r>
              <a:rPr sz="1800" spc="-20" dirty="0">
                <a:solidFill>
                  <a:srgbClr val="4472C4"/>
                </a:solidFill>
                <a:latin typeface="Times New Roman"/>
                <a:cs typeface="Times New Roman"/>
              </a:rPr>
              <a:t>Блокчейн-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технологии</a:t>
            </a:r>
            <a:r>
              <a:rPr sz="1800" spc="52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позволяют</a:t>
            </a:r>
            <a:r>
              <a:rPr sz="1800" spc="53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создать</a:t>
            </a:r>
            <a:r>
              <a:rPr sz="1800" spc="51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прямую</a:t>
            </a:r>
            <a:r>
              <a:rPr sz="1800" spc="51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(без</a:t>
            </a:r>
            <a:r>
              <a:rPr sz="1800" spc="509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посредников)</a:t>
            </a:r>
            <a:r>
              <a:rPr sz="1800" spc="52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экономику</a:t>
            </a:r>
            <a:r>
              <a:rPr sz="1800" spc="54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472C4"/>
                </a:solidFill>
                <a:latin typeface="Times New Roman"/>
                <a:cs typeface="Times New Roman"/>
              </a:rPr>
              <a:t>совместного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потребления,</a:t>
            </a:r>
            <a:r>
              <a:rPr sz="1800" spc="36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но</a:t>
            </a:r>
            <a:r>
              <a:rPr sz="1800" spc="37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не</a:t>
            </a:r>
            <a:r>
              <a:rPr sz="1800" spc="36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такую</a:t>
            </a:r>
            <a:r>
              <a:rPr sz="1800" spc="34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как</a:t>
            </a:r>
            <a:r>
              <a:rPr sz="1800" spc="37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Uber</a:t>
            </a:r>
            <a:r>
              <a:rPr sz="1800" spc="36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или</a:t>
            </a:r>
            <a:r>
              <a:rPr sz="1800" spc="36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4472C4"/>
                </a:solidFill>
                <a:latin typeface="Times New Roman"/>
                <a:cs typeface="Times New Roman"/>
              </a:rPr>
              <a:t>Яндекс-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такси,</a:t>
            </a:r>
            <a:r>
              <a:rPr sz="1800" spc="36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эксплуатирующих</a:t>
            </a:r>
            <a:r>
              <a:rPr sz="1800" spc="36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водителей,</a:t>
            </a:r>
            <a:r>
              <a:rPr sz="1800" spc="35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а</a:t>
            </a:r>
            <a:r>
              <a:rPr sz="1800" spc="36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472C4"/>
                </a:solidFill>
                <a:latin typeface="Times New Roman"/>
                <a:cs typeface="Times New Roman"/>
              </a:rPr>
              <a:t>такую,</a:t>
            </a:r>
            <a:endParaRPr sz="18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13999"/>
              </a:lnSpc>
              <a:spcBef>
                <a:spcPts val="10"/>
              </a:spcBef>
            </a:pP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которая</a:t>
            </a:r>
            <a:r>
              <a:rPr sz="1800" spc="15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похожа</a:t>
            </a:r>
            <a:r>
              <a:rPr sz="1800" spc="16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на</a:t>
            </a:r>
            <a:r>
              <a:rPr sz="1800" spc="15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кооператив,</a:t>
            </a:r>
            <a:r>
              <a:rPr sz="1800" spc="16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принадлежащий</a:t>
            </a:r>
            <a:r>
              <a:rPr sz="1800" spc="16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всем</a:t>
            </a:r>
            <a:r>
              <a:rPr sz="1800" spc="15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участникам</a:t>
            </a:r>
            <a:r>
              <a:rPr sz="1800" spc="15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системы</a:t>
            </a:r>
            <a:r>
              <a:rPr sz="1800" spc="15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блокчейн</a:t>
            </a:r>
            <a:r>
              <a:rPr sz="1800" dirty="0">
                <a:latin typeface="Times New Roman"/>
                <a:cs typeface="Times New Roman"/>
              </a:rPr>
              <a:t>.</a:t>
            </a:r>
            <a:r>
              <a:rPr sz="1800" spc="17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Например, </a:t>
            </a:r>
            <a:r>
              <a:rPr sz="1800" dirty="0">
                <a:latin typeface="Times New Roman"/>
                <a:cs typeface="Times New Roman"/>
              </a:rPr>
              <a:t>программное</a:t>
            </a:r>
            <a:r>
              <a:rPr sz="1800" spc="43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обеспечение</a:t>
            </a:r>
            <a:r>
              <a:rPr sz="1800" spc="45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системы</a:t>
            </a:r>
            <a:r>
              <a:rPr sz="1800" spc="445" dirty="0">
                <a:latin typeface="Times New Roman"/>
                <a:cs typeface="Times New Roman"/>
              </a:rPr>
              <a:t>  </a:t>
            </a:r>
            <a:r>
              <a:rPr sz="1800" spc="-25" dirty="0">
                <a:latin typeface="Times New Roman"/>
                <a:cs typeface="Times New Roman"/>
              </a:rPr>
              <a:t>блокчейн-</a:t>
            </a:r>
            <a:r>
              <a:rPr sz="1800" dirty="0">
                <a:latin typeface="Times New Roman"/>
                <a:cs typeface="Times New Roman"/>
              </a:rPr>
              <a:t>аренда</a:t>
            </a:r>
            <a:r>
              <a:rPr sz="1800" spc="45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может</a:t>
            </a:r>
            <a:r>
              <a:rPr sz="1800" spc="45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в</a:t>
            </a:r>
            <a:r>
              <a:rPr sz="1800" spc="44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автоматическом</a:t>
            </a:r>
            <a:r>
              <a:rPr sz="1800" spc="455" dirty="0">
                <a:latin typeface="Times New Roman"/>
                <a:cs typeface="Times New Roman"/>
              </a:rPr>
              <a:t>  </a:t>
            </a:r>
            <a:r>
              <a:rPr sz="1800" spc="-10" dirty="0">
                <a:latin typeface="Times New Roman"/>
                <a:cs typeface="Times New Roman"/>
              </a:rPr>
              <a:t>режиме </a:t>
            </a:r>
            <a:r>
              <a:rPr sz="1800" dirty="0">
                <a:latin typeface="Times New Roman"/>
                <a:cs typeface="Times New Roman"/>
              </a:rPr>
              <a:t>акумулировать</a:t>
            </a:r>
            <a:r>
              <a:rPr sz="1800" spc="14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предложения</a:t>
            </a:r>
            <a:r>
              <a:rPr sz="1800" spc="14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арендодателей</a:t>
            </a:r>
            <a:r>
              <a:rPr sz="1800" spc="14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по</a:t>
            </a:r>
            <a:r>
              <a:rPr sz="1800" spc="14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аренде</a:t>
            </a:r>
            <a:r>
              <a:rPr sz="1800" spc="14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помещений</a:t>
            </a:r>
            <a:r>
              <a:rPr sz="1800" spc="14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и</a:t>
            </a:r>
            <a:r>
              <a:rPr sz="1800" spc="14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из</a:t>
            </a:r>
            <a:r>
              <a:rPr sz="1800" spc="14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них</a:t>
            </a:r>
            <a:r>
              <a:rPr sz="1800" spc="15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отбирать</a:t>
            </a:r>
            <a:r>
              <a:rPr sz="1800" spc="145" dirty="0">
                <a:latin typeface="Times New Roman"/>
                <a:cs typeface="Times New Roman"/>
              </a:rPr>
              <a:t>  </a:t>
            </a:r>
            <a:r>
              <a:rPr sz="1800" spc="-25" dirty="0">
                <a:latin typeface="Times New Roman"/>
                <a:cs typeface="Times New Roman"/>
              </a:rPr>
              <a:t>(по </a:t>
            </a:r>
            <a:r>
              <a:rPr sz="1800" dirty="0">
                <a:latin typeface="Times New Roman"/>
                <a:cs typeface="Times New Roman"/>
              </a:rPr>
              <a:t>соответствующему</a:t>
            </a:r>
            <a:r>
              <a:rPr sz="1800" spc="3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фильтру)</a:t>
            </a:r>
            <a:r>
              <a:rPr sz="1800" spc="3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для</a:t>
            </a:r>
            <a:r>
              <a:rPr sz="1800" spc="3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арендаторов</a:t>
            </a:r>
            <a:r>
              <a:rPr sz="1800" spc="3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помещения</a:t>
            </a:r>
            <a:r>
              <a:rPr sz="1800" spc="3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по</a:t>
            </a:r>
            <a:r>
              <a:rPr sz="1800" spc="3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их</a:t>
            </a:r>
            <a:r>
              <a:rPr sz="1800" spc="3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запросу.</a:t>
            </a:r>
            <a:r>
              <a:rPr sz="1800" spc="3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При</a:t>
            </a:r>
            <a:r>
              <a:rPr sz="1800" spc="3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этом</a:t>
            </a:r>
            <a:r>
              <a:rPr sz="1800" spc="3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в</a:t>
            </a:r>
            <a:r>
              <a:rPr sz="1800" spc="36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системе </a:t>
            </a:r>
            <a:r>
              <a:rPr sz="1800" dirty="0">
                <a:latin typeface="Times New Roman"/>
                <a:cs typeface="Times New Roman"/>
              </a:rPr>
              <a:t>блокчейн</a:t>
            </a:r>
            <a:r>
              <a:rPr sz="1800" spc="5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записывается</a:t>
            </a:r>
            <a:r>
              <a:rPr sz="1800" spc="5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информация</a:t>
            </a:r>
            <a:r>
              <a:rPr sz="1800" spc="5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по</a:t>
            </a:r>
            <a:r>
              <a:rPr sz="1800" spc="6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всем</a:t>
            </a:r>
            <a:r>
              <a:rPr sz="1800" spc="5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сделкам,</a:t>
            </a:r>
            <a:r>
              <a:rPr sz="1800" spc="5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в</a:t>
            </a:r>
            <a:r>
              <a:rPr sz="1800" spc="5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том</a:t>
            </a:r>
            <a:r>
              <a:rPr sz="1800" spc="5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числе</a:t>
            </a:r>
            <a:r>
              <a:rPr sz="1800" spc="6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положительные</a:t>
            </a:r>
            <a:r>
              <a:rPr sz="1800" spc="60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отзывы </a:t>
            </a:r>
            <a:r>
              <a:rPr sz="1800" dirty="0">
                <a:latin typeface="Times New Roman"/>
                <a:cs typeface="Times New Roman"/>
              </a:rPr>
              <a:t>участников</a:t>
            </a:r>
            <a:r>
              <a:rPr sz="1800" spc="3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системы,</a:t>
            </a:r>
            <a:r>
              <a:rPr sz="1800" spc="3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что</a:t>
            </a:r>
            <a:r>
              <a:rPr sz="1800" spc="3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повышает</a:t>
            </a:r>
            <a:r>
              <a:rPr sz="1800" spc="3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репутацию</a:t>
            </a:r>
            <a:r>
              <a:rPr sz="1800" spc="3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и</a:t>
            </a:r>
            <a:r>
              <a:rPr sz="1800" spc="3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системы,</a:t>
            </a:r>
            <a:r>
              <a:rPr sz="1800" spc="3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и</a:t>
            </a:r>
            <a:r>
              <a:rPr sz="1800" spc="3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её</a:t>
            </a:r>
            <a:r>
              <a:rPr sz="1800" spc="3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участников.</a:t>
            </a:r>
            <a:r>
              <a:rPr sz="1800" spc="3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Все</a:t>
            </a:r>
            <a:r>
              <a:rPr sz="1800" spc="3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участники</a:t>
            </a:r>
            <a:r>
              <a:rPr sz="1800" spc="375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в </a:t>
            </a:r>
            <a:r>
              <a:rPr sz="1800" dirty="0">
                <a:latin typeface="Times New Roman"/>
                <a:cs typeface="Times New Roman"/>
              </a:rPr>
              <a:t>курсе,</a:t>
            </a:r>
            <a:r>
              <a:rPr sz="1800" spc="4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что</a:t>
            </a:r>
            <a:r>
              <a:rPr sz="1800" spc="5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происходит</a:t>
            </a:r>
            <a:r>
              <a:rPr sz="1800" spc="5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в</a:t>
            </a:r>
            <a:r>
              <a:rPr sz="1800" spc="4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системе,</a:t>
            </a:r>
            <a:r>
              <a:rPr sz="1800" spc="4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и</a:t>
            </a:r>
            <a:r>
              <a:rPr sz="1800" spc="48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вся</a:t>
            </a:r>
            <a:r>
              <a:rPr sz="1800" spc="4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информация</a:t>
            </a:r>
            <a:r>
              <a:rPr sz="1800" spc="49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сохраняется</a:t>
            </a:r>
            <a:r>
              <a:rPr sz="1800" spc="48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навечно.</a:t>
            </a:r>
            <a:r>
              <a:rPr sz="1800" spc="50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Таким</a:t>
            </a:r>
            <a:r>
              <a:rPr sz="1800" spc="50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образом, </a:t>
            </a:r>
            <a:r>
              <a:rPr sz="1800" dirty="0">
                <a:latin typeface="Times New Roman"/>
                <a:cs typeface="Times New Roman"/>
              </a:rPr>
              <a:t>система</a:t>
            </a:r>
            <a:r>
              <a:rPr sz="1800" spc="8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блокчейн</a:t>
            </a:r>
            <a:r>
              <a:rPr sz="1800" spc="10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может</a:t>
            </a:r>
            <a:r>
              <a:rPr sz="1800" spc="9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работать</a:t>
            </a:r>
            <a:r>
              <a:rPr sz="1800" spc="10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без</a:t>
            </a:r>
            <a:r>
              <a:rPr sz="1800" spc="9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централизованных</a:t>
            </a:r>
            <a:r>
              <a:rPr sz="1800" spc="10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посредников</a:t>
            </a:r>
            <a:r>
              <a:rPr sz="1800" spc="10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(как</a:t>
            </a:r>
            <a:r>
              <a:rPr sz="1800" spc="9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это</a:t>
            </a:r>
            <a:r>
              <a:rPr sz="1800" spc="10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делается</a:t>
            </a:r>
            <a:r>
              <a:rPr sz="1800" spc="95" dirty="0">
                <a:latin typeface="Times New Roman"/>
                <a:cs typeface="Times New Roman"/>
              </a:rPr>
              <a:t>  </a:t>
            </a:r>
            <a:r>
              <a:rPr sz="1800" spc="-50" dirty="0">
                <a:latin typeface="Times New Roman"/>
                <a:cs typeface="Times New Roman"/>
              </a:rPr>
              <a:t>в</a:t>
            </a:r>
            <a:endParaRPr sz="1800">
              <a:latin typeface="Times New Roman"/>
              <a:cs typeface="Times New Roman"/>
            </a:endParaRPr>
          </a:p>
          <a:p>
            <a:pPr marL="12700" algn="just">
              <a:lnSpc>
                <a:spcPts val="1795"/>
              </a:lnSpc>
              <a:spcBef>
                <a:spcPts val="300"/>
              </a:spcBef>
            </a:pPr>
            <a:r>
              <a:rPr sz="1800" dirty="0">
                <a:latin typeface="Times New Roman"/>
                <a:cs typeface="Times New Roman"/>
              </a:rPr>
              <a:t>действующих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сетях),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которые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нередко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забирают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себе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до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30%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от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суммы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транзакции.</a:t>
            </a:r>
            <a:endParaRPr sz="1800">
              <a:latin typeface="Times New Roman"/>
              <a:cs typeface="Times New Roman"/>
            </a:endParaRPr>
          </a:p>
          <a:p>
            <a:pPr marL="6409690" algn="just">
              <a:lnSpc>
                <a:spcPts val="1795"/>
              </a:lnSpc>
            </a:pPr>
            <a:r>
              <a:rPr sz="1800" dirty="0">
                <a:latin typeface="Times New Roman"/>
                <a:cs typeface="Times New Roman"/>
              </a:rPr>
              <a:t>Однако,</a:t>
            </a:r>
            <a:r>
              <a:rPr sz="1800" spc="1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для</a:t>
            </a:r>
            <a:r>
              <a:rPr sz="1800" spc="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того,</a:t>
            </a:r>
            <a:r>
              <a:rPr sz="1800" spc="1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чтобы</a:t>
            </a:r>
            <a:r>
              <a:rPr sz="1800" spc="1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создать</a:t>
            </a:r>
            <a:endParaRPr sz="1800">
              <a:latin typeface="Times New Roman"/>
              <a:cs typeface="Times New Roman"/>
            </a:endParaRPr>
          </a:p>
          <a:p>
            <a:pPr marL="5494655" marR="6350" algn="just">
              <a:lnSpc>
                <a:spcPct val="113900"/>
              </a:lnSpc>
            </a:pPr>
            <a:r>
              <a:rPr sz="1800" dirty="0">
                <a:latin typeface="Times New Roman"/>
                <a:cs typeface="Times New Roman"/>
              </a:rPr>
              <a:t>бизнесы</a:t>
            </a:r>
            <a:r>
              <a:rPr sz="1800" spc="3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на</a:t>
            </a:r>
            <a:r>
              <a:rPr sz="1800" spc="3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основе</a:t>
            </a:r>
            <a:r>
              <a:rPr sz="1800" spc="31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блокчейн-</a:t>
            </a:r>
            <a:r>
              <a:rPr sz="1800" spc="-10" dirty="0">
                <a:latin typeface="Times New Roman"/>
                <a:cs typeface="Times New Roman"/>
              </a:rPr>
              <a:t>технологии, </a:t>
            </a:r>
            <a:r>
              <a:rPr sz="1800" dirty="0">
                <a:latin typeface="Times New Roman"/>
                <a:cs typeface="Times New Roman"/>
              </a:rPr>
              <a:t>нужны</a:t>
            </a:r>
            <a:r>
              <a:rPr sz="1800" spc="9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миллионы</a:t>
            </a:r>
            <a:r>
              <a:rPr sz="1800" spc="10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энтузиастов,</a:t>
            </a:r>
            <a:r>
              <a:rPr sz="1800" spc="100" dirty="0">
                <a:latin typeface="Times New Roman"/>
                <a:cs typeface="Times New Roman"/>
              </a:rPr>
              <a:t>  </a:t>
            </a:r>
            <a:r>
              <a:rPr sz="1800" spc="-25" dirty="0">
                <a:latin typeface="Times New Roman"/>
                <a:cs typeface="Times New Roman"/>
              </a:rPr>
              <a:t>которые</a:t>
            </a:r>
            <a:endParaRPr sz="1800">
              <a:latin typeface="Times New Roman"/>
              <a:cs typeface="Times New Roman"/>
            </a:endParaRPr>
          </a:p>
          <a:p>
            <a:pPr marL="5494655" marR="5080" algn="just">
              <a:lnSpc>
                <a:spcPct val="113900"/>
              </a:lnSpc>
              <a:spcBef>
                <a:spcPts val="10"/>
              </a:spcBef>
              <a:tabLst>
                <a:tab pos="6992620" algn="l"/>
                <a:tab pos="7067550" algn="l"/>
                <a:tab pos="9053195" algn="l"/>
              </a:tabLst>
            </a:pPr>
            <a:r>
              <a:rPr sz="1800" spc="-10" dirty="0">
                <a:latin typeface="Times New Roman"/>
                <a:cs typeface="Times New Roman"/>
              </a:rPr>
              <a:t>способны</a:t>
            </a:r>
            <a:r>
              <a:rPr sz="1800" dirty="0">
                <a:latin typeface="Times New Roman"/>
                <a:cs typeface="Times New Roman"/>
              </a:rPr>
              <a:t>		</a:t>
            </a:r>
            <a:r>
              <a:rPr sz="1800" spc="-10" dirty="0">
                <a:latin typeface="Times New Roman"/>
                <a:cs typeface="Times New Roman"/>
              </a:rPr>
              <a:t>инициировать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20" dirty="0">
                <a:latin typeface="Times New Roman"/>
                <a:cs typeface="Times New Roman"/>
              </a:rPr>
              <a:t>волну </a:t>
            </a:r>
            <a:r>
              <a:rPr sz="1800" dirty="0">
                <a:latin typeface="Times New Roman"/>
                <a:cs typeface="Times New Roman"/>
              </a:rPr>
              <a:t>финансовых,</a:t>
            </a:r>
            <a:r>
              <a:rPr sz="1800" spc="5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социальных,</a:t>
            </a:r>
            <a:r>
              <a:rPr sz="1800" spc="5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эконмических </a:t>
            </a:r>
            <a:r>
              <a:rPr sz="1800" dirty="0">
                <a:latin typeface="Times New Roman"/>
                <a:cs typeface="Times New Roman"/>
              </a:rPr>
              <a:t>и</a:t>
            </a:r>
            <a:r>
              <a:rPr sz="1800" spc="2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институциональных</a:t>
            </a:r>
            <a:r>
              <a:rPr sz="1800" spc="2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стартапов</a:t>
            </a:r>
            <a:r>
              <a:rPr sz="1800" spc="22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с</a:t>
            </a:r>
            <a:r>
              <a:rPr sz="1800" spc="2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целью создания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25" dirty="0">
                <a:latin typeface="Times New Roman"/>
                <a:cs typeface="Times New Roman"/>
              </a:rPr>
              <a:t>блокчейн-</a:t>
            </a:r>
            <a:r>
              <a:rPr sz="1800" spc="-10" dirty="0">
                <a:latin typeface="Times New Roman"/>
                <a:cs typeface="Times New Roman"/>
              </a:rPr>
              <a:t>технологической </a:t>
            </a:r>
            <a:r>
              <a:rPr sz="1800" dirty="0">
                <a:latin typeface="Times New Roman"/>
                <a:cs typeface="Times New Roman"/>
              </a:rPr>
              <a:t>инфраструктуры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по всему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миру.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573779" y="5117591"/>
            <a:ext cx="2939795" cy="154381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8DEFE0-0621-894B-9DA8-0C83F3DD0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4609" y="2661036"/>
            <a:ext cx="10363200" cy="2304806"/>
          </a:xfrm>
        </p:spPr>
        <p:txBody>
          <a:bodyPr/>
          <a:lstStyle/>
          <a:p>
            <a:r>
              <a:rPr lang="ru-RU"/>
              <a:t>Спасибо за внимание! </a:t>
            </a:r>
          </a:p>
        </p:txBody>
      </p:sp>
    </p:spTree>
    <p:extLst>
      <p:ext uri="{BB962C8B-B14F-4D97-AF65-F5344CB8AC3E}">
        <p14:creationId xmlns:p14="http://schemas.microsoft.com/office/powerpoint/2010/main" val="2239915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6698" y="183408"/>
            <a:ext cx="46158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1.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Содержание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понятия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блокчейн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1631" y="2522114"/>
            <a:ext cx="2641710" cy="3714261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982211" y="5943597"/>
            <a:ext cx="6715125" cy="810895"/>
            <a:chOff x="3982211" y="5943597"/>
            <a:chExt cx="6715125" cy="810895"/>
          </a:xfrm>
        </p:grpSpPr>
        <p:sp>
          <p:nvSpPr>
            <p:cNvPr id="5" name="object 5"/>
            <p:cNvSpPr/>
            <p:nvPr/>
          </p:nvSpPr>
          <p:spPr>
            <a:xfrm>
              <a:off x="3988307" y="5999605"/>
              <a:ext cx="6703059" cy="748665"/>
            </a:xfrm>
            <a:custGeom>
              <a:avLst/>
              <a:gdLst/>
              <a:ahLst/>
              <a:cxnLst/>
              <a:rect l="l" t="t" r="r" b="b"/>
              <a:pathLst>
                <a:path w="6703059" h="748665">
                  <a:moveTo>
                    <a:pt x="6702552" y="0"/>
                  </a:moveTo>
                  <a:lnTo>
                    <a:pt x="6698630" y="19425"/>
                  </a:lnTo>
                  <a:lnTo>
                    <a:pt x="6687935" y="35290"/>
                  </a:lnTo>
                  <a:lnTo>
                    <a:pt x="6672071" y="45987"/>
                  </a:lnTo>
                  <a:lnTo>
                    <a:pt x="6652641" y="49911"/>
                  </a:lnTo>
                  <a:lnTo>
                    <a:pt x="49910" y="49911"/>
                  </a:lnTo>
                  <a:lnTo>
                    <a:pt x="30485" y="53832"/>
                  </a:lnTo>
                  <a:lnTo>
                    <a:pt x="14620" y="64527"/>
                  </a:lnTo>
                  <a:lnTo>
                    <a:pt x="3923" y="80391"/>
                  </a:lnTo>
                  <a:lnTo>
                    <a:pt x="0" y="99822"/>
                  </a:lnTo>
                  <a:lnTo>
                    <a:pt x="0" y="698754"/>
                  </a:lnTo>
                  <a:lnTo>
                    <a:pt x="3923" y="718184"/>
                  </a:lnTo>
                  <a:lnTo>
                    <a:pt x="14620" y="734048"/>
                  </a:lnTo>
                  <a:lnTo>
                    <a:pt x="30485" y="744743"/>
                  </a:lnTo>
                  <a:lnTo>
                    <a:pt x="49910" y="748665"/>
                  </a:lnTo>
                  <a:lnTo>
                    <a:pt x="69336" y="744743"/>
                  </a:lnTo>
                  <a:lnTo>
                    <a:pt x="85201" y="734048"/>
                  </a:lnTo>
                  <a:lnTo>
                    <a:pt x="95898" y="718184"/>
                  </a:lnTo>
                  <a:lnTo>
                    <a:pt x="99822" y="698754"/>
                  </a:lnTo>
                  <a:lnTo>
                    <a:pt x="99822" y="648843"/>
                  </a:lnTo>
                  <a:lnTo>
                    <a:pt x="6652641" y="648843"/>
                  </a:lnTo>
                  <a:lnTo>
                    <a:pt x="6672071" y="644921"/>
                  </a:lnTo>
                  <a:lnTo>
                    <a:pt x="6687935" y="634226"/>
                  </a:lnTo>
                  <a:lnTo>
                    <a:pt x="6698630" y="618362"/>
                  </a:lnTo>
                  <a:lnTo>
                    <a:pt x="6702552" y="598932"/>
                  </a:lnTo>
                  <a:lnTo>
                    <a:pt x="6702552" y="149733"/>
                  </a:lnTo>
                  <a:lnTo>
                    <a:pt x="49910" y="149733"/>
                  </a:lnTo>
                  <a:lnTo>
                    <a:pt x="49898" y="99822"/>
                  </a:lnTo>
                  <a:lnTo>
                    <a:pt x="6702552" y="74866"/>
                  </a:lnTo>
                  <a:lnTo>
                    <a:pt x="6702552" y="0"/>
                  </a:lnTo>
                  <a:close/>
                </a:path>
                <a:path w="6703059" h="748665">
                  <a:moveTo>
                    <a:pt x="6702552" y="74866"/>
                  </a:moveTo>
                  <a:lnTo>
                    <a:pt x="74866" y="74866"/>
                  </a:lnTo>
                  <a:lnTo>
                    <a:pt x="84579" y="76828"/>
                  </a:lnTo>
                  <a:lnTo>
                    <a:pt x="92511" y="82176"/>
                  </a:lnTo>
                  <a:lnTo>
                    <a:pt x="97860" y="90109"/>
                  </a:lnTo>
                  <a:lnTo>
                    <a:pt x="99822" y="99822"/>
                  </a:lnTo>
                  <a:lnTo>
                    <a:pt x="95898" y="119252"/>
                  </a:lnTo>
                  <a:lnTo>
                    <a:pt x="85201" y="135116"/>
                  </a:lnTo>
                  <a:lnTo>
                    <a:pt x="69336" y="145811"/>
                  </a:lnTo>
                  <a:lnTo>
                    <a:pt x="49910" y="149733"/>
                  </a:lnTo>
                  <a:lnTo>
                    <a:pt x="6702552" y="149733"/>
                  </a:lnTo>
                  <a:lnTo>
                    <a:pt x="6702552" y="74866"/>
                  </a:lnTo>
                  <a:close/>
                </a:path>
                <a:path w="6703059" h="748665">
                  <a:moveTo>
                    <a:pt x="6602730" y="0"/>
                  </a:moveTo>
                  <a:lnTo>
                    <a:pt x="6602730" y="49911"/>
                  </a:lnTo>
                  <a:lnTo>
                    <a:pt x="6652641" y="49911"/>
                  </a:lnTo>
                  <a:lnTo>
                    <a:pt x="6652641" y="24955"/>
                  </a:lnTo>
                  <a:lnTo>
                    <a:pt x="6627685" y="24955"/>
                  </a:lnTo>
                  <a:lnTo>
                    <a:pt x="6617967" y="22993"/>
                  </a:lnTo>
                  <a:lnTo>
                    <a:pt x="6610035" y="17645"/>
                  </a:lnTo>
                  <a:lnTo>
                    <a:pt x="6604689" y="9712"/>
                  </a:lnTo>
                  <a:lnTo>
                    <a:pt x="6602730" y="0"/>
                  </a:lnTo>
                  <a:close/>
                </a:path>
                <a:path w="6703059" h="748665">
                  <a:moveTo>
                    <a:pt x="6652641" y="0"/>
                  </a:moveTo>
                  <a:lnTo>
                    <a:pt x="6650679" y="9712"/>
                  </a:lnTo>
                  <a:lnTo>
                    <a:pt x="6645330" y="17645"/>
                  </a:lnTo>
                  <a:lnTo>
                    <a:pt x="6637398" y="22993"/>
                  </a:lnTo>
                  <a:lnTo>
                    <a:pt x="6627685" y="24955"/>
                  </a:lnTo>
                  <a:lnTo>
                    <a:pt x="6652641" y="24955"/>
                  </a:lnTo>
                  <a:lnTo>
                    <a:pt x="66526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38204" y="5949699"/>
              <a:ext cx="6652895" cy="200025"/>
            </a:xfrm>
            <a:custGeom>
              <a:avLst/>
              <a:gdLst/>
              <a:ahLst/>
              <a:cxnLst/>
              <a:rect l="l" t="t" r="r" b="b"/>
              <a:pathLst>
                <a:path w="6652895" h="200025">
                  <a:moveTo>
                    <a:pt x="24968" y="124777"/>
                  </a:moveTo>
                  <a:lnTo>
                    <a:pt x="15248" y="126739"/>
                  </a:lnTo>
                  <a:lnTo>
                    <a:pt x="7312" y="132087"/>
                  </a:lnTo>
                  <a:lnTo>
                    <a:pt x="1961" y="140020"/>
                  </a:lnTo>
                  <a:lnTo>
                    <a:pt x="0" y="149733"/>
                  </a:lnTo>
                  <a:lnTo>
                    <a:pt x="12" y="199644"/>
                  </a:lnTo>
                  <a:lnTo>
                    <a:pt x="19437" y="195722"/>
                  </a:lnTo>
                  <a:lnTo>
                    <a:pt x="35302" y="185027"/>
                  </a:lnTo>
                  <a:lnTo>
                    <a:pt x="46000" y="169163"/>
                  </a:lnTo>
                  <a:lnTo>
                    <a:pt x="49923" y="149733"/>
                  </a:lnTo>
                  <a:lnTo>
                    <a:pt x="47962" y="140020"/>
                  </a:lnTo>
                  <a:lnTo>
                    <a:pt x="42613" y="132087"/>
                  </a:lnTo>
                  <a:lnTo>
                    <a:pt x="34680" y="126739"/>
                  </a:lnTo>
                  <a:lnTo>
                    <a:pt x="24968" y="124777"/>
                  </a:lnTo>
                  <a:close/>
                </a:path>
                <a:path w="6652895" h="200025">
                  <a:moveTo>
                    <a:pt x="6652653" y="49911"/>
                  </a:moveTo>
                  <a:lnTo>
                    <a:pt x="6602755" y="49911"/>
                  </a:lnTo>
                  <a:lnTo>
                    <a:pt x="6602742" y="99821"/>
                  </a:lnTo>
                  <a:lnTo>
                    <a:pt x="6622173" y="95898"/>
                  </a:lnTo>
                  <a:lnTo>
                    <a:pt x="6638037" y="85201"/>
                  </a:lnTo>
                  <a:lnTo>
                    <a:pt x="6648732" y="69336"/>
                  </a:lnTo>
                  <a:lnTo>
                    <a:pt x="6652653" y="49911"/>
                  </a:lnTo>
                  <a:close/>
                </a:path>
                <a:path w="6652895" h="200025">
                  <a:moveTo>
                    <a:pt x="6602742" y="0"/>
                  </a:moveTo>
                  <a:lnTo>
                    <a:pt x="6583317" y="3921"/>
                  </a:lnTo>
                  <a:lnTo>
                    <a:pt x="6567452" y="14616"/>
                  </a:lnTo>
                  <a:lnTo>
                    <a:pt x="6556754" y="30480"/>
                  </a:lnTo>
                  <a:lnTo>
                    <a:pt x="6552831" y="49911"/>
                  </a:lnTo>
                  <a:lnTo>
                    <a:pt x="6554793" y="59623"/>
                  </a:lnTo>
                  <a:lnTo>
                    <a:pt x="6560142" y="67556"/>
                  </a:lnTo>
                  <a:lnTo>
                    <a:pt x="6568074" y="72904"/>
                  </a:lnTo>
                  <a:lnTo>
                    <a:pt x="6577787" y="74866"/>
                  </a:lnTo>
                  <a:lnTo>
                    <a:pt x="6587507" y="72904"/>
                  </a:lnTo>
                  <a:lnTo>
                    <a:pt x="6595443" y="67556"/>
                  </a:lnTo>
                  <a:lnTo>
                    <a:pt x="6600793" y="59623"/>
                  </a:lnTo>
                  <a:lnTo>
                    <a:pt x="6602755" y="49911"/>
                  </a:lnTo>
                  <a:lnTo>
                    <a:pt x="6652653" y="49911"/>
                  </a:lnTo>
                  <a:lnTo>
                    <a:pt x="6648732" y="30480"/>
                  </a:lnTo>
                  <a:lnTo>
                    <a:pt x="6638037" y="14616"/>
                  </a:lnTo>
                  <a:lnTo>
                    <a:pt x="6622173" y="3921"/>
                  </a:lnTo>
                  <a:lnTo>
                    <a:pt x="6602742" y="0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88307" y="5949693"/>
              <a:ext cx="6703059" cy="798830"/>
            </a:xfrm>
            <a:custGeom>
              <a:avLst/>
              <a:gdLst/>
              <a:ahLst/>
              <a:cxnLst/>
              <a:rect l="l" t="t" r="r" b="b"/>
              <a:pathLst>
                <a:path w="6703059" h="798829">
                  <a:moveTo>
                    <a:pt x="0" y="149732"/>
                  </a:moveTo>
                  <a:lnTo>
                    <a:pt x="3921" y="130307"/>
                  </a:lnTo>
                  <a:lnTo>
                    <a:pt x="14616" y="114442"/>
                  </a:lnTo>
                  <a:lnTo>
                    <a:pt x="30480" y="103745"/>
                  </a:lnTo>
                  <a:lnTo>
                    <a:pt x="49911" y="99821"/>
                  </a:lnTo>
                  <a:lnTo>
                    <a:pt x="6602730" y="99821"/>
                  </a:lnTo>
                  <a:lnTo>
                    <a:pt x="6602730" y="49910"/>
                  </a:lnTo>
                  <a:lnTo>
                    <a:pt x="6606653" y="30485"/>
                  </a:lnTo>
                  <a:lnTo>
                    <a:pt x="6617350" y="14620"/>
                  </a:lnTo>
                  <a:lnTo>
                    <a:pt x="6633215" y="3923"/>
                  </a:lnTo>
                  <a:lnTo>
                    <a:pt x="6652641" y="0"/>
                  </a:lnTo>
                  <a:lnTo>
                    <a:pt x="6672071" y="3923"/>
                  </a:lnTo>
                  <a:lnTo>
                    <a:pt x="6687935" y="14620"/>
                  </a:lnTo>
                  <a:lnTo>
                    <a:pt x="6698630" y="30485"/>
                  </a:lnTo>
                  <a:lnTo>
                    <a:pt x="6702552" y="49910"/>
                  </a:lnTo>
                  <a:lnTo>
                    <a:pt x="6702552" y="648842"/>
                  </a:lnTo>
                  <a:lnTo>
                    <a:pt x="6698630" y="668273"/>
                  </a:lnTo>
                  <a:lnTo>
                    <a:pt x="6687935" y="684137"/>
                  </a:lnTo>
                  <a:lnTo>
                    <a:pt x="6672071" y="694832"/>
                  </a:lnTo>
                  <a:lnTo>
                    <a:pt x="6652641" y="698753"/>
                  </a:lnTo>
                  <a:lnTo>
                    <a:pt x="99822" y="698753"/>
                  </a:lnTo>
                  <a:lnTo>
                    <a:pt x="99822" y="748664"/>
                  </a:lnTo>
                  <a:lnTo>
                    <a:pt x="95898" y="768095"/>
                  </a:lnTo>
                  <a:lnTo>
                    <a:pt x="85201" y="783959"/>
                  </a:lnTo>
                  <a:lnTo>
                    <a:pt x="69336" y="794654"/>
                  </a:lnTo>
                  <a:lnTo>
                    <a:pt x="49911" y="798576"/>
                  </a:lnTo>
                  <a:lnTo>
                    <a:pt x="30480" y="794654"/>
                  </a:lnTo>
                  <a:lnTo>
                    <a:pt x="14616" y="783959"/>
                  </a:lnTo>
                  <a:lnTo>
                    <a:pt x="3921" y="768095"/>
                  </a:lnTo>
                  <a:lnTo>
                    <a:pt x="0" y="748664"/>
                  </a:lnTo>
                  <a:lnTo>
                    <a:pt x="0" y="149732"/>
                  </a:lnTo>
                  <a:close/>
                </a:path>
                <a:path w="6703059" h="798829">
                  <a:moveTo>
                    <a:pt x="6602730" y="99821"/>
                  </a:moveTo>
                  <a:lnTo>
                    <a:pt x="6652641" y="99821"/>
                  </a:lnTo>
                  <a:lnTo>
                    <a:pt x="6672071" y="95900"/>
                  </a:lnTo>
                  <a:lnTo>
                    <a:pt x="6687935" y="85205"/>
                  </a:lnTo>
                  <a:lnTo>
                    <a:pt x="6698630" y="69341"/>
                  </a:lnTo>
                  <a:lnTo>
                    <a:pt x="6702552" y="49910"/>
                  </a:lnTo>
                </a:path>
                <a:path w="6703059" h="798829">
                  <a:moveTo>
                    <a:pt x="6652641" y="99821"/>
                  </a:moveTo>
                  <a:lnTo>
                    <a:pt x="6652641" y="49910"/>
                  </a:lnTo>
                  <a:lnTo>
                    <a:pt x="6650679" y="59628"/>
                  </a:lnTo>
                  <a:lnTo>
                    <a:pt x="6645330" y="67560"/>
                  </a:lnTo>
                  <a:lnTo>
                    <a:pt x="6637398" y="72906"/>
                  </a:lnTo>
                  <a:lnTo>
                    <a:pt x="6627685" y="74866"/>
                  </a:lnTo>
                  <a:lnTo>
                    <a:pt x="6617967" y="72906"/>
                  </a:lnTo>
                  <a:lnTo>
                    <a:pt x="6610035" y="67560"/>
                  </a:lnTo>
                  <a:lnTo>
                    <a:pt x="6604689" y="59628"/>
                  </a:lnTo>
                  <a:lnTo>
                    <a:pt x="6602730" y="4991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82224" y="6068374"/>
              <a:ext cx="112001" cy="8707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088129" y="6099426"/>
              <a:ext cx="0" cy="549275"/>
            </a:xfrm>
            <a:custGeom>
              <a:avLst/>
              <a:gdLst/>
              <a:ahLst/>
              <a:cxnLst/>
              <a:rect l="l" t="t" r="r" b="b"/>
              <a:pathLst>
                <a:path h="549275">
                  <a:moveTo>
                    <a:pt x="0" y="0"/>
                  </a:moveTo>
                  <a:lnTo>
                    <a:pt x="0" y="54902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335873" y="703183"/>
            <a:ext cx="9521190" cy="5919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1800" b="1" dirty="0">
                <a:solidFill>
                  <a:srgbClr val="4472C4"/>
                </a:solidFill>
                <a:latin typeface="Times New Roman"/>
                <a:cs typeface="Times New Roman"/>
              </a:rPr>
              <a:t>Технология</a:t>
            </a:r>
            <a:r>
              <a:rPr sz="1800" b="1" spc="26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4472C4"/>
                </a:solidFill>
                <a:latin typeface="Times New Roman"/>
                <a:cs typeface="Times New Roman"/>
              </a:rPr>
              <a:t>блокчейн</a:t>
            </a:r>
            <a:r>
              <a:rPr sz="1800" b="1" spc="26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–</a:t>
            </a:r>
            <a:r>
              <a:rPr sz="1800" spc="27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это</a:t>
            </a:r>
            <a:r>
              <a:rPr sz="1800" spc="26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выдающееся</a:t>
            </a:r>
            <a:r>
              <a:rPr sz="1800" spc="27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изобретение</a:t>
            </a:r>
            <a:r>
              <a:rPr sz="1800" spc="28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в</a:t>
            </a:r>
            <a:r>
              <a:rPr sz="1800" spc="26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сфере</a:t>
            </a:r>
            <a:r>
              <a:rPr sz="1800" spc="27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цифрового</a:t>
            </a:r>
            <a:r>
              <a:rPr sz="1800" spc="26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мира,</a:t>
            </a:r>
            <a:r>
              <a:rPr sz="1800" spc="27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это</a:t>
            </a:r>
            <a:r>
              <a:rPr sz="1800" spc="27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472C4"/>
                </a:solidFill>
                <a:latin typeface="Times New Roman"/>
                <a:cs typeface="Times New Roman"/>
              </a:rPr>
              <a:t>система,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которая</a:t>
            </a:r>
            <a:r>
              <a:rPr sz="1800" spc="19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изменит</a:t>
            </a:r>
            <a:r>
              <a:rPr sz="1800" spc="21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финансовый</a:t>
            </a:r>
            <a:r>
              <a:rPr sz="1800" spc="18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мир</a:t>
            </a:r>
            <a:r>
              <a:rPr sz="1800" spc="204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и</a:t>
            </a:r>
            <a:r>
              <a:rPr sz="1800" spc="20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мир</a:t>
            </a:r>
            <a:r>
              <a:rPr sz="1800" spc="20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в</a:t>
            </a:r>
            <a:r>
              <a:rPr sz="1800" spc="204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целом.</a:t>
            </a:r>
            <a:r>
              <a:rPr sz="1800" spc="204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Больше</a:t>
            </a:r>
            <a:r>
              <a:rPr sz="1800" spc="1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не</a:t>
            </a:r>
            <a:r>
              <a:rPr sz="1800" spc="20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будет</a:t>
            </a:r>
            <a:r>
              <a:rPr sz="1800" spc="2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пропущенных</a:t>
            </a:r>
            <a:r>
              <a:rPr sz="1800" spc="204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транзакций, </a:t>
            </a:r>
            <a:r>
              <a:rPr sz="1800" dirty="0">
                <a:latin typeface="Times New Roman"/>
                <a:cs typeface="Times New Roman"/>
              </a:rPr>
              <a:t>ошибок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человека,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или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машины,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или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даже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изменений,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сделанных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без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согласия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стороны.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2855595" marR="8890" algn="just">
              <a:lnSpc>
                <a:spcPct val="150000"/>
              </a:lnSpc>
              <a:spcBef>
                <a:spcPts val="1390"/>
              </a:spcBef>
            </a:pPr>
            <a:r>
              <a:rPr sz="1800" dirty="0">
                <a:latin typeface="Times New Roman"/>
                <a:cs typeface="Times New Roman"/>
              </a:rPr>
              <a:t>«…Технология</a:t>
            </a:r>
            <a:r>
              <a:rPr sz="1800" spc="380" dirty="0">
                <a:latin typeface="Times New Roman"/>
                <a:cs typeface="Times New Roman"/>
              </a:rPr>
              <a:t>    </a:t>
            </a:r>
            <a:r>
              <a:rPr sz="1800" dirty="0">
                <a:latin typeface="Times New Roman"/>
                <a:cs typeface="Times New Roman"/>
              </a:rPr>
              <a:t>блокчейн</a:t>
            </a:r>
            <a:r>
              <a:rPr sz="1800" spc="375" dirty="0">
                <a:latin typeface="Times New Roman"/>
                <a:cs typeface="Times New Roman"/>
              </a:rPr>
              <a:t>    </a:t>
            </a:r>
            <a:r>
              <a:rPr sz="1800" dirty="0">
                <a:latin typeface="Times New Roman"/>
                <a:cs typeface="Times New Roman"/>
              </a:rPr>
              <a:t>предоставляет</a:t>
            </a:r>
            <a:r>
              <a:rPr sz="1800" spc="380" dirty="0">
                <a:latin typeface="Times New Roman"/>
                <a:cs typeface="Times New Roman"/>
              </a:rPr>
              <a:t>    </a:t>
            </a:r>
            <a:r>
              <a:rPr sz="1800" spc="-10" dirty="0">
                <a:latin typeface="Times New Roman"/>
                <a:cs typeface="Times New Roman"/>
              </a:rPr>
              <a:t>революционные </a:t>
            </a:r>
            <a:r>
              <a:rPr sz="1800" dirty="0">
                <a:latin typeface="Times New Roman"/>
                <a:cs typeface="Times New Roman"/>
              </a:rPr>
              <a:t>возможности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децентрализованной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системы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доверия…».</a:t>
            </a:r>
            <a:endParaRPr sz="1800">
              <a:latin typeface="Times New Roman"/>
              <a:cs typeface="Times New Roman"/>
            </a:endParaRPr>
          </a:p>
          <a:p>
            <a:pPr marL="2855595" marR="5080" indent="-635" algn="just">
              <a:lnSpc>
                <a:spcPct val="150000"/>
              </a:lnSpc>
              <a:spcBef>
                <a:spcPts val="790"/>
              </a:spcBef>
            </a:pPr>
            <a:r>
              <a:rPr sz="1800" dirty="0">
                <a:latin typeface="Times New Roman"/>
                <a:cs typeface="Times New Roman"/>
              </a:rPr>
              <a:t>«…Блокчейн</a:t>
            </a:r>
            <a:r>
              <a:rPr sz="1800" spc="54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для</a:t>
            </a:r>
            <a:r>
              <a:rPr sz="1800" spc="54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доверия</a:t>
            </a:r>
            <a:r>
              <a:rPr sz="1800" spc="53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–</a:t>
            </a:r>
            <a:r>
              <a:rPr sz="1800" spc="54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то</a:t>
            </a:r>
            <a:r>
              <a:rPr sz="1800" spc="53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же,</a:t>
            </a:r>
            <a:r>
              <a:rPr sz="1800" spc="54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что</a:t>
            </a:r>
            <a:r>
              <a:rPr sz="1800" spc="54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Интернет</a:t>
            </a:r>
            <a:r>
              <a:rPr sz="1800" spc="550" dirty="0">
                <a:latin typeface="Times New Roman"/>
                <a:cs typeface="Times New Roman"/>
              </a:rPr>
              <a:t>  </a:t>
            </a:r>
            <a:r>
              <a:rPr sz="1800" spc="-25" dirty="0">
                <a:latin typeface="Times New Roman"/>
                <a:cs typeface="Times New Roman"/>
              </a:rPr>
              <a:t>для </a:t>
            </a:r>
            <a:r>
              <a:rPr sz="1800" dirty="0">
                <a:latin typeface="Times New Roman"/>
                <a:cs typeface="Times New Roman"/>
              </a:rPr>
              <a:t>информации…».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Эти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восторженные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высказывания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опубликованы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в </a:t>
            </a:r>
            <a:r>
              <a:rPr sz="1800" dirty="0">
                <a:latin typeface="Times New Roman"/>
                <a:cs typeface="Times New Roman"/>
              </a:rPr>
              <a:t>предисловии</a:t>
            </a:r>
            <a:r>
              <a:rPr sz="1800" spc="22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к</a:t>
            </a:r>
            <a:r>
              <a:rPr sz="1800" spc="22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эпохальной</a:t>
            </a:r>
            <a:r>
              <a:rPr sz="1800" spc="229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книге</a:t>
            </a:r>
            <a:r>
              <a:rPr sz="1800" spc="229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Дона</a:t>
            </a:r>
            <a:r>
              <a:rPr sz="1800" spc="22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и</a:t>
            </a:r>
            <a:r>
              <a:rPr sz="1800" spc="21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Алекса</a:t>
            </a:r>
            <a:r>
              <a:rPr sz="1800" spc="225" dirty="0">
                <a:latin typeface="Times New Roman"/>
                <a:cs typeface="Times New Roman"/>
              </a:rPr>
              <a:t>  </a:t>
            </a:r>
            <a:r>
              <a:rPr sz="1800" spc="-25" dirty="0">
                <a:latin typeface="Times New Roman"/>
                <a:cs typeface="Times New Roman"/>
              </a:rPr>
              <a:t>Тапскоттов</a:t>
            </a:r>
            <a:endParaRPr sz="1800">
              <a:latin typeface="Times New Roman"/>
              <a:cs typeface="Times New Roman"/>
            </a:endParaRPr>
          </a:p>
          <a:p>
            <a:pPr marL="2855595" marR="7620" algn="just">
              <a:lnSpc>
                <a:spcPct val="150000"/>
              </a:lnSpc>
            </a:pPr>
            <a:r>
              <a:rPr sz="1800" dirty="0">
                <a:latin typeface="Times New Roman"/>
                <a:cs typeface="Times New Roman"/>
              </a:rPr>
              <a:t>«Технология</a:t>
            </a:r>
            <a:r>
              <a:rPr sz="1800" spc="50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блокчейн:</a:t>
            </a:r>
            <a:r>
              <a:rPr sz="1800" spc="5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то,</a:t>
            </a:r>
            <a:r>
              <a:rPr sz="1800" spc="5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что</a:t>
            </a:r>
            <a:r>
              <a:rPr sz="1800" spc="5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движет</a:t>
            </a:r>
            <a:r>
              <a:rPr sz="1800" spc="5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финансовой</a:t>
            </a:r>
            <a:r>
              <a:rPr sz="1800" spc="5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революцией </a:t>
            </a:r>
            <a:r>
              <a:rPr sz="1800" dirty="0">
                <a:latin typeface="Times New Roman"/>
                <a:cs typeface="Times New Roman"/>
              </a:rPr>
              <a:t>сегодня»,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М.,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Эксмо,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2017.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50">
              <a:latin typeface="Times New Roman"/>
              <a:cs typeface="Times New Roman"/>
            </a:endParaRPr>
          </a:p>
          <a:p>
            <a:pPr marL="5039360" marR="436245" indent="-2060575">
              <a:lnSpc>
                <a:spcPts val="2110"/>
              </a:lnSpc>
            </a:pPr>
            <a:r>
              <a:rPr sz="1800" spc="-10" dirty="0">
                <a:solidFill>
                  <a:srgbClr val="4472C4"/>
                </a:solidFill>
                <a:latin typeface="Times New Roman"/>
                <a:cs typeface="Times New Roman"/>
              </a:rPr>
              <a:t>Технология</a:t>
            </a:r>
            <a:r>
              <a:rPr sz="1800" spc="-4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472C4"/>
                </a:solidFill>
                <a:latin typeface="Times New Roman"/>
                <a:cs typeface="Times New Roman"/>
              </a:rPr>
              <a:t>блокчейн</a:t>
            </a:r>
            <a:r>
              <a:rPr sz="1800" spc="-1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–</a:t>
            </a:r>
            <a:r>
              <a:rPr sz="1800" spc="-2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основа</a:t>
            </a:r>
            <a:r>
              <a:rPr sz="1800" spc="-2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для</a:t>
            </a:r>
            <a:r>
              <a:rPr sz="1800" spc="-25" dirty="0">
                <a:solidFill>
                  <a:srgbClr val="4472C4"/>
                </a:solidFill>
                <a:latin typeface="Times New Roman"/>
                <a:cs typeface="Times New Roman"/>
              </a:rPr>
              <a:t> будущего</a:t>
            </a:r>
            <a:r>
              <a:rPr sz="1800" spc="-5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472C4"/>
                </a:solidFill>
                <a:latin typeface="Times New Roman"/>
                <a:cs typeface="Times New Roman"/>
              </a:rPr>
              <a:t>бурного</a:t>
            </a:r>
            <a:r>
              <a:rPr sz="1800" spc="-5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472C4"/>
                </a:solidFill>
                <a:latin typeface="Times New Roman"/>
                <a:cs typeface="Times New Roman"/>
              </a:rPr>
              <a:t>развития экономики</a:t>
            </a:r>
            <a:r>
              <a:rPr sz="1800" spc="-6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472C4"/>
                </a:solidFill>
                <a:latin typeface="Times New Roman"/>
                <a:cs typeface="Times New Roman"/>
              </a:rPr>
              <a:t>планеты.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6860" y="408502"/>
            <a:ext cx="6392545" cy="67754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R="234950" algn="ctr">
              <a:lnSpc>
                <a:spcPct val="100000"/>
              </a:lnSpc>
              <a:spcBef>
                <a:spcPts val="370"/>
              </a:spcBef>
            </a:pPr>
            <a:r>
              <a:rPr sz="1800" dirty="0">
                <a:latin typeface="Times New Roman"/>
                <a:cs typeface="Times New Roman"/>
              </a:rPr>
              <a:t>Определение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блокчейн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  <a:tabLst>
                <a:tab pos="1263015" algn="l"/>
                <a:tab pos="1473200" algn="l"/>
                <a:tab pos="2553970" algn="l"/>
                <a:tab pos="3488054" algn="l"/>
                <a:tab pos="3701415" algn="l"/>
                <a:tab pos="3945254" algn="l"/>
                <a:tab pos="4385945" algn="l"/>
              </a:tabLst>
            </a:pPr>
            <a:r>
              <a:rPr sz="2000" b="1" spc="-10" dirty="0">
                <a:solidFill>
                  <a:srgbClr val="4472C4"/>
                </a:solidFill>
                <a:latin typeface="Times New Roman"/>
                <a:cs typeface="Times New Roman"/>
              </a:rPr>
              <a:t>Блокчейн</a:t>
            </a:r>
            <a:r>
              <a:rPr sz="2000" b="1" dirty="0">
                <a:solidFill>
                  <a:srgbClr val="4472C4"/>
                </a:solidFill>
                <a:latin typeface="Times New Roman"/>
                <a:cs typeface="Times New Roman"/>
              </a:rPr>
              <a:t>	</a:t>
            </a:r>
            <a:r>
              <a:rPr sz="2000" b="1" spc="-50" dirty="0">
                <a:solidFill>
                  <a:srgbClr val="4472C4"/>
                </a:solidFill>
                <a:latin typeface="Times New Roman"/>
                <a:cs typeface="Times New Roman"/>
              </a:rPr>
              <a:t>\</a:t>
            </a:r>
            <a:r>
              <a:rPr sz="2000" b="1" dirty="0">
                <a:solidFill>
                  <a:srgbClr val="4472C4"/>
                </a:solidFill>
                <a:latin typeface="Times New Roman"/>
                <a:cs typeface="Times New Roman"/>
              </a:rPr>
              <a:t>	</a:t>
            </a:r>
            <a:r>
              <a:rPr sz="2000" b="1" spc="-10" dirty="0">
                <a:solidFill>
                  <a:srgbClr val="4472C4"/>
                </a:solidFill>
                <a:latin typeface="Times New Roman"/>
                <a:cs typeface="Times New Roman"/>
              </a:rPr>
              <a:t>цепочка</a:t>
            </a:r>
            <a:r>
              <a:rPr sz="2000" b="1" dirty="0">
                <a:solidFill>
                  <a:srgbClr val="4472C4"/>
                </a:solidFill>
                <a:latin typeface="Times New Roman"/>
                <a:cs typeface="Times New Roman"/>
              </a:rPr>
              <a:t>	</a:t>
            </a:r>
            <a:r>
              <a:rPr sz="2000" b="1" spc="-10" dirty="0">
                <a:solidFill>
                  <a:srgbClr val="4472C4"/>
                </a:solidFill>
                <a:latin typeface="Times New Roman"/>
                <a:cs typeface="Times New Roman"/>
              </a:rPr>
              <a:t>блоков</a:t>
            </a:r>
            <a:r>
              <a:rPr sz="2000" b="1" dirty="0">
                <a:solidFill>
                  <a:srgbClr val="4472C4"/>
                </a:solidFill>
                <a:latin typeface="Times New Roman"/>
                <a:cs typeface="Times New Roman"/>
              </a:rPr>
              <a:t>	</a:t>
            </a:r>
            <a:r>
              <a:rPr sz="2000" b="1" spc="-50" dirty="0">
                <a:solidFill>
                  <a:srgbClr val="4472C4"/>
                </a:solidFill>
                <a:latin typeface="Times New Roman"/>
                <a:cs typeface="Times New Roman"/>
              </a:rPr>
              <a:t>\</a:t>
            </a:r>
            <a:r>
              <a:rPr sz="2000" b="1" dirty="0">
                <a:solidFill>
                  <a:srgbClr val="4472C4"/>
                </a:solidFill>
                <a:latin typeface="Times New Roman"/>
                <a:cs typeface="Times New Roman"/>
              </a:rPr>
              <a:t>	</a:t>
            </a:r>
            <a:r>
              <a:rPr sz="1800" spc="-50" dirty="0">
                <a:solidFill>
                  <a:srgbClr val="4472C4"/>
                </a:solidFill>
                <a:latin typeface="Times New Roman"/>
                <a:cs typeface="Times New Roman"/>
              </a:rPr>
              <a:t>–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	</a:t>
            </a:r>
            <a:r>
              <a:rPr sz="1800" spc="-25" dirty="0">
                <a:solidFill>
                  <a:srgbClr val="4472C4"/>
                </a:solidFill>
                <a:latin typeface="Times New Roman"/>
                <a:cs typeface="Times New Roman"/>
              </a:rPr>
              <a:t>это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	</a:t>
            </a:r>
            <a:r>
              <a:rPr sz="1800" spc="-10" dirty="0">
                <a:solidFill>
                  <a:srgbClr val="4472C4"/>
                </a:solidFill>
                <a:latin typeface="Times New Roman"/>
                <a:cs typeface="Times New Roman"/>
              </a:rPr>
              <a:t>децентрализованная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917179" y="403858"/>
            <a:ext cx="3164205" cy="4189729"/>
            <a:chOff x="7917179" y="403858"/>
            <a:chExt cx="3164205" cy="418972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17179" y="2478023"/>
              <a:ext cx="3163823" cy="211531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32420" y="403858"/>
              <a:ext cx="3133344" cy="2084831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356895" y="1064516"/>
            <a:ext cx="9479915" cy="5372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225" marR="3081655" algn="just">
              <a:lnSpc>
                <a:spcPct val="113999"/>
              </a:lnSpc>
              <a:spcBef>
                <a:spcPts val="95"/>
              </a:spcBef>
            </a:pP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распределенная</a:t>
            </a:r>
            <a:r>
              <a:rPr sz="1800" spc="300" dirty="0">
                <a:solidFill>
                  <a:srgbClr val="4472C4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база</a:t>
            </a:r>
            <a:r>
              <a:rPr sz="1800" spc="320" dirty="0">
                <a:solidFill>
                  <a:srgbClr val="4472C4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данных</a:t>
            </a:r>
            <a:r>
              <a:rPr sz="1800" spc="310" dirty="0">
                <a:solidFill>
                  <a:srgbClr val="4472C4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поддерживающая</a:t>
            </a:r>
            <a:r>
              <a:rPr sz="1800" spc="320" dirty="0">
                <a:solidFill>
                  <a:srgbClr val="4472C4"/>
                </a:solidFill>
                <a:latin typeface="Times New Roman"/>
                <a:cs typeface="Times New Roman"/>
              </a:rPr>
              <a:t>  </a:t>
            </a:r>
            <a:r>
              <a:rPr sz="1800" spc="-10" dirty="0">
                <a:solidFill>
                  <a:srgbClr val="4472C4"/>
                </a:solidFill>
                <a:latin typeface="Times New Roman"/>
                <a:cs typeface="Times New Roman"/>
              </a:rPr>
              <a:t>непрерывно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растущий</a:t>
            </a:r>
            <a:r>
              <a:rPr sz="1800" spc="17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список</a:t>
            </a:r>
            <a:r>
              <a:rPr sz="1800" spc="20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записей</a:t>
            </a:r>
            <a:r>
              <a:rPr sz="1800" spc="19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с</a:t>
            </a:r>
            <a:r>
              <a:rPr sz="1800" spc="20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данными</a:t>
            </a:r>
            <a:r>
              <a:rPr sz="1800" spc="19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и</a:t>
            </a:r>
            <a:r>
              <a:rPr sz="1800" spc="19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способная</a:t>
            </a:r>
            <a:r>
              <a:rPr sz="1800" spc="20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защищать</a:t>
            </a:r>
            <a:r>
              <a:rPr sz="1800" spc="19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4472C4"/>
                </a:solidFill>
                <a:latin typeface="Times New Roman"/>
                <a:cs typeface="Times New Roman"/>
              </a:rPr>
              <a:t>их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от</a:t>
            </a:r>
            <a:r>
              <a:rPr sz="1800" spc="229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подмены</a:t>
            </a:r>
            <a:r>
              <a:rPr sz="1800" spc="23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и</a:t>
            </a:r>
            <a:r>
              <a:rPr sz="1800" spc="22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пересмотра</a:t>
            </a:r>
            <a:r>
              <a:rPr sz="1800" spc="23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даже</a:t>
            </a:r>
            <a:r>
              <a:rPr sz="1800" spc="24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людьми,</a:t>
            </a:r>
            <a:r>
              <a:rPr sz="1800" spc="23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имеющих</a:t>
            </a:r>
            <a:r>
              <a:rPr sz="1800" spc="24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472C4"/>
                </a:solidFill>
                <a:latin typeface="Times New Roman"/>
                <a:cs typeface="Times New Roman"/>
              </a:rPr>
              <a:t>физический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доступ</a:t>
            </a:r>
            <a:r>
              <a:rPr sz="1800" spc="114" dirty="0">
                <a:solidFill>
                  <a:srgbClr val="4472C4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к</a:t>
            </a:r>
            <a:r>
              <a:rPr sz="1800" spc="114" dirty="0">
                <a:solidFill>
                  <a:srgbClr val="4472C4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хранилищам</a:t>
            </a:r>
            <a:r>
              <a:rPr sz="1800" spc="120" dirty="0">
                <a:solidFill>
                  <a:srgbClr val="4472C4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данных.</a:t>
            </a:r>
            <a:r>
              <a:rPr sz="1800" spc="125" dirty="0">
                <a:solidFill>
                  <a:srgbClr val="4472C4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Эта</a:t>
            </a:r>
            <a:r>
              <a:rPr sz="1800" spc="120" dirty="0">
                <a:solidFill>
                  <a:srgbClr val="4472C4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система</a:t>
            </a:r>
            <a:r>
              <a:rPr sz="1800" spc="120" dirty="0">
                <a:solidFill>
                  <a:srgbClr val="4472C4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распределена</a:t>
            </a:r>
            <a:r>
              <a:rPr sz="1800" spc="120" dirty="0">
                <a:solidFill>
                  <a:srgbClr val="4472C4"/>
                </a:solidFill>
                <a:latin typeface="Times New Roman"/>
                <a:cs typeface="Times New Roman"/>
              </a:rPr>
              <a:t>  </a:t>
            </a:r>
            <a:r>
              <a:rPr sz="1800" spc="-50" dirty="0">
                <a:solidFill>
                  <a:srgbClr val="4472C4"/>
                </a:solidFill>
                <a:latin typeface="Times New Roman"/>
                <a:cs typeface="Times New Roman"/>
              </a:rPr>
              <a:t>в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пространстве</a:t>
            </a:r>
            <a:r>
              <a:rPr sz="1800" spc="160" dirty="0">
                <a:solidFill>
                  <a:srgbClr val="4472C4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и</a:t>
            </a:r>
            <a:r>
              <a:rPr sz="1800" spc="175" dirty="0">
                <a:solidFill>
                  <a:srgbClr val="4472C4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дает</a:t>
            </a:r>
            <a:r>
              <a:rPr sz="1800" spc="375" dirty="0">
                <a:solidFill>
                  <a:srgbClr val="4472C4"/>
                </a:solidFill>
                <a:latin typeface="Times New Roman"/>
                <a:cs typeface="Times New Roman"/>
              </a:rPr>
              <a:t>  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доступ</a:t>
            </a:r>
            <a:r>
              <a:rPr sz="1800" spc="370" dirty="0">
                <a:solidFill>
                  <a:srgbClr val="4472C4"/>
                </a:solidFill>
                <a:latin typeface="Times New Roman"/>
                <a:cs typeface="Times New Roman"/>
              </a:rPr>
              <a:t>  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множеству</a:t>
            </a:r>
            <a:r>
              <a:rPr sz="1800" spc="180" dirty="0">
                <a:solidFill>
                  <a:srgbClr val="4472C4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пользователей</a:t>
            </a:r>
            <a:r>
              <a:rPr sz="1800" spc="170" dirty="0">
                <a:solidFill>
                  <a:srgbClr val="4472C4"/>
                </a:solidFill>
                <a:latin typeface="Times New Roman"/>
                <a:cs typeface="Times New Roman"/>
              </a:rPr>
              <a:t>  </a:t>
            </a:r>
            <a:r>
              <a:rPr sz="1800" spc="-50" dirty="0">
                <a:solidFill>
                  <a:srgbClr val="4472C4"/>
                </a:solidFill>
                <a:latin typeface="Times New Roman"/>
                <a:cs typeface="Times New Roman"/>
              </a:rPr>
              <a:t>–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участникам</a:t>
            </a:r>
            <a:r>
              <a:rPr sz="1800" spc="38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этой</a:t>
            </a:r>
            <a:r>
              <a:rPr sz="1800" spc="38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системы.</a:t>
            </a:r>
            <a:r>
              <a:rPr sz="1800" spc="38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Новые</a:t>
            </a:r>
            <a:r>
              <a:rPr sz="1800" spc="39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записи</a:t>
            </a:r>
            <a:r>
              <a:rPr sz="1800" spc="38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могут</a:t>
            </a:r>
            <a:r>
              <a:rPr sz="1800" spc="38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быть</a:t>
            </a:r>
            <a:r>
              <a:rPr sz="1800" spc="38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472C4"/>
                </a:solidFill>
                <a:latin typeface="Times New Roman"/>
                <a:cs typeface="Times New Roman"/>
              </a:rPr>
              <a:t>внесены только</a:t>
            </a:r>
            <a:r>
              <a:rPr sz="1800" spc="-6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с</a:t>
            </a:r>
            <a:r>
              <a:rPr sz="1800" spc="-6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согласия</a:t>
            </a:r>
            <a:r>
              <a:rPr sz="1800" spc="-6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большинства</a:t>
            </a:r>
            <a:r>
              <a:rPr sz="1800" spc="-5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472C4"/>
                </a:solidFill>
                <a:latin typeface="Times New Roman"/>
                <a:cs typeface="Times New Roman"/>
              </a:rPr>
              <a:t>пользователей.</a:t>
            </a:r>
            <a:endParaRPr sz="18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14100"/>
              </a:lnSpc>
              <a:spcBef>
                <a:spcPts val="755"/>
              </a:spcBef>
            </a:pPr>
            <a:r>
              <a:rPr sz="1800" dirty="0">
                <a:latin typeface="Times New Roman"/>
                <a:cs typeface="Times New Roman"/>
              </a:rPr>
              <a:t>Однажды</a:t>
            </a:r>
            <a:r>
              <a:rPr sz="1800" spc="1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записанная</a:t>
            </a:r>
            <a:r>
              <a:rPr sz="1800" spc="1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информация</a:t>
            </a:r>
            <a:r>
              <a:rPr sz="1800" spc="1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уже</a:t>
            </a:r>
            <a:r>
              <a:rPr sz="1800" spc="1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никогда</a:t>
            </a:r>
            <a:r>
              <a:rPr sz="1800" spc="1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не</a:t>
            </a:r>
            <a:r>
              <a:rPr sz="1800" spc="1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может</a:t>
            </a:r>
            <a:r>
              <a:rPr sz="1800" spc="1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быть</a:t>
            </a:r>
            <a:r>
              <a:rPr sz="1800" spc="1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изменена</a:t>
            </a:r>
            <a:r>
              <a:rPr sz="1800" spc="1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или</a:t>
            </a:r>
            <a:r>
              <a:rPr sz="1800" spc="1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стерта.</a:t>
            </a:r>
            <a:r>
              <a:rPr sz="1800" spc="1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Благодаря </a:t>
            </a:r>
            <a:r>
              <a:rPr sz="1800" dirty="0">
                <a:latin typeface="Times New Roman"/>
                <a:cs typeface="Times New Roman"/>
              </a:rPr>
              <a:t>этому,</a:t>
            </a:r>
            <a:r>
              <a:rPr sz="1800" spc="1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блокчейн</a:t>
            </a:r>
            <a:r>
              <a:rPr sz="1800" spc="1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содержит</a:t>
            </a:r>
            <a:r>
              <a:rPr sz="1800" spc="1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в</a:t>
            </a:r>
            <a:r>
              <a:rPr sz="1800" spc="1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себе</a:t>
            </a:r>
            <a:r>
              <a:rPr sz="1800" spc="1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точную</a:t>
            </a:r>
            <a:r>
              <a:rPr sz="1800" spc="1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и</a:t>
            </a:r>
            <a:r>
              <a:rPr sz="1800" spc="1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достоверную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информацию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обо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всех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фактах,</a:t>
            </a:r>
            <a:r>
              <a:rPr sz="1800" spc="16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когда- </a:t>
            </a:r>
            <a:r>
              <a:rPr sz="1800" dirty="0">
                <a:latin typeface="Times New Roman"/>
                <a:cs typeface="Times New Roman"/>
              </a:rPr>
              <a:t>либо</a:t>
            </a:r>
            <a:r>
              <a:rPr sz="1800" spc="17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имевщих</a:t>
            </a:r>
            <a:r>
              <a:rPr sz="1800" spc="17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место</a:t>
            </a:r>
            <a:r>
              <a:rPr sz="1800" spc="18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и</a:t>
            </a:r>
            <a:r>
              <a:rPr sz="1800" spc="17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установленных</a:t>
            </a:r>
            <a:r>
              <a:rPr sz="1800" spc="18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участниками</a:t>
            </a:r>
            <a:r>
              <a:rPr sz="1800" spc="18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системы.</a:t>
            </a:r>
            <a:r>
              <a:rPr sz="1800" spc="18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Такая</a:t>
            </a:r>
            <a:r>
              <a:rPr sz="1800" spc="17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технология</a:t>
            </a:r>
            <a:r>
              <a:rPr sz="1800" spc="185" dirty="0">
                <a:latin typeface="Times New Roman"/>
                <a:cs typeface="Times New Roman"/>
              </a:rPr>
              <a:t>  </a:t>
            </a:r>
            <a:r>
              <a:rPr sz="1800" spc="-10" dirty="0">
                <a:latin typeface="Times New Roman"/>
                <a:cs typeface="Times New Roman"/>
              </a:rPr>
              <a:t>делает, </a:t>
            </a:r>
            <a:r>
              <a:rPr sz="1800" dirty="0">
                <a:latin typeface="Times New Roman"/>
                <a:cs typeface="Times New Roman"/>
              </a:rPr>
              <a:t>например,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систему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платежей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более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надежной.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5715" indent="914400" algn="just">
              <a:lnSpc>
                <a:spcPct val="113999"/>
              </a:lnSpc>
            </a:pPr>
            <a:r>
              <a:rPr sz="1800" b="1" dirty="0">
                <a:solidFill>
                  <a:srgbClr val="4472C4"/>
                </a:solidFill>
                <a:latin typeface="Times New Roman"/>
                <a:cs typeface="Times New Roman"/>
              </a:rPr>
              <a:t>Блокчейн</a:t>
            </a:r>
            <a:r>
              <a:rPr sz="1800" b="1" spc="14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–</a:t>
            </a:r>
            <a:r>
              <a:rPr sz="1800" spc="15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это</a:t>
            </a:r>
            <a:r>
              <a:rPr sz="1800" spc="15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протокол</a:t>
            </a:r>
            <a:r>
              <a:rPr sz="1800" spc="15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для</a:t>
            </a:r>
            <a:r>
              <a:rPr sz="1800" spc="15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обеспечения</a:t>
            </a:r>
            <a:r>
              <a:rPr sz="1800" spc="15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доверия</a:t>
            </a:r>
            <a:r>
              <a:rPr sz="1800" spc="15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и</a:t>
            </a:r>
            <a:r>
              <a:rPr sz="1800" spc="14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надежности</a:t>
            </a:r>
            <a:r>
              <a:rPr sz="1800" spc="15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транзакций</a:t>
            </a:r>
            <a:r>
              <a:rPr sz="1800" spc="15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за</a:t>
            </a:r>
            <a:r>
              <a:rPr sz="1800" spc="16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4472C4"/>
                </a:solidFill>
                <a:latin typeface="Times New Roman"/>
                <a:cs typeface="Times New Roman"/>
              </a:rPr>
              <a:t>счет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распределительного</a:t>
            </a:r>
            <a:r>
              <a:rPr sz="1800" spc="42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хранения</a:t>
            </a:r>
            <a:r>
              <a:rPr sz="1800" spc="42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информации</a:t>
            </a:r>
            <a:r>
              <a:rPr sz="1800" spc="434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о</a:t>
            </a:r>
            <a:r>
              <a:rPr sz="1800" spc="434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них,</a:t>
            </a:r>
            <a:r>
              <a:rPr sz="1800" spc="44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а</a:t>
            </a:r>
            <a:r>
              <a:rPr sz="1800" spc="44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также</a:t>
            </a:r>
            <a:r>
              <a:rPr sz="1800" spc="43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–</a:t>
            </a:r>
            <a:r>
              <a:rPr sz="1800" spc="434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это</a:t>
            </a:r>
            <a:r>
              <a:rPr sz="1800" spc="434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протокол</a:t>
            </a:r>
            <a:r>
              <a:rPr sz="1800" spc="434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для</a:t>
            </a:r>
            <a:r>
              <a:rPr sz="1800" spc="434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472C4"/>
                </a:solidFill>
                <a:latin typeface="Times New Roman"/>
                <a:cs typeface="Times New Roman"/>
              </a:rPr>
              <a:t>обеспечения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надежности</a:t>
            </a:r>
            <a:r>
              <a:rPr sz="1800" spc="22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коммуникации</a:t>
            </a:r>
            <a:r>
              <a:rPr sz="1800" spc="23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за</a:t>
            </a:r>
            <a:r>
              <a:rPr sz="1800" spc="23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счет</a:t>
            </a:r>
            <a:r>
              <a:rPr sz="1800" spc="229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распеределенной</a:t>
            </a:r>
            <a:r>
              <a:rPr sz="1800" spc="229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маршрутизации</a:t>
            </a:r>
            <a:r>
              <a:rPr sz="1800" spc="229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сообщений.</a:t>
            </a:r>
            <a:r>
              <a:rPr sz="1800" spc="229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Поскольку</a:t>
            </a:r>
            <a:r>
              <a:rPr sz="1800" spc="24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spc="-50" dirty="0">
                <a:solidFill>
                  <a:srgbClr val="4472C4"/>
                </a:solidFill>
                <a:latin typeface="Times New Roman"/>
                <a:cs typeface="Times New Roman"/>
              </a:rPr>
              <a:t>в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основе</a:t>
            </a:r>
            <a:r>
              <a:rPr sz="1800" spc="23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нашей</a:t>
            </a:r>
            <a:r>
              <a:rPr sz="1800" spc="22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цивилизации</a:t>
            </a:r>
            <a:r>
              <a:rPr sz="1800" spc="23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лежат</a:t>
            </a:r>
            <a:r>
              <a:rPr sz="1800" spc="23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коммуникации</a:t>
            </a:r>
            <a:r>
              <a:rPr sz="1800" spc="23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и</a:t>
            </a:r>
            <a:r>
              <a:rPr sz="1800" spc="229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доверие,</a:t>
            </a:r>
            <a:r>
              <a:rPr sz="1800" spc="23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то</a:t>
            </a:r>
            <a:r>
              <a:rPr sz="1800" spc="22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технология</a:t>
            </a:r>
            <a:r>
              <a:rPr sz="1800" spc="22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блокчейн</a:t>
            </a:r>
            <a:r>
              <a:rPr sz="1800" spc="229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472C4"/>
                </a:solidFill>
                <a:latin typeface="Times New Roman"/>
                <a:cs typeface="Times New Roman"/>
              </a:rPr>
              <a:t>изменит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мир</a:t>
            </a:r>
            <a:r>
              <a:rPr sz="1800" spc="-1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не</a:t>
            </a:r>
            <a:r>
              <a:rPr sz="1800" spc="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меньше</a:t>
            </a:r>
            <a:r>
              <a:rPr sz="1800" spc="-1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чем</a:t>
            </a:r>
            <a:r>
              <a:rPr sz="1800" spc="-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472C4"/>
                </a:solidFill>
                <a:latin typeface="Times New Roman"/>
                <a:cs typeface="Times New Roman"/>
              </a:rPr>
              <a:t>интернет.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0491" y="258950"/>
            <a:ext cx="9501505" cy="132588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2927985">
              <a:lnSpc>
                <a:spcPct val="100000"/>
              </a:lnSpc>
              <a:spcBef>
                <a:spcPts val="395"/>
              </a:spcBef>
            </a:pPr>
            <a:r>
              <a:rPr sz="1800" dirty="0">
                <a:latin typeface="Times New Roman"/>
                <a:cs typeface="Times New Roman"/>
              </a:rPr>
              <a:t>Определение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блокчейн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ts val="2590"/>
              </a:lnSpc>
              <a:spcBef>
                <a:spcPts val="135"/>
              </a:spcBef>
              <a:tabLst>
                <a:tab pos="1274445" algn="l"/>
                <a:tab pos="1555115" algn="l"/>
                <a:tab pos="3369945" algn="l"/>
                <a:tab pos="3999229" algn="l"/>
                <a:tab pos="5026660" algn="l"/>
                <a:tab pos="6007735" algn="l"/>
                <a:tab pos="7176770" algn="l"/>
                <a:tab pos="8720455" algn="l"/>
                <a:tab pos="9040495" algn="l"/>
              </a:tabLst>
            </a:pPr>
            <a:r>
              <a:rPr sz="1900" b="1" spc="-10" dirty="0">
                <a:solidFill>
                  <a:srgbClr val="4472C4"/>
                </a:solidFill>
                <a:latin typeface="Times New Roman"/>
                <a:cs typeface="Times New Roman"/>
              </a:rPr>
              <a:t>Блокчейн</a:t>
            </a:r>
            <a:r>
              <a:rPr sz="1900" b="1" dirty="0">
                <a:solidFill>
                  <a:srgbClr val="4472C4"/>
                </a:solidFill>
                <a:latin typeface="Times New Roman"/>
                <a:cs typeface="Times New Roman"/>
              </a:rPr>
              <a:t>	</a:t>
            </a:r>
            <a:r>
              <a:rPr sz="1900" spc="-50" dirty="0">
                <a:solidFill>
                  <a:srgbClr val="4472C4"/>
                </a:solidFill>
                <a:latin typeface="Times New Roman"/>
                <a:cs typeface="Times New Roman"/>
              </a:rPr>
              <a:t>-</a:t>
            </a:r>
            <a:r>
              <a:rPr sz="1900" dirty="0">
                <a:solidFill>
                  <a:srgbClr val="4472C4"/>
                </a:solidFill>
                <a:latin typeface="Times New Roman"/>
                <a:cs typeface="Times New Roman"/>
              </a:rPr>
              <a:t>	</a:t>
            </a:r>
            <a:r>
              <a:rPr sz="1900" spc="-10" dirty="0">
                <a:solidFill>
                  <a:srgbClr val="4472C4"/>
                </a:solidFill>
                <a:latin typeface="Times New Roman"/>
                <a:cs typeface="Times New Roman"/>
              </a:rPr>
              <a:t>распределенная</a:t>
            </a:r>
            <a:r>
              <a:rPr sz="1900" dirty="0">
                <a:solidFill>
                  <a:srgbClr val="4472C4"/>
                </a:solidFill>
                <a:latin typeface="Times New Roman"/>
                <a:cs typeface="Times New Roman"/>
              </a:rPr>
              <a:t>	</a:t>
            </a:r>
            <a:r>
              <a:rPr sz="1900" spc="-20" dirty="0">
                <a:solidFill>
                  <a:srgbClr val="4472C4"/>
                </a:solidFill>
                <a:latin typeface="Times New Roman"/>
                <a:cs typeface="Times New Roman"/>
              </a:rPr>
              <a:t>база</a:t>
            </a:r>
            <a:r>
              <a:rPr sz="1900" dirty="0">
                <a:solidFill>
                  <a:srgbClr val="4472C4"/>
                </a:solidFill>
                <a:latin typeface="Times New Roman"/>
                <a:cs typeface="Times New Roman"/>
              </a:rPr>
              <a:t>	</a:t>
            </a:r>
            <a:r>
              <a:rPr sz="1900" spc="-10" dirty="0">
                <a:solidFill>
                  <a:srgbClr val="4472C4"/>
                </a:solidFill>
                <a:latin typeface="Times New Roman"/>
                <a:cs typeface="Times New Roman"/>
              </a:rPr>
              <a:t>данных,</a:t>
            </a:r>
            <a:r>
              <a:rPr sz="1900" dirty="0">
                <a:solidFill>
                  <a:srgbClr val="4472C4"/>
                </a:solidFill>
                <a:latin typeface="Times New Roman"/>
                <a:cs typeface="Times New Roman"/>
              </a:rPr>
              <a:t>	</a:t>
            </a:r>
            <a:r>
              <a:rPr sz="1900" spc="-10" dirty="0">
                <a:solidFill>
                  <a:srgbClr val="4472C4"/>
                </a:solidFill>
                <a:latin typeface="Times New Roman"/>
                <a:cs typeface="Times New Roman"/>
              </a:rPr>
              <a:t>которая</a:t>
            </a:r>
            <a:r>
              <a:rPr sz="1900" dirty="0">
                <a:solidFill>
                  <a:srgbClr val="4472C4"/>
                </a:solidFill>
                <a:latin typeface="Times New Roman"/>
                <a:cs typeface="Times New Roman"/>
              </a:rPr>
              <a:t>	</a:t>
            </a:r>
            <a:r>
              <a:rPr sz="1900" spc="-10" dirty="0">
                <a:solidFill>
                  <a:srgbClr val="4472C4"/>
                </a:solidFill>
                <a:latin typeface="Times New Roman"/>
                <a:cs typeface="Times New Roman"/>
              </a:rPr>
              <a:t>содержит</a:t>
            </a:r>
            <a:r>
              <a:rPr sz="1900" dirty="0">
                <a:solidFill>
                  <a:srgbClr val="4472C4"/>
                </a:solidFill>
                <a:latin typeface="Times New Roman"/>
                <a:cs typeface="Times New Roman"/>
              </a:rPr>
              <a:t>	</a:t>
            </a:r>
            <a:r>
              <a:rPr sz="1900" spc="-10" dirty="0">
                <a:solidFill>
                  <a:srgbClr val="4472C4"/>
                </a:solidFill>
                <a:latin typeface="Times New Roman"/>
                <a:cs typeface="Times New Roman"/>
              </a:rPr>
              <a:t>информацию</a:t>
            </a:r>
            <a:r>
              <a:rPr sz="1900" dirty="0">
                <a:solidFill>
                  <a:srgbClr val="4472C4"/>
                </a:solidFill>
                <a:latin typeface="Times New Roman"/>
                <a:cs typeface="Times New Roman"/>
              </a:rPr>
              <a:t>	</a:t>
            </a:r>
            <a:r>
              <a:rPr sz="1900" spc="-50" dirty="0">
                <a:solidFill>
                  <a:srgbClr val="4472C4"/>
                </a:solidFill>
                <a:latin typeface="Times New Roman"/>
                <a:cs typeface="Times New Roman"/>
              </a:rPr>
              <a:t>о</a:t>
            </a:r>
            <a:r>
              <a:rPr sz="1900" dirty="0">
                <a:solidFill>
                  <a:srgbClr val="4472C4"/>
                </a:solidFill>
                <a:latin typeface="Times New Roman"/>
                <a:cs typeface="Times New Roman"/>
              </a:rPr>
              <a:t>	</a:t>
            </a:r>
            <a:r>
              <a:rPr sz="1900" spc="-20" dirty="0">
                <a:solidFill>
                  <a:srgbClr val="4472C4"/>
                </a:solidFill>
                <a:latin typeface="Times New Roman"/>
                <a:cs typeface="Times New Roman"/>
              </a:rPr>
              <a:t>всех </a:t>
            </a:r>
            <a:r>
              <a:rPr sz="1900" dirty="0">
                <a:solidFill>
                  <a:srgbClr val="4472C4"/>
                </a:solidFill>
                <a:latin typeface="Times New Roman"/>
                <a:cs typeface="Times New Roman"/>
              </a:rPr>
              <a:t>транзакциях,</a:t>
            </a:r>
            <a:r>
              <a:rPr sz="1900" spc="15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472C4"/>
                </a:solidFill>
                <a:latin typeface="Times New Roman"/>
                <a:cs typeface="Times New Roman"/>
              </a:rPr>
              <a:t>проведенных</a:t>
            </a:r>
            <a:r>
              <a:rPr sz="1900" spc="15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472C4"/>
                </a:solidFill>
                <a:latin typeface="Times New Roman"/>
                <a:cs typeface="Times New Roman"/>
              </a:rPr>
              <a:t>участниками</a:t>
            </a:r>
            <a:r>
              <a:rPr sz="1900" spc="16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472C4"/>
                </a:solidFill>
                <a:latin typeface="Times New Roman"/>
                <a:cs typeface="Times New Roman"/>
              </a:rPr>
              <a:t>системы.</a:t>
            </a:r>
            <a:r>
              <a:rPr sz="1900" spc="16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472C4"/>
                </a:solidFill>
                <a:latin typeface="Times New Roman"/>
                <a:cs typeface="Times New Roman"/>
              </a:rPr>
              <a:t>Информация</a:t>
            </a:r>
            <a:r>
              <a:rPr sz="1900" spc="16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472C4"/>
                </a:solidFill>
                <a:latin typeface="Times New Roman"/>
                <a:cs typeface="Times New Roman"/>
              </a:rPr>
              <a:t>хранится</a:t>
            </a:r>
            <a:r>
              <a:rPr sz="1900" spc="16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472C4"/>
                </a:solidFill>
                <a:latin typeface="Times New Roman"/>
                <a:cs typeface="Times New Roman"/>
              </a:rPr>
              <a:t>ввиде</a:t>
            </a:r>
            <a:r>
              <a:rPr sz="1900" spc="15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472C4"/>
                </a:solidFill>
                <a:latin typeface="Times New Roman"/>
                <a:cs typeface="Times New Roman"/>
              </a:rPr>
              <a:t>“</a:t>
            </a:r>
            <a:r>
              <a:rPr sz="1900" spc="16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4472C4"/>
                </a:solidFill>
                <a:latin typeface="Times New Roman"/>
                <a:cs typeface="Times New Roman"/>
              </a:rPr>
              <a:t>цепочки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  <a:tabLst>
                <a:tab pos="1004569" algn="l"/>
                <a:tab pos="1246505" algn="l"/>
                <a:tab pos="2150110" algn="l"/>
                <a:tab pos="2502535" algn="l"/>
                <a:tab pos="3477895" algn="l"/>
                <a:tab pos="6795134" algn="l"/>
                <a:tab pos="8150225" algn="l"/>
                <a:tab pos="9373870" algn="l"/>
              </a:tabLst>
            </a:pPr>
            <a:r>
              <a:rPr sz="1900" spc="-10" dirty="0">
                <a:solidFill>
                  <a:srgbClr val="4472C4"/>
                </a:solidFill>
                <a:latin typeface="Times New Roman"/>
                <a:cs typeface="Times New Roman"/>
              </a:rPr>
              <a:t>блоков”,</a:t>
            </a:r>
            <a:r>
              <a:rPr sz="1900" dirty="0">
                <a:solidFill>
                  <a:srgbClr val="4472C4"/>
                </a:solidFill>
                <a:latin typeface="Times New Roman"/>
                <a:cs typeface="Times New Roman"/>
              </a:rPr>
              <a:t>	</a:t>
            </a:r>
            <a:r>
              <a:rPr sz="1900" spc="-50" dirty="0">
                <a:solidFill>
                  <a:srgbClr val="4472C4"/>
                </a:solidFill>
                <a:latin typeface="Times New Roman"/>
                <a:cs typeface="Times New Roman"/>
              </a:rPr>
              <a:t>в</a:t>
            </a:r>
            <a:r>
              <a:rPr sz="1900" dirty="0">
                <a:solidFill>
                  <a:srgbClr val="4472C4"/>
                </a:solidFill>
                <a:latin typeface="Times New Roman"/>
                <a:cs typeface="Times New Roman"/>
              </a:rPr>
              <a:t>	</a:t>
            </a:r>
            <a:r>
              <a:rPr sz="1900" spc="-10" dirty="0">
                <a:solidFill>
                  <a:srgbClr val="4472C4"/>
                </a:solidFill>
                <a:latin typeface="Times New Roman"/>
                <a:cs typeface="Times New Roman"/>
              </a:rPr>
              <a:t>каждом</a:t>
            </a:r>
            <a:r>
              <a:rPr sz="1900" dirty="0">
                <a:solidFill>
                  <a:srgbClr val="4472C4"/>
                </a:solidFill>
                <a:latin typeface="Times New Roman"/>
                <a:cs typeface="Times New Roman"/>
              </a:rPr>
              <a:t>	</a:t>
            </a:r>
            <a:r>
              <a:rPr sz="1900" spc="-25" dirty="0">
                <a:solidFill>
                  <a:srgbClr val="4472C4"/>
                </a:solidFill>
                <a:latin typeface="Times New Roman"/>
                <a:cs typeface="Times New Roman"/>
              </a:rPr>
              <a:t>из</a:t>
            </a:r>
            <a:r>
              <a:rPr sz="1900" dirty="0">
                <a:solidFill>
                  <a:srgbClr val="4472C4"/>
                </a:solidFill>
                <a:latin typeface="Times New Roman"/>
                <a:cs typeface="Times New Roman"/>
              </a:rPr>
              <a:t>	</a:t>
            </a:r>
            <a:r>
              <a:rPr sz="1900" spc="-10" dirty="0">
                <a:solidFill>
                  <a:srgbClr val="4472C4"/>
                </a:solidFill>
                <a:latin typeface="Times New Roman"/>
                <a:cs typeface="Times New Roman"/>
              </a:rPr>
              <a:t>которых</a:t>
            </a:r>
            <a:r>
              <a:rPr sz="1900" dirty="0">
                <a:solidFill>
                  <a:srgbClr val="4472C4"/>
                </a:solidFill>
                <a:latin typeface="Times New Roman"/>
                <a:cs typeface="Times New Roman"/>
              </a:rPr>
              <a:t>	записано</a:t>
            </a:r>
            <a:r>
              <a:rPr sz="1900" spc="40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472C4"/>
                </a:solidFill>
                <a:latin typeface="Times New Roman"/>
                <a:cs typeface="Times New Roman"/>
              </a:rPr>
              <a:t>определенное</a:t>
            </a:r>
            <a:r>
              <a:rPr sz="1900" spc="40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4472C4"/>
                </a:solidFill>
                <a:latin typeface="Times New Roman"/>
                <a:cs typeface="Times New Roman"/>
              </a:rPr>
              <a:t>число</a:t>
            </a:r>
            <a:r>
              <a:rPr sz="1900" dirty="0">
                <a:solidFill>
                  <a:srgbClr val="4472C4"/>
                </a:solidFill>
                <a:latin typeface="Times New Roman"/>
                <a:cs typeface="Times New Roman"/>
              </a:rPr>
              <a:t>	</a:t>
            </a:r>
            <a:r>
              <a:rPr sz="1900" spc="-10" dirty="0">
                <a:solidFill>
                  <a:srgbClr val="4472C4"/>
                </a:solidFill>
                <a:latin typeface="Times New Roman"/>
                <a:cs typeface="Times New Roman"/>
              </a:rPr>
              <a:t>транзакций.</a:t>
            </a:r>
            <a:r>
              <a:rPr sz="1900" dirty="0">
                <a:solidFill>
                  <a:srgbClr val="4472C4"/>
                </a:solidFill>
                <a:latin typeface="Times New Roman"/>
                <a:cs typeface="Times New Roman"/>
              </a:rPr>
              <a:t>	</a:t>
            </a:r>
            <a:r>
              <a:rPr sz="1900" spc="-10" dirty="0">
                <a:latin typeface="Times New Roman"/>
                <a:cs typeface="Times New Roman"/>
              </a:rPr>
              <a:t>Например,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spc="-50" dirty="0">
                <a:latin typeface="Times New Roman"/>
                <a:cs typeface="Times New Roman"/>
              </a:rPr>
              <a:t>в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30009" y="1557787"/>
            <a:ext cx="8649335" cy="687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14199"/>
              </a:lnSpc>
              <a:spcBef>
                <a:spcPts val="100"/>
              </a:spcBef>
              <a:tabLst>
                <a:tab pos="881380" algn="l"/>
                <a:tab pos="1567180" algn="l"/>
                <a:tab pos="2449195" algn="l"/>
                <a:tab pos="3401060" algn="l"/>
                <a:tab pos="3691254" algn="l"/>
                <a:tab pos="3865245" algn="l"/>
                <a:tab pos="4642485" algn="l"/>
                <a:tab pos="5309870" algn="l"/>
                <a:tab pos="6261100" algn="l"/>
                <a:tab pos="6451600" algn="l"/>
                <a:tab pos="7622540" algn="l"/>
                <a:tab pos="7663180" algn="l"/>
              </a:tabLst>
            </a:pPr>
            <a:r>
              <a:rPr sz="1900" spc="-10" dirty="0">
                <a:latin typeface="Times New Roman"/>
                <a:cs typeface="Times New Roman"/>
              </a:rPr>
              <a:t>случае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spc="-10" dirty="0">
                <a:latin typeface="Times New Roman"/>
                <a:cs typeface="Times New Roman"/>
              </a:rPr>
              <a:t>биткоинского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spc="-10" dirty="0">
                <a:latin typeface="Times New Roman"/>
                <a:cs typeface="Times New Roman"/>
              </a:rPr>
              <a:t>блокчейна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spc="-10" dirty="0">
                <a:latin typeface="Times New Roman"/>
                <a:cs typeface="Times New Roman"/>
              </a:rPr>
              <a:t>транзакциями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spc="-10" dirty="0">
                <a:latin typeface="Times New Roman"/>
                <a:cs typeface="Times New Roman"/>
              </a:rPr>
              <a:t>являются</a:t>
            </a:r>
            <a:r>
              <a:rPr sz="1900" dirty="0">
                <a:latin typeface="Times New Roman"/>
                <a:cs typeface="Times New Roman"/>
              </a:rPr>
              <a:t>		</a:t>
            </a:r>
            <a:r>
              <a:rPr sz="1900" spc="-10" dirty="0">
                <a:latin typeface="Times New Roman"/>
                <a:cs typeface="Times New Roman"/>
              </a:rPr>
              <a:t>денежные</a:t>
            </a:r>
            <a:r>
              <a:rPr sz="1900" dirty="0">
                <a:latin typeface="Times New Roman"/>
                <a:cs typeface="Times New Roman"/>
              </a:rPr>
              <a:t>		</a:t>
            </a:r>
            <a:r>
              <a:rPr sz="1900" spc="-20" dirty="0">
                <a:latin typeface="Times New Roman"/>
                <a:cs typeface="Times New Roman"/>
              </a:rPr>
              <a:t>переводы </a:t>
            </a:r>
            <a:r>
              <a:rPr sz="1900" spc="-10" dirty="0">
                <a:latin typeface="Times New Roman"/>
                <a:cs typeface="Times New Roman"/>
              </a:rPr>
              <a:t>кошельками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spc="-10" dirty="0">
                <a:latin typeface="Times New Roman"/>
                <a:cs typeface="Times New Roman"/>
              </a:rPr>
              <a:t>пользователей.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spc="-50" dirty="0">
                <a:latin typeface="Times New Roman"/>
                <a:cs typeface="Times New Roman"/>
              </a:rPr>
              <a:t>В</a:t>
            </a:r>
            <a:r>
              <a:rPr sz="1900" dirty="0">
                <a:latin typeface="Times New Roman"/>
                <a:cs typeface="Times New Roman"/>
              </a:rPr>
              <a:t>		</a:t>
            </a:r>
            <a:r>
              <a:rPr sz="1900" spc="-20" dirty="0">
                <a:latin typeface="Times New Roman"/>
                <a:cs typeface="Times New Roman"/>
              </a:rPr>
              <a:t>этом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spc="-10" dirty="0">
                <a:latin typeface="Times New Roman"/>
                <a:cs typeface="Times New Roman"/>
              </a:rPr>
              <a:t>определении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spc="-10" dirty="0">
                <a:latin typeface="Times New Roman"/>
                <a:cs typeface="Times New Roman"/>
              </a:rPr>
              <a:t>блокчейна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spc="-10" dirty="0">
                <a:latin typeface="Times New Roman"/>
                <a:cs typeface="Times New Roman"/>
              </a:rPr>
              <a:t>ключевое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39144" y="1557787"/>
            <a:ext cx="691515" cy="687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790" marR="5080" indent="-85725">
              <a:lnSpc>
                <a:spcPct val="114199"/>
              </a:lnSpc>
              <a:spcBef>
                <a:spcPts val="100"/>
              </a:spcBef>
            </a:pPr>
            <a:r>
              <a:rPr sz="1900" spc="-20" dirty="0">
                <a:latin typeface="Times New Roman"/>
                <a:cs typeface="Times New Roman"/>
              </a:rPr>
              <a:t>между слово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30250" y="2220447"/>
            <a:ext cx="9502775" cy="464502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900" spc="-10" dirty="0">
                <a:latin typeface="Times New Roman"/>
                <a:cs typeface="Times New Roman"/>
              </a:rPr>
              <a:t>“распределенная”.</a:t>
            </a:r>
            <a:endParaRPr sz="1900">
              <a:latin typeface="Times New Roman"/>
              <a:cs typeface="Times New Roman"/>
            </a:endParaRPr>
          </a:p>
          <a:p>
            <a:pPr marL="12700" indent="914400">
              <a:lnSpc>
                <a:spcPct val="100000"/>
              </a:lnSpc>
              <a:spcBef>
                <a:spcPts val="315"/>
              </a:spcBef>
            </a:pPr>
            <a:r>
              <a:rPr sz="1900" b="1" i="1" spc="-20" dirty="0">
                <a:solidFill>
                  <a:srgbClr val="4472C4"/>
                </a:solidFill>
                <a:latin typeface="Times New Roman"/>
                <a:cs typeface="Times New Roman"/>
              </a:rPr>
              <a:t>Распределенность</a:t>
            </a:r>
            <a:r>
              <a:rPr sz="1900" spc="-20" dirty="0">
                <a:solidFill>
                  <a:srgbClr val="4472C4"/>
                </a:solidFill>
                <a:latin typeface="Times New Roman"/>
                <a:cs typeface="Times New Roman"/>
              </a:rPr>
              <a:t>,</a:t>
            </a:r>
            <a:r>
              <a:rPr sz="1900" spc="-3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472C4"/>
                </a:solidFill>
                <a:latin typeface="Times New Roman"/>
                <a:cs typeface="Times New Roman"/>
              </a:rPr>
              <a:t>как</a:t>
            </a:r>
            <a:r>
              <a:rPr sz="1900" spc="-3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472C4"/>
                </a:solidFill>
                <a:latin typeface="Times New Roman"/>
                <a:cs typeface="Times New Roman"/>
              </a:rPr>
              <a:t>основное</a:t>
            </a:r>
            <a:r>
              <a:rPr sz="1900" spc="-3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472C4"/>
                </a:solidFill>
                <a:latin typeface="Times New Roman"/>
                <a:cs typeface="Times New Roman"/>
              </a:rPr>
              <a:t>свойство</a:t>
            </a:r>
            <a:r>
              <a:rPr sz="1900" spc="-3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472C4"/>
                </a:solidFill>
                <a:latin typeface="Times New Roman"/>
                <a:cs typeface="Times New Roman"/>
              </a:rPr>
              <a:t>системы</a:t>
            </a:r>
            <a:r>
              <a:rPr sz="1900" spc="-3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4472C4"/>
                </a:solidFill>
                <a:latin typeface="Times New Roman"/>
                <a:cs typeface="Times New Roman"/>
              </a:rPr>
              <a:t>блокчейн,</a:t>
            </a:r>
            <a:r>
              <a:rPr sz="1900" spc="-3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472C4"/>
                </a:solidFill>
                <a:latin typeface="Times New Roman"/>
                <a:cs typeface="Times New Roman"/>
              </a:rPr>
              <a:t>понимается</a:t>
            </a:r>
            <a:r>
              <a:rPr sz="1900" spc="-2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472C4"/>
                </a:solidFill>
                <a:latin typeface="Times New Roman"/>
                <a:cs typeface="Times New Roman"/>
              </a:rPr>
              <a:t>так,</a:t>
            </a:r>
            <a:r>
              <a:rPr sz="1900" spc="-2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900" spc="-25" dirty="0">
                <a:solidFill>
                  <a:srgbClr val="4472C4"/>
                </a:solidFill>
                <a:latin typeface="Times New Roman"/>
                <a:cs typeface="Times New Roman"/>
              </a:rPr>
              <a:t>что</a:t>
            </a:r>
            <a:endParaRPr sz="19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13999"/>
              </a:lnSpc>
            </a:pPr>
            <a:r>
              <a:rPr sz="1900" dirty="0">
                <a:solidFill>
                  <a:srgbClr val="4472C4"/>
                </a:solidFill>
                <a:latin typeface="Times New Roman"/>
                <a:cs typeface="Times New Roman"/>
              </a:rPr>
              <a:t>не</a:t>
            </a:r>
            <a:r>
              <a:rPr sz="1900" spc="-5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4472C4"/>
                </a:solidFill>
                <a:latin typeface="Times New Roman"/>
                <a:cs typeface="Times New Roman"/>
              </a:rPr>
              <a:t>существует</a:t>
            </a:r>
            <a:r>
              <a:rPr sz="1900" spc="-6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4472C4"/>
                </a:solidFill>
                <a:latin typeface="Times New Roman"/>
                <a:cs typeface="Times New Roman"/>
              </a:rPr>
              <a:t>единного</a:t>
            </a:r>
            <a:r>
              <a:rPr sz="1900" spc="-5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472C4"/>
                </a:solidFill>
                <a:latin typeface="Times New Roman"/>
                <a:cs typeface="Times New Roman"/>
              </a:rPr>
              <a:t>места,</a:t>
            </a:r>
            <a:r>
              <a:rPr sz="1900" spc="-5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472C4"/>
                </a:solidFill>
                <a:latin typeface="Times New Roman"/>
                <a:cs typeface="Times New Roman"/>
              </a:rPr>
              <a:t>где</a:t>
            </a:r>
            <a:r>
              <a:rPr sz="1900" spc="-5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472C4"/>
                </a:solidFill>
                <a:latin typeface="Times New Roman"/>
                <a:cs typeface="Times New Roman"/>
              </a:rPr>
              <a:t>хранятся</a:t>
            </a:r>
            <a:r>
              <a:rPr sz="1900" spc="-6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472C4"/>
                </a:solidFill>
                <a:latin typeface="Times New Roman"/>
                <a:cs typeface="Times New Roman"/>
              </a:rPr>
              <a:t>все</a:t>
            </a:r>
            <a:r>
              <a:rPr sz="1900" spc="-5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472C4"/>
                </a:solidFill>
                <a:latin typeface="Times New Roman"/>
                <a:cs typeface="Times New Roman"/>
              </a:rPr>
              <a:t>записи</a:t>
            </a:r>
            <a:r>
              <a:rPr sz="1900" spc="-5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4472C4"/>
                </a:solidFill>
                <a:latin typeface="Times New Roman"/>
                <a:cs typeface="Times New Roman"/>
              </a:rPr>
              <a:t>реестродержателя</a:t>
            </a:r>
            <a:r>
              <a:rPr sz="1900" spc="-5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472C4"/>
                </a:solidFill>
                <a:latin typeface="Times New Roman"/>
                <a:cs typeface="Times New Roman"/>
              </a:rPr>
              <a:t>или</a:t>
            </a:r>
            <a:r>
              <a:rPr sz="1900" spc="-5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472C4"/>
                </a:solidFill>
                <a:latin typeface="Times New Roman"/>
                <a:cs typeface="Times New Roman"/>
              </a:rPr>
              <a:t>банка.</a:t>
            </a:r>
            <a:r>
              <a:rPr sz="1900" spc="-5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4472C4"/>
                </a:solidFill>
                <a:latin typeface="Times New Roman"/>
                <a:cs typeface="Times New Roman"/>
              </a:rPr>
              <a:t>Реестр </a:t>
            </a:r>
            <a:r>
              <a:rPr sz="1900" dirty="0">
                <a:solidFill>
                  <a:srgbClr val="4472C4"/>
                </a:solidFill>
                <a:latin typeface="Times New Roman"/>
                <a:cs typeface="Times New Roman"/>
              </a:rPr>
              <a:t>хранится</a:t>
            </a:r>
            <a:r>
              <a:rPr sz="1900" spc="235" dirty="0">
                <a:solidFill>
                  <a:srgbClr val="4472C4"/>
                </a:solidFill>
                <a:latin typeface="Times New Roman"/>
                <a:cs typeface="Times New Roman"/>
              </a:rPr>
              <a:t>  </a:t>
            </a:r>
            <a:r>
              <a:rPr sz="1900" dirty="0">
                <a:solidFill>
                  <a:srgbClr val="4472C4"/>
                </a:solidFill>
                <a:latin typeface="Times New Roman"/>
                <a:cs typeface="Times New Roman"/>
              </a:rPr>
              <a:t>одновременно</a:t>
            </a:r>
            <a:r>
              <a:rPr sz="1900" spc="225" dirty="0">
                <a:solidFill>
                  <a:srgbClr val="4472C4"/>
                </a:solidFill>
                <a:latin typeface="Times New Roman"/>
                <a:cs typeface="Times New Roman"/>
              </a:rPr>
              <a:t>  </a:t>
            </a:r>
            <a:r>
              <a:rPr sz="1900" dirty="0">
                <a:solidFill>
                  <a:srgbClr val="4472C4"/>
                </a:solidFill>
                <a:latin typeface="Times New Roman"/>
                <a:cs typeface="Times New Roman"/>
              </a:rPr>
              <a:t>у</a:t>
            </a:r>
            <a:r>
              <a:rPr sz="1900" spc="470" dirty="0">
                <a:solidFill>
                  <a:srgbClr val="4472C4"/>
                </a:solidFill>
                <a:latin typeface="Times New Roman"/>
                <a:cs typeface="Times New Roman"/>
              </a:rPr>
              <a:t>   </a:t>
            </a:r>
            <a:r>
              <a:rPr sz="1900" dirty="0">
                <a:solidFill>
                  <a:srgbClr val="4472C4"/>
                </a:solidFill>
                <a:latin typeface="Times New Roman"/>
                <a:cs typeface="Times New Roman"/>
              </a:rPr>
              <a:t>всех</a:t>
            </a:r>
            <a:r>
              <a:rPr sz="1900" spc="465" dirty="0">
                <a:solidFill>
                  <a:srgbClr val="4472C4"/>
                </a:solidFill>
                <a:latin typeface="Times New Roman"/>
                <a:cs typeface="Times New Roman"/>
              </a:rPr>
              <a:t>   </a:t>
            </a:r>
            <a:r>
              <a:rPr sz="1900" dirty="0">
                <a:solidFill>
                  <a:srgbClr val="4472C4"/>
                </a:solidFill>
                <a:latin typeface="Times New Roman"/>
                <a:cs typeface="Times New Roman"/>
              </a:rPr>
              <a:t>участников</a:t>
            </a:r>
            <a:r>
              <a:rPr sz="1900" spc="240" dirty="0">
                <a:solidFill>
                  <a:srgbClr val="4472C4"/>
                </a:solidFill>
                <a:latin typeface="Times New Roman"/>
                <a:cs typeface="Times New Roman"/>
              </a:rPr>
              <a:t>  </a:t>
            </a:r>
            <a:r>
              <a:rPr sz="1900" dirty="0">
                <a:solidFill>
                  <a:srgbClr val="4472C4"/>
                </a:solidFill>
                <a:latin typeface="Times New Roman"/>
                <a:cs typeface="Times New Roman"/>
              </a:rPr>
              <a:t>системы</a:t>
            </a:r>
            <a:r>
              <a:rPr sz="1900" spc="235" dirty="0">
                <a:solidFill>
                  <a:srgbClr val="4472C4"/>
                </a:solidFill>
                <a:latin typeface="Times New Roman"/>
                <a:cs typeface="Times New Roman"/>
              </a:rPr>
              <a:t>  </a:t>
            </a:r>
            <a:r>
              <a:rPr sz="1900" dirty="0">
                <a:solidFill>
                  <a:srgbClr val="4472C4"/>
                </a:solidFill>
                <a:latin typeface="Times New Roman"/>
                <a:cs typeface="Times New Roman"/>
              </a:rPr>
              <a:t>блокчейн</a:t>
            </a:r>
            <a:r>
              <a:rPr sz="1900" spc="229" dirty="0">
                <a:solidFill>
                  <a:srgbClr val="4472C4"/>
                </a:solidFill>
                <a:latin typeface="Times New Roman"/>
                <a:cs typeface="Times New Roman"/>
              </a:rPr>
              <a:t>  </a:t>
            </a:r>
            <a:r>
              <a:rPr sz="1900" dirty="0">
                <a:solidFill>
                  <a:srgbClr val="4472C4"/>
                </a:solidFill>
                <a:latin typeface="Times New Roman"/>
                <a:cs typeface="Times New Roman"/>
              </a:rPr>
              <a:t>и</a:t>
            </a:r>
            <a:r>
              <a:rPr sz="1900" spc="229" dirty="0">
                <a:solidFill>
                  <a:srgbClr val="4472C4"/>
                </a:solidFill>
                <a:latin typeface="Times New Roman"/>
                <a:cs typeface="Times New Roman"/>
              </a:rPr>
              <a:t>  </a:t>
            </a:r>
            <a:r>
              <a:rPr sz="1900" spc="-10" dirty="0">
                <a:solidFill>
                  <a:srgbClr val="4472C4"/>
                </a:solidFill>
                <a:latin typeface="Times New Roman"/>
                <a:cs typeface="Times New Roman"/>
              </a:rPr>
              <a:t>автоматически </a:t>
            </a:r>
            <a:r>
              <a:rPr sz="1900" dirty="0">
                <a:solidFill>
                  <a:srgbClr val="4472C4"/>
                </a:solidFill>
                <a:latin typeface="Times New Roman"/>
                <a:cs typeface="Times New Roman"/>
              </a:rPr>
              <a:t>обновляется</a:t>
            </a:r>
            <a:r>
              <a:rPr sz="1900" spc="14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472C4"/>
                </a:solidFill>
                <a:latin typeface="Times New Roman"/>
                <a:cs typeface="Times New Roman"/>
              </a:rPr>
              <a:t>до</a:t>
            </a:r>
            <a:r>
              <a:rPr sz="1900" spc="13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472C4"/>
                </a:solidFill>
                <a:latin typeface="Times New Roman"/>
                <a:cs typeface="Times New Roman"/>
              </a:rPr>
              <a:t>последней</a:t>
            </a:r>
            <a:r>
              <a:rPr sz="1900" spc="14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472C4"/>
                </a:solidFill>
                <a:latin typeface="Times New Roman"/>
                <a:cs typeface="Times New Roman"/>
              </a:rPr>
              <a:t>версии</a:t>
            </a:r>
            <a:r>
              <a:rPr sz="1900" spc="14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472C4"/>
                </a:solidFill>
                <a:latin typeface="Times New Roman"/>
                <a:cs typeface="Times New Roman"/>
              </a:rPr>
              <a:t>при</a:t>
            </a:r>
            <a:r>
              <a:rPr sz="1900" spc="14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472C4"/>
                </a:solidFill>
                <a:latin typeface="Times New Roman"/>
                <a:cs typeface="Times New Roman"/>
              </a:rPr>
              <a:t>каждом</a:t>
            </a:r>
            <a:r>
              <a:rPr sz="1900" spc="13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472C4"/>
                </a:solidFill>
                <a:latin typeface="Times New Roman"/>
                <a:cs typeface="Times New Roman"/>
              </a:rPr>
              <a:t>внесенном</a:t>
            </a:r>
            <a:r>
              <a:rPr sz="1900" spc="13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472C4"/>
                </a:solidFill>
                <a:latin typeface="Times New Roman"/>
                <a:cs typeface="Times New Roman"/>
              </a:rPr>
              <a:t>изменении.</a:t>
            </a:r>
            <a:r>
              <a:rPr sz="1900" spc="13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Каждый</a:t>
            </a:r>
            <a:r>
              <a:rPr sz="1900" spc="140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обладатель </a:t>
            </a:r>
            <a:r>
              <a:rPr sz="1900" spc="-25" dirty="0">
                <a:latin typeface="Times New Roman"/>
                <a:cs typeface="Times New Roman"/>
              </a:rPr>
              <a:t>биткоинского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счета имеет доступ</a:t>
            </a:r>
            <a:r>
              <a:rPr sz="1900" spc="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к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информации</a:t>
            </a:r>
            <a:r>
              <a:rPr sz="1900" spc="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о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любой</a:t>
            </a:r>
            <a:r>
              <a:rPr sz="1900" spc="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из</a:t>
            </a:r>
            <a:r>
              <a:rPr sz="1900" spc="49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миллионов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транзакций,</a:t>
            </a:r>
            <a:r>
              <a:rPr sz="1900" spc="20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когда- </a:t>
            </a:r>
            <a:r>
              <a:rPr sz="1900" dirty="0">
                <a:latin typeface="Times New Roman"/>
                <a:cs typeface="Times New Roman"/>
              </a:rPr>
              <a:t>либо</a:t>
            </a:r>
            <a:r>
              <a:rPr sz="1900" spc="-5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сделанных</a:t>
            </a:r>
            <a:r>
              <a:rPr sz="1900" spc="-5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в</a:t>
            </a:r>
            <a:r>
              <a:rPr sz="1900" spc="-45" dirty="0">
                <a:latin typeface="Times New Roman"/>
                <a:cs typeface="Times New Roman"/>
              </a:rPr>
              <a:t> </a:t>
            </a:r>
            <a:r>
              <a:rPr sz="1900" spc="-35" dirty="0">
                <a:latin typeface="Times New Roman"/>
                <a:cs typeface="Times New Roman"/>
              </a:rPr>
              <a:t>блокчейн-</a:t>
            </a:r>
            <a:r>
              <a:rPr sz="1900" dirty="0">
                <a:latin typeface="Times New Roman"/>
                <a:cs typeface="Times New Roman"/>
              </a:rPr>
              <a:t>системе,</a:t>
            </a:r>
            <a:r>
              <a:rPr sz="1900" spc="-5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начиная</a:t>
            </a:r>
            <a:r>
              <a:rPr sz="1900" spc="-4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с</a:t>
            </a:r>
            <a:r>
              <a:rPr sz="1900" spc="-6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первого</a:t>
            </a:r>
            <a:r>
              <a:rPr sz="1900" spc="-5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перевода</a:t>
            </a:r>
            <a:r>
              <a:rPr sz="1900" spc="-50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биткоина,</a:t>
            </a:r>
            <a:r>
              <a:rPr sz="1900" spc="-5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выполненного</a:t>
            </a:r>
            <a:r>
              <a:rPr sz="1900" spc="-45" dirty="0">
                <a:latin typeface="Times New Roman"/>
                <a:cs typeface="Times New Roman"/>
              </a:rPr>
              <a:t> </a:t>
            </a:r>
            <a:r>
              <a:rPr sz="1900" spc="-50" dirty="0">
                <a:latin typeface="Times New Roman"/>
                <a:cs typeface="Times New Roman"/>
              </a:rPr>
              <a:t>в </a:t>
            </a:r>
            <a:r>
              <a:rPr sz="1900" dirty="0">
                <a:latin typeface="Times New Roman"/>
                <a:cs typeface="Times New Roman"/>
              </a:rPr>
              <a:t>2009</a:t>
            </a:r>
            <a:r>
              <a:rPr sz="1900" spc="190" dirty="0">
                <a:latin typeface="Times New Roman"/>
                <a:cs typeface="Times New Roman"/>
              </a:rPr>
              <a:t>  </a:t>
            </a:r>
            <a:r>
              <a:rPr sz="1900" dirty="0">
                <a:latin typeface="Times New Roman"/>
                <a:cs typeface="Times New Roman"/>
              </a:rPr>
              <a:t>году.</a:t>
            </a:r>
            <a:r>
              <a:rPr sz="1900" spc="200" dirty="0">
                <a:latin typeface="Times New Roman"/>
                <a:cs typeface="Times New Roman"/>
              </a:rPr>
              <a:t>  </a:t>
            </a:r>
            <a:r>
              <a:rPr sz="1900" dirty="0">
                <a:solidFill>
                  <a:srgbClr val="4472C4"/>
                </a:solidFill>
                <a:latin typeface="Times New Roman"/>
                <a:cs typeface="Times New Roman"/>
              </a:rPr>
              <a:t>Участники</a:t>
            </a:r>
            <a:r>
              <a:rPr sz="1900" spc="405" dirty="0">
                <a:solidFill>
                  <a:srgbClr val="4472C4"/>
                </a:solidFill>
                <a:latin typeface="Times New Roman"/>
                <a:cs typeface="Times New Roman"/>
              </a:rPr>
              <a:t>   </a:t>
            </a:r>
            <a:r>
              <a:rPr sz="1900" dirty="0">
                <a:solidFill>
                  <a:srgbClr val="4472C4"/>
                </a:solidFill>
                <a:latin typeface="Times New Roman"/>
                <a:cs typeface="Times New Roman"/>
              </a:rPr>
              <a:t>этой</a:t>
            </a:r>
            <a:r>
              <a:rPr sz="1900" spc="200" dirty="0">
                <a:solidFill>
                  <a:srgbClr val="4472C4"/>
                </a:solidFill>
                <a:latin typeface="Times New Roman"/>
                <a:cs typeface="Times New Roman"/>
              </a:rPr>
              <a:t>  </a:t>
            </a:r>
            <a:r>
              <a:rPr sz="1900" dirty="0">
                <a:solidFill>
                  <a:srgbClr val="4472C4"/>
                </a:solidFill>
                <a:latin typeface="Times New Roman"/>
                <a:cs typeface="Times New Roman"/>
              </a:rPr>
              <a:t>системы</a:t>
            </a:r>
            <a:r>
              <a:rPr sz="1900" spc="185" dirty="0">
                <a:solidFill>
                  <a:srgbClr val="4472C4"/>
                </a:solidFill>
                <a:latin typeface="Times New Roman"/>
                <a:cs typeface="Times New Roman"/>
              </a:rPr>
              <a:t>  </a:t>
            </a:r>
            <a:r>
              <a:rPr sz="1900" dirty="0">
                <a:solidFill>
                  <a:srgbClr val="4472C4"/>
                </a:solidFill>
                <a:latin typeface="Times New Roman"/>
                <a:cs typeface="Times New Roman"/>
              </a:rPr>
              <a:t>выступают</a:t>
            </a:r>
            <a:r>
              <a:rPr sz="1900" spc="195" dirty="0">
                <a:solidFill>
                  <a:srgbClr val="4472C4"/>
                </a:solidFill>
                <a:latin typeface="Times New Roman"/>
                <a:cs typeface="Times New Roman"/>
              </a:rPr>
              <a:t>  </a:t>
            </a:r>
            <a:r>
              <a:rPr sz="1900" dirty="0">
                <a:solidFill>
                  <a:srgbClr val="4472C4"/>
                </a:solidFill>
                <a:latin typeface="Times New Roman"/>
                <a:cs typeface="Times New Roman"/>
              </a:rPr>
              <a:t>в</a:t>
            </a:r>
            <a:r>
              <a:rPr sz="1900" spc="185" dirty="0">
                <a:solidFill>
                  <a:srgbClr val="4472C4"/>
                </a:solidFill>
                <a:latin typeface="Times New Roman"/>
                <a:cs typeface="Times New Roman"/>
              </a:rPr>
              <a:t>  </a:t>
            </a:r>
            <a:r>
              <a:rPr sz="1900" dirty="0">
                <a:solidFill>
                  <a:srgbClr val="4472C4"/>
                </a:solidFill>
                <a:latin typeface="Times New Roman"/>
                <a:cs typeface="Times New Roman"/>
              </a:rPr>
              <a:t>качестве</a:t>
            </a:r>
            <a:r>
              <a:rPr sz="1900" spc="405" dirty="0">
                <a:solidFill>
                  <a:srgbClr val="4472C4"/>
                </a:solidFill>
                <a:latin typeface="Times New Roman"/>
                <a:cs typeface="Times New Roman"/>
              </a:rPr>
              <a:t>   </a:t>
            </a:r>
            <a:r>
              <a:rPr sz="1900" dirty="0">
                <a:solidFill>
                  <a:srgbClr val="4472C4"/>
                </a:solidFill>
                <a:latin typeface="Times New Roman"/>
                <a:cs typeface="Times New Roman"/>
              </a:rPr>
              <a:t>нотариуса,</a:t>
            </a:r>
            <a:r>
              <a:rPr sz="1900" spc="195" dirty="0">
                <a:solidFill>
                  <a:srgbClr val="4472C4"/>
                </a:solidFill>
                <a:latin typeface="Times New Roman"/>
                <a:cs typeface="Times New Roman"/>
              </a:rPr>
              <a:t>  </a:t>
            </a:r>
            <a:r>
              <a:rPr sz="1900" spc="-10" dirty="0">
                <a:solidFill>
                  <a:srgbClr val="4472C4"/>
                </a:solidFill>
                <a:latin typeface="Times New Roman"/>
                <a:cs typeface="Times New Roman"/>
              </a:rPr>
              <a:t>который </a:t>
            </a:r>
            <a:r>
              <a:rPr sz="1900" dirty="0">
                <a:solidFill>
                  <a:srgbClr val="4472C4"/>
                </a:solidFill>
                <a:latin typeface="Times New Roman"/>
                <a:cs typeface="Times New Roman"/>
              </a:rPr>
              <a:t>подтверждает</a:t>
            </a:r>
            <a:r>
              <a:rPr sz="1900" spc="459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472C4"/>
                </a:solidFill>
                <a:latin typeface="Times New Roman"/>
                <a:cs typeface="Times New Roman"/>
              </a:rPr>
              <a:t>достоверность</a:t>
            </a:r>
            <a:r>
              <a:rPr sz="1900" spc="459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472C4"/>
                </a:solidFill>
                <a:latin typeface="Times New Roman"/>
                <a:cs typeface="Times New Roman"/>
              </a:rPr>
              <a:t>инфомации</a:t>
            </a:r>
            <a:r>
              <a:rPr sz="1900" spc="47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472C4"/>
                </a:solidFill>
                <a:latin typeface="Times New Roman"/>
                <a:cs typeface="Times New Roman"/>
              </a:rPr>
              <a:t>в</a:t>
            </a:r>
            <a:r>
              <a:rPr sz="1900" spc="46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472C4"/>
                </a:solidFill>
                <a:latin typeface="Times New Roman"/>
                <a:cs typeface="Times New Roman"/>
              </a:rPr>
              <a:t>базе</a:t>
            </a:r>
            <a:r>
              <a:rPr sz="1900" spc="47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472C4"/>
                </a:solidFill>
                <a:latin typeface="Times New Roman"/>
                <a:cs typeface="Times New Roman"/>
              </a:rPr>
              <a:t>данных.</a:t>
            </a:r>
            <a:r>
              <a:rPr sz="1900" spc="47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472C4"/>
                </a:solidFill>
                <a:latin typeface="Times New Roman"/>
                <a:cs typeface="Times New Roman"/>
              </a:rPr>
              <a:t>При</a:t>
            </a:r>
            <a:r>
              <a:rPr sz="1900" spc="47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472C4"/>
                </a:solidFill>
                <a:latin typeface="Times New Roman"/>
                <a:cs typeface="Times New Roman"/>
              </a:rPr>
              <a:t>этом</a:t>
            </a:r>
            <a:r>
              <a:rPr sz="1900" spc="45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472C4"/>
                </a:solidFill>
                <a:latin typeface="Times New Roman"/>
                <a:cs typeface="Times New Roman"/>
              </a:rPr>
              <a:t>участники</a:t>
            </a:r>
            <a:r>
              <a:rPr sz="1900" spc="459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4472C4"/>
                </a:solidFill>
                <a:latin typeface="Times New Roman"/>
                <a:cs typeface="Times New Roman"/>
              </a:rPr>
              <a:t>системы </a:t>
            </a:r>
            <a:r>
              <a:rPr sz="1900" dirty="0">
                <a:solidFill>
                  <a:srgbClr val="4472C4"/>
                </a:solidFill>
                <a:latin typeface="Times New Roman"/>
                <a:cs typeface="Times New Roman"/>
              </a:rPr>
              <a:t>блокчейн</a:t>
            </a:r>
            <a:r>
              <a:rPr sz="1900" spc="53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472C4"/>
                </a:solidFill>
                <a:latin typeface="Times New Roman"/>
                <a:cs typeface="Times New Roman"/>
              </a:rPr>
              <a:t>могут</a:t>
            </a:r>
            <a:r>
              <a:rPr sz="1900" spc="51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472C4"/>
                </a:solidFill>
                <a:latin typeface="Times New Roman"/>
                <a:cs typeface="Times New Roman"/>
              </a:rPr>
              <a:t>получать</a:t>
            </a:r>
            <a:r>
              <a:rPr sz="1900" spc="51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472C4"/>
                </a:solidFill>
                <a:latin typeface="Times New Roman"/>
                <a:cs typeface="Times New Roman"/>
              </a:rPr>
              <a:t>вознаграждения</a:t>
            </a:r>
            <a:r>
              <a:rPr sz="1900" spc="52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472C4"/>
                </a:solidFill>
                <a:latin typeface="Times New Roman"/>
                <a:cs typeface="Times New Roman"/>
              </a:rPr>
              <a:t>за</a:t>
            </a:r>
            <a:r>
              <a:rPr sz="1900" spc="53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472C4"/>
                </a:solidFill>
                <a:latin typeface="Times New Roman"/>
                <a:cs typeface="Times New Roman"/>
              </a:rPr>
              <a:t>то,</a:t>
            </a:r>
            <a:r>
              <a:rPr sz="1900" spc="52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472C4"/>
                </a:solidFill>
                <a:latin typeface="Times New Roman"/>
                <a:cs typeface="Times New Roman"/>
              </a:rPr>
              <a:t>что</a:t>
            </a:r>
            <a:r>
              <a:rPr sz="1900" spc="52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472C4"/>
                </a:solidFill>
                <a:latin typeface="Times New Roman"/>
                <a:cs typeface="Times New Roman"/>
              </a:rPr>
              <a:t>поддерживают</a:t>
            </a:r>
            <a:r>
              <a:rPr sz="1900" spc="53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472C4"/>
                </a:solidFill>
                <a:latin typeface="Times New Roman"/>
                <a:cs typeface="Times New Roman"/>
              </a:rPr>
              <a:t>эту</a:t>
            </a:r>
            <a:r>
              <a:rPr sz="1900" spc="53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472C4"/>
                </a:solidFill>
                <a:latin typeface="Times New Roman"/>
                <a:cs typeface="Times New Roman"/>
              </a:rPr>
              <a:t>базу</a:t>
            </a:r>
            <a:r>
              <a:rPr sz="1900" spc="54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4472C4"/>
                </a:solidFill>
                <a:latin typeface="Times New Roman"/>
                <a:cs typeface="Times New Roman"/>
              </a:rPr>
              <a:t>данных. </a:t>
            </a:r>
            <a:r>
              <a:rPr sz="1900" dirty="0">
                <a:latin typeface="Times New Roman"/>
                <a:cs typeface="Times New Roman"/>
              </a:rPr>
              <a:t>Например,</a:t>
            </a:r>
            <a:r>
              <a:rPr sz="1900" spc="35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владелец</a:t>
            </a:r>
            <a:r>
              <a:rPr sz="1900" spc="35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компьютера,</a:t>
            </a:r>
            <a:r>
              <a:rPr sz="1900" spc="35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который</a:t>
            </a:r>
            <a:r>
              <a:rPr sz="1900" spc="34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объединяет</a:t>
            </a:r>
            <a:r>
              <a:rPr sz="1900" spc="34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транзакции</a:t>
            </a:r>
            <a:r>
              <a:rPr sz="1900" spc="35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в</a:t>
            </a:r>
            <a:r>
              <a:rPr sz="1900" spc="34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единице</a:t>
            </a:r>
            <a:r>
              <a:rPr sz="1900" spc="34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хранения- </a:t>
            </a:r>
            <a:r>
              <a:rPr sz="1900" dirty="0">
                <a:latin typeface="Times New Roman"/>
                <a:cs typeface="Times New Roman"/>
              </a:rPr>
              <a:t>блоки,</a:t>
            </a:r>
            <a:r>
              <a:rPr sz="1900" spc="6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т.е.</a:t>
            </a:r>
            <a:r>
              <a:rPr sz="1900" spc="6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доказывает</a:t>
            </a:r>
            <a:r>
              <a:rPr sz="1900" spc="5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осуществление</a:t>
            </a:r>
            <a:r>
              <a:rPr sz="1900" spc="5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транзакции,</a:t>
            </a:r>
            <a:r>
              <a:rPr sz="1900" spc="5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получает</a:t>
            </a:r>
            <a:r>
              <a:rPr sz="1900" spc="6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вознаграждение</a:t>
            </a:r>
            <a:r>
              <a:rPr sz="1900" spc="58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в</a:t>
            </a:r>
            <a:r>
              <a:rPr sz="1900" spc="59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биткоинах </a:t>
            </a:r>
            <a:r>
              <a:rPr sz="1900" dirty="0">
                <a:latin typeface="Times New Roman"/>
                <a:cs typeface="Times New Roman"/>
              </a:rPr>
              <a:t>(нынешний</a:t>
            </a:r>
            <a:r>
              <a:rPr sz="1900" spc="26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курс</a:t>
            </a:r>
            <a:r>
              <a:rPr sz="1900" spc="27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одного</a:t>
            </a:r>
            <a:r>
              <a:rPr sz="1900" spc="26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биткоина,</a:t>
            </a:r>
            <a:r>
              <a:rPr sz="1900" spc="26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на</a:t>
            </a:r>
            <a:r>
              <a:rPr sz="1900" spc="26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февраль</a:t>
            </a:r>
            <a:r>
              <a:rPr sz="1900" spc="27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2019</a:t>
            </a:r>
            <a:r>
              <a:rPr sz="1900" spc="26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года</a:t>
            </a:r>
            <a:r>
              <a:rPr sz="1900" spc="27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около</a:t>
            </a:r>
            <a:r>
              <a:rPr sz="1900" spc="26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4,5</a:t>
            </a:r>
            <a:r>
              <a:rPr sz="1900" spc="26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тыс.долл.США).</a:t>
            </a:r>
            <a:r>
              <a:rPr sz="1900" spc="275" dirty="0">
                <a:latin typeface="Times New Roman"/>
                <a:cs typeface="Times New Roman"/>
              </a:rPr>
              <a:t> </a:t>
            </a:r>
            <a:r>
              <a:rPr sz="1900" spc="-25" dirty="0">
                <a:latin typeface="Times New Roman"/>
                <a:cs typeface="Times New Roman"/>
              </a:rPr>
              <a:t>Это </a:t>
            </a:r>
            <a:r>
              <a:rPr sz="1900" spc="-10" dirty="0">
                <a:latin typeface="Times New Roman"/>
                <a:cs typeface="Times New Roman"/>
              </a:rPr>
              <a:t>вознаграждение</a:t>
            </a:r>
            <a:r>
              <a:rPr sz="1900" spc="-70" dirty="0">
                <a:latin typeface="Times New Roman"/>
                <a:cs typeface="Times New Roman"/>
              </a:rPr>
              <a:t> </a:t>
            </a:r>
            <a:r>
              <a:rPr sz="1900" spc="-20" dirty="0">
                <a:latin typeface="Times New Roman"/>
                <a:cs typeface="Times New Roman"/>
              </a:rPr>
              <a:t>стимулирует</a:t>
            </a:r>
            <a:r>
              <a:rPr sz="1900" spc="-75" dirty="0">
                <a:latin typeface="Times New Roman"/>
                <a:cs typeface="Times New Roman"/>
              </a:rPr>
              <a:t> </a:t>
            </a:r>
            <a:r>
              <a:rPr sz="1900" spc="-20" dirty="0">
                <a:latin typeface="Times New Roman"/>
                <a:cs typeface="Times New Roman"/>
              </a:rPr>
              <a:t>участников</a:t>
            </a:r>
            <a:r>
              <a:rPr sz="1900" spc="-7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системы</a:t>
            </a:r>
            <a:r>
              <a:rPr sz="1900" spc="-65" dirty="0">
                <a:latin typeface="Times New Roman"/>
                <a:cs typeface="Times New Roman"/>
              </a:rPr>
              <a:t> </a:t>
            </a:r>
            <a:r>
              <a:rPr sz="1900" spc="-20" dirty="0">
                <a:latin typeface="Times New Roman"/>
                <a:cs typeface="Times New Roman"/>
              </a:rPr>
              <a:t>блокчейн</a:t>
            </a:r>
            <a:r>
              <a:rPr sz="1900" spc="-45" dirty="0">
                <a:latin typeface="Times New Roman"/>
                <a:cs typeface="Times New Roman"/>
              </a:rPr>
              <a:t> </a:t>
            </a:r>
            <a:r>
              <a:rPr sz="1900" spc="-20" dirty="0">
                <a:latin typeface="Times New Roman"/>
                <a:cs typeface="Times New Roman"/>
              </a:rPr>
              <a:t>поддерживать</a:t>
            </a:r>
            <a:r>
              <a:rPr sz="1900" spc="-5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работу</a:t>
            </a:r>
            <a:r>
              <a:rPr sz="1900" spc="-40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системы.</a:t>
            </a:r>
            <a:endParaRPr sz="1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55192" y="595883"/>
            <a:ext cx="4194175" cy="680085"/>
            <a:chOff x="1155192" y="595883"/>
            <a:chExt cx="4194175" cy="6800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5192" y="595883"/>
              <a:ext cx="1906523" cy="67970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34055" y="595883"/>
              <a:ext cx="1333499" cy="67970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39895" y="595883"/>
              <a:ext cx="1609343" cy="679703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39368" y="677302"/>
            <a:ext cx="38144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Технология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работы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блокчейн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55191" y="1115567"/>
            <a:ext cx="9951720" cy="1513840"/>
            <a:chOff x="1155191" y="1115567"/>
            <a:chExt cx="9951720" cy="151384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55191" y="1115567"/>
              <a:ext cx="1042415" cy="67970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61388" y="1115567"/>
              <a:ext cx="1575815" cy="67970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00983" y="1115567"/>
              <a:ext cx="2273807" cy="67970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38571" y="1115567"/>
              <a:ext cx="966215" cy="67970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68567" y="1115567"/>
              <a:ext cx="1449323" cy="67970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81671" y="1115567"/>
              <a:ext cx="1645919" cy="67970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691371" y="1115567"/>
              <a:ext cx="2100071" cy="67970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556746" y="1115567"/>
              <a:ext cx="550163" cy="67970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55191" y="1531620"/>
              <a:ext cx="1437131" cy="67970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339339" y="1531620"/>
              <a:ext cx="1607807" cy="67970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541776" y="1531620"/>
              <a:ext cx="481583" cy="67970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770375" y="1531620"/>
              <a:ext cx="687323" cy="67970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204715" y="1531620"/>
              <a:ext cx="720839" cy="67970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672583" y="1531620"/>
              <a:ext cx="1623059" cy="67970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042659" y="1531620"/>
              <a:ext cx="548639" cy="67970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338315" y="1531620"/>
              <a:ext cx="966215" cy="67970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051547" y="1531620"/>
              <a:ext cx="1920239" cy="679703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718803" y="1531620"/>
              <a:ext cx="853439" cy="67970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319258" y="1531620"/>
              <a:ext cx="1787651" cy="67970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155191" y="1949196"/>
              <a:ext cx="1630667" cy="67970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455163" y="1949195"/>
              <a:ext cx="568451" cy="679703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694431" y="1949195"/>
              <a:ext cx="1633727" cy="679703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922776" y="1949195"/>
              <a:ext cx="490727" cy="679703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1339368" y="1146692"/>
            <a:ext cx="9571355" cy="12750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13999"/>
              </a:lnSpc>
              <a:spcBef>
                <a:spcPts val="90"/>
              </a:spcBef>
            </a:pPr>
            <a:r>
              <a:rPr sz="2400" dirty="0">
                <a:latin typeface="Times New Roman"/>
                <a:cs typeface="Times New Roman"/>
              </a:rPr>
              <a:t>Если</a:t>
            </a:r>
            <a:r>
              <a:rPr sz="2400" spc="5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детально</a:t>
            </a:r>
            <a:r>
              <a:rPr sz="2400" spc="5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рассматривать</a:t>
            </a:r>
            <a:r>
              <a:rPr sz="2400" spc="6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весь</a:t>
            </a:r>
            <a:r>
              <a:rPr sz="2400" spc="5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процесс</a:t>
            </a:r>
            <a:r>
              <a:rPr sz="2400" spc="6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майнинга</a:t>
            </a:r>
            <a:r>
              <a:rPr sz="2400" spc="5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криптовалют</a:t>
            </a:r>
            <a:r>
              <a:rPr sz="2400" spc="60" dirty="0">
                <a:latin typeface="Times New Roman"/>
                <a:cs typeface="Times New Roman"/>
              </a:rPr>
              <a:t>  </a:t>
            </a:r>
            <a:r>
              <a:rPr sz="2400" spc="-50" dirty="0">
                <a:latin typeface="Times New Roman"/>
                <a:cs typeface="Times New Roman"/>
              </a:rPr>
              <a:t>в </a:t>
            </a:r>
            <a:r>
              <a:rPr sz="2400" dirty="0">
                <a:latin typeface="Times New Roman"/>
                <a:cs typeface="Times New Roman"/>
              </a:rPr>
              <a:t>системе</a:t>
            </a:r>
            <a:r>
              <a:rPr sz="2400" spc="5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блокчейн,</a:t>
            </a:r>
            <a:r>
              <a:rPr sz="2400" spc="5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то</a:t>
            </a:r>
            <a:r>
              <a:rPr sz="2400" spc="5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он</a:t>
            </a:r>
            <a:r>
              <a:rPr sz="2400" spc="5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включает</a:t>
            </a:r>
            <a:r>
              <a:rPr sz="2400" spc="5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в</a:t>
            </a:r>
            <a:r>
              <a:rPr sz="2400" spc="5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себя</a:t>
            </a:r>
            <a:r>
              <a:rPr sz="2400" spc="5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следующий</a:t>
            </a:r>
            <a:r>
              <a:rPr sz="2400" spc="5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ряд</a:t>
            </a:r>
            <a:r>
              <a:rPr sz="2400" spc="5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отдельных </a:t>
            </a:r>
            <a:r>
              <a:rPr sz="2400" dirty="0">
                <a:latin typeface="Times New Roman"/>
                <a:cs typeface="Times New Roman"/>
              </a:rPr>
              <a:t>процедур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и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операций: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768456" y="2874055"/>
            <a:ext cx="6163945" cy="3225800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sz="2800" spc="-25" dirty="0">
                <a:solidFill>
                  <a:srgbClr val="4472C4"/>
                </a:solidFill>
                <a:latin typeface="Courier New"/>
                <a:cs typeface="Courier New"/>
              </a:rPr>
              <a:t>o</a:t>
            </a:r>
            <a:r>
              <a:rPr sz="2800" spc="-660" dirty="0">
                <a:solidFill>
                  <a:srgbClr val="4472C4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4472C4"/>
                </a:solidFill>
                <a:latin typeface="Times New Roman"/>
                <a:cs typeface="Times New Roman"/>
              </a:rPr>
              <a:t>сборку</a:t>
            </a:r>
            <a:r>
              <a:rPr sz="2800" spc="-16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472C4"/>
                </a:solidFill>
                <a:latin typeface="Times New Roman"/>
                <a:cs typeface="Times New Roman"/>
              </a:rPr>
              <a:t>блока</a:t>
            </a:r>
            <a:r>
              <a:rPr sz="2800" spc="-5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472C4"/>
                </a:solidFill>
                <a:latin typeface="Times New Roman"/>
                <a:cs typeface="Times New Roman"/>
              </a:rPr>
              <a:t>транзакций;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50000"/>
              </a:lnSpc>
              <a:tabLst>
                <a:tab pos="2082164" algn="l"/>
                <a:tab pos="4447540" algn="l"/>
              </a:tabLst>
            </a:pPr>
            <a:r>
              <a:rPr sz="2800" spc="-25" dirty="0">
                <a:solidFill>
                  <a:srgbClr val="4472C4"/>
                </a:solidFill>
                <a:latin typeface="Courier New"/>
                <a:cs typeface="Courier New"/>
              </a:rPr>
              <a:t>o</a:t>
            </a:r>
            <a:r>
              <a:rPr sz="2800" spc="-655" dirty="0">
                <a:solidFill>
                  <a:srgbClr val="4472C4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4472C4"/>
                </a:solidFill>
                <a:latin typeface="Times New Roman"/>
                <a:cs typeface="Times New Roman"/>
              </a:rPr>
              <a:t>решение</a:t>
            </a:r>
            <a:r>
              <a:rPr sz="2800" dirty="0">
                <a:solidFill>
                  <a:srgbClr val="4472C4"/>
                </a:solidFill>
                <a:latin typeface="Times New Roman"/>
                <a:cs typeface="Times New Roman"/>
              </a:rPr>
              <a:t>	</a:t>
            </a:r>
            <a:r>
              <a:rPr sz="2800" spc="-10" dirty="0">
                <a:solidFill>
                  <a:srgbClr val="4472C4"/>
                </a:solidFill>
                <a:latin typeface="Times New Roman"/>
                <a:cs typeface="Times New Roman"/>
              </a:rPr>
              <a:t>головоломки</a:t>
            </a:r>
            <a:r>
              <a:rPr sz="2800" dirty="0">
                <a:solidFill>
                  <a:srgbClr val="4472C4"/>
                </a:solidFill>
                <a:latin typeface="Times New Roman"/>
                <a:cs typeface="Times New Roman"/>
              </a:rPr>
              <a:t>	</a:t>
            </a:r>
            <a:r>
              <a:rPr sz="2800" spc="-10" dirty="0">
                <a:solidFill>
                  <a:srgbClr val="4472C4"/>
                </a:solidFill>
                <a:latin typeface="Times New Roman"/>
                <a:cs typeface="Times New Roman"/>
              </a:rPr>
              <a:t>(процедура транзакций);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spc="-25" dirty="0">
                <a:solidFill>
                  <a:srgbClr val="4472C4"/>
                </a:solidFill>
                <a:latin typeface="Courier New"/>
                <a:cs typeface="Courier New"/>
              </a:rPr>
              <a:t>o</a:t>
            </a:r>
            <a:r>
              <a:rPr sz="2800" spc="-660" dirty="0">
                <a:solidFill>
                  <a:srgbClr val="4472C4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4472C4"/>
                </a:solidFill>
                <a:latin typeface="Times New Roman"/>
                <a:cs typeface="Times New Roman"/>
              </a:rPr>
              <a:t>достижение</a:t>
            </a:r>
            <a:r>
              <a:rPr sz="2800" spc="-17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472C4"/>
                </a:solidFill>
                <a:latin typeface="Times New Roman"/>
                <a:cs typeface="Times New Roman"/>
              </a:rPr>
              <a:t>консенсуса</a:t>
            </a:r>
            <a:r>
              <a:rPr sz="2800" spc="-8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472C4"/>
                </a:solidFill>
                <a:latin typeface="Times New Roman"/>
                <a:cs typeface="Times New Roman"/>
              </a:rPr>
              <a:t>(или</a:t>
            </a:r>
            <a:r>
              <a:rPr sz="2800" spc="-6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472C4"/>
                </a:solidFill>
                <a:latin typeface="Times New Roman"/>
                <a:cs typeface="Times New Roman"/>
              </a:rPr>
              <a:t>доверия)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spc="-25" dirty="0">
                <a:solidFill>
                  <a:srgbClr val="4472C4"/>
                </a:solidFill>
                <a:latin typeface="Courier New"/>
                <a:cs typeface="Courier New"/>
              </a:rPr>
              <a:t>o</a:t>
            </a:r>
            <a:r>
              <a:rPr sz="2800" spc="-660" dirty="0">
                <a:solidFill>
                  <a:srgbClr val="4472C4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4472C4"/>
                </a:solidFill>
                <a:latin typeface="Times New Roman"/>
                <a:cs typeface="Times New Roman"/>
              </a:rPr>
              <a:t>поддержание</a:t>
            </a:r>
            <a:r>
              <a:rPr sz="2800" spc="-16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472C4"/>
                </a:solidFill>
                <a:latin typeface="Times New Roman"/>
                <a:cs typeface="Times New Roman"/>
              </a:rPr>
              <a:t>копии</a:t>
            </a:r>
            <a:r>
              <a:rPr sz="2800" spc="-15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472C4"/>
                </a:solidFill>
                <a:latin typeface="Times New Roman"/>
                <a:cs typeface="Times New Roman"/>
              </a:rPr>
              <a:t>всего</a:t>
            </a:r>
            <a:r>
              <a:rPr sz="2800" spc="-9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472C4"/>
                </a:solidFill>
                <a:latin typeface="Times New Roman"/>
                <a:cs typeface="Times New Roman"/>
              </a:rPr>
              <a:t>реестра.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329372" y="3728105"/>
            <a:ext cx="23501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4472C4"/>
                </a:solidFill>
                <a:latin typeface="Times New Roman"/>
                <a:cs typeface="Times New Roman"/>
              </a:rPr>
              <a:t>подтверждения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59635" y="0"/>
            <a:ext cx="8821420" cy="879475"/>
            <a:chOff x="1659635" y="0"/>
            <a:chExt cx="8821420" cy="8794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59635" y="0"/>
              <a:ext cx="737615" cy="87934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3852" y="0"/>
              <a:ext cx="7008874" cy="87934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39328" y="0"/>
              <a:ext cx="2141219" cy="879347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06013" y="89208"/>
            <a:ext cx="831278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692265" algn="l"/>
              </a:tabLst>
            </a:pPr>
            <a:r>
              <a:rPr sz="3200" dirty="0">
                <a:latin typeface="Times New Roman"/>
                <a:cs typeface="Times New Roman"/>
              </a:rPr>
              <a:t>2.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Состав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и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схема</a:t>
            </a:r>
            <a:r>
              <a:rPr sz="3200" spc="-10" dirty="0">
                <a:latin typeface="Times New Roman"/>
                <a:cs typeface="Times New Roman"/>
              </a:rPr>
              <a:t> функционирования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25" dirty="0">
                <a:latin typeface="Times New Roman"/>
                <a:cs typeface="Times New Roman"/>
              </a:rPr>
              <a:t>блокчейн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659635" y="467867"/>
            <a:ext cx="4015740" cy="899160"/>
            <a:chOff x="1659635" y="467867"/>
            <a:chExt cx="4015740" cy="89916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9635" y="467867"/>
              <a:ext cx="737615" cy="89915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64435" y="467867"/>
              <a:ext cx="2103119" cy="89915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34155" y="467867"/>
              <a:ext cx="2141219" cy="89915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906013" y="576888"/>
            <a:ext cx="35077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Times New Roman"/>
                <a:cs typeface="Times New Roman"/>
              </a:rPr>
              <a:t>– системы</a:t>
            </a:r>
            <a:r>
              <a:rPr sz="3200" spc="-20" dirty="0">
                <a:latin typeface="Times New Roman"/>
                <a:cs typeface="Times New Roman"/>
              </a:rPr>
              <a:t> блокчейн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203960" y="4075176"/>
            <a:ext cx="9784080" cy="2783205"/>
          </a:xfrm>
          <a:custGeom>
            <a:avLst/>
            <a:gdLst/>
            <a:ahLst/>
            <a:cxnLst/>
            <a:rect l="l" t="t" r="r" b="b"/>
            <a:pathLst>
              <a:path w="9784080" h="2783204">
                <a:moveTo>
                  <a:pt x="0" y="0"/>
                </a:moveTo>
                <a:lnTo>
                  <a:pt x="9784080" y="0"/>
                </a:lnTo>
                <a:lnTo>
                  <a:pt x="9784080" y="2782824"/>
                </a:lnTo>
              </a:path>
              <a:path w="9784080" h="2783204">
                <a:moveTo>
                  <a:pt x="0" y="2782824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249105" y="2782824"/>
            <a:ext cx="9626600" cy="2905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1800" b="1" spc="-20" dirty="0">
                <a:latin typeface="Times New Roman"/>
                <a:cs typeface="Times New Roman"/>
              </a:rPr>
              <a:t>Блокчейн-</a:t>
            </a:r>
            <a:r>
              <a:rPr sz="1800" b="1" dirty="0">
                <a:latin typeface="Times New Roman"/>
                <a:cs typeface="Times New Roman"/>
              </a:rPr>
              <a:t>технология</a:t>
            </a:r>
            <a:r>
              <a:rPr sz="1800" b="1" spc="4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–</a:t>
            </a:r>
            <a:r>
              <a:rPr sz="1800" spc="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это</a:t>
            </a:r>
            <a:r>
              <a:rPr sz="1800" spc="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распределенная</a:t>
            </a:r>
            <a:r>
              <a:rPr sz="1800" spc="4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база</a:t>
            </a:r>
            <a:r>
              <a:rPr sz="1800" spc="4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данных</a:t>
            </a:r>
            <a:r>
              <a:rPr sz="1800" spc="4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общего</a:t>
            </a:r>
            <a:r>
              <a:rPr sz="1800" spc="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пользования,</a:t>
            </a:r>
            <a:r>
              <a:rPr sz="1800" spc="4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состоящая</a:t>
            </a:r>
            <a:r>
              <a:rPr sz="1800" spc="43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из </a:t>
            </a:r>
            <a:r>
              <a:rPr sz="1800" dirty="0">
                <a:latin typeface="Times New Roman"/>
                <a:cs typeface="Times New Roman"/>
              </a:rPr>
              <a:t>цепочки</a:t>
            </a:r>
            <a:r>
              <a:rPr sz="1800" spc="29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блоков.</a:t>
            </a:r>
            <a:r>
              <a:rPr sz="1800" spc="31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В</a:t>
            </a:r>
            <a:r>
              <a:rPr sz="1800" spc="30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состав</a:t>
            </a:r>
            <a:r>
              <a:rPr sz="1800" spc="29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блокчейна</a:t>
            </a:r>
            <a:r>
              <a:rPr sz="1800" spc="31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входят</a:t>
            </a:r>
            <a:r>
              <a:rPr sz="1800" spc="30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следующие</a:t>
            </a:r>
            <a:r>
              <a:rPr sz="1800" spc="31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элементы:</a:t>
            </a:r>
            <a:r>
              <a:rPr sz="1800" spc="30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1)</a:t>
            </a:r>
            <a:r>
              <a:rPr sz="1800" spc="31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регистр</a:t>
            </a:r>
            <a:r>
              <a:rPr sz="1800" spc="305" dirty="0">
                <a:latin typeface="Times New Roman"/>
                <a:cs typeface="Times New Roman"/>
              </a:rPr>
              <a:t>  </a:t>
            </a:r>
            <a:r>
              <a:rPr sz="1800" spc="-10" dirty="0">
                <a:latin typeface="Times New Roman"/>
                <a:cs typeface="Times New Roman"/>
              </a:rPr>
              <a:t>вещей </a:t>
            </a:r>
            <a:r>
              <a:rPr sz="1800" dirty="0">
                <a:latin typeface="Times New Roman"/>
                <a:cs typeface="Times New Roman"/>
              </a:rPr>
              <a:t>(доверительные</a:t>
            </a:r>
            <a:r>
              <a:rPr sz="1800" spc="2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протоколы);</a:t>
            </a:r>
            <a:r>
              <a:rPr sz="1800" spc="2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2)</a:t>
            </a:r>
            <a:r>
              <a:rPr sz="1800" spc="28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смарт-</a:t>
            </a:r>
            <a:r>
              <a:rPr sz="1800" dirty="0">
                <a:latin typeface="Times New Roman"/>
                <a:cs typeface="Times New Roman"/>
              </a:rPr>
              <a:t>контракты</a:t>
            </a:r>
            <a:r>
              <a:rPr sz="1800" spc="2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и</a:t>
            </a:r>
            <a:r>
              <a:rPr sz="1800" spc="2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система</a:t>
            </a:r>
            <a:r>
              <a:rPr sz="1800" spc="2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проверки</a:t>
            </a:r>
            <a:r>
              <a:rPr sz="1800" spc="2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кода</a:t>
            </a:r>
            <a:r>
              <a:rPr sz="1800" spc="2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смартконтрактов;</a:t>
            </a:r>
            <a:r>
              <a:rPr sz="1800" spc="28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3) </a:t>
            </a:r>
            <a:r>
              <a:rPr sz="1800" dirty="0">
                <a:latin typeface="Times New Roman"/>
                <a:cs typeface="Times New Roman"/>
              </a:rPr>
              <a:t>распределенное</a:t>
            </a:r>
            <a:r>
              <a:rPr sz="1800" spc="11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программное</a:t>
            </a:r>
            <a:r>
              <a:rPr sz="1800" spc="12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обеспечение;</a:t>
            </a:r>
            <a:r>
              <a:rPr sz="1800" spc="12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4)</a:t>
            </a:r>
            <a:r>
              <a:rPr sz="1800" spc="12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система</a:t>
            </a:r>
            <a:r>
              <a:rPr sz="1800" spc="12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хранения</a:t>
            </a:r>
            <a:r>
              <a:rPr sz="1800" spc="12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ключей;</a:t>
            </a:r>
            <a:r>
              <a:rPr sz="1800" spc="12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5)</a:t>
            </a:r>
            <a:r>
              <a:rPr sz="1800" spc="130" dirty="0">
                <a:latin typeface="Times New Roman"/>
                <a:cs typeface="Times New Roman"/>
              </a:rPr>
              <a:t>  </a:t>
            </a:r>
            <a:r>
              <a:rPr sz="1800" spc="-10" dirty="0">
                <a:latin typeface="Times New Roman"/>
                <a:cs typeface="Times New Roman"/>
              </a:rPr>
              <a:t>компьютерные </a:t>
            </a:r>
            <a:r>
              <a:rPr sz="1800" dirty="0">
                <a:latin typeface="Times New Roman"/>
                <a:cs typeface="Times New Roman"/>
              </a:rPr>
              <a:t>мощности;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6)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система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безопасности;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7\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участники системы.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Все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эти элементы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взаимосвязаны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и </a:t>
            </a:r>
            <a:r>
              <a:rPr sz="1800" spc="-25" dirty="0">
                <a:latin typeface="Times New Roman"/>
                <a:cs typeface="Times New Roman"/>
              </a:rPr>
              <a:t>их </a:t>
            </a:r>
            <a:r>
              <a:rPr sz="1800" dirty="0">
                <a:latin typeface="Times New Roman"/>
                <a:cs typeface="Times New Roman"/>
              </a:rPr>
              <a:t>взаимосвязанное</a:t>
            </a:r>
            <a:r>
              <a:rPr sz="1800" spc="57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взаимодействие</a:t>
            </a:r>
            <a:r>
              <a:rPr sz="1800" spc="57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обеспечивает</a:t>
            </a:r>
            <a:r>
              <a:rPr sz="1800" spc="58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запрограммированное</a:t>
            </a:r>
            <a:r>
              <a:rPr sz="1800" spc="575" dirty="0">
                <a:latin typeface="Times New Roman"/>
                <a:cs typeface="Times New Roman"/>
              </a:rPr>
              <a:t>  </a:t>
            </a:r>
            <a:r>
              <a:rPr sz="1800" spc="-10" dirty="0">
                <a:latin typeface="Times New Roman"/>
                <a:cs typeface="Times New Roman"/>
              </a:rPr>
              <a:t>функционирование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системы</a:t>
            </a:r>
            <a:r>
              <a:rPr sz="1800" spc="-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472C4"/>
                </a:solidFill>
                <a:latin typeface="Times New Roman"/>
                <a:cs typeface="Times New Roman"/>
              </a:rPr>
              <a:t>блокчейн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78432" y="2269079"/>
            <a:ext cx="927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472C4"/>
                </a:solidFill>
                <a:latin typeface="Times New Roman"/>
                <a:cs typeface="Times New Roman"/>
              </a:rPr>
              <a:t>блокчейн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92603" y="1918407"/>
            <a:ext cx="4030345" cy="650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4345" marR="5080" indent="-462280">
              <a:lnSpc>
                <a:spcPct val="113900"/>
              </a:lnSpc>
              <a:spcBef>
                <a:spcPts val="100"/>
              </a:spcBef>
              <a:tabLst>
                <a:tab pos="1156970" algn="l"/>
                <a:tab pos="2218055" algn="l"/>
                <a:tab pos="2982595" algn="l"/>
              </a:tabLst>
            </a:pPr>
            <a:r>
              <a:rPr sz="1800" spc="-10" dirty="0">
                <a:solidFill>
                  <a:srgbClr val="4472C4"/>
                </a:solidFill>
                <a:latin typeface="Times New Roman"/>
                <a:cs typeface="Times New Roman"/>
              </a:rPr>
              <a:t>Согласно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	</a:t>
            </a:r>
            <a:r>
              <a:rPr sz="1800" spc="-10" dirty="0">
                <a:solidFill>
                  <a:srgbClr val="4472C4"/>
                </a:solidFill>
                <a:latin typeface="Times New Roman"/>
                <a:cs typeface="Times New Roman"/>
              </a:rPr>
              <a:t>доверительному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	</a:t>
            </a:r>
            <a:r>
              <a:rPr sz="1800" spc="-45" dirty="0">
                <a:solidFill>
                  <a:srgbClr val="4472C4"/>
                </a:solidFill>
                <a:latin typeface="Times New Roman"/>
                <a:cs typeface="Times New Roman"/>
              </a:rPr>
              <a:t>протоколу, </a:t>
            </a:r>
            <a:r>
              <a:rPr sz="1800" spc="-25" dirty="0">
                <a:solidFill>
                  <a:srgbClr val="4472C4"/>
                </a:solidFill>
                <a:latin typeface="Times New Roman"/>
                <a:cs typeface="Times New Roman"/>
              </a:rPr>
              <a:t>не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	</a:t>
            </a:r>
            <a:r>
              <a:rPr sz="1800" spc="-31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имеет	</a:t>
            </a:r>
            <a:r>
              <a:rPr sz="1800" spc="-20" dirty="0">
                <a:solidFill>
                  <a:srgbClr val="4472C4"/>
                </a:solidFill>
                <a:latin typeface="Times New Roman"/>
                <a:cs typeface="Times New Roman"/>
              </a:rPr>
              <a:t>координирующего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78204" y="2542028"/>
            <a:ext cx="4943475" cy="1903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13999"/>
              </a:lnSpc>
              <a:spcBef>
                <a:spcPts val="105"/>
              </a:spcBef>
            </a:pP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центрального</a:t>
            </a:r>
            <a:r>
              <a:rPr sz="1800" spc="380" dirty="0">
                <a:solidFill>
                  <a:srgbClr val="4472C4"/>
                </a:solidFill>
                <a:latin typeface="Times New Roman"/>
                <a:cs typeface="Times New Roman"/>
              </a:rPr>
              <a:t>  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органа,</a:t>
            </a:r>
            <a:r>
              <a:rPr sz="1800" spc="390" dirty="0">
                <a:solidFill>
                  <a:srgbClr val="4472C4"/>
                </a:solidFill>
                <a:latin typeface="Times New Roman"/>
                <a:cs typeface="Times New Roman"/>
              </a:rPr>
              <a:t>  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поэтому</a:t>
            </a:r>
            <a:r>
              <a:rPr sz="1800" spc="400" dirty="0">
                <a:solidFill>
                  <a:srgbClr val="4472C4"/>
                </a:solidFill>
                <a:latin typeface="Times New Roman"/>
                <a:cs typeface="Times New Roman"/>
              </a:rPr>
              <a:t>   </a:t>
            </a:r>
            <a:r>
              <a:rPr sz="1800" spc="-10" dirty="0">
                <a:solidFill>
                  <a:srgbClr val="4472C4"/>
                </a:solidFill>
                <a:latin typeface="Times New Roman"/>
                <a:cs typeface="Times New Roman"/>
              </a:rPr>
              <a:t>транзакции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проверяются</a:t>
            </a:r>
            <a:r>
              <a:rPr sz="1800" spc="114" dirty="0">
                <a:solidFill>
                  <a:srgbClr val="4472C4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всеми</a:t>
            </a:r>
            <a:r>
              <a:rPr sz="1800" spc="114" dirty="0">
                <a:solidFill>
                  <a:srgbClr val="4472C4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участниками</a:t>
            </a:r>
            <a:r>
              <a:rPr sz="1800" spc="114" dirty="0">
                <a:solidFill>
                  <a:srgbClr val="4472C4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системы.</a:t>
            </a:r>
            <a:r>
              <a:rPr sz="1800" spc="120" dirty="0">
                <a:solidFill>
                  <a:srgbClr val="4472C4"/>
                </a:solidFill>
                <a:latin typeface="Times New Roman"/>
                <a:cs typeface="Times New Roman"/>
              </a:rPr>
              <a:t>  </a:t>
            </a:r>
            <a:r>
              <a:rPr sz="1800" spc="-25" dirty="0">
                <a:latin typeface="Times New Roman"/>
                <a:cs typeface="Times New Roman"/>
              </a:rPr>
              <a:t>Это </a:t>
            </a:r>
            <a:r>
              <a:rPr sz="1800" dirty="0">
                <a:latin typeface="Times New Roman"/>
                <a:cs typeface="Times New Roman"/>
              </a:rPr>
              <a:t>позволяет</a:t>
            </a:r>
            <a:r>
              <a:rPr sz="1800" spc="590" dirty="0">
                <a:latin typeface="Times New Roman"/>
                <a:cs typeface="Times New Roman"/>
              </a:rPr>
              <a:t>   </a:t>
            </a:r>
            <a:r>
              <a:rPr sz="1800" dirty="0">
                <a:latin typeface="Times New Roman"/>
                <a:cs typeface="Times New Roman"/>
              </a:rPr>
              <a:t>упростить</a:t>
            </a:r>
            <a:r>
              <a:rPr sz="1800" spc="590" dirty="0">
                <a:latin typeface="Times New Roman"/>
                <a:cs typeface="Times New Roman"/>
              </a:rPr>
              <a:t>   </a:t>
            </a:r>
            <a:r>
              <a:rPr sz="1800" dirty="0">
                <a:latin typeface="Times New Roman"/>
                <a:cs typeface="Times New Roman"/>
              </a:rPr>
              <a:t>процедуру</a:t>
            </a:r>
            <a:r>
              <a:rPr sz="1800" spc="595" dirty="0">
                <a:latin typeface="Times New Roman"/>
                <a:cs typeface="Times New Roman"/>
              </a:rPr>
              <a:t>   </a:t>
            </a:r>
            <a:r>
              <a:rPr sz="1800" spc="-10" dirty="0">
                <a:latin typeface="Times New Roman"/>
                <a:cs typeface="Times New Roman"/>
              </a:rPr>
              <a:t>сделки, </a:t>
            </a:r>
            <a:r>
              <a:rPr sz="1800" dirty="0">
                <a:latin typeface="Times New Roman"/>
                <a:cs typeface="Times New Roman"/>
              </a:rPr>
              <a:t>гарантировать</a:t>
            </a:r>
            <a:r>
              <a:rPr sz="1800" spc="23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достоверность</a:t>
            </a:r>
            <a:r>
              <a:rPr sz="1800" spc="23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и</a:t>
            </a:r>
            <a:r>
              <a:rPr sz="1800" spc="23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избавиться</a:t>
            </a:r>
            <a:r>
              <a:rPr sz="1800" spc="240" dirty="0">
                <a:latin typeface="Times New Roman"/>
                <a:cs typeface="Times New Roman"/>
              </a:rPr>
              <a:t>  </a:t>
            </a:r>
            <a:r>
              <a:rPr sz="1800" spc="-25" dirty="0">
                <a:latin typeface="Times New Roman"/>
                <a:cs typeface="Times New Roman"/>
              </a:rPr>
              <a:t>от </a:t>
            </a:r>
            <a:r>
              <a:rPr sz="1800" dirty="0">
                <a:latin typeface="Times New Roman"/>
                <a:cs typeface="Times New Roman"/>
              </a:rPr>
              <a:t>посредников.</a:t>
            </a:r>
            <a:r>
              <a:rPr sz="1800" spc="560" dirty="0">
                <a:latin typeface="Times New Roman"/>
                <a:cs typeface="Times New Roman"/>
              </a:rPr>
              <a:t>   </a:t>
            </a:r>
            <a:r>
              <a:rPr sz="1800" dirty="0">
                <a:latin typeface="Times New Roman"/>
                <a:cs typeface="Times New Roman"/>
              </a:rPr>
              <a:t>Таким</a:t>
            </a:r>
            <a:r>
              <a:rPr sz="1800" spc="565" dirty="0">
                <a:latin typeface="Times New Roman"/>
                <a:cs typeface="Times New Roman"/>
              </a:rPr>
              <a:t>   </a:t>
            </a:r>
            <a:r>
              <a:rPr sz="1800" dirty="0">
                <a:latin typeface="Times New Roman"/>
                <a:cs typeface="Times New Roman"/>
              </a:rPr>
              <a:t>образом,</a:t>
            </a:r>
            <a:r>
              <a:rPr sz="1800" spc="570" dirty="0">
                <a:latin typeface="Times New Roman"/>
                <a:cs typeface="Times New Roman"/>
              </a:rPr>
              <a:t>   </a:t>
            </a:r>
            <a:r>
              <a:rPr sz="1800" spc="-25" dirty="0">
                <a:solidFill>
                  <a:srgbClr val="4472C4"/>
                </a:solidFill>
                <a:latin typeface="Times New Roman"/>
                <a:cs typeface="Times New Roman"/>
              </a:rPr>
              <a:t>блокчейн-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технология</a:t>
            </a:r>
            <a:r>
              <a:rPr sz="1800" spc="42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позволяет</a:t>
            </a:r>
            <a:r>
              <a:rPr sz="1800" spc="43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участникам</a:t>
            </a:r>
            <a:r>
              <a:rPr sz="1800" spc="43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этой</a:t>
            </a:r>
            <a:r>
              <a:rPr sz="1800" spc="43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472C4"/>
                </a:solidFill>
                <a:latin typeface="Times New Roman"/>
                <a:cs typeface="Times New Roman"/>
              </a:rPr>
              <a:t>системы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77975" y="4421120"/>
            <a:ext cx="2174875" cy="650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00"/>
              </a:lnSpc>
              <a:spcBef>
                <a:spcPts val="100"/>
              </a:spcBef>
              <a:tabLst>
                <a:tab pos="1123315" algn="l"/>
                <a:tab pos="1299845" algn="l"/>
              </a:tabLst>
            </a:pPr>
            <a:r>
              <a:rPr sz="1800" spc="-10" dirty="0">
                <a:solidFill>
                  <a:srgbClr val="4472C4"/>
                </a:solidFill>
                <a:latin typeface="Times New Roman"/>
                <a:cs typeface="Times New Roman"/>
              </a:rPr>
              <a:t>пересылать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		</a:t>
            </a:r>
            <a:r>
              <a:rPr sz="1800" spc="-10" dirty="0">
                <a:solidFill>
                  <a:srgbClr val="4472C4"/>
                </a:solidFill>
                <a:latin typeface="Times New Roman"/>
                <a:cs typeface="Times New Roman"/>
              </a:rPr>
              <a:t>деньги, </a:t>
            </a:r>
            <a:r>
              <a:rPr sz="1800" spc="-20" dirty="0">
                <a:solidFill>
                  <a:srgbClr val="4472C4"/>
                </a:solidFill>
                <a:latin typeface="Times New Roman"/>
                <a:cs typeface="Times New Roman"/>
              </a:rPr>
              <a:t>вещи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	</a:t>
            </a:r>
            <a:r>
              <a:rPr sz="1800" spc="-10" dirty="0">
                <a:solidFill>
                  <a:srgbClr val="4472C4"/>
                </a:solidFill>
                <a:latin typeface="Times New Roman"/>
                <a:cs typeface="Times New Roman"/>
              </a:rPr>
              <a:t>безопасно,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54247" y="4421120"/>
            <a:ext cx="1293495" cy="650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8290" marR="5080" indent="-276225">
              <a:lnSpc>
                <a:spcPct val="113900"/>
              </a:lnSpc>
              <a:spcBef>
                <a:spcPts val="100"/>
              </a:spcBef>
            </a:pPr>
            <a:r>
              <a:rPr sz="1800" spc="-10" dirty="0">
                <a:solidFill>
                  <a:srgbClr val="4472C4"/>
                </a:solidFill>
                <a:latin typeface="Times New Roman"/>
                <a:cs typeface="Times New Roman"/>
              </a:rPr>
              <a:t>документы, напрямую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77975" y="5046112"/>
            <a:ext cx="3502660" cy="650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00"/>
              </a:lnSpc>
              <a:spcBef>
                <a:spcPts val="100"/>
              </a:spcBef>
              <a:tabLst>
                <a:tab pos="1268095" algn="l"/>
                <a:tab pos="1495425" algn="l"/>
                <a:tab pos="1813560" algn="l"/>
                <a:tab pos="2487295" algn="l"/>
                <a:tab pos="2818130" algn="l"/>
              </a:tabLst>
            </a:pPr>
            <a:r>
              <a:rPr sz="1800" spc="-10" dirty="0">
                <a:solidFill>
                  <a:srgbClr val="4472C4"/>
                </a:solidFill>
                <a:latin typeface="Times New Roman"/>
                <a:cs typeface="Times New Roman"/>
              </a:rPr>
              <a:t>пользователя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	</a:t>
            </a:r>
            <a:r>
              <a:rPr sz="1800" spc="-50" dirty="0">
                <a:solidFill>
                  <a:srgbClr val="4472C4"/>
                </a:solidFill>
                <a:latin typeface="Times New Roman"/>
                <a:cs typeface="Times New Roman"/>
              </a:rPr>
              <a:t>к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	</a:t>
            </a:r>
            <a:r>
              <a:rPr sz="1800" spc="-10" dirty="0">
                <a:solidFill>
                  <a:srgbClr val="4472C4"/>
                </a:solidFill>
                <a:latin typeface="Times New Roman"/>
                <a:cs typeface="Times New Roman"/>
              </a:rPr>
              <a:t>другому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	</a:t>
            </a:r>
            <a:r>
              <a:rPr sz="1800" spc="-10" dirty="0">
                <a:solidFill>
                  <a:srgbClr val="4472C4"/>
                </a:solidFill>
                <a:latin typeface="Times New Roman"/>
                <a:cs typeface="Times New Roman"/>
              </a:rPr>
              <a:t>минуя госорганы,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	</a:t>
            </a:r>
            <a:r>
              <a:rPr sz="1800" spc="-10" dirty="0">
                <a:solidFill>
                  <a:srgbClr val="4472C4"/>
                </a:solidFill>
                <a:latin typeface="Times New Roman"/>
                <a:cs typeface="Times New Roman"/>
              </a:rPr>
              <a:t>аудиторов,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	</a:t>
            </a:r>
            <a:r>
              <a:rPr sz="1800" spc="-10" dirty="0">
                <a:solidFill>
                  <a:srgbClr val="4472C4"/>
                </a:solidFill>
                <a:latin typeface="Times New Roman"/>
                <a:cs typeface="Times New Roman"/>
              </a:rPr>
              <a:t>страховые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55667" y="4421120"/>
            <a:ext cx="1467485" cy="1275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225" marR="5080" indent="-137160" algn="just">
              <a:lnSpc>
                <a:spcPct val="113900"/>
              </a:lnSpc>
              <a:spcBef>
                <a:spcPts val="100"/>
              </a:spcBef>
            </a:pPr>
            <a:r>
              <a:rPr sz="1800" spc="-10" dirty="0">
                <a:solidFill>
                  <a:srgbClr val="4472C4"/>
                </a:solidFill>
                <a:latin typeface="Times New Roman"/>
                <a:cs typeface="Times New Roman"/>
              </a:rPr>
              <a:t>оцифрованные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от</a:t>
            </a:r>
            <a:r>
              <a:rPr sz="1800" spc="330" dirty="0">
                <a:solidFill>
                  <a:srgbClr val="4472C4"/>
                </a:solidFill>
                <a:latin typeface="Times New Roman"/>
                <a:cs typeface="Times New Roman"/>
              </a:rPr>
              <a:t>   </a:t>
            </a:r>
            <a:r>
              <a:rPr sz="1800" spc="-10" dirty="0">
                <a:solidFill>
                  <a:srgbClr val="4472C4"/>
                </a:solidFill>
                <a:latin typeface="Times New Roman"/>
                <a:cs typeface="Times New Roman"/>
              </a:rPr>
              <a:t>одного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банк,</a:t>
            </a:r>
            <a:r>
              <a:rPr sz="1800" spc="350" dirty="0">
                <a:solidFill>
                  <a:srgbClr val="4472C4"/>
                </a:solidFill>
                <a:latin typeface="Times New Roman"/>
                <a:cs typeface="Times New Roman"/>
              </a:rPr>
              <a:t>  </a:t>
            </a:r>
            <a:r>
              <a:rPr sz="1800" spc="-55" dirty="0">
                <a:solidFill>
                  <a:srgbClr val="4472C4"/>
                </a:solidFill>
                <a:latin typeface="Times New Roman"/>
                <a:cs typeface="Times New Roman"/>
              </a:rPr>
              <a:t>почту,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компании</a:t>
            </a:r>
            <a:r>
              <a:rPr sz="1800" spc="210" dirty="0">
                <a:solidFill>
                  <a:srgbClr val="4472C4"/>
                </a:solidFill>
                <a:latin typeface="Times New Roman"/>
                <a:cs typeface="Times New Roman"/>
              </a:rPr>
              <a:t>  </a:t>
            </a:r>
            <a:r>
              <a:rPr sz="1800" spc="-50" dirty="0">
                <a:solidFill>
                  <a:srgbClr val="4472C4"/>
                </a:solidFill>
                <a:latin typeface="Times New Roman"/>
                <a:cs typeface="Times New Roman"/>
              </a:rPr>
              <a:t>и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77975" y="5669733"/>
            <a:ext cx="4944110" cy="653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14399"/>
              </a:lnSpc>
              <a:spcBef>
                <a:spcPts val="100"/>
              </a:spcBef>
              <a:tabLst>
                <a:tab pos="1360805" algn="l"/>
                <a:tab pos="2794000" algn="l"/>
                <a:tab pos="3078480" algn="l"/>
                <a:tab pos="4031615" algn="l"/>
              </a:tabLst>
            </a:pPr>
            <a:r>
              <a:rPr sz="1800" spc="-10" dirty="0">
                <a:solidFill>
                  <a:srgbClr val="4472C4"/>
                </a:solidFill>
                <a:latin typeface="Times New Roman"/>
                <a:cs typeface="Times New Roman"/>
              </a:rPr>
              <a:t>нотариусов.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	</a:t>
            </a:r>
            <a:r>
              <a:rPr sz="1800" spc="-10" dirty="0">
                <a:solidFill>
                  <a:srgbClr val="4472C4"/>
                </a:solidFill>
                <a:latin typeface="Times New Roman"/>
                <a:cs typeface="Times New Roman"/>
              </a:rPr>
              <a:t>Информация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	</a:t>
            </a:r>
            <a:r>
              <a:rPr sz="1800" spc="-50" dirty="0">
                <a:solidFill>
                  <a:srgbClr val="4472C4"/>
                </a:solidFill>
                <a:latin typeface="Times New Roman"/>
                <a:cs typeface="Times New Roman"/>
              </a:rPr>
              <a:t>в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	</a:t>
            </a:r>
            <a:r>
              <a:rPr sz="1800" spc="-10" dirty="0">
                <a:solidFill>
                  <a:srgbClr val="4472C4"/>
                </a:solidFill>
                <a:latin typeface="Times New Roman"/>
                <a:cs typeface="Times New Roman"/>
              </a:rPr>
              <a:t>системе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	</a:t>
            </a:r>
            <a:r>
              <a:rPr sz="1800" spc="-30" dirty="0">
                <a:solidFill>
                  <a:srgbClr val="4472C4"/>
                </a:solidFill>
                <a:latin typeface="Times New Roman"/>
                <a:cs typeface="Times New Roman"/>
              </a:rPr>
              <a:t>блокчейн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тщательно</a:t>
            </a:r>
            <a:r>
              <a:rPr sz="1800" spc="-4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472C4"/>
                </a:solidFill>
                <a:latin typeface="Times New Roman"/>
                <a:cs typeface="Times New Roman"/>
              </a:rPr>
              <a:t>кодируется.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261616" y="166116"/>
            <a:ext cx="7004684" cy="789940"/>
            <a:chOff x="2261616" y="166116"/>
            <a:chExt cx="7004684" cy="78994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61616" y="166116"/>
              <a:ext cx="1534655" cy="78943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16808" y="166116"/>
              <a:ext cx="1871471" cy="78943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18887" y="166116"/>
              <a:ext cx="568451" cy="78943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07863" y="166116"/>
              <a:ext cx="2791967" cy="78943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20355" y="166116"/>
              <a:ext cx="1845563" cy="789431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476642" y="264427"/>
            <a:ext cx="655700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Times New Roman"/>
                <a:cs typeface="Times New Roman"/>
              </a:rPr>
              <a:t>Состав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блокчейн: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доверительный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протокол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31391" y="1109472"/>
            <a:ext cx="9570720" cy="72390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marL="90805" marR="84455" indent="914400">
              <a:lnSpc>
                <a:spcPct val="113900"/>
              </a:lnSpc>
              <a:spcBef>
                <a:spcPts val="110"/>
              </a:spcBef>
              <a:tabLst>
                <a:tab pos="2900680" algn="l"/>
                <a:tab pos="4106545" algn="l"/>
                <a:tab pos="4462780" algn="l"/>
                <a:tab pos="5013325" algn="l"/>
                <a:tab pos="6546215" algn="l"/>
                <a:tab pos="8059420" algn="l"/>
              </a:tabLst>
            </a:pPr>
            <a:r>
              <a:rPr sz="1800" b="1" spc="-10" dirty="0">
                <a:solidFill>
                  <a:srgbClr val="4472C4"/>
                </a:solidFill>
                <a:latin typeface="Times New Roman"/>
                <a:cs typeface="Times New Roman"/>
              </a:rPr>
              <a:t>Доверительный</a:t>
            </a:r>
            <a:r>
              <a:rPr sz="1800" b="1" dirty="0">
                <a:solidFill>
                  <a:srgbClr val="4472C4"/>
                </a:solidFill>
                <a:latin typeface="Times New Roman"/>
                <a:cs typeface="Times New Roman"/>
              </a:rPr>
              <a:t>	</a:t>
            </a:r>
            <a:r>
              <a:rPr sz="1800" b="1" spc="-10" dirty="0">
                <a:solidFill>
                  <a:srgbClr val="4472C4"/>
                </a:solidFill>
                <a:latin typeface="Times New Roman"/>
                <a:cs typeface="Times New Roman"/>
              </a:rPr>
              <a:t>протокол</a:t>
            </a:r>
            <a:r>
              <a:rPr sz="1800" b="1" dirty="0">
                <a:solidFill>
                  <a:srgbClr val="4472C4"/>
                </a:solidFill>
                <a:latin typeface="Times New Roman"/>
                <a:cs typeface="Times New Roman"/>
              </a:rPr>
              <a:t>	</a:t>
            </a:r>
            <a:r>
              <a:rPr sz="1800" spc="-50" dirty="0">
                <a:solidFill>
                  <a:srgbClr val="4472C4"/>
                </a:solidFill>
                <a:latin typeface="Times New Roman"/>
                <a:cs typeface="Times New Roman"/>
              </a:rPr>
              <a:t>–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	</a:t>
            </a:r>
            <a:r>
              <a:rPr sz="1800" spc="-25" dirty="0">
                <a:solidFill>
                  <a:srgbClr val="4472C4"/>
                </a:solidFill>
                <a:latin typeface="Times New Roman"/>
                <a:cs typeface="Times New Roman"/>
              </a:rPr>
              <a:t>это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	</a:t>
            </a:r>
            <a:r>
              <a:rPr sz="1800" spc="-10" dirty="0">
                <a:solidFill>
                  <a:srgbClr val="4472C4"/>
                </a:solidFill>
                <a:latin typeface="Times New Roman"/>
                <a:cs typeface="Times New Roman"/>
              </a:rPr>
              <a:t>программное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	</a:t>
            </a:r>
            <a:r>
              <a:rPr sz="1800" spc="-10" dirty="0">
                <a:solidFill>
                  <a:srgbClr val="4472C4"/>
                </a:solidFill>
                <a:latin typeface="Times New Roman"/>
                <a:cs typeface="Times New Roman"/>
              </a:rPr>
              <a:t>обеспечение,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	</a:t>
            </a:r>
            <a:r>
              <a:rPr sz="1800" spc="-10" dirty="0">
                <a:solidFill>
                  <a:srgbClr val="4472C4"/>
                </a:solidFill>
                <a:latin typeface="Times New Roman"/>
                <a:cs typeface="Times New Roman"/>
              </a:rPr>
              <a:t>организующее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функционирование</a:t>
            </a:r>
            <a:r>
              <a:rPr sz="1800" spc="-4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системы</a:t>
            </a:r>
            <a:r>
              <a:rPr sz="1800" spc="-4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472C4"/>
                </a:solidFill>
                <a:latin typeface="Times New Roman"/>
                <a:cs typeface="Times New Roman"/>
              </a:rPr>
              <a:t>блокчейн;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он</a:t>
            </a:r>
            <a:r>
              <a:rPr sz="1800" spc="-2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лежит</a:t>
            </a:r>
            <a:r>
              <a:rPr sz="1800" spc="-3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в</a:t>
            </a:r>
            <a:r>
              <a:rPr sz="1800" spc="-2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основе</a:t>
            </a:r>
            <a:r>
              <a:rPr sz="1800" spc="-2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72C4"/>
                </a:solidFill>
                <a:latin typeface="Times New Roman"/>
                <a:cs typeface="Times New Roman"/>
              </a:rPr>
              <a:t>технологии</a:t>
            </a:r>
            <a:r>
              <a:rPr sz="1800" spc="-2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472C4"/>
                </a:solidFill>
                <a:latin typeface="Times New Roman"/>
                <a:cs typeface="Times New Roman"/>
              </a:rPr>
              <a:t>блокчейн.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31392" y="2383445"/>
            <a:ext cx="4361153" cy="282936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0075" y="1383791"/>
            <a:ext cx="9568180" cy="2252980"/>
          </a:xfrm>
          <a:custGeom>
            <a:avLst/>
            <a:gdLst/>
            <a:ahLst/>
            <a:cxnLst/>
            <a:rect l="l" t="t" r="r" b="b"/>
            <a:pathLst>
              <a:path w="9568180" h="2252979">
                <a:moveTo>
                  <a:pt x="0" y="0"/>
                </a:moveTo>
                <a:lnTo>
                  <a:pt x="9567672" y="0"/>
                </a:lnTo>
                <a:lnTo>
                  <a:pt x="9567672" y="2252472"/>
                </a:lnTo>
                <a:lnTo>
                  <a:pt x="0" y="2252472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48859" y="118935"/>
            <a:ext cx="9479915" cy="3420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just">
              <a:lnSpc>
                <a:spcPct val="13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Благодаря</a:t>
            </a:r>
            <a:r>
              <a:rPr sz="1800" spc="3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информационным</a:t>
            </a:r>
            <a:r>
              <a:rPr sz="1800" spc="3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технологиям,</a:t>
            </a:r>
            <a:r>
              <a:rPr sz="1800" spc="38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научно-</a:t>
            </a:r>
            <a:r>
              <a:rPr sz="1800" dirty="0">
                <a:latin typeface="Times New Roman"/>
                <a:cs typeface="Times New Roman"/>
              </a:rPr>
              <a:t>технической</a:t>
            </a:r>
            <a:r>
              <a:rPr sz="1800" spc="3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революции,</a:t>
            </a:r>
            <a:r>
              <a:rPr sz="1800" spc="38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распространению </a:t>
            </a:r>
            <a:r>
              <a:rPr sz="1800" dirty="0">
                <a:latin typeface="Times New Roman"/>
                <a:cs typeface="Times New Roman"/>
              </a:rPr>
              <a:t>Интернета</a:t>
            </a:r>
            <a:r>
              <a:rPr sz="1800" spc="3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и</a:t>
            </a:r>
            <a:r>
              <a:rPr sz="1800" spc="3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компьютерных</a:t>
            </a:r>
            <a:r>
              <a:rPr sz="1800" spc="3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мощностей,</a:t>
            </a:r>
            <a:r>
              <a:rPr sz="1800" spc="3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были</a:t>
            </a:r>
            <a:r>
              <a:rPr sz="1800" spc="3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изобретены</a:t>
            </a:r>
            <a:r>
              <a:rPr sz="1800" spc="3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новые</a:t>
            </a:r>
            <a:r>
              <a:rPr sz="1800" spc="3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технологии</a:t>
            </a:r>
            <a:r>
              <a:rPr sz="1800" spc="3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под</a:t>
            </a:r>
            <a:r>
              <a:rPr sz="1800" spc="36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названием</a:t>
            </a:r>
            <a:endParaRPr sz="18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45"/>
              </a:spcBef>
            </a:pPr>
            <a:r>
              <a:rPr sz="1800" dirty="0">
                <a:latin typeface="Times New Roman"/>
                <a:cs typeface="Times New Roman"/>
              </a:rPr>
              <a:t>«умные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контракты»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-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смарт-контракты.</a:t>
            </a:r>
            <a:endParaRPr sz="1800">
              <a:latin typeface="Times New Roman"/>
              <a:cs typeface="Times New Roman"/>
            </a:endParaRPr>
          </a:p>
          <a:p>
            <a:pPr marL="12065" marR="74930" algn="just">
              <a:lnSpc>
                <a:spcPct val="130000"/>
              </a:lnSpc>
              <a:spcBef>
                <a:spcPts val="1460"/>
              </a:spcBef>
            </a:pPr>
            <a:r>
              <a:rPr sz="1800" dirty="0">
                <a:latin typeface="Times New Roman"/>
                <a:cs typeface="Times New Roman"/>
              </a:rPr>
              <a:t>Смартконтракт</a:t>
            </a:r>
            <a:r>
              <a:rPr sz="1800" spc="4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\</a:t>
            </a:r>
            <a:r>
              <a:rPr sz="1800" spc="4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умный</a:t>
            </a:r>
            <a:r>
              <a:rPr sz="1800" b="1" spc="4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контракт</a:t>
            </a:r>
            <a:r>
              <a:rPr sz="1800" b="1" spc="4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\</a:t>
            </a:r>
            <a:r>
              <a:rPr sz="1800" spc="4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–</a:t>
            </a:r>
            <a:r>
              <a:rPr sz="1800" spc="4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это</a:t>
            </a:r>
            <a:r>
              <a:rPr sz="1800" spc="4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электронный</a:t>
            </a:r>
            <a:r>
              <a:rPr sz="1800" spc="4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алгоритм,</a:t>
            </a:r>
            <a:r>
              <a:rPr sz="1800" spc="4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облегчающий</a:t>
            </a:r>
            <a:r>
              <a:rPr sz="1800" spc="4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или</a:t>
            </a:r>
            <a:r>
              <a:rPr sz="1800" spc="42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даже </a:t>
            </a:r>
            <a:r>
              <a:rPr sz="1800" dirty="0">
                <a:latin typeface="Times New Roman"/>
                <a:cs typeface="Times New Roman"/>
              </a:rPr>
              <a:t>автоматизирующий</a:t>
            </a:r>
            <a:r>
              <a:rPr sz="1800" spc="16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процесс</a:t>
            </a:r>
            <a:r>
              <a:rPr sz="1800" spc="18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заключения</a:t>
            </a:r>
            <a:r>
              <a:rPr sz="1800" spc="17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договоров.</a:t>
            </a:r>
            <a:r>
              <a:rPr sz="1800" spc="18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Основная</a:t>
            </a:r>
            <a:r>
              <a:rPr sz="1800" spc="18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идея</a:t>
            </a:r>
            <a:r>
              <a:rPr sz="1800" spc="18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–</a:t>
            </a:r>
            <a:r>
              <a:rPr sz="1800" spc="17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это</a:t>
            </a:r>
            <a:r>
              <a:rPr sz="1800" spc="180" dirty="0">
                <a:latin typeface="Times New Roman"/>
                <a:cs typeface="Times New Roman"/>
              </a:rPr>
              <a:t>  </a:t>
            </a:r>
            <a:r>
              <a:rPr sz="1800" spc="-10" dirty="0">
                <a:latin typeface="Times New Roman"/>
                <a:cs typeface="Times New Roman"/>
              </a:rPr>
              <a:t>модернизация </a:t>
            </a:r>
            <a:r>
              <a:rPr sz="1800" dirty="0">
                <a:latin typeface="Times New Roman"/>
                <a:cs typeface="Times New Roman"/>
              </a:rPr>
              <a:t>трудоемкой</a:t>
            </a:r>
            <a:r>
              <a:rPr sz="1800" spc="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процедуры</a:t>
            </a:r>
            <a:r>
              <a:rPr sz="1800" spc="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таким</a:t>
            </a:r>
            <a:r>
              <a:rPr sz="1800" spc="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образом,</a:t>
            </a:r>
            <a:r>
              <a:rPr sz="1800" spc="1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чтобы</a:t>
            </a:r>
            <a:r>
              <a:rPr sz="1800" spc="1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все</a:t>
            </a:r>
            <a:r>
              <a:rPr sz="1800" spc="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стороны</a:t>
            </a:r>
            <a:r>
              <a:rPr sz="1800" spc="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понимали</a:t>
            </a:r>
            <a:r>
              <a:rPr sz="1800" spc="1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соглашение</a:t>
            </a:r>
            <a:r>
              <a:rPr sz="1800" spc="1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одинаково</a:t>
            </a:r>
            <a:r>
              <a:rPr sz="1800" spc="125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и </a:t>
            </a:r>
            <a:r>
              <a:rPr sz="1800" dirty="0">
                <a:latin typeface="Times New Roman"/>
                <a:cs typeface="Times New Roman"/>
              </a:rPr>
              <a:t>без</a:t>
            </a:r>
            <a:r>
              <a:rPr sz="1800" spc="33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расхождений</a:t>
            </a:r>
            <a:r>
              <a:rPr sz="1800" spc="35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в</a:t>
            </a:r>
            <a:r>
              <a:rPr sz="1800" spc="35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трактовках.</a:t>
            </a:r>
            <a:r>
              <a:rPr sz="1800" spc="35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Для</a:t>
            </a:r>
            <a:r>
              <a:rPr sz="1800" spc="35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описания</a:t>
            </a:r>
            <a:r>
              <a:rPr sz="1800" spc="34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условий</a:t>
            </a:r>
            <a:r>
              <a:rPr sz="1800" spc="35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и</a:t>
            </a:r>
            <a:r>
              <a:rPr sz="1800" spc="34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исходов</a:t>
            </a:r>
            <a:r>
              <a:rPr sz="1800" spc="355" dirty="0">
                <a:latin typeface="Times New Roman"/>
                <a:cs typeface="Times New Roman"/>
              </a:rPr>
              <a:t>  </a:t>
            </a:r>
            <a:r>
              <a:rPr sz="1800" spc="-10" dirty="0">
                <a:latin typeface="Times New Roman"/>
                <a:cs typeface="Times New Roman"/>
              </a:rPr>
              <a:t>смарт-контрактов </a:t>
            </a:r>
            <a:r>
              <a:rPr sz="1800" dirty="0">
                <a:latin typeface="Times New Roman"/>
                <a:cs typeface="Times New Roman"/>
              </a:rPr>
              <a:t>используются</a:t>
            </a:r>
            <a:r>
              <a:rPr sz="1800" spc="52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языки</a:t>
            </a:r>
            <a:r>
              <a:rPr sz="1800" spc="54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программирования</a:t>
            </a:r>
            <a:r>
              <a:rPr sz="1800" spc="53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и</a:t>
            </a:r>
            <a:r>
              <a:rPr sz="1800" spc="53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математические</a:t>
            </a:r>
            <a:r>
              <a:rPr sz="1800" spc="54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инструменты</a:t>
            </a:r>
            <a:r>
              <a:rPr sz="1800" spc="545" dirty="0">
                <a:latin typeface="Times New Roman"/>
                <a:cs typeface="Times New Roman"/>
              </a:rPr>
              <a:t>  </a:t>
            </a:r>
            <a:r>
              <a:rPr sz="1800" spc="-10" dirty="0">
                <a:latin typeface="Times New Roman"/>
                <a:cs typeface="Times New Roman"/>
              </a:rPr>
              <a:t>(например, </a:t>
            </a:r>
            <a:r>
              <a:rPr sz="1800" dirty="0">
                <a:latin typeface="Times New Roman"/>
                <a:cs typeface="Times New Roman"/>
              </a:rPr>
              <a:t>криптография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с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открытым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ключом), </a:t>
            </a:r>
            <a:r>
              <a:rPr sz="1800" dirty="0">
                <a:latin typeface="Times New Roman"/>
                <a:cs typeface="Times New Roman"/>
              </a:rPr>
              <a:t>а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выполняются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такие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контракты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на</a:t>
            </a:r>
            <a:r>
              <a:rPr sz="1800" spc="-10" dirty="0">
                <a:latin typeface="Times New Roman"/>
                <a:cs typeface="Times New Roman"/>
              </a:rPr>
              <a:t> компьютерах.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9888" y="3739896"/>
            <a:ext cx="6821248" cy="28642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Широкоэкранный</PresentationFormat>
  <Slides>22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Office Theme</vt:lpstr>
      <vt:lpstr>                     Блокчейн</vt:lpstr>
      <vt:lpstr>Блокчейн как объект оценки</vt:lpstr>
      <vt:lpstr>1. Содержание понятия блокчейн</vt:lpstr>
      <vt:lpstr>Определение блокчейн Блокчейн \ цепочка блоков \ – это децентрализованная</vt:lpstr>
      <vt:lpstr>Презентация PowerPoint</vt:lpstr>
      <vt:lpstr>Технология работы блокчейн</vt:lpstr>
      <vt:lpstr>2. Состав и схема функционирования блокчейн</vt:lpstr>
      <vt:lpstr>Состав блокчейн: доверительный протокол</vt:lpstr>
      <vt:lpstr>Презентация PowerPoint</vt:lpstr>
      <vt:lpstr>Состав блокчейн: смартконтракт и схема его реализации</vt:lpstr>
      <vt:lpstr>Презентация PowerPoint</vt:lpstr>
      <vt:lpstr>Исходя из особенностей автоматизации смарт- контрактов, выделяют следующие их виды:</vt:lpstr>
      <vt:lpstr>Технологии  умных  контрактов,  в  первую  очередь, эффективно  примененными  в  финансовом  секторе,  а направлениям:</vt:lpstr>
      <vt:lpstr>Презентация PowerPoint</vt:lpstr>
      <vt:lpstr>Презентация PowerPoint</vt:lpstr>
      <vt:lpstr>Смарт-контракт позволяет передавать другой стороне права собственности, зафиксировав при этом специфические условия: объём роялти, сроки действия права, ответственность сторон и другие условия контракта. Чтобы заключить смарт-контракт, необходимо перевести подписанную участником транзакцию любому другому участнику системы из любого места и любого устройства. Платежи по нему осуществляются в биткоинах (или его долях).</vt:lpstr>
      <vt:lpstr>Достоинства системы блокчейн</vt:lpstr>
      <vt:lpstr>Основные преимущества технологии смарт-контрактов для предпринимательских структур:</vt:lpstr>
      <vt:lpstr>К настоящему времени можно выделить четыре вида блокчейн-технологий:</vt:lpstr>
      <vt:lpstr>Публичный блокчейн имеет следующие особенности:</vt:lpstr>
      <vt:lpstr>Презентация PowerPoint</vt:lpstr>
      <vt:lpstr>Спасибо за внимание!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 Admin</dc:creator>
  <cp:lastModifiedBy>Рахман Юнусов</cp:lastModifiedBy>
  <cp:revision>2</cp:revision>
  <dcterms:created xsi:type="dcterms:W3CDTF">2021-12-22T23:51:41Z</dcterms:created>
  <dcterms:modified xsi:type="dcterms:W3CDTF">2022-02-04T07:22:17Z</dcterms:modified>
</cp:coreProperties>
</file>