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0"/>
  </p:notesMasterIdLst>
  <p:sldIdLst>
    <p:sldId id="256" r:id="rId2"/>
    <p:sldId id="257" r:id="rId3"/>
    <p:sldId id="266" r:id="rId4"/>
    <p:sldId id="267" r:id="rId5"/>
    <p:sldId id="261" r:id="rId6"/>
    <p:sldId id="262" r:id="rId7"/>
    <p:sldId id="268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B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74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6658C-7EE6-4535-8525-FC53BC74E1F7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8D5AC-7895-4A38-AF12-8A6DB0BA81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377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8D5AC-7895-4A38-AF12-8A6DB0BA813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8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08D5AC-7895-4A38-AF12-8A6DB0BA813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51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B741-D2F6-4D81-9D9A-D305C66ABDF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82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B741-D2F6-4D81-9D9A-D305C66ABDF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50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B741-D2F6-4D81-9D9A-D305C66ABDF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17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B741-D2F6-4D81-9D9A-D305C66ABDF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02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B741-D2F6-4D81-9D9A-D305C66ABDF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85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B741-D2F6-4D81-9D9A-D305C66ABDF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242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B741-D2F6-4D81-9D9A-D305C66ABDF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38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B741-D2F6-4D81-9D9A-D305C66ABDF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40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B741-D2F6-4D81-9D9A-D305C66ABDF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18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AFB741-D2F6-4D81-9D9A-D305C66ABDF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03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B741-D2F6-4D81-9D9A-D305C66ABDF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82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AFB741-D2F6-4D81-9D9A-D305C66ABDF5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E6DF09-ACAB-4C72-AA87-FE0FA7B0C52E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15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48375" y="3552825"/>
            <a:ext cx="5662612" cy="2819400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2000" b="1" cap="none" spc="0" dirty="0" smtClean="0">
                <a:latin typeface="+mn-lt"/>
                <a:cs typeface="Times New Roman" panose="02020603050405020304" pitchFamily="18" charset="0"/>
              </a:rPr>
              <a:t>Разработчики:</a:t>
            </a:r>
          </a:p>
          <a:p>
            <a:pPr algn="l"/>
            <a:r>
              <a:rPr lang="ru-RU" sz="2000" b="1" cap="none" spc="0" dirty="0">
                <a:latin typeface="+mn-lt"/>
                <a:cs typeface="Times New Roman" panose="02020603050405020304" pitchFamily="18" charset="0"/>
              </a:rPr>
              <a:t>У</a:t>
            </a:r>
            <a:r>
              <a:rPr lang="ru-RU" sz="2000" b="1" cap="none" spc="0" dirty="0" smtClean="0">
                <a:latin typeface="+mn-lt"/>
                <a:cs typeface="Times New Roman" panose="02020603050405020304" pitchFamily="18" charset="0"/>
              </a:rPr>
              <a:t>ченик 8 «Д» класса ГАОУ Лицей города Троицка</a:t>
            </a:r>
          </a:p>
          <a:p>
            <a:pPr algn="l"/>
            <a:r>
              <a:rPr lang="ru-RU" sz="2000" b="1" cap="none" spc="0" dirty="0" err="1" smtClean="0">
                <a:latin typeface="+mn-lt"/>
                <a:cs typeface="Times New Roman" panose="02020603050405020304" pitchFamily="18" charset="0"/>
              </a:rPr>
              <a:t>Кобышев</a:t>
            </a:r>
            <a:r>
              <a:rPr lang="ru-RU" sz="2000" b="1" cap="none" spc="0" dirty="0" smtClean="0">
                <a:latin typeface="+mn-lt"/>
                <a:cs typeface="Times New Roman" panose="02020603050405020304" pitchFamily="18" charset="0"/>
              </a:rPr>
              <a:t> Лев Андреевич</a:t>
            </a:r>
          </a:p>
          <a:p>
            <a:pPr algn="l"/>
            <a:endParaRPr lang="ru-RU" sz="2000" b="1" cap="none" spc="0" dirty="0">
              <a:latin typeface="+mn-lt"/>
              <a:cs typeface="Times New Roman" panose="02020603050405020304" pitchFamily="18" charset="0"/>
            </a:endParaRPr>
          </a:p>
          <a:p>
            <a:r>
              <a:rPr lang="ru-RU" sz="2000" b="1" cap="none" spc="0" dirty="0" smtClean="0">
                <a:latin typeface="+mn-lt"/>
                <a:cs typeface="Times New Roman" panose="02020603050405020304" pitchFamily="18" charset="0"/>
              </a:rPr>
              <a:t>Ученик 9 </a:t>
            </a:r>
            <a:r>
              <a:rPr lang="ru-RU" sz="2000" b="1" cap="none" spc="0" dirty="0" smtClean="0">
                <a:latin typeface="Calibri (Основной текст)"/>
                <a:cs typeface="Times New Roman" panose="02020603050405020304" pitchFamily="18" charset="0"/>
              </a:rPr>
              <a:t>«Г» класса ГАОУ Гимназия города Троицка</a:t>
            </a:r>
          </a:p>
          <a:p>
            <a:r>
              <a:rPr lang="ru-RU" sz="2000" b="1" cap="none" spc="0" dirty="0" err="1" smtClean="0">
                <a:latin typeface="Calibri (Основной текст)"/>
                <a:cs typeface="Times New Roman" panose="02020603050405020304" pitchFamily="18" charset="0"/>
              </a:rPr>
              <a:t>Саломатин</a:t>
            </a:r>
            <a:r>
              <a:rPr lang="ru-RU" sz="2000" b="1" cap="none" spc="0" dirty="0" smtClean="0">
                <a:latin typeface="Calibri (Основной текст)"/>
                <a:cs typeface="Times New Roman" panose="02020603050405020304" pitchFamily="18" charset="0"/>
              </a:rPr>
              <a:t> Андрей Дмитриевич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19175" y="2085956"/>
            <a:ext cx="10077450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 smtClean="0"/>
              <a:t>СОЗДАНИЕ</a:t>
            </a:r>
            <a:r>
              <a:rPr lang="en-US" sz="2800" b="1" dirty="0" smtClean="0"/>
              <a:t> </a:t>
            </a:r>
            <a:r>
              <a:rPr lang="ru-RU" sz="2800" b="1" dirty="0" smtClean="0"/>
              <a:t>ОБУЧАЮЩЕГО САЙТА </a:t>
            </a:r>
            <a:r>
              <a:rPr lang="en-US" sz="2800" b="1" dirty="0" smtClean="0"/>
              <a:t>EDINPY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25740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4843" y="2238955"/>
            <a:ext cx="10510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dirty="0"/>
              <a:t>Целью </a:t>
            </a:r>
            <a:r>
              <a:rPr lang="ru-RU" sz="3200" dirty="0" smtClean="0"/>
              <a:t>нашего </a:t>
            </a:r>
            <a:r>
              <a:rPr lang="ru-RU" sz="3200" dirty="0"/>
              <a:t>проекта является </a:t>
            </a:r>
            <a:r>
              <a:rPr lang="ru-RU" sz="3200" dirty="0" smtClean="0"/>
              <a:t>написание веб-приложения</a:t>
            </a:r>
            <a:r>
              <a:rPr lang="en-US" sz="3200" dirty="0" smtClean="0"/>
              <a:t> </a:t>
            </a:r>
            <a:r>
              <a:rPr lang="ru-RU" sz="3200" dirty="0" smtClean="0"/>
              <a:t>для обучения языку программирования </a:t>
            </a:r>
            <a:r>
              <a:rPr lang="en-US" sz="3200" dirty="0" smtClean="0"/>
              <a:t>python.</a:t>
            </a:r>
            <a:endParaRPr lang="ru-RU" sz="3200" dirty="0" smtClean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rgbClr val="0070C0"/>
                </a:solidFill>
                <a:latin typeface="+mn-lt"/>
              </a:rPr>
              <a:t>Цель </a:t>
            </a:r>
            <a:r>
              <a:rPr lang="ru-RU" sz="4000" b="1" dirty="0" smtClean="0">
                <a:solidFill>
                  <a:srgbClr val="0070C0"/>
                </a:solidFill>
                <a:latin typeface="+mn-lt"/>
              </a:rPr>
              <a:t>проекта:</a:t>
            </a:r>
            <a:endParaRPr lang="ru-RU" sz="40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81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3177" y="1065771"/>
            <a:ext cx="9763735" cy="6683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4000" b="1" dirty="0">
                <a:solidFill>
                  <a:srgbClr val="0070C0"/>
                </a:solidFill>
                <a:latin typeface="+mn-lt"/>
              </a:rPr>
              <a:t>Задачи проекта: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4369" y="1734710"/>
            <a:ext cx="108013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Разработать основную концепцию сайта</a:t>
            </a:r>
            <a:r>
              <a:rPr lang="en-US" sz="2400" dirty="0" smtClean="0"/>
              <a:t> (</a:t>
            </a:r>
            <a:r>
              <a:rPr lang="ru-RU" sz="2400" dirty="0" smtClean="0"/>
              <a:t>решение задач и их проверка)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Расписать подробный список </a:t>
            </a:r>
            <a:r>
              <a:rPr lang="ru-RU" sz="2400" dirty="0" err="1" smtClean="0"/>
              <a:t>фич</a:t>
            </a:r>
            <a:r>
              <a:rPr lang="ru-RU" sz="2400" dirty="0" smtClean="0"/>
              <a:t> и идей  (рейтинг</a:t>
            </a:r>
            <a:r>
              <a:rPr lang="en-US" sz="2400" dirty="0" smtClean="0"/>
              <a:t>, “</a:t>
            </a:r>
            <a:r>
              <a:rPr lang="ru-RU" sz="2400" dirty="0" smtClean="0"/>
              <a:t>о нас</a:t>
            </a:r>
            <a:r>
              <a:rPr lang="en-US" sz="2400" dirty="0" smtClean="0"/>
              <a:t>”,</a:t>
            </a:r>
            <a:r>
              <a:rPr lang="ru-RU" sz="2400" dirty="0" smtClean="0"/>
              <a:t> профиль)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Создать основной функционал веб-приложения (</a:t>
            </a:r>
            <a:r>
              <a:rPr lang="en-US" sz="2400" dirty="0" smtClean="0"/>
              <a:t>SQL, register, login)</a:t>
            </a:r>
            <a:endParaRPr lang="ru-RU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Добавить дополнительные элементы сайта (учебники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en-US" sz="2400" dirty="0" smtClean="0"/>
              <a:t>“</a:t>
            </a:r>
            <a:r>
              <a:rPr lang="ru-RU" sz="2400" dirty="0" smtClean="0"/>
              <a:t>карусель</a:t>
            </a:r>
            <a:r>
              <a:rPr lang="en-US" sz="2400" dirty="0" smtClean="0"/>
              <a:t>”, API</a:t>
            </a:r>
            <a:r>
              <a:rPr lang="ru-RU" sz="2400" dirty="0" smtClean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Написать </a:t>
            </a:r>
            <a:r>
              <a:rPr lang="ru-RU" sz="2400" dirty="0"/>
              <a:t>вспомогательные </a:t>
            </a:r>
            <a:r>
              <a:rPr lang="ru-RU" sz="2400" dirty="0" smtClean="0"/>
              <a:t>файлы (</a:t>
            </a:r>
            <a:r>
              <a:rPr lang="en-US" sz="2400" dirty="0" smtClean="0"/>
              <a:t>config.py, requirements.txt, </a:t>
            </a:r>
            <a:r>
              <a:rPr lang="en-US" sz="2400" dirty="0" err="1" smtClean="0"/>
              <a:t>gitignore</a:t>
            </a:r>
            <a:r>
              <a:rPr lang="en-US" sz="2400" dirty="0" smtClean="0"/>
              <a:t> </a:t>
            </a:r>
            <a:r>
              <a:rPr lang="ru-RU" sz="2400" dirty="0" smtClean="0"/>
              <a:t>и т</a:t>
            </a:r>
            <a:r>
              <a:rPr lang="en-US" sz="2400" dirty="0" smtClean="0"/>
              <a:t>.</a:t>
            </a:r>
            <a:r>
              <a:rPr lang="ru-RU" sz="2400" dirty="0" smtClean="0"/>
              <a:t>д)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/>
              <a:t>Запустить </a:t>
            </a:r>
            <a:r>
              <a:rPr lang="ru-RU" sz="2400" dirty="0" smtClean="0"/>
              <a:t>хостинг</a:t>
            </a:r>
            <a:endParaRPr lang="ru-RU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/>
              <a:t>Протестировать сайт разными пользователями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6931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6700" y="649261"/>
            <a:ext cx="4038600" cy="3857426"/>
          </a:xfrm>
          <a:ln w="31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2400" b="1" spc="-50" dirty="0" smtClean="0">
                <a:solidFill>
                  <a:srgbClr val="0070C0"/>
                </a:solidFill>
                <a:ea typeface="+mj-ea"/>
                <a:cs typeface="+mj-cs"/>
              </a:rPr>
              <a:t>Использовались </a:t>
            </a:r>
            <a:r>
              <a:rPr lang="ru-RU" sz="2400" b="1" spc="-50" dirty="0">
                <a:solidFill>
                  <a:srgbClr val="0070C0"/>
                </a:solidFill>
                <a:ea typeface="+mj-ea"/>
                <a:cs typeface="+mj-cs"/>
              </a:rPr>
              <a:t>библиотеки:</a:t>
            </a:r>
            <a:endParaRPr lang="ru-RU" sz="2400" b="1" dirty="0" smtClean="0">
              <a:solidFill>
                <a:srgbClr val="0070C0"/>
              </a:solidFill>
            </a:endParaRPr>
          </a:p>
          <a:p>
            <a:pPr marL="749808" lvl="4" indent="0">
              <a:lnSpc>
                <a:spcPct val="150000"/>
              </a:lnSpc>
              <a:buNone/>
            </a:pPr>
            <a:r>
              <a:rPr lang="en-US" sz="2400" dirty="0" smtClean="0"/>
              <a:t>Flask (+</a:t>
            </a:r>
            <a:r>
              <a:rPr lang="en-US" sz="2400" dirty="0" err="1" smtClean="0"/>
              <a:t>flask_login</a:t>
            </a:r>
            <a:r>
              <a:rPr lang="en-US" sz="2400" dirty="0"/>
              <a:t>)</a:t>
            </a:r>
            <a:endParaRPr lang="ru-RU" sz="2400" dirty="0"/>
          </a:p>
          <a:p>
            <a:pPr marL="749808" lvl="4" indent="0">
              <a:lnSpc>
                <a:spcPct val="150000"/>
              </a:lnSpc>
              <a:buNone/>
            </a:pPr>
            <a:r>
              <a:rPr lang="en-US" sz="2400" dirty="0" smtClean="0"/>
              <a:t>S</a:t>
            </a:r>
            <a:r>
              <a:rPr lang="ru-RU" sz="2400" dirty="0" err="1" smtClean="0"/>
              <a:t>ys</a:t>
            </a:r>
            <a:endParaRPr lang="ru-RU" sz="2400" dirty="0"/>
          </a:p>
          <a:p>
            <a:pPr marL="749808" lvl="4" indent="0">
              <a:lnSpc>
                <a:spcPct val="150000"/>
              </a:lnSpc>
              <a:buNone/>
            </a:pPr>
            <a:r>
              <a:rPr lang="en-US" sz="2400" dirty="0" smtClean="0"/>
              <a:t>D</a:t>
            </a:r>
            <a:r>
              <a:rPr lang="ru-RU" sz="2400" dirty="0" err="1" smtClean="0"/>
              <a:t>atetime</a:t>
            </a:r>
            <a:r>
              <a:rPr lang="ru-RU" sz="2400" dirty="0" smtClean="0"/>
              <a:t> </a:t>
            </a:r>
            <a:endParaRPr lang="ru-RU" sz="2400" dirty="0"/>
          </a:p>
          <a:p>
            <a:pPr marL="749808" lvl="4" indent="0">
              <a:lnSpc>
                <a:spcPct val="150000"/>
              </a:lnSpc>
              <a:buNone/>
            </a:pPr>
            <a:r>
              <a:rPr lang="en-US" sz="2400" dirty="0" err="1" smtClean="0"/>
              <a:t>SQLalchemy</a:t>
            </a:r>
            <a:endParaRPr lang="en-US" sz="2400" dirty="0" smtClean="0"/>
          </a:p>
          <a:p>
            <a:pPr marL="749808" lvl="4" indent="0">
              <a:lnSpc>
                <a:spcPct val="150000"/>
              </a:lnSpc>
              <a:buNone/>
            </a:pPr>
            <a:r>
              <a:rPr lang="en-US" sz="2400" dirty="0" err="1" smtClean="0"/>
              <a:t>Wtforms</a:t>
            </a:r>
            <a:r>
              <a:rPr lang="en-US" sz="2400" dirty="0" smtClean="0"/>
              <a:t> (+</a:t>
            </a:r>
            <a:r>
              <a:rPr lang="en-US" sz="2400" dirty="0" err="1" smtClean="0"/>
              <a:t>flask_wtf</a:t>
            </a:r>
            <a:r>
              <a:rPr lang="en-US" sz="2400" dirty="0" smtClean="0"/>
              <a:t>)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18449" y="649261"/>
            <a:ext cx="6158203" cy="5278368"/>
          </a:xfrm>
          <a:prstGeom prst="rect">
            <a:avLst/>
          </a:prstGeom>
          <a:noFill/>
          <a:ln>
            <a:solidFill>
              <a:srgbClr val="C2BC8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spc="-50" dirty="0" err="1" smtClean="0">
                <a:solidFill>
                  <a:srgbClr val="0070C0"/>
                </a:solidFill>
              </a:rPr>
              <a:t>Фрэйморк</a:t>
            </a:r>
            <a:r>
              <a:rPr lang="ru-RU" sz="2400" b="1" spc="-50" dirty="0" smtClean="0">
                <a:solidFill>
                  <a:srgbClr val="0070C0"/>
                </a:solidFill>
              </a:rPr>
              <a:t> </a:t>
            </a:r>
            <a:r>
              <a:rPr lang="en-US" sz="2400" b="1" spc="-50" dirty="0" smtClean="0">
                <a:solidFill>
                  <a:srgbClr val="0070C0"/>
                </a:solidFill>
              </a:rPr>
              <a:t>Flask</a:t>
            </a:r>
            <a:endParaRPr lang="ru-RU" sz="2400" b="1" spc="-50" dirty="0" smtClean="0">
              <a:solidFill>
                <a:srgbClr val="0070C0"/>
              </a:solidFill>
            </a:endParaRPr>
          </a:p>
          <a:p>
            <a:pPr algn="just"/>
            <a:r>
              <a:rPr lang="en-US" sz="2200" dirty="0" smtClean="0"/>
              <a:t>Flask – </a:t>
            </a:r>
            <a:r>
              <a:rPr lang="ru-RU" sz="2200" dirty="0"/>
              <a:t>это легковесный веб-</a:t>
            </a:r>
            <a:r>
              <a:rPr lang="ru-RU" sz="2200" dirty="0" err="1"/>
              <a:t>фреймворк</a:t>
            </a:r>
            <a:r>
              <a:rPr lang="ru-RU" sz="2200" dirty="0"/>
              <a:t> для языка </a:t>
            </a:r>
            <a:r>
              <a:rPr lang="ru-RU" sz="2200" dirty="0" err="1"/>
              <a:t>Python</a:t>
            </a:r>
            <a:r>
              <a:rPr lang="ru-RU" sz="2200" dirty="0"/>
              <a:t>, который предоставляет минимальный набор инструментов для создания </a:t>
            </a:r>
            <a:r>
              <a:rPr lang="ru-RU" sz="2200" dirty="0" smtClean="0"/>
              <a:t>веб-приложений.</a:t>
            </a:r>
          </a:p>
          <a:p>
            <a:pPr algn="ctr"/>
            <a:endParaRPr lang="ru-RU" sz="2400" b="1" spc="-50" dirty="0" smtClean="0">
              <a:solidFill>
                <a:srgbClr val="0070C0"/>
              </a:solidFill>
            </a:endParaRPr>
          </a:p>
          <a:p>
            <a:pPr algn="ctr"/>
            <a:r>
              <a:rPr lang="ru-RU" sz="2400" b="1" spc="-50" dirty="0" smtClean="0">
                <a:solidFill>
                  <a:srgbClr val="0070C0"/>
                </a:solidFill>
              </a:rPr>
              <a:t>Преимущества </a:t>
            </a:r>
            <a:r>
              <a:rPr lang="en-US" sz="2400" b="1" spc="-50" dirty="0" smtClean="0">
                <a:solidFill>
                  <a:srgbClr val="0070C0"/>
                </a:solidFill>
              </a:rPr>
              <a:t>Flask</a:t>
            </a:r>
            <a:endParaRPr lang="ru-RU" sz="2400" b="1" spc="-50" dirty="0" smtClean="0">
              <a:solidFill>
                <a:srgbClr val="0070C0"/>
              </a:solidFill>
            </a:endParaRPr>
          </a:p>
          <a:p>
            <a:pPr marL="635508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Простой синтаксис – это всё-таки </a:t>
            </a:r>
            <a:r>
              <a:rPr lang="en-US" sz="2200" dirty="0" smtClean="0"/>
              <a:t>python</a:t>
            </a:r>
            <a:endParaRPr lang="ru-RU" sz="2200" dirty="0" smtClean="0"/>
          </a:p>
          <a:p>
            <a:pPr marL="635508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Удобные </a:t>
            </a:r>
            <a:r>
              <a:rPr lang="ru-RU" sz="2200" dirty="0"/>
              <a:t>шаблоны — можно быстро создавать прототипы </a:t>
            </a:r>
            <a:r>
              <a:rPr lang="ru-RU" sz="2200" dirty="0" smtClean="0"/>
              <a:t>веб-приложений</a:t>
            </a:r>
          </a:p>
          <a:p>
            <a:pPr marL="635508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/>
              <a:t>Куча </a:t>
            </a:r>
            <a:r>
              <a:rPr lang="ru-RU" sz="2200" dirty="0"/>
              <a:t>инструментов для гибкой настройки сайтов под любые </a:t>
            </a:r>
            <a:r>
              <a:rPr lang="ru-RU" sz="2200" dirty="0" smtClean="0"/>
              <a:t>нужды</a:t>
            </a:r>
            <a:endParaRPr lang="ru-RU" sz="22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8" y="4690965"/>
            <a:ext cx="3304203" cy="185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9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9015" y="1025812"/>
            <a:ext cx="9933808" cy="644853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rgbClr val="0070C0"/>
                </a:solidFill>
                <a:latin typeface="+mn-lt"/>
              </a:rPr>
              <a:t>Базы данных</a:t>
            </a:r>
            <a:r>
              <a:rPr lang="en-US" sz="4000" b="1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4000" b="1" dirty="0" err="1" smtClean="0">
                <a:solidFill>
                  <a:srgbClr val="0070C0"/>
                </a:solidFill>
                <a:latin typeface="+mn-lt"/>
              </a:rPr>
              <a:t>SQL</a:t>
            </a:r>
            <a:r>
              <a:rPr lang="en-US" sz="4000" b="1" dirty="0" err="1">
                <a:solidFill>
                  <a:srgbClr val="0070C0"/>
                </a:solidFill>
                <a:latin typeface="+mn-lt"/>
              </a:rPr>
              <a:t>A</a:t>
            </a:r>
            <a:r>
              <a:rPr lang="en-US" sz="4000" b="1" dirty="0" err="1" smtClean="0">
                <a:solidFill>
                  <a:srgbClr val="0070C0"/>
                </a:solidFill>
                <a:latin typeface="+mn-lt"/>
              </a:rPr>
              <a:t>lchemy</a:t>
            </a:r>
            <a:endParaRPr lang="ru-RU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4687" y="4179629"/>
            <a:ext cx="10248136" cy="191326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ru-RU" sz="2400" dirty="0" smtClean="0"/>
              <a:t>В проекте было создано более </a:t>
            </a:r>
            <a:r>
              <a:rPr lang="ru-RU" sz="2400" dirty="0"/>
              <a:t>6</a:t>
            </a:r>
            <a:r>
              <a:rPr lang="ru-RU" sz="2400" dirty="0" smtClean="0"/>
              <a:t> различных таблиц</a:t>
            </a:r>
            <a:r>
              <a:rPr lang="en-US" sz="2400" dirty="0" smtClean="0"/>
              <a:t>,</a:t>
            </a:r>
            <a:r>
              <a:rPr lang="ru-RU" sz="2400" dirty="0" smtClean="0"/>
              <a:t> используемых в разных разделах сайта</a:t>
            </a:r>
            <a:r>
              <a:rPr lang="en-US" sz="2400" dirty="0" smtClean="0"/>
              <a:t>,</a:t>
            </a:r>
            <a:r>
              <a:rPr lang="ru-RU" sz="2400" dirty="0" smtClean="0"/>
              <a:t> а также некоторые из них имеют связующий функционал (метод </a:t>
            </a:r>
            <a:r>
              <a:rPr lang="en-US" sz="2400" dirty="0" smtClean="0"/>
              <a:t>“</a:t>
            </a:r>
            <a:r>
              <a:rPr lang="ru-RU" sz="2400" dirty="0" smtClean="0"/>
              <a:t>многие ко многим</a:t>
            </a:r>
            <a:r>
              <a:rPr lang="en-US" sz="2400" dirty="0" smtClean="0"/>
              <a:t>”</a:t>
            </a:r>
            <a:r>
              <a:rPr lang="ru-RU" sz="2400" dirty="0" smtClean="0"/>
              <a:t>)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591" y="1886777"/>
            <a:ext cx="9526329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6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837089"/>
            <a:ext cx="10567836" cy="784812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0070C0"/>
                </a:solidFill>
                <a:latin typeface="+mn-lt"/>
              </a:rPr>
              <a:t>Что мы получили?</a:t>
            </a:r>
            <a:endParaRPr lang="ru-RU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9574" y="5271209"/>
            <a:ext cx="11648101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/>
              <a:t>Благодаря этому проекту мы смогли закрепить базовые знания </a:t>
            </a:r>
            <a:r>
              <a:rPr lang="en-US" sz="2400" dirty="0" smtClean="0"/>
              <a:t>backend </a:t>
            </a:r>
            <a:r>
              <a:rPr lang="ru-RU" sz="2400" dirty="0" smtClean="0"/>
              <a:t>разработки веб-приложений</a:t>
            </a:r>
            <a:r>
              <a:rPr lang="en-US" sz="2400" dirty="0" smtClean="0"/>
              <a:t>,</a:t>
            </a:r>
            <a:r>
              <a:rPr lang="ru-RU" sz="2400" dirty="0" smtClean="0"/>
              <a:t> а также значительно улучшить навыки программирования в целом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62891"/>
            <a:ext cx="6817566" cy="34083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482" y="1862891"/>
            <a:ext cx="4321193" cy="3408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43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70C0"/>
                </a:solidFill>
              </a:rPr>
              <a:t>Планы на будущее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400" dirty="0" smtClean="0"/>
              <a:t> Добавить возможность написания комментариев под задачами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 </a:t>
            </a:r>
            <a:r>
              <a:rPr lang="ru-RU" sz="2400" dirty="0" smtClean="0"/>
              <a:t>Сделать проверочные и контрольные работы с таймером и допуском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 </a:t>
            </a:r>
            <a:r>
              <a:rPr lang="ru-RU" sz="2400" dirty="0" smtClean="0"/>
              <a:t>Улучшить систему защиты сайта (хотя-бы сделать его приватным в </a:t>
            </a:r>
            <a:r>
              <a:rPr lang="en-US" sz="2400" dirty="0" err="1" smtClean="0"/>
              <a:t>github</a:t>
            </a:r>
            <a:r>
              <a:rPr lang="ru-RU" sz="2400" dirty="0" smtClean="0"/>
              <a:t>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400" dirty="0" smtClean="0"/>
              <a:t> Поддерживать само приложение </a:t>
            </a:r>
            <a:r>
              <a:rPr lang="ru-RU" sz="2400" smtClean="0"/>
              <a:t>на плаву (что </a:t>
            </a:r>
            <a:r>
              <a:rPr lang="ru-RU" sz="2400" dirty="0" smtClean="0"/>
              <a:t>немало важно)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400" dirty="0" smtClean="0"/>
              <a:t> Значительно улучшить </a:t>
            </a:r>
            <a:r>
              <a:rPr lang="en-US" sz="2400" dirty="0" smtClean="0"/>
              <a:t>HTML</a:t>
            </a:r>
            <a:r>
              <a:rPr lang="ru-RU" sz="2400" dirty="0" smtClean="0"/>
              <a:t> и </a:t>
            </a:r>
            <a:r>
              <a:rPr lang="en-US" sz="2400" dirty="0" smtClean="0"/>
              <a:t>CSS,</a:t>
            </a:r>
            <a:r>
              <a:rPr lang="ru-RU" sz="2400" dirty="0"/>
              <a:t> </a:t>
            </a:r>
            <a:r>
              <a:rPr lang="ru-RU" sz="2400" dirty="0" smtClean="0"/>
              <a:t>добавить</a:t>
            </a:r>
            <a:r>
              <a:rPr lang="en-US" sz="2400" dirty="0" smtClean="0"/>
              <a:t> JavaScript</a:t>
            </a:r>
            <a:endParaRPr lang="ru-RU" sz="2400" dirty="0" smtClean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400" dirty="0" smtClean="0"/>
              <a:t> Сделать адаптацию под мобильные устройства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 </a:t>
            </a:r>
            <a:r>
              <a:rPr lang="ru-RU" sz="2400" dirty="0" smtClean="0"/>
              <a:t>Ну и остальное по мелочи</a:t>
            </a:r>
          </a:p>
        </p:txBody>
      </p:sp>
    </p:spTree>
    <p:extLst>
      <p:ext uri="{BB962C8B-B14F-4D97-AF65-F5344CB8AC3E}">
        <p14:creationId xmlns:p14="http://schemas.microsoft.com/office/powerpoint/2010/main" val="9547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5370" y="553378"/>
            <a:ext cx="4861260" cy="709635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solidFill>
                  <a:srgbClr val="0070C0"/>
                </a:solidFill>
                <a:latin typeface="+mn-lt"/>
              </a:rPr>
              <a:t>Что в итоге получилось?</a:t>
            </a:r>
            <a:endParaRPr lang="ru-RU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62450" y="1733417"/>
            <a:ext cx="3467100" cy="4334009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2400" dirty="0" smtClean="0"/>
              <a:t>В этой работе нам удалось выполнить все поставленные нами задачи</a:t>
            </a:r>
            <a:r>
              <a:rPr lang="en-US" sz="2400" dirty="0" smtClean="0"/>
              <a:t>,</a:t>
            </a:r>
            <a:r>
              <a:rPr lang="ru-RU" sz="2400" dirty="0" smtClean="0"/>
              <a:t> благодаря этому наш проект имеет большой функционал и полноценную работоспособность!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9" y="1907293"/>
            <a:ext cx="3988415" cy="18809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60" y="4130214"/>
            <a:ext cx="3976054" cy="18693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86" y="1907293"/>
            <a:ext cx="3953068" cy="18745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86" y="4130214"/>
            <a:ext cx="3971632" cy="1869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571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539</TotalTime>
  <Words>332</Words>
  <Application>Microsoft Office PowerPoint</Application>
  <PresentationFormat>Широкоэкранный</PresentationFormat>
  <Paragraphs>46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(Основной текст)</vt:lpstr>
      <vt:lpstr>Calibri Light</vt:lpstr>
      <vt:lpstr>Times New Roman</vt:lpstr>
      <vt:lpstr>Ретро</vt:lpstr>
      <vt:lpstr>Презентация PowerPoint</vt:lpstr>
      <vt:lpstr>Цель проекта:</vt:lpstr>
      <vt:lpstr>Задачи проекта:</vt:lpstr>
      <vt:lpstr>Презентация PowerPoint</vt:lpstr>
      <vt:lpstr>Базы данных SQLAlchemy</vt:lpstr>
      <vt:lpstr>Что мы получили?</vt:lpstr>
      <vt:lpstr>Планы на будущее</vt:lpstr>
      <vt:lpstr>Что в итоге получилось?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Государственное автономное общеобразовательное учреждение города Москвы «Лицей города Троицка»</dc:title>
  <dc:creator>Lvumbets</dc:creator>
  <cp:lastModifiedBy>Lvumbets</cp:lastModifiedBy>
  <cp:revision>58</cp:revision>
  <dcterms:created xsi:type="dcterms:W3CDTF">2025-02-15T07:30:05Z</dcterms:created>
  <dcterms:modified xsi:type="dcterms:W3CDTF">2025-05-15T17:58:31Z</dcterms:modified>
</cp:coreProperties>
</file>