
<file path=[Content_Types].xml><?xml version="1.0" encoding="utf-8"?>
<Types xmlns="http://schemas.openxmlformats.org/package/2006/content-types">
  <Default Extension="bin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1132" r:id="rId2"/>
    <p:sldId id="1184" r:id="rId3"/>
    <p:sldId id="1193" r:id="rId4"/>
    <p:sldId id="1196" r:id="rId5"/>
    <p:sldId id="1195" r:id="rId6"/>
    <p:sldId id="1194" r:id="rId7"/>
    <p:sldId id="1197" r:id="rId8"/>
    <p:sldId id="1201" r:id="rId9"/>
    <p:sldId id="1198" r:id="rId10"/>
    <p:sldId id="1199" r:id="rId11"/>
    <p:sldId id="1200" r:id="rId12"/>
    <p:sldId id="1161" r:id="rId13"/>
  </p:sldIdLst>
  <p:sldSz cx="12192000" cy="6858000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53D90A41-92DA-4BCE-BD5B-4F961CF8432C}">
          <p14:sldIdLst>
            <p14:sldId id="1132"/>
            <p14:sldId id="1184"/>
            <p14:sldId id="1193"/>
            <p14:sldId id="1196"/>
            <p14:sldId id="1195"/>
            <p14:sldId id="1194"/>
            <p14:sldId id="1197"/>
            <p14:sldId id="1201"/>
            <p14:sldId id="1198"/>
            <p14:sldId id="1199"/>
            <p14:sldId id="1200"/>
            <p14:sldId id="11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44">
          <p15:clr>
            <a:srgbClr val="A4A3A4"/>
          </p15:clr>
        </p15:guide>
        <p15:guide id="2" pos="7242">
          <p15:clr>
            <a:srgbClr val="A4A3A4"/>
          </p15:clr>
        </p15:guide>
        <p15:guide id="3" pos="438">
          <p15:clr>
            <a:srgbClr val="A4A3A4"/>
          </p15:clr>
        </p15:guide>
        <p15:guide id="4" pos="7243">
          <p15:clr>
            <a:srgbClr val="A4A3A4"/>
          </p15:clr>
        </p15:guide>
        <p15:guide id="5" pos="4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dy Huang" initials="EH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5B9BD5"/>
    <a:srgbClr val="97B10E"/>
    <a:srgbClr val="336699"/>
    <a:srgbClr val="383E5A"/>
    <a:srgbClr val="B1071B"/>
    <a:srgbClr val="C10D22"/>
    <a:srgbClr val="0958FF"/>
    <a:srgbClr val="00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22" autoAdjust="0"/>
  </p:normalViewPr>
  <p:slideViewPr>
    <p:cSldViewPr snapToGrid="0">
      <p:cViewPr varScale="1">
        <p:scale>
          <a:sx n="108" d="100"/>
          <a:sy n="108" d="100"/>
        </p:scale>
        <p:origin x="792" y="96"/>
      </p:cViewPr>
      <p:guideLst>
        <p:guide orient="horz" pos="2244"/>
        <p:guide pos="7242"/>
        <p:guide pos="438"/>
        <p:guide pos="7243"/>
        <p:guide pos="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780" y="-78"/>
      </p:cViewPr>
      <p:guideLst>
        <p:guide orient="horz" pos="2880"/>
        <p:guide pos="2160"/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01362C2-70FA-4DF7-948E-BFE71F1326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72D4D14-4E8D-46DA-8F96-E9E88845B984}" type="datetimeFigureOut">
              <a:rPr lang="zh-CN" altLang="en-US" smtClean="0"/>
              <a:t>2018/7/30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297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A52B13F-C48F-7646-AC29-0F414B4ED11F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1AA2E6D-2942-1149-8D1D-2F8629D7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0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8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A2E6D-2942-1149-8D1D-2F8629D719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.pn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326" y="2786779"/>
            <a:ext cx="10664607" cy="782503"/>
          </a:xfrm>
        </p:spPr>
        <p:txBody>
          <a:bodyPr lIns="0" tIns="0" rIns="0" bIns="0" anchor="t">
            <a:normAutofit/>
          </a:bodyPr>
          <a:lstStyle>
            <a:lvl1pPr algn="l">
              <a:defRPr sz="56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Section Title</a:t>
            </a:r>
            <a:endParaRPr lang="zh-CN" alt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00090" y="3708400"/>
            <a:ext cx="10656887" cy="56145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6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6052257"/>
            <a:ext cx="1812244" cy="424745"/>
          </a:xfrm>
          <a:prstGeom prst="rect">
            <a:avLst/>
          </a:prstGeom>
        </p:spPr>
      </p:pic>
      <p:sp>
        <p:nvSpPr>
          <p:cNvPr id="10" name="文本框 4"/>
          <p:cNvSpPr txBox="1"/>
          <p:nvPr userDrawn="1"/>
        </p:nvSpPr>
        <p:spPr>
          <a:xfrm>
            <a:off x="6311977" y="6102922"/>
            <a:ext cx="525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Copyright 2018 </a:t>
            </a:r>
            <a:r>
              <a:rPr lang="en-US" altLang="zh-CN" sz="1200" dirty="0" err="1">
                <a:solidFill>
                  <a:schemeClr val="bg1"/>
                </a:solidFill>
              </a:rPr>
              <a:t>Objectiva</a:t>
            </a:r>
            <a:r>
              <a:rPr lang="en-US" altLang="zh-CN" sz="1200" dirty="0">
                <a:solidFill>
                  <a:schemeClr val="bg1"/>
                </a:solidFill>
              </a:rPr>
              <a:t> Software Solutions</a:t>
            </a:r>
          </a:p>
          <a:p>
            <a:pPr algn="r"/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82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4744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2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 descr="Logo2.png"/>
            <p:cNvPicPr>
              <a:picLocks noChangeAspect="1"/>
            </p:cNvPicPr>
            <p:nvPr userDrawn="1"/>
          </p:nvPicPr>
          <p:blipFill>
            <a:blip r:embed="rId3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34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2018 </a:t>
              </a:r>
              <a:r>
                <a:rPr lang="en-US" altLang="zh-CN" sz="1000" dirty="0" err="1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4744" cy="4618695"/>
          </a:xfrm>
        </p:spPr>
        <p:txBody>
          <a:bodyPr>
            <a:noAutofit/>
          </a:bodyPr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9930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0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12" name="图片 11" descr="Logo2.png"/>
            <p:cNvPicPr>
              <a:picLocks noChangeAspect="1"/>
            </p:cNvPicPr>
            <p:nvPr userDrawn="1"/>
          </p:nvPicPr>
          <p:blipFill>
            <a:blip r:embed="rId2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752069"/>
            <a:ext cx="10795985" cy="616451"/>
          </a:xfrm>
        </p:spPr>
        <p:txBody>
          <a:bodyPr lIns="0" tIns="0" rIns="0" bIns="0" anchor="t" anchorCtr="0">
            <a:noAutofit/>
          </a:bodyPr>
          <a:lstStyle>
            <a:lvl1pPr>
              <a:defRPr sz="3200" b="1">
                <a:solidFill>
                  <a:srgbClr val="C10D2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5228896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266293" y="1567793"/>
            <a:ext cx="5228896" cy="4618695"/>
          </a:xfrm>
        </p:spPr>
        <p:txBody>
          <a:bodyPr/>
          <a:lstStyle>
            <a:lvl1pPr marL="2286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1pPr>
            <a:lvl2pPr marL="6858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2pPr>
            <a:lvl3pPr marL="11430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3pPr>
            <a:lvl4pPr marL="16002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4pPr>
            <a:lvl5pPr marL="2057400" indent="-324000">
              <a:buClr>
                <a:srgbClr val="FE3B36"/>
              </a:buClr>
              <a:buSzPct val="80000"/>
              <a:buFontTx/>
              <a:buBlip>
                <a:blip r:embed="rId3"/>
              </a:buBlip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4785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752067"/>
            <a:ext cx="10515600" cy="2173312"/>
          </a:xfrm>
        </p:spPr>
        <p:txBody>
          <a:bodyPr lIns="0" tIns="0" rIns="0" bIns="0" anchor="t" anchorCtr="0">
            <a:noAutofit/>
          </a:bodyPr>
          <a:lstStyle>
            <a:lvl1pPr>
              <a:defRPr sz="45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Tagline goes here,</a:t>
            </a:r>
            <a:br>
              <a:rPr lang="en-US" altLang="zh-CN" dirty="0"/>
            </a:br>
            <a:r>
              <a:rPr lang="en-US" altLang="zh-CN" dirty="0"/>
              <a:t>Multiple lines 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96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BG1.pn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752067"/>
            <a:ext cx="10515600" cy="2173312"/>
          </a:xfrm>
        </p:spPr>
        <p:txBody>
          <a:bodyPr lIns="0" tIns="0" rIns="0" bIns="0" anchor="t" anchorCtr="0">
            <a:noAutofit/>
          </a:bodyPr>
          <a:lstStyle>
            <a:lvl1pPr>
              <a:defRPr sz="4500" b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altLang="zh-CN" dirty="0"/>
              <a:t>Tagline goes here,</a:t>
            </a:r>
            <a:br>
              <a:rPr lang="en-US" altLang="zh-CN" dirty="0"/>
            </a:br>
            <a:r>
              <a:rPr lang="en-US" altLang="zh-CN" dirty="0"/>
              <a:t>Multiple lines works</a:t>
            </a:r>
            <a:endParaRPr lang="zh-CN" altLang="en-US" dirty="0"/>
          </a:p>
        </p:txBody>
      </p:sp>
      <p:pic>
        <p:nvPicPr>
          <p:cNvPr id="5" name="图片 4" descr="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6" y="6052257"/>
            <a:ext cx="1812244" cy="424745"/>
          </a:xfrm>
          <a:prstGeom prst="rect">
            <a:avLst/>
          </a:prstGeom>
        </p:spPr>
      </p:pic>
      <p:sp>
        <p:nvSpPr>
          <p:cNvPr id="7" name="文本框 4"/>
          <p:cNvSpPr txBox="1"/>
          <p:nvPr userDrawn="1"/>
        </p:nvSpPr>
        <p:spPr>
          <a:xfrm>
            <a:off x="6311977" y="6102922"/>
            <a:ext cx="525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bg1"/>
                </a:solidFill>
              </a:rPr>
              <a:t>Copyright 2018 </a:t>
            </a:r>
            <a:r>
              <a:rPr lang="en-US" altLang="zh-CN" sz="1200" dirty="0" err="1">
                <a:solidFill>
                  <a:schemeClr val="bg1"/>
                </a:solidFill>
              </a:rPr>
              <a:t>Objectiva</a:t>
            </a:r>
            <a:r>
              <a:rPr lang="en-US" altLang="zh-CN" sz="1200" dirty="0">
                <a:solidFill>
                  <a:schemeClr val="bg1"/>
                </a:solidFill>
              </a:rPr>
              <a:t> Software Solutions</a:t>
            </a:r>
          </a:p>
          <a:p>
            <a:pPr algn="r"/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1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5914613" y="405925"/>
            <a:ext cx="5575993" cy="501501"/>
            <a:chOff x="5914611" y="405923"/>
            <a:chExt cx="5575993" cy="501501"/>
          </a:xfrm>
        </p:grpSpPr>
        <p:pic>
          <p:nvPicPr>
            <p:cNvPr id="8" name="图片 7" descr="Logo2.png"/>
            <p:cNvPicPr>
              <a:picLocks noChangeAspect="1"/>
            </p:cNvPicPr>
            <p:nvPr userDrawn="1"/>
          </p:nvPicPr>
          <p:blipFill>
            <a:blip r:embed="rId2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80681" y="405923"/>
              <a:ext cx="409923" cy="40992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 userDrawn="1"/>
          </p:nvSpPr>
          <p:spPr>
            <a:xfrm>
              <a:off x="5914611" y="476537"/>
              <a:ext cx="51053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Copyright 2016 </a:t>
              </a:r>
              <a:r>
                <a:rPr lang="en-US" altLang="zh-CN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Objectiva</a:t>
              </a:r>
              <a:r>
                <a: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 Software Solutions</a:t>
              </a:r>
            </a:p>
            <a:p>
              <a:pPr algn="r"/>
              <a:endPara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8306085" y="423272"/>
            <a:ext cx="3225663" cy="1289968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2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11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Proxima Nova Rg" panose="02000506030000020004" pitchFamily="50" charset="0"/>
          <a:ea typeface="+mj-ea"/>
          <a:cs typeface="Proxima Nova Rg" panose="02000506030000020004" pitchFamily="5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Proxima Nova Rg" panose="02000506030000020004" pitchFamily="50" charset="0"/>
          <a:ea typeface="+mn-ea"/>
          <a:cs typeface="Proxima Nova Rg" panose="02000506030000020004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09" y="3459132"/>
            <a:ext cx="10664607" cy="782503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CN" sz="4800" dirty="0"/>
              <a:t>Canvas </a:t>
            </a:r>
            <a:br>
              <a:rPr kumimoji="1" lang="en-US" altLang="zh-CN" sz="4800" dirty="0"/>
            </a:b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4793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91932" y="1567793"/>
            <a:ext cx="10806850" cy="4618695"/>
          </a:xfrm>
        </p:spPr>
        <p:txBody>
          <a:bodyPr numCol="2"/>
          <a:lstStyle/>
          <a:p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/>
              <a:t>font</a:t>
            </a:r>
          </a:p>
          <a:p>
            <a:pPr lvl="1"/>
            <a:r>
              <a:rPr lang="en-US" altLang="zh-CN" dirty="0" err="1"/>
              <a:t>textAlign</a:t>
            </a:r>
            <a:endParaRPr lang="en-US" altLang="zh-CN" dirty="0"/>
          </a:p>
          <a:p>
            <a:pPr lvl="1"/>
            <a:r>
              <a:rPr lang="en-US" altLang="zh-CN" dirty="0" err="1"/>
              <a:t>textBaseline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 err="1"/>
              <a:t>fillText</a:t>
            </a:r>
            <a:r>
              <a:rPr lang="en-US" altLang="zh-CN" dirty="0"/>
              <a:t>(</a:t>
            </a:r>
            <a:r>
              <a:rPr lang="en-US" altLang="zh-CN" sz="2000" i="1" dirty="0"/>
              <a:t>text, x, y, </a:t>
            </a:r>
            <a:r>
              <a:rPr lang="en-US" altLang="zh-CN" sz="2000" i="1" dirty="0" err="1"/>
              <a:t>maxWidth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strokeText</a:t>
            </a:r>
            <a:r>
              <a:rPr lang="en-US" altLang="zh-CN" dirty="0"/>
              <a:t>(</a:t>
            </a:r>
            <a:r>
              <a:rPr lang="en-US" altLang="zh-CN" i="1" dirty="0"/>
              <a:t>text, x, y, </a:t>
            </a:r>
            <a:r>
              <a:rPr lang="en-US" altLang="zh-CN" i="1" dirty="0" err="1"/>
              <a:t>maxWidth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measureText</a:t>
            </a:r>
            <a:r>
              <a:rPr lang="en-US" altLang="zh-CN" dirty="0"/>
              <a:t>(</a:t>
            </a:r>
            <a:r>
              <a:rPr lang="en-US" altLang="zh-CN" i="1" dirty="0"/>
              <a:t>text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measureText</a:t>
            </a:r>
            <a:r>
              <a:rPr lang="en-US" altLang="zh-CN" dirty="0"/>
              <a:t>(</a:t>
            </a:r>
            <a:r>
              <a:rPr lang="en-US" altLang="zh-CN" i="1" dirty="0"/>
              <a:t>text</a:t>
            </a:r>
            <a:r>
              <a:rPr lang="en-US" altLang="zh-CN" dirty="0"/>
              <a:t>).width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7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drawImage</a:t>
            </a:r>
            <a:r>
              <a:rPr lang="en-US" dirty="0"/>
              <a:t>(</a:t>
            </a:r>
            <a:r>
              <a:rPr lang="en-US" sz="2000" i="1" dirty="0" err="1"/>
              <a:t>img</a:t>
            </a:r>
            <a:r>
              <a:rPr lang="en-US" sz="2000" i="1" dirty="0"/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sx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sy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swidth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 err="1">
                <a:solidFill>
                  <a:schemeClr val="accent2"/>
                </a:solidFill>
              </a:rPr>
              <a:t>sheight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/>
              <a:t>x, y, width, height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098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0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789" y="3519545"/>
            <a:ext cx="10515600" cy="1331376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4800" dirty="0"/>
              <a:t>Thank You</a:t>
            </a:r>
            <a:endParaRPr kumimoji="1" lang="zh-CN" altLang="en-US" sz="4800" dirty="0"/>
          </a:p>
        </p:txBody>
      </p:sp>
      <p:sp>
        <p:nvSpPr>
          <p:cNvPr id="7" name="矩形 6"/>
          <p:cNvSpPr/>
          <p:nvPr/>
        </p:nvSpPr>
        <p:spPr>
          <a:xfrm>
            <a:off x="695325" y="3519545"/>
            <a:ext cx="8232544" cy="22633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zh-CN" alt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6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1" y="2823917"/>
            <a:ext cx="11649558" cy="821575"/>
          </a:xfrm>
        </p:spPr>
        <p:txBody>
          <a:bodyPr/>
          <a:lstStyle/>
          <a:p>
            <a:pPr algn="ctr"/>
            <a:r>
              <a:rPr kumimoji="1" lang="en-US" altLang="zh-CN" dirty="0">
                <a:latin typeface="Proxima Nova Regular"/>
                <a:cs typeface="Proxima Nova Regular"/>
              </a:rPr>
              <a:t>Canvas &amp;&amp; SVG</a:t>
            </a:r>
            <a:endParaRPr kumimoji="1" lang="zh-CN" altLang="en-US" dirty="0">
              <a:latin typeface="Proxima Nova Regular"/>
              <a:cs typeface="Proxima 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944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&amp;&amp; SVG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Canvas </a:t>
            </a:r>
          </a:p>
          <a:p>
            <a:pPr lvl="1"/>
            <a:r>
              <a:rPr lang="zh-CN" altLang="en-US" dirty="0"/>
              <a:t>高性能，脚本控制，元素绘制</a:t>
            </a:r>
            <a:endParaRPr lang="en-US" altLang="zh-CN" dirty="0"/>
          </a:p>
          <a:p>
            <a:pPr lvl="1"/>
            <a:r>
              <a:rPr lang="zh-CN" altLang="en-US" dirty="0"/>
              <a:t>适用于小面积、大数量场景</a:t>
            </a:r>
            <a:endParaRPr lang="en-US" dirty="0"/>
          </a:p>
          <a:p>
            <a:r>
              <a:rPr lang="en-US" dirty="0"/>
              <a:t>SVG </a:t>
            </a:r>
          </a:p>
          <a:p>
            <a:pPr lvl="1"/>
            <a:r>
              <a:rPr lang="zh-CN" altLang="en-US" dirty="0"/>
              <a:t>矢量图，制作、使用方便</a:t>
            </a:r>
            <a:endParaRPr lang="en-US" altLang="zh-CN" dirty="0"/>
          </a:p>
          <a:p>
            <a:pPr lvl="1"/>
            <a:r>
              <a:rPr lang="zh-CN" altLang="en-US" dirty="0"/>
              <a:t>适用于大面积、小数量场景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44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</a:t>
            </a:r>
            <a:r>
              <a:rPr lang="zh-CN" altLang="en-US" dirty="0"/>
              <a:t>坐标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坐标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都为正数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74465" y="2563723"/>
            <a:ext cx="6481720" cy="28483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(x, 1+)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74465" y="2563723"/>
            <a:ext cx="37142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174465" y="2555629"/>
            <a:ext cx="0" cy="2848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4465" y="255562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（</a:t>
            </a:r>
            <a:r>
              <a:rPr lang="en-US" altLang="zh-CN" sz="1400" dirty="0"/>
              <a:t>0, 0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94968" y="4944234"/>
            <a:ext cx="7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(y, 1+)</a:t>
            </a:r>
          </a:p>
        </p:txBody>
      </p:sp>
    </p:spTree>
    <p:extLst>
      <p:ext uri="{BB962C8B-B14F-4D97-AF65-F5344CB8AC3E}">
        <p14:creationId xmlns:p14="http://schemas.microsoft.com/office/powerpoint/2010/main" val="114181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anvas </a:t>
            </a:r>
            <a:r>
              <a:rPr lang="zh-CN" altLang="en-US" dirty="0"/>
              <a:t>工具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矩形</a:t>
            </a:r>
            <a:endParaRPr lang="en-US" altLang="zh-CN" dirty="0"/>
          </a:p>
          <a:p>
            <a:r>
              <a:rPr lang="zh-CN" altLang="en-US" dirty="0"/>
              <a:t>路径</a:t>
            </a:r>
            <a:endParaRPr lang="en-US" altLang="zh-CN" dirty="0"/>
          </a:p>
          <a:p>
            <a:r>
              <a:rPr lang="zh-CN" altLang="en-US" dirty="0"/>
              <a:t>样式</a:t>
            </a:r>
            <a:endParaRPr lang="en-US" altLang="zh-CN" dirty="0"/>
          </a:p>
          <a:p>
            <a:r>
              <a:rPr lang="zh-CN" altLang="en-US" dirty="0"/>
              <a:t>文本</a:t>
            </a:r>
            <a:endParaRPr lang="en-US" altLang="zh-CN" dirty="0"/>
          </a:p>
          <a:p>
            <a:r>
              <a:rPr lang="zh-CN" altLang="en-US" dirty="0"/>
              <a:t>图像绘制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2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矩形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  <a:p>
            <a:r>
              <a:rPr lang="en-US" dirty="0" err="1"/>
              <a:t>fillRect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  <a:p>
            <a:r>
              <a:rPr lang="en-US" dirty="0" err="1"/>
              <a:t>strokeRect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  <a:p>
            <a:r>
              <a:rPr lang="en-US" dirty="0" err="1"/>
              <a:t>clearRect</a:t>
            </a:r>
            <a:r>
              <a:rPr lang="en-US" dirty="0"/>
              <a:t>(</a:t>
            </a:r>
            <a:r>
              <a:rPr lang="en-US" sz="2000" i="1" dirty="0"/>
              <a:t>x, y, w, 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28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beginPath</a:t>
            </a:r>
            <a:r>
              <a:rPr lang="en-US" dirty="0"/>
              <a:t>()</a:t>
            </a:r>
          </a:p>
          <a:p>
            <a:r>
              <a:rPr lang="en-US" dirty="0" err="1"/>
              <a:t>moveTo</a:t>
            </a:r>
            <a:r>
              <a:rPr lang="en-US" dirty="0"/>
              <a:t>(</a:t>
            </a:r>
            <a:r>
              <a:rPr lang="en-US" sz="2000" i="1" dirty="0"/>
              <a:t>x</a:t>
            </a:r>
            <a:r>
              <a:rPr lang="en-US" altLang="zh-CN" sz="2000" i="1" dirty="0"/>
              <a:t>, y</a:t>
            </a:r>
            <a:r>
              <a:rPr lang="en-US" dirty="0"/>
              <a:t>)</a:t>
            </a:r>
          </a:p>
          <a:p>
            <a:r>
              <a:rPr lang="en-US" dirty="0" err="1"/>
              <a:t>closePath</a:t>
            </a:r>
            <a:r>
              <a:rPr lang="en-US" dirty="0"/>
              <a:t>()</a:t>
            </a:r>
          </a:p>
          <a:p>
            <a:r>
              <a:rPr lang="en-US" dirty="0" err="1"/>
              <a:t>lineTo</a:t>
            </a:r>
            <a:r>
              <a:rPr lang="en-US" dirty="0"/>
              <a:t>(</a:t>
            </a:r>
            <a:r>
              <a:rPr lang="en-US" sz="2000" i="1" dirty="0"/>
              <a:t>x, y</a:t>
            </a:r>
            <a:r>
              <a:rPr lang="en-US" dirty="0"/>
              <a:t>)</a:t>
            </a:r>
          </a:p>
          <a:p>
            <a:r>
              <a:rPr lang="en-US" dirty="0"/>
              <a:t>clip()</a:t>
            </a:r>
          </a:p>
          <a:p>
            <a:r>
              <a:rPr lang="en-US" dirty="0" err="1"/>
              <a:t>quadraticCurveTo</a:t>
            </a:r>
            <a:r>
              <a:rPr lang="en-US" dirty="0"/>
              <a:t>()</a:t>
            </a:r>
          </a:p>
          <a:p>
            <a:r>
              <a:rPr lang="en-US" dirty="0" err="1"/>
              <a:t>bezierCurveTo</a:t>
            </a:r>
            <a:r>
              <a:rPr lang="en-US" dirty="0"/>
              <a:t>()</a:t>
            </a:r>
          </a:p>
          <a:p>
            <a:r>
              <a:rPr lang="en-US" dirty="0"/>
              <a:t>arc(</a:t>
            </a:r>
            <a:r>
              <a:rPr lang="en-US" sz="2000" i="1" dirty="0"/>
              <a:t>x, y, r, </a:t>
            </a:r>
            <a:r>
              <a:rPr lang="en-US" sz="2000" i="1" dirty="0" err="1"/>
              <a:t>sAngle</a:t>
            </a:r>
            <a:r>
              <a:rPr lang="en-US" sz="2000" i="1" dirty="0"/>
              <a:t>, </a:t>
            </a:r>
            <a:r>
              <a:rPr lang="en-US" sz="2000" i="1" dirty="0" err="1"/>
              <a:t>eAngle</a:t>
            </a:r>
            <a:r>
              <a:rPr lang="en-US" sz="2000" i="1" dirty="0"/>
              <a:t>, counterclockwise</a:t>
            </a:r>
            <a:r>
              <a:rPr lang="en-US" dirty="0"/>
              <a:t>)</a:t>
            </a:r>
          </a:p>
          <a:p>
            <a:r>
              <a:rPr lang="en-US" dirty="0" err="1"/>
              <a:t>arcTo</a:t>
            </a:r>
            <a:r>
              <a:rPr lang="en-US" dirty="0"/>
              <a:t>(</a:t>
            </a:r>
            <a:r>
              <a:rPr lang="es-ES" sz="2000" i="1" dirty="0"/>
              <a:t>x1, y1, x2, y2, 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83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3DF92-CEDE-4380-92B5-BCE05BFD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arcTo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65033-908F-4791-A8C0-1A0BB602DF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arcTo</a:t>
            </a:r>
            <a:r>
              <a:rPr lang="en-US" altLang="zh-CN" dirty="0"/>
              <a:t>(x1, y1, x2 y2, r)</a:t>
            </a:r>
            <a:endParaRPr lang="zh-CN" altLang="en-US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CDEF0C68-B64B-466E-8D7E-901DBE257FAF}"/>
              </a:ext>
            </a:extLst>
          </p:cNvPr>
          <p:cNvSpPr/>
          <p:nvPr/>
        </p:nvSpPr>
        <p:spPr>
          <a:xfrm>
            <a:off x="3941685" y="2956264"/>
            <a:ext cx="2272684" cy="197084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F575DF3-9F6A-4669-AEFC-2C189FDC6B46}"/>
              </a:ext>
            </a:extLst>
          </p:cNvPr>
          <p:cNvCxnSpPr>
            <a:stCxn id="4" idx="0"/>
          </p:cNvCxnSpPr>
          <p:nvPr/>
        </p:nvCxnSpPr>
        <p:spPr>
          <a:xfrm>
            <a:off x="5078027" y="2956264"/>
            <a:ext cx="1198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B30833A-A26E-40EF-A0A8-CB71DC43794E}"/>
              </a:ext>
            </a:extLst>
          </p:cNvPr>
          <p:cNvCxnSpPr>
            <a:stCxn id="4" idx="2"/>
          </p:cNvCxnSpPr>
          <p:nvPr/>
        </p:nvCxnSpPr>
        <p:spPr>
          <a:xfrm flipV="1">
            <a:off x="6214369" y="2956264"/>
            <a:ext cx="0" cy="9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32D1960-FE90-4C3D-94FF-32F2AE40F6BD}"/>
              </a:ext>
            </a:extLst>
          </p:cNvPr>
          <p:cNvCxnSpPr/>
          <p:nvPr/>
        </p:nvCxnSpPr>
        <p:spPr>
          <a:xfrm>
            <a:off x="5078027" y="2956264"/>
            <a:ext cx="0" cy="985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D3A93B-427C-4041-BAE3-9AA91E263B65}"/>
              </a:ext>
            </a:extLst>
          </p:cNvPr>
          <p:cNvCxnSpPr>
            <a:endCxn id="4" idx="2"/>
          </p:cNvCxnSpPr>
          <p:nvPr/>
        </p:nvCxnSpPr>
        <p:spPr>
          <a:xfrm>
            <a:off x="5078027" y="3941686"/>
            <a:ext cx="113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FB39EFA-59DB-41B3-BC86-1C39BE42E2A4}"/>
              </a:ext>
            </a:extLst>
          </p:cNvPr>
          <p:cNvSpPr txBox="1"/>
          <p:nvPr/>
        </p:nvSpPr>
        <p:spPr>
          <a:xfrm>
            <a:off x="6113605" y="2731648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(x1,y1)</a:t>
            </a:r>
            <a:endParaRPr lang="zh-CN" altLang="en-US" sz="16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B81F334-537F-419A-8ABA-143424EEDB64}"/>
              </a:ext>
            </a:extLst>
          </p:cNvPr>
          <p:cNvCxnSpPr>
            <a:stCxn id="4" idx="2"/>
          </p:cNvCxnSpPr>
          <p:nvPr/>
        </p:nvCxnSpPr>
        <p:spPr>
          <a:xfrm>
            <a:off x="6214369" y="3941686"/>
            <a:ext cx="0" cy="807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41879A2-7A3A-4CB0-BBB0-5E0ACD99F0D2}"/>
              </a:ext>
            </a:extLst>
          </p:cNvPr>
          <p:cNvSpPr txBox="1"/>
          <p:nvPr/>
        </p:nvSpPr>
        <p:spPr>
          <a:xfrm>
            <a:off x="6209144" y="4264835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(x2, y2)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2B3A65-F5AF-402F-A348-8D5EF77573C1}"/>
              </a:ext>
            </a:extLst>
          </p:cNvPr>
          <p:cNvSpPr txBox="1"/>
          <p:nvPr/>
        </p:nvSpPr>
        <p:spPr>
          <a:xfrm>
            <a:off x="5381382" y="387714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17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 err="1"/>
              <a:t>fillStyle</a:t>
            </a:r>
            <a:r>
              <a:rPr lang="en-US" dirty="0"/>
              <a:t>	</a:t>
            </a:r>
          </a:p>
          <a:p>
            <a:r>
              <a:rPr lang="en-US" dirty="0" err="1"/>
              <a:t>strokeStyle</a:t>
            </a:r>
            <a:endParaRPr lang="en-US" dirty="0"/>
          </a:p>
          <a:p>
            <a:r>
              <a:rPr lang="en-US" dirty="0" err="1"/>
              <a:t>shadowColor</a:t>
            </a:r>
            <a:endParaRPr lang="en-US" dirty="0"/>
          </a:p>
          <a:p>
            <a:r>
              <a:rPr lang="en-US" altLang="zh-CN" dirty="0" err="1"/>
              <a:t>shadowBlur</a:t>
            </a:r>
            <a:endParaRPr lang="en-US" altLang="zh-CN" dirty="0"/>
          </a:p>
          <a:p>
            <a:r>
              <a:rPr lang="en-US" dirty="0" err="1"/>
              <a:t>shadowOffsetX</a:t>
            </a:r>
            <a:endParaRPr lang="en-US" dirty="0"/>
          </a:p>
          <a:p>
            <a:r>
              <a:rPr lang="en-US" dirty="0" err="1"/>
              <a:t>shadowOffsetY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7498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6FF"/>
        </a:solidFill>
        <a:ln>
          <a:noFill/>
        </a:ln>
      </a:spPr>
      <a:bodyPr rtlCol="0" anchor="t"/>
      <a:lstStyle>
        <a:defPPr>
          <a:defRPr sz="1400" dirty="0">
            <a:solidFill>
              <a:schemeClr val="bg1"/>
            </a:solidFill>
            <a:latin typeface="Arial" charset="0"/>
            <a:ea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23036</TotalTime>
  <Words>245</Words>
  <Application>Microsoft Office PowerPoint</Application>
  <PresentationFormat>宽屏</PresentationFormat>
  <Paragraphs>69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Proxima Nova Regular</vt:lpstr>
      <vt:lpstr>Proxima Nova Rg</vt:lpstr>
      <vt:lpstr>宋体</vt:lpstr>
      <vt:lpstr>Arial</vt:lpstr>
      <vt:lpstr>Calibri</vt:lpstr>
      <vt:lpstr>Office Theme</vt:lpstr>
      <vt:lpstr>Canvas  </vt:lpstr>
      <vt:lpstr>Canvas &amp;&amp; SVG</vt:lpstr>
      <vt:lpstr>Canvas &amp;&amp; SVG</vt:lpstr>
      <vt:lpstr>Canvas 坐标</vt:lpstr>
      <vt:lpstr>Canvas 工具</vt:lpstr>
      <vt:lpstr>矩形</vt:lpstr>
      <vt:lpstr>路径</vt:lpstr>
      <vt:lpstr>arcTo</vt:lpstr>
      <vt:lpstr>样式</vt:lpstr>
      <vt:lpstr>文本</vt:lpstr>
      <vt:lpstr>图像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连 炜</cp:lastModifiedBy>
  <cp:revision>1584</cp:revision>
  <cp:lastPrinted>2016-05-18T09:20:35Z</cp:lastPrinted>
  <dcterms:created xsi:type="dcterms:W3CDTF">2013-03-13T07:12:40Z</dcterms:created>
  <dcterms:modified xsi:type="dcterms:W3CDTF">2018-07-29T17:44:27Z</dcterms:modified>
</cp:coreProperties>
</file>