
<file path=[Content_Types].xml><?xml version="1.0" encoding="utf-8"?>
<Types xmlns="http://schemas.openxmlformats.org/package/2006/content-types">
  <Default Extension="bin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3"/>
  </p:notesMasterIdLst>
  <p:handoutMasterIdLst>
    <p:handoutMasterId r:id="rId14"/>
  </p:handoutMasterIdLst>
  <p:sldIdLst>
    <p:sldId id="1132" r:id="rId2"/>
    <p:sldId id="1184" r:id="rId3"/>
    <p:sldId id="1193" r:id="rId4"/>
    <p:sldId id="1196" r:id="rId5"/>
    <p:sldId id="1195" r:id="rId6"/>
    <p:sldId id="1194" r:id="rId7"/>
    <p:sldId id="1197" r:id="rId8"/>
    <p:sldId id="1198" r:id="rId9"/>
    <p:sldId id="1199" r:id="rId10"/>
    <p:sldId id="1200" r:id="rId11"/>
    <p:sldId id="1161" r:id="rId12"/>
  </p:sldIdLst>
  <p:sldSz cx="12192000" cy="6858000"/>
  <p:notesSz cx="7010400" cy="9296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" id="{53D90A41-92DA-4BCE-BD5B-4F961CF8432C}">
          <p14:sldIdLst>
            <p14:sldId id="1132"/>
            <p14:sldId id="1184"/>
            <p14:sldId id="1193"/>
            <p14:sldId id="1196"/>
            <p14:sldId id="1195"/>
            <p14:sldId id="1194"/>
            <p14:sldId id="1197"/>
            <p14:sldId id="1198"/>
            <p14:sldId id="1199"/>
            <p14:sldId id="1200"/>
            <p14:sldId id="116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244">
          <p15:clr>
            <a:srgbClr val="A4A3A4"/>
          </p15:clr>
        </p15:guide>
        <p15:guide id="2" pos="7242">
          <p15:clr>
            <a:srgbClr val="A4A3A4"/>
          </p15:clr>
        </p15:guide>
        <p15:guide id="3" pos="438">
          <p15:clr>
            <a:srgbClr val="A4A3A4"/>
          </p15:clr>
        </p15:guide>
        <p15:guide id="4" pos="7243">
          <p15:clr>
            <a:srgbClr val="A4A3A4"/>
          </p15:clr>
        </p15:guide>
        <p15:guide id="5" pos="4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dy Huang" initials="E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5B9BD5"/>
    <a:srgbClr val="97B10E"/>
    <a:srgbClr val="336699"/>
    <a:srgbClr val="383E5A"/>
    <a:srgbClr val="B1071B"/>
    <a:srgbClr val="C10D22"/>
    <a:srgbClr val="0958FF"/>
    <a:srgbClr val="000000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22" autoAdjust="0"/>
  </p:normalViewPr>
  <p:slideViewPr>
    <p:cSldViewPr snapToGrid="0">
      <p:cViewPr>
        <p:scale>
          <a:sx n="118" d="100"/>
          <a:sy n="118" d="100"/>
        </p:scale>
        <p:origin x="-390" y="-72"/>
      </p:cViewPr>
      <p:guideLst>
        <p:guide orient="horz" pos="2244"/>
        <p:guide pos="7242"/>
        <p:guide pos="438"/>
        <p:guide pos="7243"/>
        <p:guide pos="4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780" y="-78"/>
      </p:cViewPr>
      <p:guideLst>
        <p:guide orient="horz" pos="2880"/>
        <p:guide orient="horz" pos="2928"/>
        <p:guide pos="2160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01362C2-70FA-4DF7-948E-BFE71F1326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2D4D14-4E8D-46DA-8F96-E9E88845B984}" type="datetimeFigureOut">
              <a:rPr lang="zh-CN" altLang="en-US" smtClean="0"/>
              <a:t>2018/7/27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297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A52B13F-C48F-7646-AC29-0F414B4ED11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1AA2E6D-2942-1149-8D1D-2F8629D7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5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2E6D-2942-1149-8D1D-2F8629D71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0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2E6D-2942-1149-8D1D-2F8629D719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50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2E6D-2942-1149-8D1D-2F8629D719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89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2E6D-2942-1149-8D1D-2F8629D719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2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5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C10D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.pn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5326" y="2786779"/>
            <a:ext cx="10664607" cy="782503"/>
          </a:xfrm>
        </p:spPr>
        <p:txBody>
          <a:bodyPr lIns="0" tIns="0" rIns="0" bIns="0" anchor="t">
            <a:normAutofit/>
          </a:bodyPr>
          <a:lstStyle>
            <a:lvl1pPr algn="l">
              <a:defRPr sz="56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 smtClean="0"/>
              <a:t>Section Title</a:t>
            </a:r>
            <a:endParaRPr lang="zh-CN" alt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00090" y="3708400"/>
            <a:ext cx="10656887" cy="56145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7" name="图片 6" descr="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6" y="6052257"/>
            <a:ext cx="1812244" cy="424745"/>
          </a:xfrm>
          <a:prstGeom prst="rect">
            <a:avLst/>
          </a:prstGeom>
        </p:spPr>
      </p:pic>
      <p:sp>
        <p:nvSpPr>
          <p:cNvPr id="10" name="文本框 4"/>
          <p:cNvSpPr txBox="1"/>
          <p:nvPr userDrawn="1"/>
        </p:nvSpPr>
        <p:spPr>
          <a:xfrm>
            <a:off x="6311977" y="6102922"/>
            <a:ext cx="525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bg1"/>
                </a:solidFill>
              </a:rPr>
              <a:t>Copyright 2018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Objectiva</a:t>
            </a:r>
            <a:r>
              <a:rPr lang="en-US" altLang="zh-CN" sz="1200" dirty="0" smtClean="0">
                <a:solidFill>
                  <a:schemeClr val="bg1"/>
                </a:solidFill>
              </a:rPr>
              <a:t> Software Solutions</a:t>
            </a:r>
          </a:p>
          <a:p>
            <a:pPr algn="r"/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825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752069"/>
            <a:ext cx="10795985" cy="616451"/>
          </a:xfrm>
        </p:spPr>
        <p:txBody>
          <a:bodyPr lIns="0" tIns="0" rIns="0" bIns="0" anchor="t" anchorCtr="0">
            <a:noAutofit/>
          </a:bodyPr>
          <a:lstStyle>
            <a:lvl1pPr>
              <a:defRPr sz="3200" b="1">
                <a:solidFill>
                  <a:srgbClr val="C10D2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 smtClean="0"/>
              <a:t>Slide title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91932" y="1567793"/>
            <a:ext cx="10804744" cy="4618695"/>
          </a:xfrm>
        </p:spPr>
        <p:txBody>
          <a:bodyPr/>
          <a:lstStyle>
            <a:lvl1pPr marL="228600" indent="-324000">
              <a:buClr>
                <a:srgbClr val="FE3B36"/>
              </a:buClr>
              <a:buSzPct val="80000"/>
              <a:buFontTx/>
              <a:buBlip>
                <a:blip r:embed="rId2"/>
              </a:buBlip>
              <a:defRPr>
                <a:latin typeface="Arial" charset="0"/>
                <a:ea typeface="Arial" charset="0"/>
                <a:cs typeface="Arial" charset="0"/>
              </a:defRPr>
            </a:lvl1pPr>
            <a:lvl2pPr marL="685800" indent="-324000">
              <a:buClr>
                <a:srgbClr val="FE3B36"/>
              </a:buClr>
              <a:buSzPct val="80000"/>
              <a:buFontTx/>
              <a:buBlip>
                <a:blip r:embed="rId2"/>
              </a:buBlip>
              <a:defRPr>
                <a:latin typeface="Arial" charset="0"/>
                <a:ea typeface="Arial" charset="0"/>
                <a:cs typeface="Arial" charset="0"/>
              </a:defRPr>
            </a:lvl2pPr>
            <a:lvl3pPr marL="1143000" indent="-324000">
              <a:buClr>
                <a:srgbClr val="FE3B36"/>
              </a:buClr>
              <a:buSzPct val="80000"/>
              <a:buFontTx/>
              <a:buBlip>
                <a:blip r:embed="rId2"/>
              </a:buBlip>
              <a:defRPr>
                <a:latin typeface="Arial" charset="0"/>
                <a:ea typeface="Arial" charset="0"/>
                <a:cs typeface="Arial" charset="0"/>
              </a:defRPr>
            </a:lvl3pPr>
            <a:lvl4pPr marL="1600200" indent="-324000">
              <a:buClr>
                <a:srgbClr val="FE3B36"/>
              </a:buClr>
              <a:buSzPct val="80000"/>
              <a:buFontTx/>
              <a:buBlip>
                <a:blip r:embed="rId2"/>
              </a:buBlip>
              <a:defRPr>
                <a:latin typeface="Arial" charset="0"/>
                <a:ea typeface="Arial" charset="0"/>
                <a:cs typeface="Arial" charset="0"/>
              </a:defRPr>
            </a:lvl4pPr>
            <a:lvl5pPr marL="2057400" indent="-324000">
              <a:buClr>
                <a:srgbClr val="FE3B36"/>
              </a:buClr>
              <a:buSzPct val="80000"/>
              <a:buFontTx/>
              <a:buBlip>
                <a:blip r:embed="rId2"/>
              </a:buBlip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>
            <a:off x="5914613" y="405925"/>
            <a:ext cx="5575993" cy="501501"/>
            <a:chOff x="5914611" y="405923"/>
            <a:chExt cx="5575993" cy="501501"/>
          </a:xfrm>
        </p:grpSpPr>
        <p:pic>
          <p:nvPicPr>
            <p:cNvPr id="12" name="图片 11" descr="Logo2.png"/>
            <p:cNvPicPr>
              <a:picLocks noChangeAspect="1"/>
            </p:cNvPicPr>
            <p:nvPr userDrawn="1"/>
          </p:nvPicPr>
          <p:blipFill>
            <a:blip r:embed="rId3" cstate="screen">
              <a:alphaModFix am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0681" y="405923"/>
              <a:ext cx="409923" cy="409923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 userDrawn="1"/>
          </p:nvSpPr>
          <p:spPr>
            <a:xfrm>
              <a:off x="5914611" y="476537"/>
              <a:ext cx="51053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Copyright 2016 </a:t>
              </a:r>
              <a:r>
                <a:rPr lang="en-US" altLang="zh-CN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Objectiva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Software Solutions</a:t>
              </a:r>
            </a:p>
            <a:p>
              <a:pPr algn="r"/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347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5914613" y="405925"/>
            <a:ext cx="5575993" cy="501501"/>
            <a:chOff x="5914611" y="405923"/>
            <a:chExt cx="5575993" cy="501501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0681" y="405923"/>
              <a:ext cx="409923" cy="409923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 userDrawn="1"/>
          </p:nvSpPr>
          <p:spPr>
            <a:xfrm>
              <a:off x="5914611" y="476537"/>
              <a:ext cx="51053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 smtClean="0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Copyright 2018 </a:t>
              </a:r>
              <a:r>
                <a:rPr lang="en-US" altLang="zh-CN" sz="1000" dirty="0" err="1" smtClean="0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Objectiva</a:t>
              </a:r>
              <a:r>
                <a:rPr lang="en-US" altLang="zh-CN" sz="1000" dirty="0" smtClean="0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Software Solutions</a:t>
              </a:r>
            </a:p>
            <a:p>
              <a:pPr algn="r"/>
              <a:endParaRPr kumimoji="1" lang="zh-CN" alt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752069"/>
            <a:ext cx="10795985" cy="616451"/>
          </a:xfrm>
        </p:spPr>
        <p:txBody>
          <a:bodyPr lIns="0" tIns="0" rIns="0" bIns="0" anchor="t" anchorCtr="0">
            <a:noAutofit/>
          </a:bodyPr>
          <a:lstStyle>
            <a:lvl1pPr>
              <a:defRPr sz="3200" b="1">
                <a:solidFill>
                  <a:srgbClr val="C10D2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 smtClean="0"/>
              <a:t>Slide title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91932" y="1567793"/>
            <a:ext cx="10804744" cy="4618695"/>
          </a:xfrm>
        </p:spPr>
        <p:txBody>
          <a:bodyPr>
            <a:noAutofit/>
          </a:bodyPr>
          <a:lstStyle>
            <a:lvl1pPr marL="2286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307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006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5914613" y="405925"/>
            <a:ext cx="5575993" cy="501501"/>
            <a:chOff x="5914611" y="405923"/>
            <a:chExt cx="5575993" cy="501501"/>
          </a:xfrm>
        </p:grpSpPr>
        <p:pic>
          <p:nvPicPr>
            <p:cNvPr id="12" name="图片 11" descr="Logo2.png"/>
            <p:cNvPicPr>
              <a:picLocks noChangeAspect="1"/>
            </p:cNvPicPr>
            <p:nvPr userDrawn="1"/>
          </p:nvPicPr>
          <p:blipFill>
            <a:blip r:embed="rId2" cstate="screen">
              <a:alphaModFix am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0681" y="405923"/>
              <a:ext cx="409923" cy="409923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 userDrawn="1"/>
          </p:nvSpPr>
          <p:spPr>
            <a:xfrm>
              <a:off x="5914611" y="476537"/>
              <a:ext cx="51053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Copyright 2016 </a:t>
              </a:r>
              <a:r>
                <a:rPr lang="en-US" altLang="zh-CN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Objectiva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Software Solutions</a:t>
              </a:r>
            </a:p>
            <a:p>
              <a:pPr algn="r"/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752069"/>
            <a:ext cx="10795985" cy="616451"/>
          </a:xfrm>
        </p:spPr>
        <p:txBody>
          <a:bodyPr lIns="0" tIns="0" rIns="0" bIns="0" anchor="t" anchorCtr="0">
            <a:noAutofit/>
          </a:bodyPr>
          <a:lstStyle>
            <a:lvl1pPr>
              <a:defRPr sz="3200" b="1">
                <a:solidFill>
                  <a:srgbClr val="C10D2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 smtClean="0"/>
              <a:t>Slide title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91932" y="1567793"/>
            <a:ext cx="5228896" cy="4618695"/>
          </a:xfrm>
        </p:spPr>
        <p:txBody>
          <a:bodyPr/>
          <a:lstStyle>
            <a:lvl1pPr marL="2286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1pPr>
            <a:lvl2pPr marL="6858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2pPr>
            <a:lvl3pPr marL="11430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3pPr>
            <a:lvl4pPr marL="16002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4pPr>
            <a:lvl5pPr marL="20574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266293" y="1567793"/>
            <a:ext cx="5228896" cy="4618695"/>
          </a:xfrm>
        </p:spPr>
        <p:txBody>
          <a:bodyPr/>
          <a:lstStyle>
            <a:lvl1pPr marL="2286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1pPr>
            <a:lvl2pPr marL="6858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2pPr>
            <a:lvl3pPr marL="11430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3pPr>
            <a:lvl4pPr marL="16002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4pPr>
            <a:lvl5pPr marL="20574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85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752067"/>
            <a:ext cx="10515600" cy="2173312"/>
          </a:xfrm>
        </p:spPr>
        <p:txBody>
          <a:bodyPr lIns="0" tIns="0" rIns="0" bIns="0" anchor="t" anchorCtr="0">
            <a:noAutofit/>
          </a:bodyPr>
          <a:lstStyle>
            <a:lvl1pPr>
              <a:defRPr sz="45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 smtClean="0"/>
              <a:t>Tagline goes here,</a:t>
            </a:r>
            <a:br>
              <a:rPr lang="en-US" altLang="zh-CN" dirty="0" smtClean="0"/>
            </a:br>
            <a:r>
              <a:rPr lang="en-US" altLang="zh-CN" dirty="0" smtClean="0"/>
              <a:t>Multiple lines 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96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C10D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BG1.pn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752067"/>
            <a:ext cx="10515600" cy="2173312"/>
          </a:xfrm>
        </p:spPr>
        <p:txBody>
          <a:bodyPr lIns="0" tIns="0" rIns="0" bIns="0" anchor="t" anchorCtr="0">
            <a:noAutofit/>
          </a:bodyPr>
          <a:lstStyle>
            <a:lvl1pPr>
              <a:defRPr sz="45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 smtClean="0"/>
              <a:t>Tagline goes here,</a:t>
            </a:r>
            <a:br>
              <a:rPr lang="en-US" altLang="zh-CN" dirty="0" smtClean="0"/>
            </a:br>
            <a:r>
              <a:rPr lang="en-US" altLang="zh-CN" dirty="0" smtClean="0"/>
              <a:t>Multiple lines works</a:t>
            </a:r>
            <a:endParaRPr lang="zh-CN" altLang="en-US" dirty="0"/>
          </a:p>
        </p:txBody>
      </p:sp>
      <p:pic>
        <p:nvPicPr>
          <p:cNvPr id="5" name="图片 4" descr="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6" y="6052257"/>
            <a:ext cx="1812244" cy="424745"/>
          </a:xfrm>
          <a:prstGeom prst="rect">
            <a:avLst/>
          </a:prstGeom>
        </p:spPr>
      </p:pic>
      <p:sp>
        <p:nvSpPr>
          <p:cNvPr id="7" name="文本框 4"/>
          <p:cNvSpPr txBox="1"/>
          <p:nvPr userDrawn="1"/>
        </p:nvSpPr>
        <p:spPr>
          <a:xfrm>
            <a:off x="6311977" y="6102922"/>
            <a:ext cx="525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solidFill>
                  <a:schemeClr val="bg1"/>
                </a:solidFill>
              </a:rPr>
              <a:t>Copyright 2018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Objectiva</a:t>
            </a:r>
            <a:r>
              <a:rPr lang="en-US" altLang="zh-CN" sz="1200" dirty="0" smtClean="0">
                <a:solidFill>
                  <a:schemeClr val="bg1"/>
                </a:solidFill>
              </a:rPr>
              <a:t> Software Solutions</a:t>
            </a:r>
          </a:p>
          <a:p>
            <a:pPr algn="r"/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14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>
          <a:xfrm>
            <a:off x="5914613" y="405925"/>
            <a:ext cx="5575993" cy="501501"/>
            <a:chOff x="5914611" y="405923"/>
            <a:chExt cx="5575993" cy="501501"/>
          </a:xfrm>
        </p:grpSpPr>
        <p:pic>
          <p:nvPicPr>
            <p:cNvPr id="8" name="图片 7" descr="Logo2.png"/>
            <p:cNvPicPr>
              <a:picLocks noChangeAspect="1"/>
            </p:cNvPicPr>
            <p:nvPr userDrawn="1"/>
          </p:nvPicPr>
          <p:blipFill>
            <a:blip r:embed="rId2" cstate="screen">
              <a:alphaModFix am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0681" y="405923"/>
              <a:ext cx="409923" cy="409923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 userDrawn="1"/>
          </p:nvSpPr>
          <p:spPr>
            <a:xfrm>
              <a:off x="5914611" y="476537"/>
              <a:ext cx="51053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Copyright 2016 </a:t>
              </a:r>
              <a:r>
                <a:rPr lang="en-US" altLang="zh-CN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Objectiva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Software Solutions</a:t>
              </a:r>
            </a:p>
            <a:p>
              <a:pPr algn="r"/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8306085" y="423272"/>
            <a:ext cx="3225663" cy="1289968"/>
          </a:xfr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288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11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Proxima Nova Rg" panose="02000506030000020004" pitchFamily="50" charset="0"/>
          <a:ea typeface="+mj-ea"/>
          <a:cs typeface="Proxima Nova Rg" panose="02000506030000020004" pitchFamily="5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Proxima Nova Rg" panose="02000506030000020004" pitchFamily="50" charset="0"/>
          <a:ea typeface="+mn-ea"/>
          <a:cs typeface="Proxima Nova Rg" panose="02000506030000020004" pitchFamily="5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Proxima Nova Rg" panose="02000506030000020004" pitchFamily="50" charset="0"/>
          <a:ea typeface="+mn-ea"/>
          <a:cs typeface="Proxima Nova Rg" panose="02000506030000020004" pitchFamily="5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Proxima Nova Rg" panose="02000506030000020004" pitchFamily="50" charset="0"/>
          <a:ea typeface="+mn-ea"/>
          <a:cs typeface="Proxima Nova Rg" panose="02000506030000020004" pitchFamily="5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Proxima Nova Rg" panose="02000506030000020004" pitchFamily="50" charset="0"/>
          <a:ea typeface="+mn-ea"/>
          <a:cs typeface="Proxima Nova Rg" panose="02000506030000020004" pitchFamily="5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Proxima Nova Rg" panose="02000506030000020004" pitchFamily="50" charset="0"/>
          <a:ea typeface="+mn-ea"/>
          <a:cs typeface="Proxima Nova Rg" panose="02000506030000020004" pitchFamily="5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609" y="3459132"/>
            <a:ext cx="10664607" cy="782503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4800" dirty="0" smtClean="0"/>
              <a:t>Canvas </a:t>
            </a:r>
            <a:br>
              <a:rPr kumimoji="1" lang="en-US" altLang="zh-CN" sz="4800" dirty="0" smtClean="0"/>
            </a:b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479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drawImage</a:t>
            </a:r>
            <a:r>
              <a:rPr lang="en-US" dirty="0"/>
              <a:t>(</a:t>
            </a:r>
            <a:r>
              <a:rPr lang="en-US" sz="2000" i="1" dirty="0" err="1"/>
              <a:t>img</a:t>
            </a:r>
            <a:r>
              <a:rPr lang="en-US" sz="2000" i="1" dirty="0" smtClean="0"/>
              <a:t>, </a:t>
            </a:r>
            <a:r>
              <a:rPr lang="en-US" sz="2000" i="1" dirty="0" err="1">
                <a:solidFill>
                  <a:schemeClr val="accent2"/>
                </a:solidFill>
              </a:rPr>
              <a:t>sx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r>
              <a:rPr lang="en-US" sz="2000" i="1" dirty="0" err="1" smtClean="0">
                <a:solidFill>
                  <a:schemeClr val="accent2"/>
                </a:solidFill>
              </a:rPr>
              <a:t>sy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r>
              <a:rPr lang="en-US" sz="2000" i="1" dirty="0" err="1" smtClean="0">
                <a:solidFill>
                  <a:schemeClr val="accent2"/>
                </a:solidFill>
              </a:rPr>
              <a:t>swidth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r>
              <a:rPr lang="en-US" sz="2000" i="1" dirty="0" err="1" smtClean="0">
                <a:solidFill>
                  <a:schemeClr val="accent2"/>
                </a:solidFill>
              </a:rPr>
              <a:t>sheight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r>
              <a:rPr lang="en-US" sz="2000" i="1" dirty="0" smtClean="0"/>
              <a:t>x, y, width, height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0D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789" y="3519545"/>
            <a:ext cx="10515600" cy="133137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800" dirty="0" smtClean="0"/>
              <a:t>Thank You</a:t>
            </a:r>
            <a:endParaRPr kumimoji="1"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695325" y="3519545"/>
            <a:ext cx="8232544" cy="226336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11" y="2823917"/>
            <a:ext cx="11649558" cy="821575"/>
          </a:xfrm>
        </p:spPr>
        <p:txBody>
          <a:bodyPr/>
          <a:lstStyle/>
          <a:p>
            <a:pPr algn="ctr"/>
            <a:r>
              <a:rPr kumimoji="1" lang="en-US" altLang="zh-CN" dirty="0" smtClean="0">
                <a:latin typeface="Proxima Nova Regular"/>
                <a:cs typeface="Proxima Nova Regular"/>
              </a:rPr>
              <a:t>Canvas &amp;&amp; SVG</a:t>
            </a:r>
            <a:endParaRPr kumimoji="1" lang="zh-CN" altLang="en-US" dirty="0">
              <a:latin typeface="Proxima Nova Regular"/>
              <a:cs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3944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&amp;&amp; SVG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Canvas </a:t>
            </a:r>
          </a:p>
          <a:p>
            <a:pPr lvl="1"/>
            <a:r>
              <a:rPr lang="zh-CN" altLang="en-US" dirty="0" smtClean="0"/>
              <a:t>高性能，脚本控制，元素绘制</a:t>
            </a:r>
            <a:endParaRPr lang="en-US" altLang="zh-CN" dirty="0" smtClean="0"/>
          </a:p>
          <a:p>
            <a:pPr lvl="1"/>
            <a:r>
              <a:rPr lang="zh-CN" altLang="en-US" dirty="0"/>
              <a:t>适</a:t>
            </a:r>
            <a:r>
              <a:rPr lang="zh-CN" altLang="en-US" dirty="0" smtClean="0"/>
              <a:t>用于小面积、大数量场景</a:t>
            </a:r>
            <a:endParaRPr lang="en-US" dirty="0"/>
          </a:p>
          <a:p>
            <a:r>
              <a:rPr lang="en-US" dirty="0" smtClean="0"/>
              <a:t>SVG </a:t>
            </a:r>
          </a:p>
          <a:p>
            <a:pPr lvl="1"/>
            <a:r>
              <a:rPr lang="zh-CN" altLang="en-US" dirty="0" smtClean="0"/>
              <a:t>矢量图，制作、使用方便</a:t>
            </a:r>
            <a:endParaRPr lang="en-US" altLang="zh-CN" dirty="0" smtClean="0"/>
          </a:p>
          <a:p>
            <a:pPr lvl="1"/>
            <a:r>
              <a:rPr lang="zh-CN" altLang="en-US" dirty="0"/>
              <a:t>适</a:t>
            </a:r>
            <a:r>
              <a:rPr lang="zh-CN" altLang="en-US" dirty="0" smtClean="0"/>
              <a:t>用于大面积、小数量场景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544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</a:t>
            </a:r>
            <a:r>
              <a:rPr lang="zh-CN" altLang="en-US" dirty="0" smtClean="0"/>
              <a:t>坐标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坐</a:t>
            </a:r>
            <a:r>
              <a:rPr lang="zh-CN" altLang="en-US" sz="2000" dirty="0" smtClean="0"/>
              <a:t>标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都为正数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174465" y="2563723"/>
            <a:ext cx="6481720" cy="284839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(x, 1+)</a:t>
            </a:r>
            <a:endParaRPr lang="en-US" sz="1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74465" y="2563723"/>
            <a:ext cx="37142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74465" y="2555629"/>
            <a:ext cx="0" cy="2848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74465" y="2555629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（</a:t>
            </a:r>
            <a:r>
              <a:rPr lang="en-US" altLang="zh-CN" sz="1400" dirty="0" smtClean="0"/>
              <a:t>0, 0</a:t>
            </a:r>
            <a:r>
              <a:rPr lang="zh-CN" altLang="en-US" sz="1400" dirty="0" smtClean="0"/>
              <a:t>）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94968" y="4944234"/>
            <a:ext cx="75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(y, 1+)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altLang="zh-CN" dirty="0" smtClean="0"/>
              <a:t>anvas </a:t>
            </a:r>
            <a:r>
              <a:rPr lang="zh-CN" altLang="en-US" dirty="0" smtClean="0"/>
              <a:t>工具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矩</a:t>
            </a:r>
            <a:r>
              <a:rPr lang="zh-CN" altLang="en-US" dirty="0" smtClean="0"/>
              <a:t>形</a:t>
            </a:r>
            <a:endParaRPr lang="en-US" altLang="zh-CN" dirty="0" smtClean="0"/>
          </a:p>
          <a:p>
            <a:r>
              <a:rPr lang="zh-CN" altLang="en-US" dirty="0"/>
              <a:t>路</a:t>
            </a:r>
            <a:r>
              <a:rPr lang="zh-CN" altLang="en-US" dirty="0" smtClean="0"/>
              <a:t>径</a:t>
            </a:r>
            <a:endParaRPr lang="en-US" altLang="zh-CN" dirty="0" smtClean="0"/>
          </a:p>
          <a:p>
            <a:r>
              <a:rPr lang="zh-CN" altLang="en-US" dirty="0"/>
              <a:t>样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r>
              <a:rPr lang="zh-CN" altLang="en-US" dirty="0"/>
              <a:t>文</a:t>
            </a:r>
            <a:r>
              <a:rPr lang="zh-CN" altLang="en-US" dirty="0" smtClean="0"/>
              <a:t>本</a:t>
            </a:r>
            <a:endParaRPr lang="en-US" altLang="zh-CN" dirty="0" smtClean="0"/>
          </a:p>
          <a:p>
            <a:r>
              <a:rPr lang="zh-CN" altLang="en-US" dirty="0"/>
              <a:t>图像绘</a:t>
            </a:r>
            <a:r>
              <a:rPr lang="zh-CN" altLang="en-US" dirty="0" smtClean="0"/>
              <a:t>制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2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矩形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rect</a:t>
            </a:r>
            <a:r>
              <a:rPr lang="en-US" dirty="0" smtClean="0"/>
              <a:t>(x, y, w, h)</a:t>
            </a:r>
          </a:p>
          <a:p>
            <a:r>
              <a:rPr lang="en-US" dirty="0" err="1" smtClean="0"/>
              <a:t>fillRect</a:t>
            </a:r>
            <a:r>
              <a:rPr lang="en-US" dirty="0" smtClean="0"/>
              <a:t>(x, y, w, h)</a:t>
            </a:r>
          </a:p>
          <a:p>
            <a:r>
              <a:rPr lang="en-US" dirty="0" err="1" smtClean="0"/>
              <a:t>strokeRect</a:t>
            </a:r>
            <a:r>
              <a:rPr lang="en-US" dirty="0" smtClean="0"/>
              <a:t>(x, y, w, h)</a:t>
            </a:r>
          </a:p>
          <a:p>
            <a:r>
              <a:rPr lang="en-US" dirty="0" err="1" smtClean="0"/>
              <a:t>clearRect</a:t>
            </a:r>
            <a:r>
              <a:rPr lang="en-US" dirty="0" smtClean="0"/>
              <a:t>(x, y, w, 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beginPath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moveTo</a:t>
            </a:r>
            <a:r>
              <a:rPr lang="en-US" dirty="0" smtClean="0"/>
              <a:t>(</a:t>
            </a:r>
            <a:r>
              <a:rPr lang="en-US" dirty="0"/>
              <a:t>x</a:t>
            </a:r>
            <a:r>
              <a:rPr lang="en-US" altLang="zh-CN" dirty="0" smtClean="0"/>
              <a:t>, y</a:t>
            </a:r>
            <a:r>
              <a:rPr lang="en-US" dirty="0" smtClean="0"/>
              <a:t>)</a:t>
            </a:r>
          </a:p>
          <a:p>
            <a:r>
              <a:rPr lang="en-US" dirty="0" err="1"/>
              <a:t>closePath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lineTo</a:t>
            </a:r>
            <a:r>
              <a:rPr lang="en-US" dirty="0" smtClean="0"/>
              <a:t>(x, y)</a:t>
            </a:r>
          </a:p>
          <a:p>
            <a:r>
              <a:rPr lang="en-US" dirty="0"/>
              <a:t>clip</a:t>
            </a:r>
            <a:r>
              <a:rPr lang="en-US" dirty="0" smtClean="0"/>
              <a:t>()</a:t>
            </a:r>
          </a:p>
          <a:p>
            <a:r>
              <a:rPr lang="en-US" dirty="0" err="1"/>
              <a:t>quadraticCurveTo</a:t>
            </a:r>
            <a:r>
              <a:rPr lang="en-US" dirty="0" smtClean="0"/>
              <a:t>()</a:t>
            </a:r>
          </a:p>
          <a:p>
            <a:r>
              <a:rPr lang="en-US" dirty="0" err="1"/>
              <a:t>bezierCurveTo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rc()</a:t>
            </a:r>
          </a:p>
          <a:p>
            <a:r>
              <a:rPr lang="en-US" dirty="0" err="1" smtClean="0"/>
              <a:t>arcTo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 numCol="2"/>
          <a:lstStyle/>
          <a:p>
            <a:r>
              <a:rPr lang="en-US" dirty="0" err="1" smtClean="0"/>
              <a:t>fillStyle</a:t>
            </a:r>
            <a:r>
              <a:rPr lang="en-US" dirty="0" smtClean="0"/>
              <a:t>	</a:t>
            </a:r>
          </a:p>
          <a:p>
            <a:r>
              <a:rPr lang="en-US" dirty="0" err="1" smtClean="0"/>
              <a:t>strokeStyle</a:t>
            </a:r>
            <a:endParaRPr lang="en-US" dirty="0" smtClean="0"/>
          </a:p>
          <a:p>
            <a:r>
              <a:rPr lang="en-US" dirty="0" err="1" smtClean="0"/>
              <a:t>shadowColor</a:t>
            </a:r>
            <a:endParaRPr lang="en-US" dirty="0"/>
          </a:p>
          <a:p>
            <a:r>
              <a:rPr lang="en-US" altLang="zh-CN" dirty="0" err="1" smtClean="0"/>
              <a:t>shadowBlur</a:t>
            </a:r>
            <a:endParaRPr lang="en-US" altLang="zh-CN" dirty="0" smtClean="0"/>
          </a:p>
          <a:p>
            <a:r>
              <a:rPr lang="en-US" dirty="0" err="1" smtClean="0"/>
              <a:t>shadowOffsetX</a:t>
            </a:r>
            <a:endParaRPr lang="en-US" dirty="0" smtClean="0"/>
          </a:p>
          <a:p>
            <a:r>
              <a:rPr lang="en-US" dirty="0" err="1" smtClean="0"/>
              <a:t>shadowOffsetY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8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91932" y="1567793"/>
            <a:ext cx="10806850" cy="4618695"/>
          </a:xfrm>
        </p:spPr>
        <p:txBody>
          <a:bodyPr numCol="2"/>
          <a:lstStyle/>
          <a:p>
            <a:r>
              <a:rPr lang="zh-CN" altLang="en-US" dirty="0"/>
              <a:t>属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ont</a:t>
            </a:r>
          </a:p>
          <a:p>
            <a:pPr lvl="1"/>
            <a:r>
              <a:rPr lang="en-US" altLang="zh-CN" dirty="0" err="1" smtClean="0"/>
              <a:t>textAlign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textBaseline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方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/>
            <a:r>
              <a:rPr lang="en-US" altLang="zh-CN" dirty="0" err="1"/>
              <a:t>fillText</a:t>
            </a:r>
            <a:r>
              <a:rPr lang="en-US" altLang="zh-CN" dirty="0"/>
              <a:t>(</a:t>
            </a:r>
            <a:r>
              <a:rPr lang="en-US" altLang="zh-CN" sz="2000" i="1" dirty="0"/>
              <a:t>text</a:t>
            </a:r>
            <a:r>
              <a:rPr lang="en-US" altLang="zh-CN" sz="2000" i="1" dirty="0" smtClean="0"/>
              <a:t>, x, y, </a:t>
            </a:r>
            <a:r>
              <a:rPr lang="en-US" altLang="zh-CN" sz="2000" i="1" dirty="0" err="1" smtClean="0"/>
              <a:t>maxWidth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strokeText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text</a:t>
            </a:r>
            <a:r>
              <a:rPr lang="en-US" altLang="zh-CN" i="1" dirty="0"/>
              <a:t>, x, y, </a:t>
            </a:r>
            <a:r>
              <a:rPr lang="en-US" altLang="zh-CN" i="1" dirty="0" err="1"/>
              <a:t>maxWidth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 smtClean="0"/>
              <a:t>measureText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text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2"/>
            <a:r>
              <a:rPr lang="en-US" altLang="zh-CN" dirty="0" err="1"/>
              <a:t>measureText</a:t>
            </a:r>
            <a:r>
              <a:rPr lang="en-US" altLang="zh-CN" dirty="0"/>
              <a:t>(</a:t>
            </a:r>
            <a:r>
              <a:rPr lang="en-US" altLang="zh-CN" i="1" dirty="0"/>
              <a:t>text</a:t>
            </a:r>
            <a:r>
              <a:rPr lang="en-US" altLang="zh-CN" dirty="0" smtClean="0"/>
              <a:t>).width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66FF"/>
        </a:solidFill>
        <a:ln>
          <a:noFill/>
        </a:ln>
      </a:spPr>
      <a:bodyPr rtlCol="0" anchor="t"/>
      <a:lstStyle>
        <a:defPPr>
          <a:defRPr sz="1400" dirty="0">
            <a:solidFill>
              <a:schemeClr val="bg1"/>
            </a:solidFill>
            <a:latin typeface="Arial" charset="0"/>
            <a:ea typeface="Arial" charset="0"/>
            <a:cs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22786</TotalTime>
  <Words>216</Words>
  <Application>Microsoft Office PowerPoint</Application>
  <PresentationFormat>Custom</PresentationFormat>
  <Paragraphs>64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Canvas  </vt:lpstr>
      <vt:lpstr>Canvas &amp;&amp; SVG</vt:lpstr>
      <vt:lpstr>Canvas &amp;&amp; SVG</vt:lpstr>
      <vt:lpstr>Canvas 坐标</vt:lpstr>
      <vt:lpstr>Canvas 工具</vt:lpstr>
      <vt:lpstr>矩形</vt:lpstr>
      <vt:lpstr>路径</vt:lpstr>
      <vt:lpstr>样式</vt:lpstr>
      <vt:lpstr>文本</vt:lpstr>
      <vt:lpstr>图像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</dc:creator>
  <cp:lastModifiedBy>Liam Lian</cp:lastModifiedBy>
  <cp:revision>1579</cp:revision>
  <cp:lastPrinted>2016-05-18T09:20:35Z</cp:lastPrinted>
  <dcterms:created xsi:type="dcterms:W3CDTF">2013-03-13T07:12:40Z</dcterms:created>
  <dcterms:modified xsi:type="dcterms:W3CDTF">2018-07-27T01:51:45Z</dcterms:modified>
</cp:coreProperties>
</file>