
<file path=[Content_Types].xml><?xml version="1.0" encoding="utf-8"?>
<Types xmlns="http://schemas.openxmlformats.org/package/2006/content-types">
  <Default Extension="bin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7" r:id="rId1"/>
  </p:sldMasterIdLst>
  <p:notesMasterIdLst>
    <p:notesMasterId r:id="rId14"/>
  </p:notesMasterIdLst>
  <p:handoutMasterIdLst>
    <p:handoutMasterId r:id="rId15"/>
  </p:handoutMasterIdLst>
  <p:sldIdLst>
    <p:sldId id="1132" r:id="rId2"/>
    <p:sldId id="1184" r:id="rId3"/>
    <p:sldId id="1193" r:id="rId4"/>
    <p:sldId id="1196" r:id="rId5"/>
    <p:sldId id="1195" r:id="rId6"/>
    <p:sldId id="1194" r:id="rId7"/>
    <p:sldId id="1197" r:id="rId8"/>
    <p:sldId id="1201" r:id="rId9"/>
    <p:sldId id="1198" r:id="rId10"/>
    <p:sldId id="1199" r:id="rId11"/>
    <p:sldId id="1200" r:id="rId12"/>
    <p:sldId id="1161" r:id="rId13"/>
  </p:sldIdLst>
  <p:sldSz cx="12192000" cy="6858000"/>
  <p:notesSz cx="7010400" cy="92964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 Page" id="{53D90A41-92DA-4BCE-BD5B-4F961CF8432C}">
          <p14:sldIdLst>
            <p14:sldId id="1132"/>
            <p14:sldId id="1184"/>
            <p14:sldId id="1193"/>
            <p14:sldId id="1196"/>
            <p14:sldId id="1195"/>
            <p14:sldId id="1194"/>
            <p14:sldId id="1197"/>
            <p14:sldId id="1201"/>
            <p14:sldId id="1198"/>
            <p14:sldId id="1199"/>
            <p14:sldId id="1200"/>
            <p14:sldId id="1161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244">
          <p15:clr>
            <a:srgbClr val="A4A3A4"/>
          </p15:clr>
        </p15:guide>
        <p15:guide id="2" pos="7242">
          <p15:clr>
            <a:srgbClr val="A4A3A4"/>
          </p15:clr>
        </p15:guide>
        <p15:guide id="3" pos="438">
          <p15:clr>
            <a:srgbClr val="A4A3A4"/>
          </p15:clr>
        </p15:guide>
        <p15:guide id="4" pos="7243">
          <p15:clr>
            <a:srgbClr val="A4A3A4"/>
          </p15:clr>
        </p15:guide>
        <p15:guide id="5" pos="4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2928">
          <p15:clr>
            <a:srgbClr val="A4A3A4"/>
          </p15:clr>
        </p15:guide>
        <p15:guide id="4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ddy Huang" initials="EH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0808"/>
    <a:srgbClr val="5B9BD5"/>
    <a:srgbClr val="97B10E"/>
    <a:srgbClr val="336699"/>
    <a:srgbClr val="383E5A"/>
    <a:srgbClr val="B1071B"/>
    <a:srgbClr val="C10D22"/>
    <a:srgbClr val="0958FF"/>
    <a:srgbClr val="000000"/>
    <a:srgbClr val="99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36" autoAdjust="0"/>
    <p:restoredTop sz="94622" autoAdjust="0"/>
  </p:normalViewPr>
  <p:slideViewPr>
    <p:cSldViewPr snapToGrid="0">
      <p:cViewPr varScale="1">
        <p:scale>
          <a:sx n="110" d="100"/>
          <a:sy n="110" d="100"/>
        </p:scale>
        <p:origin x="-672" y="-96"/>
      </p:cViewPr>
      <p:guideLst>
        <p:guide orient="horz" pos="2244"/>
        <p:guide pos="7242"/>
        <p:guide pos="438"/>
        <p:guide pos="7243"/>
        <p:guide pos="4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-3780" y="-78"/>
      </p:cViewPr>
      <p:guideLst>
        <p:guide orient="horz" pos="2880"/>
        <p:guide orient="horz" pos="2928"/>
        <p:guide pos="2160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D01362C2-70FA-4DF7-948E-BFE71F1326F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C72D4D14-4E8D-46DA-8F96-E9E88845B984}" type="datetimeFigureOut">
              <a:rPr lang="zh-CN" altLang="en-US" smtClean="0"/>
              <a:t>2018/7/30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2971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8A52B13F-C48F-7646-AC29-0F414B4ED11F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1AA2E6D-2942-1149-8D1D-2F8629D7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056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A2E6D-2942-1149-8D1D-2F8629D719D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708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A2E6D-2942-1149-8D1D-2F8629D719D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650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A2E6D-2942-1149-8D1D-2F8629D719D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8891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A2E6D-2942-1149-8D1D-2F8629D719D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095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A2E6D-2942-1149-8D1D-2F8629D719D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120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bin"/><Relationship Id="rId2" Type="http://schemas.openxmlformats.org/officeDocument/2006/relationships/image" Target="../media/image1.bin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bin"/><Relationship Id="rId2" Type="http://schemas.openxmlformats.org/officeDocument/2006/relationships/image" Target="../media/image3.bin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bin"/><Relationship Id="rId2" Type="http://schemas.openxmlformats.org/officeDocument/2006/relationships/image" Target="../media/image5.bin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bin"/><Relationship Id="rId2" Type="http://schemas.openxmlformats.org/officeDocument/2006/relationships/image" Target="../media/image4.bin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bin"/><Relationship Id="rId2" Type="http://schemas.openxmlformats.org/officeDocument/2006/relationships/image" Target="../media/image1.bin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bin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C10D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.png"/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95326" y="2786779"/>
            <a:ext cx="10664607" cy="782503"/>
          </a:xfrm>
        </p:spPr>
        <p:txBody>
          <a:bodyPr lIns="0" tIns="0" rIns="0" bIns="0" anchor="t">
            <a:normAutofit/>
          </a:bodyPr>
          <a:lstStyle>
            <a:lvl1pPr algn="l">
              <a:defRPr sz="5600" b="1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altLang="zh-CN" dirty="0"/>
              <a:t>Section Title</a:t>
            </a:r>
            <a:endParaRPr lang="zh-CN" altLang="en-US" dirty="0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700090" y="3708400"/>
            <a:ext cx="10656887" cy="56145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36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7" name="图片 6" descr="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326" y="6052257"/>
            <a:ext cx="1812244" cy="424745"/>
          </a:xfrm>
          <a:prstGeom prst="rect">
            <a:avLst/>
          </a:prstGeom>
        </p:spPr>
      </p:pic>
      <p:sp>
        <p:nvSpPr>
          <p:cNvPr id="10" name="文本框 4"/>
          <p:cNvSpPr txBox="1"/>
          <p:nvPr userDrawn="1"/>
        </p:nvSpPr>
        <p:spPr>
          <a:xfrm>
            <a:off x="6311977" y="6102922"/>
            <a:ext cx="5251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chemeClr val="bg1"/>
                </a:solidFill>
              </a:rPr>
              <a:t>Copyright 2018 </a:t>
            </a:r>
            <a:r>
              <a:rPr lang="en-US" altLang="zh-CN" sz="1200" dirty="0" err="1">
                <a:solidFill>
                  <a:schemeClr val="bg1"/>
                </a:solidFill>
              </a:rPr>
              <a:t>Objectiva</a:t>
            </a:r>
            <a:r>
              <a:rPr lang="en-US" altLang="zh-CN" sz="1200" dirty="0">
                <a:solidFill>
                  <a:schemeClr val="bg1"/>
                </a:solidFill>
              </a:rPr>
              <a:t> Software Solutions</a:t>
            </a:r>
          </a:p>
          <a:p>
            <a:pPr algn="r"/>
            <a:endParaRPr kumimoji="1" lang="zh-CN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825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95326" y="752069"/>
            <a:ext cx="10795985" cy="616451"/>
          </a:xfrm>
        </p:spPr>
        <p:txBody>
          <a:bodyPr lIns="0" tIns="0" rIns="0" bIns="0" anchor="t" anchorCtr="0">
            <a:noAutofit/>
          </a:bodyPr>
          <a:lstStyle>
            <a:lvl1pPr>
              <a:defRPr sz="3200" b="1">
                <a:solidFill>
                  <a:srgbClr val="C10D2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altLang="zh-CN" dirty="0"/>
              <a:t>Slide title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>
          <a:xfrm>
            <a:off x="691932" y="1567793"/>
            <a:ext cx="10804744" cy="4618695"/>
          </a:xfrm>
        </p:spPr>
        <p:txBody>
          <a:bodyPr/>
          <a:lstStyle>
            <a:lvl1pPr marL="228600" indent="-324000">
              <a:buClr>
                <a:srgbClr val="FE3B36"/>
              </a:buClr>
              <a:buSzPct val="80000"/>
              <a:buFontTx/>
              <a:buBlip>
                <a:blip r:embed="rId2"/>
              </a:buBlip>
              <a:defRPr>
                <a:latin typeface="Arial" charset="0"/>
                <a:ea typeface="Arial" charset="0"/>
                <a:cs typeface="Arial" charset="0"/>
              </a:defRPr>
            </a:lvl1pPr>
            <a:lvl2pPr marL="685800" indent="-324000">
              <a:buClr>
                <a:srgbClr val="FE3B36"/>
              </a:buClr>
              <a:buSzPct val="80000"/>
              <a:buFontTx/>
              <a:buBlip>
                <a:blip r:embed="rId2"/>
              </a:buBlip>
              <a:defRPr>
                <a:latin typeface="Arial" charset="0"/>
                <a:ea typeface="Arial" charset="0"/>
                <a:cs typeface="Arial" charset="0"/>
              </a:defRPr>
            </a:lvl2pPr>
            <a:lvl3pPr marL="1143000" indent="-324000">
              <a:buClr>
                <a:srgbClr val="FE3B36"/>
              </a:buClr>
              <a:buSzPct val="80000"/>
              <a:buFontTx/>
              <a:buBlip>
                <a:blip r:embed="rId2"/>
              </a:buBlip>
              <a:defRPr>
                <a:latin typeface="Arial" charset="0"/>
                <a:ea typeface="Arial" charset="0"/>
                <a:cs typeface="Arial" charset="0"/>
              </a:defRPr>
            </a:lvl3pPr>
            <a:lvl4pPr marL="1600200" indent="-324000">
              <a:buClr>
                <a:srgbClr val="FE3B36"/>
              </a:buClr>
              <a:buSzPct val="80000"/>
              <a:buFontTx/>
              <a:buBlip>
                <a:blip r:embed="rId2"/>
              </a:buBlip>
              <a:defRPr>
                <a:latin typeface="Arial" charset="0"/>
                <a:ea typeface="Arial" charset="0"/>
                <a:cs typeface="Arial" charset="0"/>
              </a:defRPr>
            </a:lvl4pPr>
            <a:lvl5pPr marL="2057400" indent="-324000">
              <a:buClr>
                <a:srgbClr val="FE3B36"/>
              </a:buClr>
              <a:buSzPct val="80000"/>
              <a:buFontTx/>
              <a:buBlip>
                <a:blip r:embed="rId2"/>
              </a:buBlip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grpSp>
        <p:nvGrpSpPr>
          <p:cNvPr id="11" name="组 10"/>
          <p:cNvGrpSpPr/>
          <p:nvPr userDrawn="1"/>
        </p:nvGrpSpPr>
        <p:grpSpPr>
          <a:xfrm>
            <a:off x="5914613" y="405925"/>
            <a:ext cx="5575993" cy="501501"/>
            <a:chOff x="5914611" y="405923"/>
            <a:chExt cx="5575993" cy="501501"/>
          </a:xfrm>
        </p:grpSpPr>
        <p:pic>
          <p:nvPicPr>
            <p:cNvPr id="12" name="图片 11" descr="Logo2.png"/>
            <p:cNvPicPr>
              <a:picLocks noChangeAspect="1"/>
            </p:cNvPicPr>
            <p:nvPr userDrawn="1"/>
          </p:nvPicPr>
          <p:blipFill>
            <a:blip r:embed="rId3" cstate="screen">
              <a:alphaModFix amt="2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080681" y="405923"/>
              <a:ext cx="409923" cy="409923"/>
            </a:xfrm>
            <a:prstGeom prst="rect">
              <a:avLst/>
            </a:prstGeom>
          </p:spPr>
        </p:pic>
        <p:sp>
          <p:nvSpPr>
            <p:cNvPr id="13" name="文本框 12"/>
            <p:cNvSpPr txBox="1"/>
            <p:nvPr userDrawn="1"/>
          </p:nvSpPr>
          <p:spPr>
            <a:xfrm>
              <a:off x="5914611" y="476537"/>
              <a:ext cx="510536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Copyright 2016 </a:t>
              </a:r>
              <a:r>
                <a:rPr lang="en-US" altLang="zh-CN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Objectiva</a:t>
              </a:r>
              <a:r>
                <a:rPr lang="en-US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 Software Solutions</a:t>
              </a:r>
            </a:p>
            <a:p>
              <a:pPr algn="r"/>
              <a:endParaRPr kumimoji="1"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8347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 -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 10"/>
          <p:cNvGrpSpPr/>
          <p:nvPr userDrawn="1"/>
        </p:nvGrpSpPr>
        <p:grpSpPr>
          <a:xfrm>
            <a:off x="5914613" y="405925"/>
            <a:ext cx="5575993" cy="501501"/>
            <a:chOff x="5914611" y="405923"/>
            <a:chExt cx="5575993" cy="501501"/>
          </a:xfrm>
        </p:grpSpPr>
        <p:pic>
          <p:nvPicPr>
            <p:cNvPr id="12" name="图片 11"/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080681" y="405923"/>
              <a:ext cx="409923" cy="409923"/>
            </a:xfrm>
            <a:prstGeom prst="rect">
              <a:avLst/>
            </a:prstGeom>
          </p:spPr>
        </p:pic>
        <p:sp>
          <p:nvSpPr>
            <p:cNvPr id="13" name="文本框 12"/>
            <p:cNvSpPr txBox="1"/>
            <p:nvPr userDrawn="1"/>
          </p:nvSpPr>
          <p:spPr>
            <a:xfrm>
              <a:off x="5914611" y="476537"/>
              <a:ext cx="510536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000" dirty="0">
                  <a:solidFill>
                    <a:schemeClr val="bg1">
                      <a:lumMod val="8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Copyright 2018 </a:t>
              </a:r>
              <a:r>
                <a:rPr lang="en-US" altLang="zh-CN" sz="1000" dirty="0" err="1">
                  <a:solidFill>
                    <a:schemeClr val="bg1">
                      <a:lumMod val="8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Objectiva</a:t>
              </a:r>
              <a:r>
                <a:rPr lang="en-US" altLang="zh-CN" sz="1000" dirty="0">
                  <a:solidFill>
                    <a:schemeClr val="bg1">
                      <a:lumMod val="8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 Software Solutions</a:t>
              </a:r>
            </a:p>
            <a:p>
              <a:pPr algn="r"/>
              <a:endParaRPr kumimoji="1" lang="zh-CN" altLang="en-US" sz="1200" dirty="0">
                <a:solidFill>
                  <a:schemeClr val="bg1">
                    <a:lumMod val="85000"/>
                  </a:schemeClr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95326" y="752069"/>
            <a:ext cx="10795985" cy="616451"/>
          </a:xfrm>
        </p:spPr>
        <p:txBody>
          <a:bodyPr lIns="0" tIns="0" rIns="0" bIns="0" anchor="t" anchorCtr="0">
            <a:noAutofit/>
          </a:bodyPr>
          <a:lstStyle>
            <a:lvl1pPr>
              <a:defRPr sz="3200" b="1">
                <a:solidFill>
                  <a:srgbClr val="C10D2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altLang="zh-CN" dirty="0"/>
              <a:t>Slide title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>
          <a:xfrm>
            <a:off x="691932" y="1567793"/>
            <a:ext cx="10804744" cy="4618695"/>
          </a:xfrm>
        </p:spPr>
        <p:txBody>
          <a:bodyPr>
            <a:noAutofit/>
          </a:bodyPr>
          <a:lstStyle>
            <a:lvl1pPr marL="228600" indent="-324000">
              <a:buClr>
                <a:srgbClr val="FE3B36"/>
              </a:buClr>
              <a:buSzPct val="80000"/>
              <a:buFontTx/>
              <a:buBlip>
                <a:blip r:embed="rId3"/>
              </a:buBlip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324000">
              <a:buClr>
                <a:srgbClr val="FE3B36"/>
              </a:buClr>
              <a:buSzPct val="80000"/>
              <a:buFontTx/>
              <a:buBlip>
                <a:blip r:embed="rId3"/>
              </a:buBlip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324000">
              <a:buClr>
                <a:srgbClr val="FE3B36"/>
              </a:buClr>
              <a:buSzPct val="80000"/>
              <a:buFontTx/>
              <a:buBlip>
                <a:blip r:embed="rId3"/>
              </a:buBlip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324000">
              <a:buClr>
                <a:srgbClr val="FE3B36"/>
              </a:buClr>
              <a:buSzPct val="80000"/>
              <a:buFontTx/>
              <a:buBlip>
                <a:blip r:embed="rId3"/>
              </a:buBlip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324000">
              <a:buClr>
                <a:srgbClr val="FE3B36"/>
              </a:buClr>
              <a:buSzPct val="80000"/>
              <a:buFontTx/>
              <a:buBlip>
                <a:blip r:embed="rId3"/>
              </a:buBlip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699307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8006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 10"/>
          <p:cNvGrpSpPr/>
          <p:nvPr userDrawn="1"/>
        </p:nvGrpSpPr>
        <p:grpSpPr>
          <a:xfrm>
            <a:off x="5914613" y="405925"/>
            <a:ext cx="5575993" cy="501501"/>
            <a:chOff x="5914611" y="405923"/>
            <a:chExt cx="5575993" cy="501501"/>
          </a:xfrm>
        </p:grpSpPr>
        <p:pic>
          <p:nvPicPr>
            <p:cNvPr id="12" name="图片 11" descr="Logo2.png"/>
            <p:cNvPicPr>
              <a:picLocks noChangeAspect="1"/>
            </p:cNvPicPr>
            <p:nvPr userDrawn="1"/>
          </p:nvPicPr>
          <p:blipFill>
            <a:blip r:embed="rId2" cstate="screen">
              <a:alphaModFix amt="2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080681" y="405923"/>
              <a:ext cx="409923" cy="409923"/>
            </a:xfrm>
            <a:prstGeom prst="rect">
              <a:avLst/>
            </a:prstGeom>
          </p:spPr>
        </p:pic>
        <p:sp>
          <p:nvSpPr>
            <p:cNvPr id="13" name="文本框 12"/>
            <p:cNvSpPr txBox="1"/>
            <p:nvPr userDrawn="1"/>
          </p:nvSpPr>
          <p:spPr>
            <a:xfrm>
              <a:off x="5914611" y="476537"/>
              <a:ext cx="510536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Copyright 2016 </a:t>
              </a:r>
              <a:r>
                <a:rPr lang="en-US" altLang="zh-CN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Objectiva</a:t>
              </a:r>
              <a:r>
                <a:rPr lang="en-US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 Software Solutions</a:t>
              </a:r>
            </a:p>
            <a:p>
              <a:pPr algn="r"/>
              <a:endParaRPr kumimoji="1"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95326" y="752069"/>
            <a:ext cx="10795985" cy="616451"/>
          </a:xfrm>
        </p:spPr>
        <p:txBody>
          <a:bodyPr lIns="0" tIns="0" rIns="0" bIns="0" anchor="t" anchorCtr="0">
            <a:noAutofit/>
          </a:bodyPr>
          <a:lstStyle>
            <a:lvl1pPr>
              <a:defRPr sz="3200" b="1">
                <a:solidFill>
                  <a:srgbClr val="C10D2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altLang="zh-CN" dirty="0"/>
              <a:t>Slide title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>
          <a:xfrm>
            <a:off x="691932" y="1567793"/>
            <a:ext cx="5228896" cy="4618695"/>
          </a:xfrm>
        </p:spPr>
        <p:txBody>
          <a:bodyPr/>
          <a:lstStyle>
            <a:lvl1pPr marL="228600" indent="-324000">
              <a:buClr>
                <a:srgbClr val="FE3B36"/>
              </a:buClr>
              <a:buSzPct val="80000"/>
              <a:buFontTx/>
              <a:buBlip>
                <a:blip r:embed="rId3"/>
              </a:buBlip>
              <a:defRPr>
                <a:latin typeface="Arial" charset="0"/>
                <a:ea typeface="Arial" charset="0"/>
                <a:cs typeface="Arial" charset="0"/>
              </a:defRPr>
            </a:lvl1pPr>
            <a:lvl2pPr marL="685800" indent="-324000">
              <a:buClr>
                <a:srgbClr val="FE3B36"/>
              </a:buClr>
              <a:buSzPct val="80000"/>
              <a:buFontTx/>
              <a:buBlip>
                <a:blip r:embed="rId3"/>
              </a:buBlip>
              <a:defRPr>
                <a:latin typeface="Arial" charset="0"/>
                <a:ea typeface="Arial" charset="0"/>
                <a:cs typeface="Arial" charset="0"/>
              </a:defRPr>
            </a:lvl2pPr>
            <a:lvl3pPr marL="1143000" indent="-324000">
              <a:buClr>
                <a:srgbClr val="FE3B36"/>
              </a:buClr>
              <a:buSzPct val="80000"/>
              <a:buFontTx/>
              <a:buBlip>
                <a:blip r:embed="rId3"/>
              </a:buBlip>
              <a:defRPr>
                <a:latin typeface="Arial" charset="0"/>
                <a:ea typeface="Arial" charset="0"/>
                <a:cs typeface="Arial" charset="0"/>
              </a:defRPr>
            </a:lvl3pPr>
            <a:lvl4pPr marL="1600200" indent="-324000">
              <a:buClr>
                <a:srgbClr val="FE3B36"/>
              </a:buClr>
              <a:buSzPct val="80000"/>
              <a:buFontTx/>
              <a:buBlip>
                <a:blip r:embed="rId3"/>
              </a:buBlip>
              <a:defRPr>
                <a:latin typeface="Arial" charset="0"/>
                <a:ea typeface="Arial" charset="0"/>
                <a:cs typeface="Arial" charset="0"/>
              </a:defRPr>
            </a:lvl4pPr>
            <a:lvl5pPr marL="2057400" indent="-324000">
              <a:buClr>
                <a:srgbClr val="FE3B36"/>
              </a:buClr>
              <a:buSzPct val="80000"/>
              <a:buFontTx/>
              <a:buBlip>
                <a:blip r:embed="rId3"/>
              </a:buBlip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8" name="文本占位符 8"/>
          <p:cNvSpPr>
            <a:spLocks noGrp="1"/>
          </p:cNvSpPr>
          <p:nvPr>
            <p:ph type="body" sz="quarter" idx="14"/>
          </p:nvPr>
        </p:nvSpPr>
        <p:spPr>
          <a:xfrm>
            <a:off x="6266293" y="1567793"/>
            <a:ext cx="5228896" cy="4618695"/>
          </a:xfrm>
        </p:spPr>
        <p:txBody>
          <a:bodyPr/>
          <a:lstStyle>
            <a:lvl1pPr marL="228600" indent="-324000">
              <a:buClr>
                <a:srgbClr val="FE3B36"/>
              </a:buClr>
              <a:buSzPct val="80000"/>
              <a:buFontTx/>
              <a:buBlip>
                <a:blip r:embed="rId3"/>
              </a:buBlip>
              <a:defRPr>
                <a:latin typeface="Arial" charset="0"/>
                <a:ea typeface="Arial" charset="0"/>
                <a:cs typeface="Arial" charset="0"/>
              </a:defRPr>
            </a:lvl1pPr>
            <a:lvl2pPr marL="685800" indent="-324000">
              <a:buClr>
                <a:srgbClr val="FE3B36"/>
              </a:buClr>
              <a:buSzPct val="80000"/>
              <a:buFontTx/>
              <a:buBlip>
                <a:blip r:embed="rId3"/>
              </a:buBlip>
              <a:defRPr>
                <a:latin typeface="Arial" charset="0"/>
                <a:ea typeface="Arial" charset="0"/>
                <a:cs typeface="Arial" charset="0"/>
              </a:defRPr>
            </a:lvl2pPr>
            <a:lvl3pPr marL="1143000" indent="-324000">
              <a:buClr>
                <a:srgbClr val="FE3B36"/>
              </a:buClr>
              <a:buSzPct val="80000"/>
              <a:buFontTx/>
              <a:buBlip>
                <a:blip r:embed="rId3"/>
              </a:buBlip>
              <a:defRPr>
                <a:latin typeface="Arial" charset="0"/>
                <a:ea typeface="Arial" charset="0"/>
                <a:cs typeface="Arial" charset="0"/>
              </a:defRPr>
            </a:lvl3pPr>
            <a:lvl4pPr marL="1600200" indent="-324000">
              <a:buClr>
                <a:srgbClr val="FE3B36"/>
              </a:buClr>
              <a:buSzPct val="80000"/>
              <a:buFontTx/>
              <a:buBlip>
                <a:blip r:embed="rId3"/>
              </a:buBlip>
              <a:defRPr>
                <a:latin typeface="Arial" charset="0"/>
                <a:ea typeface="Arial" charset="0"/>
                <a:cs typeface="Arial" charset="0"/>
              </a:defRPr>
            </a:lvl4pPr>
            <a:lvl5pPr marL="2057400" indent="-324000">
              <a:buClr>
                <a:srgbClr val="FE3B36"/>
              </a:buClr>
              <a:buSzPct val="80000"/>
              <a:buFontTx/>
              <a:buBlip>
                <a:blip r:embed="rId3"/>
              </a:buBlip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347855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695325" y="752067"/>
            <a:ext cx="10515600" cy="2173312"/>
          </a:xfrm>
        </p:spPr>
        <p:txBody>
          <a:bodyPr lIns="0" tIns="0" rIns="0" bIns="0" anchor="t" anchorCtr="0">
            <a:noAutofit/>
          </a:bodyPr>
          <a:lstStyle>
            <a:lvl1pPr>
              <a:defRPr sz="4500" b="1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altLang="zh-CN" dirty="0"/>
              <a:t>Tagline goes here,</a:t>
            </a:r>
            <a:br>
              <a:rPr lang="en-US" altLang="zh-CN" dirty="0"/>
            </a:br>
            <a:r>
              <a:rPr lang="en-US" altLang="zh-CN" dirty="0"/>
              <a:t>Multiple lines works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7960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bg>
      <p:bgPr>
        <a:solidFill>
          <a:srgbClr val="C10D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BG1.png"/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695325" y="752067"/>
            <a:ext cx="10515600" cy="2173312"/>
          </a:xfrm>
        </p:spPr>
        <p:txBody>
          <a:bodyPr lIns="0" tIns="0" rIns="0" bIns="0" anchor="t" anchorCtr="0">
            <a:noAutofit/>
          </a:bodyPr>
          <a:lstStyle>
            <a:lvl1pPr>
              <a:defRPr sz="4500" b="1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altLang="zh-CN" dirty="0"/>
              <a:t>Tagline goes here,</a:t>
            </a:r>
            <a:br>
              <a:rPr lang="en-US" altLang="zh-CN" dirty="0"/>
            </a:br>
            <a:r>
              <a:rPr lang="en-US" altLang="zh-CN" dirty="0"/>
              <a:t>Multiple lines works</a:t>
            </a:r>
            <a:endParaRPr lang="zh-CN" altLang="en-US" dirty="0"/>
          </a:p>
        </p:txBody>
      </p:sp>
      <p:pic>
        <p:nvPicPr>
          <p:cNvPr id="5" name="图片 4" descr="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326" y="6052257"/>
            <a:ext cx="1812244" cy="424745"/>
          </a:xfrm>
          <a:prstGeom prst="rect">
            <a:avLst/>
          </a:prstGeom>
        </p:spPr>
      </p:pic>
      <p:sp>
        <p:nvSpPr>
          <p:cNvPr id="7" name="文本框 4"/>
          <p:cNvSpPr txBox="1"/>
          <p:nvPr userDrawn="1"/>
        </p:nvSpPr>
        <p:spPr>
          <a:xfrm>
            <a:off x="6311977" y="6102922"/>
            <a:ext cx="5251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>
                <a:solidFill>
                  <a:schemeClr val="bg1"/>
                </a:solidFill>
              </a:rPr>
              <a:t>Copyright 2018 </a:t>
            </a:r>
            <a:r>
              <a:rPr lang="en-US" altLang="zh-CN" sz="1200" dirty="0" err="1">
                <a:solidFill>
                  <a:schemeClr val="bg1"/>
                </a:solidFill>
              </a:rPr>
              <a:t>Objectiva</a:t>
            </a:r>
            <a:r>
              <a:rPr lang="en-US" altLang="zh-CN" sz="1200" dirty="0">
                <a:solidFill>
                  <a:schemeClr val="bg1"/>
                </a:solidFill>
              </a:rPr>
              <a:t> Software Solutions</a:t>
            </a:r>
          </a:p>
          <a:p>
            <a:pPr algn="r"/>
            <a:endParaRPr kumimoji="1" lang="zh-CN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3143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 6"/>
          <p:cNvGrpSpPr/>
          <p:nvPr userDrawn="1"/>
        </p:nvGrpSpPr>
        <p:grpSpPr>
          <a:xfrm>
            <a:off x="5914613" y="405925"/>
            <a:ext cx="5575993" cy="501501"/>
            <a:chOff x="5914611" y="405923"/>
            <a:chExt cx="5575993" cy="501501"/>
          </a:xfrm>
        </p:grpSpPr>
        <p:pic>
          <p:nvPicPr>
            <p:cNvPr id="8" name="图片 7" descr="Logo2.png"/>
            <p:cNvPicPr>
              <a:picLocks noChangeAspect="1"/>
            </p:cNvPicPr>
            <p:nvPr userDrawn="1"/>
          </p:nvPicPr>
          <p:blipFill>
            <a:blip r:embed="rId2" cstate="screen">
              <a:alphaModFix amt="2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080681" y="405923"/>
              <a:ext cx="409923" cy="409923"/>
            </a:xfrm>
            <a:prstGeom prst="rect">
              <a:avLst/>
            </a:prstGeom>
          </p:spPr>
        </p:pic>
        <p:sp>
          <p:nvSpPr>
            <p:cNvPr id="9" name="文本框 8"/>
            <p:cNvSpPr txBox="1"/>
            <p:nvPr userDrawn="1"/>
          </p:nvSpPr>
          <p:spPr>
            <a:xfrm>
              <a:off x="5914611" y="476537"/>
              <a:ext cx="510536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Copyright 2016 </a:t>
              </a:r>
              <a:r>
                <a:rPr lang="en-US" altLang="zh-CN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Objectiva</a:t>
              </a:r>
              <a:r>
                <a:rPr lang="en-US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 Software Solutions</a:t>
              </a:r>
            </a:p>
            <a:p>
              <a:pPr algn="r"/>
              <a:endParaRPr kumimoji="1"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3" name="图片占位符 2"/>
          <p:cNvSpPr>
            <a:spLocks noGrp="1"/>
          </p:cNvSpPr>
          <p:nvPr>
            <p:ph type="pic" sz="quarter" idx="10"/>
          </p:nvPr>
        </p:nvSpPr>
        <p:spPr>
          <a:xfrm>
            <a:off x="8306085" y="423272"/>
            <a:ext cx="3225663" cy="1289968"/>
          </a:xfrm>
        </p:spPr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0288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1118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Proxima Nova Rg" panose="02000506030000020004" pitchFamily="50" charset="0"/>
          <a:ea typeface="+mj-ea"/>
          <a:cs typeface="Proxima Nova Rg" panose="02000506030000020004" pitchFamily="50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FFFFFF"/>
          </a:solidFill>
          <a:latin typeface="Proxima Nova Rg" panose="02000506030000020004" pitchFamily="50" charset="0"/>
          <a:ea typeface="+mn-ea"/>
          <a:cs typeface="Proxima Nova Rg" panose="02000506030000020004" pitchFamily="50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FFFFFF"/>
          </a:solidFill>
          <a:latin typeface="Proxima Nova Rg" panose="02000506030000020004" pitchFamily="50" charset="0"/>
          <a:ea typeface="+mn-ea"/>
          <a:cs typeface="Proxima Nova Rg" panose="02000506030000020004" pitchFamily="50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FFFFFF"/>
          </a:solidFill>
          <a:latin typeface="Proxima Nova Rg" panose="02000506030000020004" pitchFamily="50" charset="0"/>
          <a:ea typeface="+mn-ea"/>
          <a:cs typeface="Proxima Nova Rg" panose="02000506030000020004" pitchFamily="50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Proxima Nova Rg" panose="02000506030000020004" pitchFamily="50" charset="0"/>
          <a:ea typeface="+mn-ea"/>
          <a:cs typeface="Proxima Nova Rg" panose="02000506030000020004" pitchFamily="50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Proxima Nova Rg" panose="02000506030000020004" pitchFamily="50" charset="0"/>
          <a:ea typeface="+mn-ea"/>
          <a:cs typeface="Proxima Nova Rg" panose="02000506030000020004" pitchFamily="50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609" y="3459132"/>
            <a:ext cx="10664607" cy="782503"/>
          </a:xfrm>
        </p:spPr>
        <p:txBody>
          <a:bodyPr>
            <a:noAutofit/>
          </a:bodyPr>
          <a:lstStyle/>
          <a:p>
            <a:pPr algn="ctr"/>
            <a:r>
              <a:rPr kumimoji="1" lang="en-US" altLang="zh-CN" sz="4800" dirty="0"/>
              <a:t>Canvas </a:t>
            </a:r>
            <a:br>
              <a:rPr kumimoji="1" lang="en-US" altLang="zh-CN" sz="4800" dirty="0"/>
            </a:br>
            <a:endParaRPr kumimoji="1"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547939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文本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91932" y="1567793"/>
            <a:ext cx="10806850" cy="4618695"/>
          </a:xfrm>
        </p:spPr>
        <p:txBody>
          <a:bodyPr numCol="2"/>
          <a:lstStyle/>
          <a:p>
            <a:r>
              <a:rPr lang="zh-CN" altLang="en-US" dirty="0"/>
              <a:t>属性</a:t>
            </a:r>
            <a:endParaRPr lang="en-US" altLang="zh-CN" dirty="0"/>
          </a:p>
          <a:p>
            <a:pPr lvl="1"/>
            <a:r>
              <a:rPr lang="en-US" altLang="zh-CN" dirty="0" smtClean="0"/>
              <a:t>f</a:t>
            </a:r>
            <a:r>
              <a:rPr lang="en-US" altLang="zh-CN" dirty="0" smtClean="0"/>
              <a:t>ont</a:t>
            </a:r>
            <a:r>
              <a:rPr lang="en-US" altLang="zh-CN" dirty="0" smtClean="0"/>
              <a:t>(</a:t>
            </a:r>
            <a:r>
              <a:rPr lang="en-US" sz="2000" i="1" dirty="0" smtClean="0"/>
              <a:t>font-style, font-variant, font-weight, </a:t>
            </a:r>
            <a:r>
              <a:rPr lang="en-US" sz="2000" i="1" dirty="0"/>
              <a:t>font-size / </a:t>
            </a:r>
            <a:r>
              <a:rPr lang="en-US" sz="2000" i="1" dirty="0" smtClean="0"/>
              <a:t>line-height, font-family, </a:t>
            </a:r>
            <a:r>
              <a:rPr lang="en-US" sz="2000" i="1" dirty="0" smtClean="0">
                <a:solidFill>
                  <a:schemeClr val="accent4">
                    <a:lumMod val="75000"/>
                  </a:schemeClr>
                </a:solidFill>
              </a:rPr>
              <a:t>caption, icon, menu, message-box, small-caption, </a:t>
            </a:r>
            <a:r>
              <a:rPr lang="en-US" sz="2000" i="1" dirty="0">
                <a:solidFill>
                  <a:schemeClr val="accent4">
                    <a:lumMod val="75000"/>
                  </a:schemeClr>
                </a:solidFill>
              </a:rPr>
              <a:t>status-bar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pPr lvl="1"/>
            <a:r>
              <a:rPr lang="en-US" altLang="zh-CN" dirty="0" err="1"/>
              <a:t>textAlign</a:t>
            </a:r>
            <a:r>
              <a:rPr lang="en-US" altLang="zh-CN" dirty="0"/>
              <a:t>(</a:t>
            </a:r>
            <a:r>
              <a:rPr lang="en-US" altLang="zh-CN" sz="2000" i="1" dirty="0" err="1"/>
              <a:t>center|end|left|right|start</a:t>
            </a:r>
            <a:r>
              <a:rPr lang="en-US" altLang="zh-CN" dirty="0" smtClean="0"/>
              <a:t>)</a:t>
            </a:r>
          </a:p>
          <a:p>
            <a:pPr lvl="2"/>
            <a:r>
              <a:rPr lang="en-US" altLang="zh-CN" dirty="0" smtClean="0"/>
              <a:t>direction(</a:t>
            </a:r>
            <a:r>
              <a:rPr lang="zh-CN" altLang="en-US" dirty="0" smtClean="0"/>
              <a:t>实验方法，影响此属性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pPr lvl="1"/>
            <a:r>
              <a:rPr lang="en-US" altLang="zh-CN" dirty="0" err="1" smtClean="0"/>
              <a:t>textBaseline</a:t>
            </a:r>
            <a:r>
              <a:rPr lang="en-US" altLang="zh-CN" dirty="0" smtClean="0"/>
              <a:t>(</a:t>
            </a:r>
            <a:r>
              <a:rPr lang="en-US" sz="2000" i="1" dirty="0" err="1" smtClean="0"/>
              <a:t>alphabetic|top|hanging|middle|ideographic|bottom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方法</a:t>
            </a:r>
            <a:endParaRPr lang="en-US" altLang="zh-CN" dirty="0"/>
          </a:p>
          <a:p>
            <a:pPr lvl="1"/>
            <a:r>
              <a:rPr lang="en-US" altLang="zh-CN" dirty="0" err="1"/>
              <a:t>fillText</a:t>
            </a:r>
            <a:r>
              <a:rPr lang="en-US" altLang="zh-CN" dirty="0"/>
              <a:t>(</a:t>
            </a:r>
            <a:r>
              <a:rPr lang="en-US" altLang="zh-CN" sz="2000" i="1" dirty="0"/>
              <a:t>text, x, y, </a:t>
            </a:r>
            <a:r>
              <a:rPr lang="en-US" altLang="zh-CN" sz="2000" i="1" dirty="0" err="1"/>
              <a:t>maxWidth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 err="1"/>
              <a:t>strokeText</a:t>
            </a:r>
            <a:r>
              <a:rPr lang="en-US" altLang="zh-CN" dirty="0"/>
              <a:t>(</a:t>
            </a:r>
            <a:r>
              <a:rPr lang="en-US" altLang="zh-CN" i="1" dirty="0"/>
              <a:t>text, x, y, </a:t>
            </a:r>
            <a:r>
              <a:rPr lang="en-US" altLang="zh-CN" i="1" dirty="0" err="1"/>
              <a:t>maxWidth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 err="1"/>
              <a:t>measureText</a:t>
            </a:r>
            <a:r>
              <a:rPr lang="en-US" altLang="zh-CN" dirty="0"/>
              <a:t>(</a:t>
            </a:r>
            <a:r>
              <a:rPr lang="en-US" altLang="zh-CN" i="1" dirty="0"/>
              <a:t>text</a:t>
            </a:r>
            <a:r>
              <a:rPr lang="en-US" altLang="zh-CN" dirty="0"/>
              <a:t>)</a:t>
            </a:r>
          </a:p>
          <a:p>
            <a:pPr lvl="2"/>
            <a:r>
              <a:rPr lang="en-US" altLang="zh-CN" dirty="0" err="1"/>
              <a:t>measureText</a:t>
            </a:r>
            <a:r>
              <a:rPr lang="en-US" altLang="zh-CN" dirty="0"/>
              <a:t>(</a:t>
            </a:r>
            <a:r>
              <a:rPr lang="en-US" altLang="zh-CN" i="1" dirty="0"/>
              <a:t>text</a:t>
            </a:r>
            <a:r>
              <a:rPr lang="en-US" altLang="zh-CN" dirty="0"/>
              <a:t>).width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079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drawImage</a:t>
            </a:r>
            <a:r>
              <a:rPr lang="en-US" dirty="0"/>
              <a:t>(</a:t>
            </a:r>
            <a:r>
              <a:rPr lang="en-US" sz="2000" i="1" dirty="0" err="1"/>
              <a:t>img</a:t>
            </a:r>
            <a:r>
              <a:rPr lang="en-US" sz="2000" i="1" dirty="0"/>
              <a:t>, </a:t>
            </a:r>
            <a:r>
              <a:rPr lang="en-US" sz="2000" i="1" dirty="0" err="1">
                <a:solidFill>
                  <a:schemeClr val="accent2"/>
                </a:solidFill>
              </a:rPr>
              <a:t>sx</a:t>
            </a:r>
            <a:r>
              <a:rPr lang="en-US" sz="2000" dirty="0">
                <a:solidFill>
                  <a:schemeClr val="accent2"/>
                </a:solidFill>
              </a:rPr>
              <a:t>, </a:t>
            </a:r>
            <a:r>
              <a:rPr lang="en-US" sz="2000" i="1" dirty="0" err="1">
                <a:solidFill>
                  <a:schemeClr val="accent2"/>
                </a:solidFill>
              </a:rPr>
              <a:t>sy</a:t>
            </a:r>
            <a:r>
              <a:rPr lang="en-US" sz="2000" dirty="0">
                <a:solidFill>
                  <a:schemeClr val="accent2"/>
                </a:solidFill>
              </a:rPr>
              <a:t>, </a:t>
            </a:r>
            <a:r>
              <a:rPr lang="en-US" sz="2000" i="1" dirty="0" err="1">
                <a:solidFill>
                  <a:schemeClr val="accent2"/>
                </a:solidFill>
              </a:rPr>
              <a:t>swidth</a:t>
            </a:r>
            <a:r>
              <a:rPr lang="en-US" sz="2000" dirty="0">
                <a:solidFill>
                  <a:schemeClr val="accent2"/>
                </a:solidFill>
              </a:rPr>
              <a:t>, </a:t>
            </a:r>
            <a:r>
              <a:rPr lang="en-US" sz="2000" i="1" dirty="0" err="1">
                <a:solidFill>
                  <a:schemeClr val="accent2"/>
                </a:solidFill>
              </a:rPr>
              <a:t>sheight</a:t>
            </a:r>
            <a:r>
              <a:rPr lang="en-US" sz="2000" dirty="0">
                <a:solidFill>
                  <a:schemeClr val="accent2"/>
                </a:solidFill>
              </a:rPr>
              <a:t>, </a:t>
            </a:r>
            <a:r>
              <a:rPr lang="en-US" sz="2000" i="1" dirty="0"/>
              <a:t>x, y, width, height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80980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10D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7789" y="3519545"/>
            <a:ext cx="10515600" cy="1331376"/>
          </a:xfrm>
        </p:spPr>
        <p:txBody>
          <a:bodyPr>
            <a:normAutofit/>
          </a:bodyPr>
          <a:lstStyle/>
          <a:p>
            <a:pPr algn="ctr"/>
            <a:r>
              <a:rPr kumimoji="1" lang="en-US" altLang="zh-CN" sz="4800" dirty="0"/>
              <a:t>Thank You</a:t>
            </a:r>
            <a:endParaRPr kumimoji="1" lang="zh-CN" altLang="en-US" sz="4800" dirty="0"/>
          </a:p>
        </p:txBody>
      </p:sp>
      <p:sp>
        <p:nvSpPr>
          <p:cNvPr id="7" name="矩形 6"/>
          <p:cNvSpPr/>
          <p:nvPr/>
        </p:nvSpPr>
        <p:spPr>
          <a:xfrm>
            <a:off x="695325" y="3519545"/>
            <a:ext cx="8232544" cy="226336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zh-CN" altLang="en-US" sz="20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1693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8411" y="2823917"/>
            <a:ext cx="11649558" cy="821575"/>
          </a:xfrm>
        </p:spPr>
        <p:txBody>
          <a:bodyPr/>
          <a:lstStyle/>
          <a:p>
            <a:pPr algn="ctr"/>
            <a:r>
              <a:rPr kumimoji="1" lang="en-US" altLang="zh-CN" dirty="0">
                <a:latin typeface="Proxima Nova Regular"/>
                <a:cs typeface="Proxima Nova Regular"/>
              </a:rPr>
              <a:t>Canvas &amp;&amp; SVG</a:t>
            </a:r>
            <a:endParaRPr kumimoji="1" lang="zh-CN" altLang="en-US" dirty="0">
              <a:latin typeface="Proxima Nova Regular"/>
              <a:cs typeface="Proxima Nova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039448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Canvas &amp;&amp; SVG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Canvas </a:t>
            </a:r>
          </a:p>
          <a:p>
            <a:pPr lvl="1"/>
            <a:r>
              <a:rPr lang="zh-CN" altLang="en-US" dirty="0"/>
              <a:t>高性能，脚本控制，元素绘制</a:t>
            </a:r>
            <a:endParaRPr lang="en-US" altLang="zh-CN" dirty="0"/>
          </a:p>
          <a:p>
            <a:pPr lvl="1"/>
            <a:r>
              <a:rPr lang="zh-CN" altLang="en-US" dirty="0"/>
              <a:t>适用于小面积、大数量场景</a:t>
            </a:r>
            <a:endParaRPr lang="en-US" dirty="0"/>
          </a:p>
          <a:p>
            <a:r>
              <a:rPr lang="en-US" dirty="0"/>
              <a:t>SVG </a:t>
            </a:r>
          </a:p>
          <a:p>
            <a:pPr lvl="1"/>
            <a:r>
              <a:rPr lang="zh-CN" altLang="en-US" dirty="0"/>
              <a:t>矢量图，制作、使用方便</a:t>
            </a:r>
            <a:endParaRPr lang="en-US" altLang="zh-CN" dirty="0"/>
          </a:p>
          <a:p>
            <a:pPr lvl="1"/>
            <a:r>
              <a:rPr lang="zh-CN" altLang="en-US" dirty="0"/>
              <a:t>适用于大面积、小数量场景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25445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Canvas </a:t>
            </a:r>
            <a:r>
              <a:rPr lang="zh-CN" altLang="en-US" dirty="0"/>
              <a:t>坐标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000" dirty="0"/>
              <a:t>坐标</a:t>
            </a:r>
            <a:r>
              <a:rPr lang="en-US" altLang="zh-CN" sz="2000" dirty="0"/>
              <a:t>x</a:t>
            </a:r>
            <a:r>
              <a:rPr lang="zh-CN" altLang="en-US" sz="2000" dirty="0"/>
              <a:t>、</a:t>
            </a:r>
            <a:r>
              <a:rPr lang="en-US" altLang="zh-CN" sz="2000" dirty="0"/>
              <a:t>y</a:t>
            </a:r>
            <a:r>
              <a:rPr lang="zh-CN" altLang="en-US" sz="2000" dirty="0"/>
              <a:t>都为正数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1174465" y="2563723"/>
            <a:ext cx="6481720" cy="2848397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(x, 1+)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174465" y="2563723"/>
            <a:ext cx="371424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174465" y="2555629"/>
            <a:ext cx="0" cy="28483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174465" y="2555629"/>
            <a:ext cx="811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（</a:t>
            </a:r>
            <a:r>
              <a:rPr lang="en-US" altLang="zh-CN" sz="1400" dirty="0"/>
              <a:t>0, 0</a:t>
            </a:r>
            <a:r>
              <a:rPr lang="zh-CN" altLang="en-US" sz="1400" dirty="0"/>
              <a:t>）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1194968" y="4944234"/>
            <a:ext cx="756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(y, 1+)</a:t>
            </a:r>
          </a:p>
        </p:txBody>
      </p:sp>
    </p:spTree>
    <p:extLst>
      <p:ext uri="{BB962C8B-B14F-4D97-AF65-F5344CB8AC3E}">
        <p14:creationId xmlns:p14="http://schemas.microsoft.com/office/powerpoint/2010/main" val="1141817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altLang="zh-CN" dirty="0"/>
              <a:t>anvas </a:t>
            </a:r>
            <a:r>
              <a:rPr lang="zh-CN" altLang="en-US" dirty="0"/>
              <a:t>工具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矩形</a:t>
            </a:r>
            <a:endParaRPr lang="en-US" altLang="zh-CN" dirty="0"/>
          </a:p>
          <a:p>
            <a:r>
              <a:rPr lang="zh-CN" altLang="en-US" dirty="0"/>
              <a:t>路径</a:t>
            </a:r>
            <a:endParaRPr lang="en-US" altLang="zh-CN" dirty="0"/>
          </a:p>
          <a:p>
            <a:r>
              <a:rPr lang="zh-CN" altLang="en-US" dirty="0"/>
              <a:t>样式</a:t>
            </a:r>
            <a:endParaRPr lang="en-US" altLang="zh-CN" dirty="0"/>
          </a:p>
          <a:p>
            <a:r>
              <a:rPr lang="zh-CN" altLang="en-US" dirty="0"/>
              <a:t>文本</a:t>
            </a:r>
            <a:endParaRPr lang="en-US" altLang="zh-CN" dirty="0"/>
          </a:p>
          <a:p>
            <a:r>
              <a:rPr lang="zh-CN" altLang="en-US" dirty="0"/>
              <a:t>图像绘制</a:t>
            </a:r>
            <a:endParaRPr lang="en-US" altLang="zh-CN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022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矩形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rect</a:t>
            </a:r>
            <a:r>
              <a:rPr lang="en-US" dirty="0"/>
              <a:t>(</a:t>
            </a:r>
            <a:r>
              <a:rPr lang="en-US" sz="2000" i="1" dirty="0"/>
              <a:t>x, y, w, h</a:t>
            </a:r>
            <a:r>
              <a:rPr lang="en-US" dirty="0"/>
              <a:t>)</a:t>
            </a:r>
          </a:p>
          <a:p>
            <a:r>
              <a:rPr lang="en-US" dirty="0" err="1"/>
              <a:t>fillRect</a:t>
            </a:r>
            <a:r>
              <a:rPr lang="en-US" dirty="0"/>
              <a:t>(</a:t>
            </a:r>
            <a:r>
              <a:rPr lang="en-US" sz="2000" i="1" dirty="0"/>
              <a:t>x, y, w, h</a:t>
            </a:r>
            <a:r>
              <a:rPr lang="en-US" dirty="0"/>
              <a:t>)</a:t>
            </a:r>
          </a:p>
          <a:p>
            <a:r>
              <a:rPr lang="en-US" dirty="0" err="1"/>
              <a:t>strokeRect</a:t>
            </a:r>
            <a:r>
              <a:rPr lang="en-US" dirty="0"/>
              <a:t>(</a:t>
            </a:r>
            <a:r>
              <a:rPr lang="en-US" sz="2000" i="1" dirty="0"/>
              <a:t>x, y, w, h</a:t>
            </a:r>
            <a:r>
              <a:rPr lang="en-US" dirty="0"/>
              <a:t>)</a:t>
            </a:r>
          </a:p>
          <a:p>
            <a:r>
              <a:rPr lang="en-US" dirty="0" err="1"/>
              <a:t>clearRect</a:t>
            </a:r>
            <a:r>
              <a:rPr lang="en-US" dirty="0"/>
              <a:t>(</a:t>
            </a:r>
            <a:r>
              <a:rPr lang="en-US" sz="2000" i="1" dirty="0"/>
              <a:t>x, y, w, h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24283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路径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beginPath</a:t>
            </a:r>
            <a:r>
              <a:rPr lang="en-US" dirty="0"/>
              <a:t>()</a:t>
            </a:r>
          </a:p>
          <a:p>
            <a:r>
              <a:rPr lang="en-US" dirty="0" err="1"/>
              <a:t>moveTo</a:t>
            </a:r>
            <a:r>
              <a:rPr lang="en-US" dirty="0"/>
              <a:t>(</a:t>
            </a:r>
            <a:r>
              <a:rPr lang="en-US" sz="2000" i="1" dirty="0"/>
              <a:t>x</a:t>
            </a:r>
            <a:r>
              <a:rPr lang="en-US" altLang="zh-CN" sz="2000" i="1" dirty="0"/>
              <a:t>, y</a:t>
            </a:r>
            <a:r>
              <a:rPr lang="en-US" dirty="0"/>
              <a:t>)</a:t>
            </a:r>
          </a:p>
          <a:p>
            <a:r>
              <a:rPr lang="en-US" dirty="0" err="1"/>
              <a:t>closePath</a:t>
            </a:r>
            <a:r>
              <a:rPr lang="en-US" dirty="0"/>
              <a:t>()</a:t>
            </a:r>
          </a:p>
          <a:p>
            <a:r>
              <a:rPr lang="en-US" dirty="0" err="1"/>
              <a:t>lineTo</a:t>
            </a:r>
            <a:r>
              <a:rPr lang="en-US" dirty="0"/>
              <a:t>(</a:t>
            </a:r>
            <a:r>
              <a:rPr lang="en-US" sz="2000" i="1" dirty="0"/>
              <a:t>x, y</a:t>
            </a:r>
            <a:r>
              <a:rPr lang="en-US" dirty="0"/>
              <a:t>)</a:t>
            </a:r>
          </a:p>
          <a:p>
            <a:r>
              <a:rPr lang="en-US" dirty="0"/>
              <a:t>clip()</a:t>
            </a:r>
          </a:p>
          <a:p>
            <a:r>
              <a:rPr lang="en-US" dirty="0" err="1"/>
              <a:t>quadraticCurveTo</a:t>
            </a:r>
            <a:r>
              <a:rPr lang="en-US" dirty="0"/>
              <a:t>()</a:t>
            </a:r>
          </a:p>
          <a:p>
            <a:r>
              <a:rPr lang="en-US" dirty="0" err="1"/>
              <a:t>bezierCurveTo</a:t>
            </a:r>
            <a:r>
              <a:rPr lang="en-US" dirty="0"/>
              <a:t>()</a:t>
            </a:r>
          </a:p>
          <a:p>
            <a:r>
              <a:rPr lang="en-US" dirty="0"/>
              <a:t>arc(</a:t>
            </a:r>
            <a:r>
              <a:rPr lang="en-US" sz="2000" i="1" dirty="0"/>
              <a:t>x, y, r, </a:t>
            </a:r>
            <a:r>
              <a:rPr lang="en-US" sz="2000" i="1" dirty="0" err="1"/>
              <a:t>sAngle</a:t>
            </a:r>
            <a:r>
              <a:rPr lang="en-US" sz="2000" i="1" dirty="0"/>
              <a:t>, </a:t>
            </a:r>
            <a:r>
              <a:rPr lang="en-US" sz="2000" i="1" dirty="0" err="1"/>
              <a:t>eAngle</a:t>
            </a:r>
            <a:r>
              <a:rPr lang="en-US" sz="2000" i="1" dirty="0"/>
              <a:t>, counterclockwise</a:t>
            </a:r>
            <a:r>
              <a:rPr lang="en-US" dirty="0"/>
              <a:t>)</a:t>
            </a:r>
          </a:p>
          <a:p>
            <a:r>
              <a:rPr lang="en-US" dirty="0" err="1"/>
              <a:t>arcTo</a:t>
            </a:r>
            <a:r>
              <a:rPr lang="en-US" dirty="0"/>
              <a:t>(</a:t>
            </a:r>
            <a:r>
              <a:rPr lang="es-ES" sz="2000" i="1" dirty="0"/>
              <a:t>x1, y1, x2, y2, r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5839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C63DF92-CEDE-4380-92B5-BCE05BFD5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arcTo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7FC65033-908F-4791-A8C0-1A0BB602DF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 err="1"/>
              <a:t>arcTo</a:t>
            </a:r>
            <a:r>
              <a:rPr lang="en-US" altLang="zh-CN" dirty="0"/>
              <a:t>(x1, y1, x2 y2, r)</a:t>
            </a:r>
            <a:endParaRPr lang="zh-CN" altLang="en-US" dirty="0"/>
          </a:p>
        </p:txBody>
      </p:sp>
      <p:sp>
        <p:nvSpPr>
          <p:cNvPr id="4" name="弧形 3">
            <a:extLst>
              <a:ext uri="{FF2B5EF4-FFF2-40B4-BE49-F238E27FC236}">
                <a16:creationId xmlns:a16="http://schemas.microsoft.com/office/drawing/2014/main" xmlns="" id="{CDEF0C68-B64B-466E-8D7E-901DBE257FAF}"/>
              </a:ext>
            </a:extLst>
          </p:cNvPr>
          <p:cNvSpPr/>
          <p:nvPr/>
        </p:nvSpPr>
        <p:spPr>
          <a:xfrm>
            <a:off x="3941685" y="2956264"/>
            <a:ext cx="2272684" cy="1970843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xmlns="" id="{8F575DF3-9F6A-4669-AEFC-2C189FDC6B46}"/>
              </a:ext>
            </a:extLst>
          </p:cNvPr>
          <p:cNvCxnSpPr>
            <a:stCxn id="4" idx="0"/>
          </p:cNvCxnSpPr>
          <p:nvPr/>
        </p:nvCxnSpPr>
        <p:spPr>
          <a:xfrm>
            <a:off x="5078027" y="2956264"/>
            <a:ext cx="11984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xmlns="" id="{AB30833A-A26E-40EF-A0A8-CB71DC43794E}"/>
              </a:ext>
            </a:extLst>
          </p:cNvPr>
          <p:cNvCxnSpPr>
            <a:stCxn id="4" idx="2"/>
          </p:cNvCxnSpPr>
          <p:nvPr/>
        </p:nvCxnSpPr>
        <p:spPr>
          <a:xfrm flipV="1">
            <a:off x="6214369" y="2956264"/>
            <a:ext cx="0" cy="9854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xmlns="" id="{E32D1960-FE90-4C3D-94FF-32F2AE40F6BD}"/>
              </a:ext>
            </a:extLst>
          </p:cNvPr>
          <p:cNvCxnSpPr/>
          <p:nvPr/>
        </p:nvCxnSpPr>
        <p:spPr>
          <a:xfrm>
            <a:off x="5078027" y="2956264"/>
            <a:ext cx="0" cy="9854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xmlns="" id="{4BD3A93B-427C-4041-BAE3-9AA91E263B65}"/>
              </a:ext>
            </a:extLst>
          </p:cNvPr>
          <p:cNvCxnSpPr>
            <a:endCxn id="4" idx="2"/>
          </p:cNvCxnSpPr>
          <p:nvPr/>
        </p:nvCxnSpPr>
        <p:spPr>
          <a:xfrm>
            <a:off x="5078027" y="3941686"/>
            <a:ext cx="11363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CFB39EFA-59DB-41B3-BC86-1C39BE42E2A4}"/>
              </a:ext>
            </a:extLst>
          </p:cNvPr>
          <p:cNvSpPr txBox="1"/>
          <p:nvPr/>
        </p:nvSpPr>
        <p:spPr>
          <a:xfrm>
            <a:off x="6113605" y="2731648"/>
            <a:ext cx="7505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(x1,y1)</a:t>
            </a:r>
            <a:endParaRPr lang="zh-CN" altLang="en-US" sz="1600" dirty="0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xmlns="" id="{AB81F334-537F-419A-8ABA-143424EEDB64}"/>
              </a:ext>
            </a:extLst>
          </p:cNvPr>
          <p:cNvCxnSpPr>
            <a:stCxn id="4" idx="2"/>
          </p:cNvCxnSpPr>
          <p:nvPr/>
        </p:nvCxnSpPr>
        <p:spPr>
          <a:xfrm>
            <a:off x="6214369" y="3941686"/>
            <a:ext cx="0" cy="807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xmlns="" id="{341879A2-7A3A-4CB0-BBB0-5E0ACD99F0D2}"/>
              </a:ext>
            </a:extLst>
          </p:cNvPr>
          <p:cNvSpPr txBox="1"/>
          <p:nvPr/>
        </p:nvSpPr>
        <p:spPr>
          <a:xfrm>
            <a:off x="6209144" y="4264835"/>
            <a:ext cx="7970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(x2, y2)</a:t>
            </a:r>
            <a:endParaRPr lang="zh-CN" altLang="en-US" sz="16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xmlns="" id="{282B3A65-F5AF-402F-A348-8D5EF77573C1}"/>
              </a:ext>
            </a:extLst>
          </p:cNvPr>
          <p:cNvSpPr txBox="1"/>
          <p:nvPr/>
        </p:nvSpPr>
        <p:spPr>
          <a:xfrm>
            <a:off x="5381382" y="3877140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4175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 numCol="2"/>
          <a:lstStyle/>
          <a:p>
            <a:r>
              <a:rPr lang="en-US" dirty="0" err="1"/>
              <a:t>fillStyle</a:t>
            </a:r>
            <a:r>
              <a:rPr lang="en-US" dirty="0"/>
              <a:t>	</a:t>
            </a:r>
          </a:p>
          <a:p>
            <a:r>
              <a:rPr lang="en-US" dirty="0" err="1"/>
              <a:t>strokeStyle</a:t>
            </a:r>
            <a:endParaRPr lang="en-US" dirty="0"/>
          </a:p>
          <a:p>
            <a:r>
              <a:rPr lang="en-US" dirty="0" err="1"/>
              <a:t>shadowColor</a:t>
            </a:r>
            <a:endParaRPr lang="en-US" dirty="0"/>
          </a:p>
          <a:p>
            <a:r>
              <a:rPr lang="en-US" altLang="zh-CN" dirty="0" err="1"/>
              <a:t>shadowBlur</a:t>
            </a:r>
            <a:endParaRPr lang="en-US" altLang="zh-CN" dirty="0"/>
          </a:p>
          <a:p>
            <a:r>
              <a:rPr lang="en-US" dirty="0" err="1"/>
              <a:t>shadowOffsetX</a:t>
            </a:r>
            <a:endParaRPr lang="en-US" dirty="0"/>
          </a:p>
          <a:p>
            <a:r>
              <a:rPr lang="en-US" dirty="0" err="1"/>
              <a:t>shadowOffsetY</a:t>
            </a:r>
            <a:r>
              <a:rPr lang="en-US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4174987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0066FF"/>
        </a:solidFill>
        <a:ln>
          <a:noFill/>
        </a:ln>
      </a:spPr>
      <a:bodyPr rtlCol="0" anchor="t"/>
      <a:lstStyle>
        <a:defPPr>
          <a:defRPr sz="1400" dirty="0">
            <a:solidFill>
              <a:schemeClr val="bg1"/>
            </a:solidFill>
            <a:latin typeface="Arial" charset="0"/>
            <a:ea typeface="Arial" charset="0"/>
            <a:cs typeface="Arial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23252</TotalTime>
  <Words>236</Words>
  <Application>Microsoft Office PowerPoint</Application>
  <PresentationFormat>Custom</PresentationFormat>
  <Paragraphs>69</Paragraphs>
  <Slides>12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Canvas  </vt:lpstr>
      <vt:lpstr>Canvas &amp;&amp; SVG</vt:lpstr>
      <vt:lpstr>Canvas &amp;&amp; SVG</vt:lpstr>
      <vt:lpstr>Canvas 坐标</vt:lpstr>
      <vt:lpstr>Canvas 工具</vt:lpstr>
      <vt:lpstr>矩形</vt:lpstr>
      <vt:lpstr>路径</vt:lpstr>
      <vt:lpstr>arcTo</vt:lpstr>
      <vt:lpstr>样式</vt:lpstr>
      <vt:lpstr>文本</vt:lpstr>
      <vt:lpstr>图像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Allan</dc:creator>
  <cp:lastModifiedBy>Liam Lian</cp:lastModifiedBy>
  <cp:revision>1595</cp:revision>
  <cp:lastPrinted>2016-05-18T09:20:35Z</cp:lastPrinted>
  <dcterms:created xsi:type="dcterms:W3CDTF">2013-03-13T07:12:40Z</dcterms:created>
  <dcterms:modified xsi:type="dcterms:W3CDTF">2018-07-30T09:12:06Z</dcterms:modified>
</cp:coreProperties>
</file>