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300" r:id="rId3"/>
    <p:sldId id="296" r:id="rId4"/>
    <p:sldId id="257" r:id="rId5"/>
    <p:sldId id="299" r:id="rId6"/>
    <p:sldId id="311" r:id="rId7"/>
    <p:sldId id="263" r:id="rId8"/>
    <p:sldId id="302" r:id="rId9"/>
    <p:sldId id="264" r:id="rId10"/>
    <p:sldId id="297" r:id="rId11"/>
    <p:sldId id="303" r:id="rId12"/>
    <p:sldId id="304" r:id="rId13"/>
    <p:sldId id="305" r:id="rId14"/>
    <p:sldId id="316" r:id="rId15"/>
    <p:sldId id="317" r:id="rId16"/>
    <p:sldId id="313" r:id="rId17"/>
    <p:sldId id="314" r:id="rId18"/>
    <p:sldId id="315" r:id="rId19"/>
    <p:sldId id="306" r:id="rId20"/>
    <p:sldId id="262" r:id="rId21"/>
    <p:sldId id="272" r:id="rId22"/>
    <p:sldId id="271" r:id="rId23"/>
    <p:sldId id="318" r:id="rId24"/>
    <p:sldId id="267" r:id="rId25"/>
    <p:sldId id="268" r:id="rId26"/>
    <p:sldId id="319" r:id="rId27"/>
    <p:sldId id="320" r:id="rId28"/>
    <p:sldId id="279" r:id="rId29"/>
    <p:sldId id="321" r:id="rId30"/>
    <p:sldId id="270" r:id="rId31"/>
    <p:sldId id="322" r:id="rId32"/>
    <p:sldId id="273" r:id="rId33"/>
    <p:sldId id="324" r:id="rId34"/>
    <p:sldId id="325" r:id="rId35"/>
    <p:sldId id="281" r:id="rId36"/>
    <p:sldId id="298" r:id="rId37"/>
    <p:sldId id="307" r:id="rId38"/>
    <p:sldId id="312" r:id="rId3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1"/>
      <p:bold r:id="rId42"/>
      <p:italic r:id="rId43"/>
      <p:boldItalic r:id="rId44"/>
    </p:embeddedFont>
    <p:embeddedFont>
      <p:font typeface="Barlow Light" panose="00000400000000000000" pitchFamily="2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Miriam Libre" panose="00000500000000000000" pitchFamily="2" charset="-79"/>
      <p:regular r:id="rId53"/>
      <p:bold r:id="rId54"/>
    </p:embeddedFont>
    <p:embeddedFont>
      <p:font typeface="Work Sans" pitchFamily="2" charset="0"/>
      <p:regular r:id="rId55"/>
      <p:bold r:id="rId56"/>
      <p:italic r:id="rId57"/>
      <p:boldItalic r:id="rId58"/>
    </p:embeddedFont>
    <p:embeddedFont>
      <p:font typeface="標楷體" panose="03000509000000000000" pitchFamily="65" charset="-12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008E0-C207-4C28-B17E-5BFBE718E8CB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4082644-1327-46C2-ABB3-861626DCD4D9}">
      <dgm:prSet phldrT="[文字]"/>
      <dgm:spPr/>
      <dgm:t>
        <a:bodyPr/>
        <a:lstStyle/>
        <a:p>
          <a:r>
            <a:rPr lang="zh-TW" altLang="en-US" dirty="0"/>
            <a:t>吳宥俞</a:t>
          </a:r>
        </a:p>
      </dgm:t>
    </dgm:pt>
    <dgm:pt modelId="{17295B4D-9691-4A38-9F5A-49B38FBF4F7D}" type="parTrans" cxnId="{CF4E1373-DCCF-4943-A137-8FB2D71F7FCC}">
      <dgm:prSet/>
      <dgm:spPr/>
      <dgm:t>
        <a:bodyPr/>
        <a:lstStyle/>
        <a:p>
          <a:endParaRPr lang="zh-TW" altLang="en-US"/>
        </a:p>
      </dgm:t>
    </dgm:pt>
    <dgm:pt modelId="{8E2992B3-F0E9-4780-A0B3-DC6F53FEC668}" type="sibTrans" cxnId="{CF4E1373-DCCF-4943-A137-8FB2D71F7FCC}">
      <dgm:prSet/>
      <dgm:spPr/>
      <dgm:t>
        <a:bodyPr/>
        <a:lstStyle/>
        <a:p>
          <a:endParaRPr lang="zh-TW" altLang="en-US"/>
        </a:p>
      </dgm:t>
    </dgm:pt>
    <dgm:pt modelId="{0B46BD7E-41BF-4DF7-BBF9-AAA49F60498C}">
      <dgm:prSet phldrT="[文字]"/>
      <dgm:spPr/>
      <dgm:t>
        <a:bodyPr/>
        <a:lstStyle/>
        <a:p>
          <a:r>
            <a:rPr lang="zh-TW" altLang="en-US" dirty="0"/>
            <a:t>柯維哲</a:t>
          </a:r>
        </a:p>
      </dgm:t>
    </dgm:pt>
    <dgm:pt modelId="{D0AF373C-F19A-4C7D-9660-02354FCD66C8}" type="parTrans" cxnId="{9714DBA9-E553-461B-8E74-A68B07D1132C}">
      <dgm:prSet/>
      <dgm:spPr/>
      <dgm:t>
        <a:bodyPr/>
        <a:lstStyle/>
        <a:p>
          <a:endParaRPr lang="zh-TW" altLang="en-US"/>
        </a:p>
      </dgm:t>
    </dgm:pt>
    <dgm:pt modelId="{3183948B-A46B-4BC7-9FF9-8E26F64D2452}" type="sibTrans" cxnId="{9714DBA9-E553-461B-8E74-A68B07D1132C}">
      <dgm:prSet/>
      <dgm:spPr/>
      <dgm:t>
        <a:bodyPr/>
        <a:lstStyle/>
        <a:p>
          <a:endParaRPr lang="zh-TW" altLang="en-US"/>
        </a:p>
      </dgm:t>
    </dgm:pt>
    <dgm:pt modelId="{78C2EA37-2CA8-452A-9256-0FF0D63C9564}">
      <dgm:prSet phldrT="[文字]"/>
      <dgm:spPr/>
      <dgm:t>
        <a:bodyPr/>
        <a:lstStyle/>
        <a:p>
          <a:r>
            <a:rPr lang="zh-TW" altLang="en-US" dirty="0"/>
            <a:t>賴濰凱</a:t>
          </a:r>
        </a:p>
      </dgm:t>
    </dgm:pt>
    <dgm:pt modelId="{BBBA605C-E98A-4FC9-AC63-A92E04E77800}" type="parTrans" cxnId="{B0BCD3E0-40DC-4ADD-B875-D6170B7307EC}">
      <dgm:prSet/>
      <dgm:spPr/>
      <dgm:t>
        <a:bodyPr/>
        <a:lstStyle/>
        <a:p>
          <a:endParaRPr lang="zh-TW" altLang="en-US"/>
        </a:p>
      </dgm:t>
    </dgm:pt>
    <dgm:pt modelId="{BFC24FE2-3180-4949-8DF4-33FE74296691}" type="sibTrans" cxnId="{B0BCD3E0-40DC-4ADD-B875-D6170B7307EC}">
      <dgm:prSet/>
      <dgm:spPr/>
      <dgm:t>
        <a:bodyPr/>
        <a:lstStyle/>
        <a:p>
          <a:endParaRPr lang="zh-TW" altLang="en-US"/>
        </a:p>
      </dgm:t>
    </dgm:pt>
    <dgm:pt modelId="{AB7853DB-8C36-4D60-9E20-C649370DD2D8}">
      <dgm:prSet/>
      <dgm:spPr/>
      <dgm:t>
        <a:bodyPr/>
        <a:lstStyle/>
        <a:p>
          <a:r>
            <a:rPr lang="zh-TW" altLang="en-US" dirty="0"/>
            <a:t>張定竣</a:t>
          </a:r>
        </a:p>
      </dgm:t>
    </dgm:pt>
    <dgm:pt modelId="{0DE23E10-0AB3-4E30-8FE0-8EA3DA48E3E9}" type="parTrans" cxnId="{2562151C-346D-4D2B-BE68-51A85282DE03}">
      <dgm:prSet/>
      <dgm:spPr/>
      <dgm:t>
        <a:bodyPr/>
        <a:lstStyle/>
        <a:p>
          <a:endParaRPr lang="zh-TW" altLang="en-US"/>
        </a:p>
      </dgm:t>
    </dgm:pt>
    <dgm:pt modelId="{C5DD5A46-782C-4559-86BC-D0154A6A8A15}" type="sibTrans" cxnId="{2562151C-346D-4D2B-BE68-51A85282DE03}">
      <dgm:prSet/>
      <dgm:spPr/>
      <dgm:t>
        <a:bodyPr/>
        <a:lstStyle/>
        <a:p>
          <a:endParaRPr lang="zh-TW" altLang="en-US"/>
        </a:p>
      </dgm:t>
    </dgm:pt>
    <dgm:pt modelId="{84646A57-0FF6-4584-8B7C-8B1E33CDE3CC}">
      <dgm:prSet/>
      <dgm:spPr/>
      <dgm:t>
        <a:bodyPr/>
        <a:lstStyle/>
        <a:p>
          <a:r>
            <a:rPr lang="zh-TW" altLang="en-US" dirty="0"/>
            <a:t>林昱騰</a:t>
          </a:r>
        </a:p>
      </dgm:t>
    </dgm:pt>
    <dgm:pt modelId="{4CB06A5B-8CFE-444D-B8DE-96AE2A2409F9}" type="parTrans" cxnId="{0746D390-CBC1-4A1A-B944-8D329C4E83C7}">
      <dgm:prSet/>
      <dgm:spPr/>
      <dgm:t>
        <a:bodyPr/>
        <a:lstStyle/>
        <a:p>
          <a:endParaRPr lang="zh-TW" altLang="en-US"/>
        </a:p>
      </dgm:t>
    </dgm:pt>
    <dgm:pt modelId="{4727448F-D413-4486-8FB5-D8FE4B3D002A}" type="sibTrans" cxnId="{0746D390-CBC1-4A1A-B944-8D329C4E83C7}">
      <dgm:prSet/>
      <dgm:spPr/>
      <dgm:t>
        <a:bodyPr/>
        <a:lstStyle/>
        <a:p>
          <a:endParaRPr lang="zh-TW" altLang="en-US"/>
        </a:p>
      </dgm:t>
    </dgm:pt>
    <dgm:pt modelId="{26FC6862-62CF-4873-A373-DBC49D4713C0}">
      <dgm:prSet/>
      <dgm:spPr/>
      <dgm:t>
        <a:bodyPr/>
        <a:lstStyle/>
        <a:p>
          <a:r>
            <a:rPr lang="zh-TW" altLang="en-US"/>
            <a:t>姜壽棋</a:t>
          </a:r>
        </a:p>
      </dgm:t>
    </dgm:pt>
    <dgm:pt modelId="{8420A6D5-5055-4BFF-89CF-D40E8ABAB16B}" type="parTrans" cxnId="{44802679-B106-4DC4-A7AF-01FB474557F2}">
      <dgm:prSet/>
      <dgm:spPr/>
      <dgm:t>
        <a:bodyPr/>
        <a:lstStyle/>
        <a:p>
          <a:endParaRPr lang="zh-TW" altLang="en-US"/>
        </a:p>
      </dgm:t>
    </dgm:pt>
    <dgm:pt modelId="{2DE92146-BB2F-4441-90CD-29E49F1E806E}" type="sibTrans" cxnId="{44802679-B106-4DC4-A7AF-01FB474557F2}">
      <dgm:prSet/>
      <dgm:spPr/>
      <dgm:t>
        <a:bodyPr/>
        <a:lstStyle/>
        <a:p>
          <a:endParaRPr lang="zh-TW" altLang="en-US"/>
        </a:p>
      </dgm:t>
    </dgm:pt>
    <dgm:pt modelId="{2FEA76C3-CFB9-4973-AB8D-3521B6112BD5}" type="pres">
      <dgm:prSet presAssocID="{A47008E0-C207-4C28-B17E-5BFBE718E8CB}" presName="compositeShape" presStyleCnt="0">
        <dgm:presLayoutVars>
          <dgm:chMax val="7"/>
          <dgm:dir/>
          <dgm:resizeHandles val="exact"/>
        </dgm:presLayoutVars>
      </dgm:prSet>
      <dgm:spPr/>
    </dgm:pt>
    <dgm:pt modelId="{4499BDCB-2B46-4FB2-9CF5-1B77DCF333A3}" type="pres">
      <dgm:prSet presAssocID="{A47008E0-C207-4C28-B17E-5BFBE718E8CB}" presName="wedge1" presStyleLbl="node1" presStyleIdx="0" presStyleCnt="6"/>
      <dgm:spPr/>
    </dgm:pt>
    <dgm:pt modelId="{5BE87C40-B8B5-4E32-BF67-2B8818608E34}" type="pres">
      <dgm:prSet presAssocID="{A47008E0-C207-4C28-B17E-5BFBE718E8CB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635CB6A-7A3B-41A5-B4D4-ACD0F17EAAFA}" type="pres">
      <dgm:prSet presAssocID="{A47008E0-C207-4C28-B17E-5BFBE718E8CB}" presName="wedge2" presStyleLbl="node1" presStyleIdx="1" presStyleCnt="6"/>
      <dgm:spPr/>
    </dgm:pt>
    <dgm:pt modelId="{C774DA48-E401-4B6D-8D8A-49EDB8C4C78D}" type="pres">
      <dgm:prSet presAssocID="{A47008E0-C207-4C28-B17E-5BFBE718E8CB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6E4191F-CBF6-462C-A576-B107CE887954}" type="pres">
      <dgm:prSet presAssocID="{A47008E0-C207-4C28-B17E-5BFBE718E8CB}" presName="wedge3" presStyleLbl="node1" presStyleIdx="2" presStyleCnt="6"/>
      <dgm:spPr/>
    </dgm:pt>
    <dgm:pt modelId="{D5842EF7-FE97-4784-A7AC-C70464576349}" type="pres">
      <dgm:prSet presAssocID="{A47008E0-C207-4C28-B17E-5BFBE718E8CB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0AD86E8-9135-4BFF-8D9A-469192928AC9}" type="pres">
      <dgm:prSet presAssocID="{A47008E0-C207-4C28-B17E-5BFBE718E8CB}" presName="wedge4" presStyleLbl="node1" presStyleIdx="3" presStyleCnt="6"/>
      <dgm:spPr/>
    </dgm:pt>
    <dgm:pt modelId="{96D8EF83-D9CE-4B70-8B7C-48BF860EFC9A}" type="pres">
      <dgm:prSet presAssocID="{A47008E0-C207-4C28-B17E-5BFBE718E8CB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1D26BA6-BEA2-43DE-A246-79F4A1D8F848}" type="pres">
      <dgm:prSet presAssocID="{A47008E0-C207-4C28-B17E-5BFBE718E8CB}" presName="wedge5" presStyleLbl="node1" presStyleIdx="4" presStyleCnt="6"/>
      <dgm:spPr/>
    </dgm:pt>
    <dgm:pt modelId="{2DC3141F-36E9-4EE2-A6C3-676059D764FC}" type="pres">
      <dgm:prSet presAssocID="{A47008E0-C207-4C28-B17E-5BFBE718E8CB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FF8CFDD-A559-4FE1-B967-01A657CD285F}" type="pres">
      <dgm:prSet presAssocID="{A47008E0-C207-4C28-B17E-5BFBE718E8CB}" presName="wedge6" presStyleLbl="node1" presStyleIdx="5" presStyleCnt="6"/>
      <dgm:spPr/>
    </dgm:pt>
    <dgm:pt modelId="{3463DF7B-625F-4A81-BB82-E50781E7E277}" type="pres">
      <dgm:prSet presAssocID="{A47008E0-C207-4C28-B17E-5BFBE718E8CB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ACFAB05-58F8-4DD0-BFF1-7E109700F1E7}" type="presOf" srcId="{AB7853DB-8C36-4D60-9E20-C649370DD2D8}" destId="{96D8EF83-D9CE-4B70-8B7C-48BF860EFC9A}" srcOrd="1" destOrd="0" presId="urn:microsoft.com/office/officeart/2005/8/layout/chart3"/>
    <dgm:cxn modelId="{80EAE61A-2CF8-4035-BFF2-A3FCE5E74C90}" type="presOf" srcId="{A47008E0-C207-4C28-B17E-5BFBE718E8CB}" destId="{2FEA76C3-CFB9-4973-AB8D-3521B6112BD5}" srcOrd="0" destOrd="0" presId="urn:microsoft.com/office/officeart/2005/8/layout/chart3"/>
    <dgm:cxn modelId="{2562151C-346D-4D2B-BE68-51A85282DE03}" srcId="{A47008E0-C207-4C28-B17E-5BFBE718E8CB}" destId="{AB7853DB-8C36-4D60-9E20-C649370DD2D8}" srcOrd="3" destOrd="0" parTransId="{0DE23E10-0AB3-4E30-8FE0-8EA3DA48E3E9}" sibTransId="{C5DD5A46-782C-4559-86BC-D0154A6A8A15}"/>
    <dgm:cxn modelId="{DA8E951D-30AA-4190-8C7E-585D31475F41}" type="presOf" srcId="{84646A57-0FF6-4584-8B7C-8B1E33CDE3CC}" destId="{D1D26BA6-BEA2-43DE-A246-79F4A1D8F848}" srcOrd="0" destOrd="0" presId="urn:microsoft.com/office/officeart/2005/8/layout/chart3"/>
    <dgm:cxn modelId="{D7965534-F273-41CF-9252-E4C0572937C5}" type="presOf" srcId="{78C2EA37-2CA8-452A-9256-0FF0D63C9564}" destId="{D5842EF7-FE97-4784-A7AC-C70464576349}" srcOrd="1" destOrd="0" presId="urn:microsoft.com/office/officeart/2005/8/layout/chart3"/>
    <dgm:cxn modelId="{1772085D-CE5A-478D-97D2-E95A42771A57}" type="presOf" srcId="{04082644-1327-46C2-ABB3-861626DCD4D9}" destId="{4499BDCB-2B46-4FB2-9CF5-1B77DCF333A3}" srcOrd="0" destOrd="0" presId="urn:microsoft.com/office/officeart/2005/8/layout/chart3"/>
    <dgm:cxn modelId="{08A19444-5541-43F0-9733-AA480C2EE02D}" type="presOf" srcId="{0B46BD7E-41BF-4DF7-BBF9-AAA49F60498C}" destId="{B635CB6A-7A3B-41A5-B4D4-ACD0F17EAAFA}" srcOrd="0" destOrd="0" presId="urn:microsoft.com/office/officeart/2005/8/layout/chart3"/>
    <dgm:cxn modelId="{CF4E1373-DCCF-4943-A137-8FB2D71F7FCC}" srcId="{A47008E0-C207-4C28-B17E-5BFBE718E8CB}" destId="{04082644-1327-46C2-ABB3-861626DCD4D9}" srcOrd="0" destOrd="0" parTransId="{17295B4D-9691-4A38-9F5A-49B38FBF4F7D}" sibTransId="{8E2992B3-F0E9-4780-A0B3-DC6F53FEC668}"/>
    <dgm:cxn modelId="{E448FC56-F074-49F3-ACAB-165F4162F099}" type="presOf" srcId="{78C2EA37-2CA8-452A-9256-0FF0D63C9564}" destId="{A6E4191F-CBF6-462C-A576-B107CE887954}" srcOrd="0" destOrd="0" presId="urn:microsoft.com/office/officeart/2005/8/layout/chart3"/>
    <dgm:cxn modelId="{44802679-B106-4DC4-A7AF-01FB474557F2}" srcId="{A47008E0-C207-4C28-B17E-5BFBE718E8CB}" destId="{26FC6862-62CF-4873-A373-DBC49D4713C0}" srcOrd="5" destOrd="0" parTransId="{8420A6D5-5055-4BFF-89CF-D40E8ABAB16B}" sibTransId="{2DE92146-BB2F-4441-90CD-29E49F1E806E}"/>
    <dgm:cxn modelId="{0746D390-CBC1-4A1A-B944-8D329C4E83C7}" srcId="{A47008E0-C207-4C28-B17E-5BFBE718E8CB}" destId="{84646A57-0FF6-4584-8B7C-8B1E33CDE3CC}" srcOrd="4" destOrd="0" parTransId="{4CB06A5B-8CFE-444D-B8DE-96AE2A2409F9}" sibTransId="{4727448F-D413-4486-8FB5-D8FE4B3D002A}"/>
    <dgm:cxn modelId="{786D359A-9988-47FD-856D-D9F2032AB002}" type="presOf" srcId="{84646A57-0FF6-4584-8B7C-8B1E33CDE3CC}" destId="{2DC3141F-36E9-4EE2-A6C3-676059D764FC}" srcOrd="1" destOrd="0" presId="urn:microsoft.com/office/officeart/2005/8/layout/chart3"/>
    <dgm:cxn modelId="{9714DBA9-E553-461B-8E74-A68B07D1132C}" srcId="{A47008E0-C207-4C28-B17E-5BFBE718E8CB}" destId="{0B46BD7E-41BF-4DF7-BBF9-AAA49F60498C}" srcOrd="1" destOrd="0" parTransId="{D0AF373C-F19A-4C7D-9660-02354FCD66C8}" sibTransId="{3183948B-A46B-4BC7-9FF9-8E26F64D2452}"/>
    <dgm:cxn modelId="{35D7DEC4-836F-4473-AEF6-BB3E5D4D41A9}" type="presOf" srcId="{04082644-1327-46C2-ABB3-861626DCD4D9}" destId="{5BE87C40-B8B5-4E32-BF67-2B8818608E34}" srcOrd="1" destOrd="0" presId="urn:microsoft.com/office/officeart/2005/8/layout/chart3"/>
    <dgm:cxn modelId="{967982CC-BB39-48F8-B7BB-E7774C63246C}" type="presOf" srcId="{26FC6862-62CF-4873-A373-DBC49D4713C0}" destId="{8FF8CFDD-A559-4FE1-B967-01A657CD285F}" srcOrd="0" destOrd="0" presId="urn:microsoft.com/office/officeart/2005/8/layout/chart3"/>
    <dgm:cxn modelId="{5B4080D4-E22C-4A40-AF0A-EC91A4F29020}" type="presOf" srcId="{AB7853DB-8C36-4D60-9E20-C649370DD2D8}" destId="{60AD86E8-9135-4BFF-8D9A-469192928AC9}" srcOrd="0" destOrd="0" presId="urn:microsoft.com/office/officeart/2005/8/layout/chart3"/>
    <dgm:cxn modelId="{B0BCD3E0-40DC-4ADD-B875-D6170B7307EC}" srcId="{A47008E0-C207-4C28-B17E-5BFBE718E8CB}" destId="{78C2EA37-2CA8-452A-9256-0FF0D63C9564}" srcOrd="2" destOrd="0" parTransId="{BBBA605C-E98A-4FC9-AC63-A92E04E77800}" sibTransId="{BFC24FE2-3180-4949-8DF4-33FE74296691}"/>
    <dgm:cxn modelId="{40D3FDE5-785F-49EA-82CB-BF30E6264480}" type="presOf" srcId="{26FC6862-62CF-4873-A373-DBC49D4713C0}" destId="{3463DF7B-625F-4A81-BB82-E50781E7E277}" srcOrd="1" destOrd="0" presId="urn:microsoft.com/office/officeart/2005/8/layout/chart3"/>
    <dgm:cxn modelId="{723FF7F9-81B4-4C66-B32F-16B6901823FB}" type="presOf" srcId="{0B46BD7E-41BF-4DF7-BBF9-AAA49F60498C}" destId="{C774DA48-E401-4B6D-8D8A-49EDB8C4C78D}" srcOrd="1" destOrd="0" presId="urn:microsoft.com/office/officeart/2005/8/layout/chart3"/>
    <dgm:cxn modelId="{F0497272-7DD1-484B-B69D-0BDE4E1A31E4}" type="presParOf" srcId="{2FEA76C3-CFB9-4973-AB8D-3521B6112BD5}" destId="{4499BDCB-2B46-4FB2-9CF5-1B77DCF333A3}" srcOrd="0" destOrd="0" presId="urn:microsoft.com/office/officeart/2005/8/layout/chart3"/>
    <dgm:cxn modelId="{BDA7240C-A75D-40B8-92A7-65ED00C92F15}" type="presParOf" srcId="{2FEA76C3-CFB9-4973-AB8D-3521B6112BD5}" destId="{5BE87C40-B8B5-4E32-BF67-2B8818608E34}" srcOrd="1" destOrd="0" presId="urn:microsoft.com/office/officeart/2005/8/layout/chart3"/>
    <dgm:cxn modelId="{17F89387-ACF7-49CF-BB27-9C5351009E12}" type="presParOf" srcId="{2FEA76C3-CFB9-4973-AB8D-3521B6112BD5}" destId="{B635CB6A-7A3B-41A5-B4D4-ACD0F17EAAFA}" srcOrd="2" destOrd="0" presId="urn:microsoft.com/office/officeart/2005/8/layout/chart3"/>
    <dgm:cxn modelId="{859CCE15-4056-4BC4-8340-1FC7CDDC34D2}" type="presParOf" srcId="{2FEA76C3-CFB9-4973-AB8D-3521B6112BD5}" destId="{C774DA48-E401-4B6D-8D8A-49EDB8C4C78D}" srcOrd="3" destOrd="0" presId="urn:microsoft.com/office/officeart/2005/8/layout/chart3"/>
    <dgm:cxn modelId="{FB333804-3EF0-47B1-849B-21B43D40DD61}" type="presParOf" srcId="{2FEA76C3-CFB9-4973-AB8D-3521B6112BD5}" destId="{A6E4191F-CBF6-462C-A576-B107CE887954}" srcOrd="4" destOrd="0" presId="urn:microsoft.com/office/officeart/2005/8/layout/chart3"/>
    <dgm:cxn modelId="{764ED212-9CEB-46A6-B0D0-26F198AA3056}" type="presParOf" srcId="{2FEA76C3-CFB9-4973-AB8D-3521B6112BD5}" destId="{D5842EF7-FE97-4784-A7AC-C70464576349}" srcOrd="5" destOrd="0" presId="urn:microsoft.com/office/officeart/2005/8/layout/chart3"/>
    <dgm:cxn modelId="{E782B8AC-E47C-422B-BC05-8B52092F6228}" type="presParOf" srcId="{2FEA76C3-CFB9-4973-AB8D-3521B6112BD5}" destId="{60AD86E8-9135-4BFF-8D9A-469192928AC9}" srcOrd="6" destOrd="0" presId="urn:microsoft.com/office/officeart/2005/8/layout/chart3"/>
    <dgm:cxn modelId="{F69EE940-E5CC-4580-BECF-BC273A59F0F4}" type="presParOf" srcId="{2FEA76C3-CFB9-4973-AB8D-3521B6112BD5}" destId="{96D8EF83-D9CE-4B70-8B7C-48BF860EFC9A}" srcOrd="7" destOrd="0" presId="urn:microsoft.com/office/officeart/2005/8/layout/chart3"/>
    <dgm:cxn modelId="{ACE47447-6F2F-45AA-A1C2-643279626841}" type="presParOf" srcId="{2FEA76C3-CFB9-4973-AB8D-3521B6112BD5}" destId="{D1D26BA6-BEA2-43DE-A246-79F4A1D8F848}" srcOrd="8" destOrd="0" presId="urn:microsoft.com/office/officeart/2005/8/layout/chart3"/>
    <dgm:cxn modelId="{28562397-0B09-49E2-B649-4CB19BC1E9CE}" type="presParOf" srcId="{2FEA76C3-CFB9-4973-AB8D-3521B6112BD5}" destId="{2DC3141F-36E9-4EE2-A6C3-676059D764FC}" srcOrd="9" destOrd="0" presId="urn:microsoft.com/office/officeart/2005/8/layout/chart3"/>
    <dgm:cxn modelId="{6B691A90-029A-4EF2-B086-CE70E043250E}" type="presParOf" srcId="{2FEA76C3-CFB9-4973-AB8D-3521B6112BD5}" destId="{8FF8CFDD-A559-4FE1-B967-01A657CD285F}" srcOrd="10" destOrd="0" presId="urn:microsoft.com/office/officeart/2005/8/layout/chart3"/>
    <dgm:cxn modelId="{9A29F8E5-22E1-4447-8947-3984943D3261}" type="presParOf" srcId="{2FEA76C3-CFB9-4973-AB8D-3521B6112BD5}" destId="{3463DF7B-625F-4A81-BB82-E50781E7E277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9BDCB-2B46-4FB2-9CF5-1B77DCF333A3}">
      <dsp:nvSpPr>
        <dsp:cNvPr id="0" name=""/>
        <dsp:cNvSpPr/>
      </dsp:nvSpPr>
      <dsp:spPr>
        <a:xfrm>
          <a:off x="1305700" y="160714"/>
          <a:ext cx="2313632" cy="2313632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吳宥俞</a:t>
          </a:r>
        </a:p>
      </dsp:txBody>
      <dsp:txXfrm>
        <a:off x="2487305" y="408603"/>
        <a:ext cx="674809" cy="495778"/>
      </dsp:txXfrm>
    </dsp:sp>
    <dsp:sp modelId="{B635CB6A-7A3B-41A5-B4D4-ACD0F17EAAFA}">
      <dsp:nvSpPr>
        <dsp:cNvPr id="0" name=""/>
        <dsp:cNvSpPr/>
      </dsp:nvSpPr>
      <dsp:spPr>
        <a:xfrm>
          <a:off x="1236842" y="279977"/>
          <a:ext cx="2313632" cy="2313632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柯維哲</a:t>
          </a:r>
        </a:p>
      </dsp:txBody>
      <dsp:txXfrm>
        <a:off x="2820578" y="1202675"/>
        <a:ext cx="699598" cy="468235"/>
      </dsp:txXfrm>
    </dsp:sp>
    <dsp:sp modelId="{A6E4191F-CBF6-462C-A576-B107CE887954}">
      <dsp:nvSpPr>
        <dsp:cNvPr id="0" name=""/>
        <dsp:cNvSpPr/>
      </dsp:nvSpPr>
      <dsp:spPr>
        <a:xfrm>
          <a:off x="1236842" y="279977"/>
          <a:ext cx="2313632" cy="2313632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賴濰凱</a:t>
          </a:r>
        </a:p>
      </dsp:txBody>
      <dsp:txXfrm>
        <a:off x="2418447" y="1849941"/>
        <a:ext cx="674809" cy="495778"/>
      </dsp:txXfrm>
    </dsp:sp>
    <dsp:sp modelId="{60AD86E8-9135-4BFF-8D9A-469192928AC9}">
      <dsp:nvSpPr>
        <dsp:cNvPr id="0" name=""/>
        <dsp:cNvSpPr/>
      </dsp:nvSpPr>
      <dsp:spPr>
        <a:xfrm>
          <a:off x="1236842" y="279977"/>
          <a:ext cx="2313632" cy="2313632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張定竣</a:t>
          </a:r>
        </a:p>
      </dsp:txBody>
      <dsp:txXfrm>
        <a:off x="1694060" y="1849941"/>
        <a:ext cx="674809" cy="495778"/>
      </dsp:txXfrm>
    </dsp:sp>
    <dsp:sp modelId="{D1D26BA6-BEA2-43DE-A246-79F4A1D8F848}">
      <dsp:nvSpPr>
        <dsp:cNvPr id="0" name=""/>
        <dsp:cNvSpPr/>
      </dsp:nvSpPr>
      <dsp:spPr>
        <a:xfrm>
          <a:off x="1236842" y="279977"/>
          <a:ext cx="2313632" cy="2313632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林昱騰</a:t>
          </a:r>
        </a:p>
      </dsp:txBody>
      <dsp:txXfrm>
        <a:off x="1272648" y="1202675"/>
        <a:ext cx="699598" cy="468235"/>
      </dsp:txXfrm>
    </dsp:sp>
    <dsp:sp modelId="{8FF8CFDD-A559-4FE1-B967-01A657CD285F}">
      <dsp:nvSpPr>
        <dsp:cNvPr id="0" name=""/>
        <dsp:cNvSpPr/>
      </dsp:nvSpPr>
      <dsp:spPr>
        <a:xfrm>
          <a:off x="1236842" y="279977"/>
          <a:ext cx="2313632" cy="2313632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/>
            <a:t>姜壽棋</a:t>
          </a:r>
        </a:p>
      </dsp:txBody>
      <dsp:txXfrm>
        <a:off x="1694060" y="527866"/>
        <a:ext cx="674809" cy="49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271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3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58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861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2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客戶的消費行為</a:t>
            </a:r>
          </a:p>
        </p:txBody>
      </p:sp>
    </p:spTree>
    <p:extLst>
      <p:ext uri="{BB962C8B-B14F-4D97-AF65-F5344CB8AC3E}">
        <p14:creationId xmlns:p14="http://schemas.microsoft.com/office/powerpoint/2010/main" val="2379950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客戶的消費行為</a:t>
            </a:r>
          </a:p>
        </p:txBody>
      </p:sp>
    </p:spTree>
    <p:extLst>
      <p:ext uri="{BB962C8B-B14F-4D97-AF65-F5344CB8AC3E}">
        <p14:creationId xmlns:p14="http://schemas.microsoft.com/office/powerpoint/2010/main" val="84914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642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39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495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19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187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00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20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05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57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2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wGsTeemo/dataScience-bankAnalyz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78146" y="1201178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銀行營銷策略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A367B7B-05EB-1D28-E326-4FFBE0764616}"/>
              </a:ext>
            </a:extLst>
          </p:cNvPr>
          <p:cNvSpPr txBox="1"/>
          <p:nvPr/>
        </p:nvSpPr>
        <p:spPr>
          <a:xfrm>
            <a:off x="2235463" y="2275795"/>
            <a:ext cx="4673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預測客戶是否訂閱定期存款活動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7F9487-A843-CEA8-8545-BF5EF92542C7}"/>
              </a:ext>
            </a:extLst>
          </p:cNvPr>
          <p:cNvSpPr txBox="1"/>
          <p:nvPr/>
        </p:nvSpPr>
        <p:spPr>
          <a:xfrm>
            <a:off x="2607359" y="4071365"/>
            <a:ext cx="392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柯維哲、吳宥俞、賴濰凱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姜壽棋、林昱騰、張定竣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D2B969-D5DD-17DB-DDFD-D3B4B80D6632}"/>
              </a:ext>
            </a:extLst>
          </p:cNvPr>
          <p:cNvSpPr txBox="1"/>
          <p:nvPr/>
        </p:nvSpPr>
        <p:spPr>
          <a:xfrm>
            <a:off x="2604070" y="3671255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吳政瑋 教授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9F2043-463A-23D8-4A10-0DF8EF187F17}"/>
              </a:ext>
            </a:extLst>
          </p:cNvPr>
          <p:cNvSpPr txBox="1"/>
          <p:nvPr/>
        </p:nvSpPr>
        <p:spPr>
          <a:xfrm>
            <a:off x="2320441" y="317358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第四組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CFB69C3-07FA-1FFB-F426-94222CD6F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6E28D9-D548-A294-71B3-AB08A335C2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57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51380" y="28463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Pandas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筆內容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3FDE1F-BD19-5234-3BDC-F3FC4D1F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0" y="1399692"/>
            <a:ext cx="676369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9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-51565" y="316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查看各屬性的型態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236F85-8561-89BC-7552-E2AC101D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31" y="1493545"/>
            <a:ext cx="3290611" cy="31551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種數值型分為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1430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float64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int64</a:t>
            </a:r>
          </a:p>
          <a:p>
            <a:pPr marL="11430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1430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每筆資料都有全部的類別內容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6383189-0FEA-5C37-F286-8831E837EDFC}"/>
              </a:ext>
            </a:extLst>
          </p:cNvPr>
          <p:cNvGrpSpPr/>
          <p:nvPr/>
        </p:nvGrpSpPr>
        <p:grpSpPr>
          <a:xfrm>
            <a:off x="3816840" y="316100"/>
            <a:ext cx="2933875" cy="4669112"/>
            <a:chOff x="3816840" y="316100"/>
            <a:chExt cx="2933875" cy="466911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DECF1E74-6F92-C2EB-C9A6-5AC7FB6AA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840" y="316100"/>
              <a:ext cx="2933875" cy="466911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A0082B-60D2-A444-62D2-8F781C9BA060}"/>
                </a:ext>
              </a:extLst>
            </p:cNvPr>
            <p:cNvSpPr/>
            <p:nvPr/>
          </p:nvSpPr>
          <p:spPr>
            <a:xfrm>
              <a:off x="4619318" y="818148"/>
              <a:ext cx="935633" cy="1993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0CAD9EF-0D4D-7653-1310-FB56612931C8}"/>
                </a:ext>
              </a:extLst>
            </p:cNvPr>
            <p:cNvSpPr/>
            <p:nvPr/>
          </p:nvSpPr>
          <p:spPr>
            <a:xfrm>
              <a:off x="5170141" y="1409414"/>
              <a:ext cx="412512" cy="317633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2DDD9FE-292E-753E-5DF8-B27E7441D540}"/>
                </a:ext>
              </a:extLst>
            </p:cNvPr>
            <p:cNvSpPr/>
            <p:nvPr/>
          </p:nvSpPr>
          <p:spPr>
            <a:xfrm>
              <a:off x="6167044" y="1409414"/>
              <a:ext cx="583671" cy="317633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8812C35-29CF-204A-CCE8-2CBE387493D1}"/>
                </a:ext>
              </a:extLst>
            </p:cNvPr>
            <p:cNvSpPr/>
            <p:nvPr/>
          </p:nvSpPr>
          <p:spPr>
            <a:xfrm>
              <a:off x="3816840" y="4585750"/>
              <a:ext cx="2742089" cy="1993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5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資料的值域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82561" y="1506096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各個</a:t>
            </a:r>
            <a:r>
              <a:rPr lang="zh-TW" altLang="en-US" sz="18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類別型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內的數值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43BED48-E7F2-5041-B02E-348C12A34581}"/>
              </a:ext>
            </a:extLst>
          </p:cNvPr>
          <p:cNvGrpSpPr/>
          <p:nvPr/>
        </p:nvGrpSpPr>
        <p:grpSpPr>
          <a:xfrm>
            <a:off x="1461000" y="1990907"/>
            <a:ext cx="6790110" cy="3046568"/>
            <a:chOff x="1461000" y="1990907"/>
            <a:chExt cx="6790110" cy="304656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41CC2E9-D26A-C316-571F-A371A9FFD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000" y="1990907"/>
              <a:ext cx="6790110" cy="3046568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4A4085-2076-3CF3-0C83-383CE1EE7BF2}"/>
                </a:ext>
              </a:extLst>
            </p:cNvPr>
            <p:cNvSpPr/>
            <p:nvPr/>
          </p:nvSpPr>
          <p:spPr>
            <a:xfrm>
              <a:off x="4296992" y="2935479"/>
              <a:ext cx="584391" cy="1858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B587F1-1FF4-04FF-0E2D-7C84EE867B5E}"/>
                </a:ext>
              </a:extLst>
            </p:cNvPr>
            <p:cNvSpPr/>
            <p:nvPr/>
          </p:nvSpPr>
          <p:spPr>
            <a:xfrm>
              <a:off x="5580536" y="3246235"/>
              <a:ext cx="584391" cy="1858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FD51078-E2B3-6280-69FB-927D7691FAA9}"/>
                </a:ext>
              </a:extLst>
            </p:cNvPr>
            <p:cNvSpPr/>
            <p:nvPr/>
          </p:nvSpPr>
          <p:spPr>
            <a:xfrm>
              <a:off x="1461000" y="3542879"/>
              <a:ext cx="855938" cy="1903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A66F2B5-1305-D0AC-1370-CACB967DFE70}"/>
                </a:ext>
              </a:extLst>
            </p:cNvPr>
            <p:cNvSpPr/>
            <p:nvPr/>
          </p:nvSpPr>
          <p:spPr>
            <a:xfrm>
              <a:off x="3982906" y="3713748"/>
              <a:ext cx="584391" cy="1858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B72CE8B-D31E-0AE4-7BD8-C3D3E5230478}"/>
                </a:ext>
              </a:extLst>
            </p:cNvPr>
            <p:cNvSpPr/>
            <p:nvPr/>
          </p:nvSpPr>
          <p:spPr>
            <a:xfrm>
              <a:off x="4409887" y="3860572"/>
              <a:ext cx="584391" cy="1858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0F2D63-22F0-1D14-AE7A-312D40C5B4AB}"/>
                </a:ext>
              </a:extLst>
            </p:cNvPr>
            <p:cNvSpPr/>
            <p:nvPr/>
          </p:nvSpPr>
          <p:spPr>
            <a:xfrm>
              <a:off x="4197329" y="4007396"/>
              <a:ext cx="584391" cy="1858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553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51A1CB-B2B6-F81E-F1AD-73C2C016CA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2A9C4D-B882-EF0D-7B6B-D6E7BF4D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60" y="233756"/>
            <a:ext cx="3289340" cy="2116448"/>
          </a:xfrm>
          <a:prstGeom prst="rect">
            <a:avLst/>
          </a:prstGeom>
        </p:spPr>
      </p:pic>
      <p:sp>
        <p:nvSpPr>
          <p:cNvPr id="6" name="Google Shape;261;p16">
            <a:extLst>
              <a:ext uri="{FF2B5EF4-FFF2-40B4-BE49-F238E27FC236}">
                <a16:creationId xmlns:a16="http://schemas.microsoft.com/office/drawing/2014/main" id="{3AFF3FEE-DA3C-4D6E-8F85-E4F554A59B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00" y="7133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資料的值域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72D33A-D999-BA52-86ED-473C5C2DC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726"/>
            <a:ext cx="5866494" cy="22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FA0F88C-6E81-8503-596E-5F21F0A7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5" y="3357134"/>
            <a:ext cx="2272333" cy="16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9D8560-D7CB-DFBB-5974-13193C44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98" y="3252874"/>
            <a:ext cx="2273359" cy="18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3F794F2-A79E-DBF8-70E0-B5923913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41" y="3229006"/>
            <a:ext cx="2487959" cy="18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9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7CEC244-C12E-B4B9-6387-FA05330F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51A1CB-B2B6-F81E-F1AD-73C2C016CA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Google Shape;261;p16">
            <a:extLst>
              <a:ext uri="{FF2B5EF4-FFF2-40B4-BE49-F238E27FC236}">
                <a16:creationId xmlns:a16="http://schemas.microsoft.com/office/drawing/2014/main" id="{3AFF3FEE-DA3C-4D6E-8F85-E4F554A59B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1438"/>
            <a:ext cx="5138738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資料的值域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BE1CE2-0C95-C32F-ACF9-3F77BA2C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251"/>
            <a:ext cx="2828539" cy="209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274B53B-99CD-DCB0-A7C8-8A2DCA3E5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39" y="1111251"/>
            <a:ext cx="2853694" cy="211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BE87250-A58C-7A9B-0271-E6A3A603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2" y="3209043"/>
            <a:ext cx="2573013" cy="19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39D06E7-F2ED-9B15-511C-D9654778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32" y="3174562"/>
            <a:ext cx="2897101" cy="203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015D149C-66F2-37CD-E8C5-DF4B346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736" y="1041433"/>
            <a:ext cx="2897101" cy="20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B50551F5-070B-3EF9-D816-F309257D1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74" y="3033609"/>
            <a:ext cx="3137426" cy="21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8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資料的值域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82561" y="1506096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各個</a:t>
            </a:r>
            <a:r>
              <a:rPr lang="zh-TW" altLang="en-US" sz="18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數值型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內的數值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4DA4DF-6500-A2EA-97F7-2012E50BE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6" t="666" r="19388" b="-666"/>
          <a:stretch/>
        </p:blipFill>
        <p:spPr bwMode="auto">
          <a:xfrm>
            <a:off x="197583" y="2030980"/>
            <a:ext cx="7999267" cy="306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6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資料的值域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82561" y="1506096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各個</a:t>
            </a:r>
            <a:r>
              <a:rPr lang="zh-TW" altLang="en-US" sz="18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數值型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內的數值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6A14E1-CFF3-F7C5-97BB-8F5841C87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11"/>
          <a:stretch/>
        </p:blipFill>
        <p:spPr>
          <a:xfrm>
            <a:off x="457200" y="2109910"/>
            <a:ext cx="7786150" cy="29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4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資料的值域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82561" y="1506096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各個</a:t>
            </a:r>
            <a:r>
              <a:rPr lang="zh-TW" altLang="en-US" sz="18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數值型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內的數值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2C1DC8-3034-5069-09C4-0D7D3FC0F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08"/>
          <a:stretch/>
        </p:blipFill>
        <p:spPr>
          <a:xfrm>
            <a:off x="282561" y="2350388"/>
            <a:ext cx="3410094" cy="26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4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各屬性基本統計資訊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D3FF39-2DA0-6887-9A39-08E408C0AB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7FF03CB-308B-530B-AE99-4E7B219E1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661575"/>
            <a:ext cx="2499131" cy="3055200"/>
          </a:xfrm>
        </p:spPr>
        <p:txBody>
          <a:bodyPr/>
          <a:lstStyle/>
          <a:p>
            <a:pPr marL="15240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查看屬性的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5240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最大值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5240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最小值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5240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平均值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52400" indent="0"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Q1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Q2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Q3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0F8ABF8-551A-389E-A029-A2DBA742A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26" y="1594416"/>
            <a:ext cx="5727032" cy="31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2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4E7E7C-E5DD-3747-48DF-AED7D9B71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8B9B83-124A-01C2-9A0A-973CD6B2EFD2}"/>
              </a:ext>
            </a:extLst>
          </p:cNvPr>
          <p:cNvSpPr txBox="1"/>
          <p:nvPr/>
        </p:nvSpPr>
        <p:spPr>
          <a:xfrm>
            <a:off x="584390" y="4606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EA8A44-AA6D-34DB-41B8-90A6ECDA2004}"/>
              </a:ext>
            </a:extLst>
          </p:cNvPr>
          <p:cNvSpPr txBox="1"/>
          <p:nvPr/>
        </p:nvSpPr>
        <p:spPr>
          <a:xfrm>
            <a:off x="3383738" y="619912"/>
            <a:ext cx="331372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資料集介紹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實作成果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組內分工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互評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738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296420" y="270189"/>
            <a:ext cx="25980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查看空值分佈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117664" y="1763222"/>
            <a:ext cx="3448093" cy="1461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發現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沒有空值</a:t>
            </a:r>
            <a:endParaRPr lang="en-US" altLang="zh-TW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但是在額外資訊發現資料中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“unknown”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所代表的意思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C875D2C-C75B-D41E-9A1F-DAF792C66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019" y="140511"/>
            <a:ext cx="1845015" cy="486247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22CD034-C8EE-A8C3-1540-60373860E671}"/>
              </a:ext>
            </a:extLst>
          </p:cNvPr>
          <p:cNvSpPr txBox="1"/>
          <p:nvPr/>
        </p:nvSpPr>
        <p:spPr>
          <a:xfrm>
            <a:off x="0" y="325518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缺失屬性值：在一些分類屬性中有幾個缺失值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都用“unknown”標籤編碼。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這些缺失值可以</a:t>
            </a:r>
            <a:r>
              <a:rPr lang="zh-TW" altLang="en-US" b="1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被視為可能的類標籤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FDACD9-8F05-DABD-3125-D1FAD698E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17" y="140511"/>
            <a:ext cx="2462460" cy="47447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處理空值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A0DCBB-9D29-7B8F-82EB-2AACA130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1" y="1677546"/>
            <a:ext cx="5686967" cy="32087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3426D97-38C6-12B7-5A6B-146914BD3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68" y="340322"/>
            <a:ext cx="2626332" cy="46373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7DFDAA-9D80-9B13-A7BB-4FF26783551D}"/>
              </a:ext>
            </a:extLst>
          </p:cNvPr>
          <p:cNvSpPr/>
          <p:nvPr/>
        </p:nvSpPr>
        <p:spPr>
          <a:xfrm>
            <a:off x="7232698" y="1815050"/>
            <a:ext cx="364385" cy="291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A28AF55-C75D-8A5B-765B-42AD712D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77" y="421440"/>
            <a:ext cx="3003060" cy="4522680"/>
          </a:xfrm>
          <a:prstGeom prst="rect">
            <a:avLst/>
          </a:prstGeom>
        </p:spPr>
      </p:pic>
      <p:sp>
        <p:nvSpPr>
          <p:cNvPr id="26" name="Google Shape;280;p19">
            <a:extLst>
              <a:ext uri="{FF2B5EF4-FFF2-40B4-BE49-F238E27FC236}">
                <a16:creationId xmlns:a16="http://schemas.microsoft.com/office/drawing/2014/main" id="{5C54B3C9-BC2B-97D9-CBF2-9298112A2197}"/>
              </a:ext>
            </a:extLst>
          </p:cNvPr>
          <p:cNvSpPr txBox="1">
            <a:spLocks/>
          </p:cNvSpPr>
          <p:nvPr/>
        </p:nvSpPr>
        <p:spPr>
          <a:xfrm>
            <a:off x="296420" y="270189"/>
            <a:ext cx="259803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繪製箱型圖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80;p19">
            <a:extLst>
              <a:ext uri="{FF2B5EF4-FFF2-40B4-BE49-F238E27FC236}">
                <a16:creationId xmlns:a16="http://schemas.microsoft.com/office/drawing/2014/main" id="{5C54B3C9-BC2B-97D9-CBF2-9298112A2197}"/>
              </a:ext>
            </a:extLst>
          </p:cNvPr>
          <p:cNvSpPr txBox="1">
            <a:spLocks/>
          </p:cNvSpPr>
          <p:nvPr/>
        </p:nvSpPr>
        <p:spPr>
          <a:xfrm>
            <a:off x="117048" y="125229"/>
            <a:ext cx="30030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繪製散佈圖矩陣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2E1DB2-3FB0-C738-8013-7E3666B7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8734"/>
            <a:ext cx="9144000" cy="79451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B06DFB4-BC1A-5303-273B-D556D310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65" y="0"/>
            <a:ext cx="5218697" cy="52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7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65314" y="504178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繪製類別屬性圓餅圖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AF584F-FEAE-F4C4-B362-3E7FEF44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64" y="442301"/>
            <a:ext cx="3867690" cy="46393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51564" y="5322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查看資料間的相關性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Google Shape;281;p19">
            <a:extLst>
              <a:ext uri="{FF2B5EF4-FFF2-40B4-BE49-F238E27FC236}">
                <a16:creationId xmlns:a16="http://schemas.microsoft.com/office/drawing/2014/main" id="{555CF586-9EB7-A47A-33E6-E6F678EEE1A7}"/>
              </a:ext>
            </a:extLst>
          </p:cNvPr>
          <p:cNvSpPr txBox="1">
            <a:spLocks/>
          </p:cNvSpPr>
          <p:nvPr/>
        </p:nvSpPr>
        <p:spPr>
          <a:xfrm>
            <a:off x="117664" y="998955"/>
            <a:ext cx="4007449" cy="146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皮爾森相關係數</a:t>
            </a:r>
            <a:endParaRPr lang="en-US" altLang="zh-TW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Barlow Light"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找出兩兩間相關係數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0.75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的資訊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9111884-9C72-ECED-5926-CCFEF588C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85" y="207652"/>
            <a:ext cx="3891613" cy="11273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C4151CC4-B92E-2067-499A-1BDBE68C5A64}"/>
              </a:ext>
            </a:extLst>
          </p:cNvPr>
          <p:cNvGrpSpPr/>
          <p:nvPr/>
        </p:nvGrpSpPr>
        <p:grpSpPr>
          <a:xfrm>
            <a:off x="210086" y="1778504"/>
            <a:ext cx="7830053" cy="3254823"/>
            <a:chOff x="210086" y="1778504"/>
            <a:chExt cx="7830053" cy="325482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00D71D4-32B3-AA9E-927C-7E3CA1259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086" y="1778504"/>
              <a:ext cx="7830053" cy="325482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C56B9E5-C9F7-9A70-2026-76C25514354C}"/>
                </a:ext>
              </a:extLst>
            </p:cNvPr>
            <p:cNvSpPr/>
            <p:nvPr/>
          </p:nvSpPr>
          <p:spPr>
            <a:xfrm>
              <a:off x="4620126" y="3815729"/>
              <a:ext cx="3141961" cy="9487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CC37C9-BCE3-405E-1B25-5616A4F42A07}"/>
                </a:ext>
              </a:extLst>
            </p:cNvPr>
            <p:cNvSpPr/>
            <p:nvPr/>
          </p:nvSpPr>
          <p:spPr>
            <a:xfrm>
              <a:off x="281883" y="3884481"/>
              <a:ext cx="611891" cy="880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A6EB60-A665-B440-E001-4988CF225F31}"/>
                </a:ext>
              </a:extLst>
            </p:cNvPr>
            <p:cNvSpPr/>
            <p:nvPr/>
          </p:nvSpPr>
          <p:spPr>
            <a:xfrm>
              <a:off x="4620126" y="1828800"/>
              <a:ext cx="3141961" cy="1650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DE09F-80CB-9661-C8CA-CB1BBE04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67" y="91961"/>
            <a:ext cx="5138700" cy="8574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熱力圖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9AEB08-977B-9D0B-BC18-2106E35F83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0FC971-DB7A-DE02-347C-E0DAD02F8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" r="662"/>
          <a:stretch/>
        </p:blipFill>
        <p:spPr>
          <a:xfrm>
            <a:off x="161566" y="907267"/>
            <a:ext cx="5696093" cy="42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0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DE09F-80CB-9661-C8CA-CB1BBE04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67" y="91961"/>
            <a:ext cx="5138700" cy="8574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異常值處理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9AEB08-977B-9D0B-BC18-2106E35F83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9D5BBA-6436-C53E-86D6-D1BC02A891A4}"/>
              </a:ext>
            </a:extLst>
          </p:cNvPr>
          <p:cNvSpPr txBox="1"/>
          <p:nvPr/>
        </p:nvSpPr>
        <p:spPr>
          <a:xfrm>
            <a:off x="316926" y="1394370"/>
            <a:ext cx="482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照著額外資訊的敘述修改內容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直接刪除掉一些不相關的類別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FE8DE13-C1FD-87DB-BB80-4E405228D076}"/>
              </a:ext>
            </a:extLst>
          </p:cNvPr>
          <p:cNvGrpSpPr/>
          <p:nvPr/>
        </p:nvGrpSpPr>
        <p:grpSpPr>
          <a:xfrm>
            <a:off x="299441" y="2653184"/>
            <a:ext cx="8545118" cy="1143160"/>
            <a:chOff x="299441" y="2653184"/>
            <a:chExt cx="8545118" cy="114316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DE8683-6CF8-1C13-87E9-233D9548B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41" y="2653184"/>
              <a:ext cx="8545118" cy="114316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ACBD9A-49FB-F3C2-83E6-1CE7ADAAA1E9}"/>
                </a:ext>
              </a:extLst>
            </p:cNvPr>
            <p:cNvSpPr/>
            <p:nvPr/>
          </p:nvSpPr>
          <p:spPr>
            <a:xfrm>
              <a:off x="3636974" y="2935375"/>
              <a:ext cx="1430040" cy="2822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A8FC50-87EB-D30E-B107-D2D3FD56DA19}"/>
                </a:ext>
              </a:extLst>
            </p:cNvPr>
            <p:cNvSpPr/>
            <p:nvPr/>
          </p:nvSpPr>
          <p:spPr>
            <a:xfrm>
              <a:off x="1141281" y="3416968"/>
              <a:ext cx="2873829" cy="379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215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264694" y="18133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建立訓練與測試資料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328331" y="1107335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將資料進行</a:t>
            </a:r>
            <a:r>
              <a:rPr lang="en-US" altLang="zh-TW" sz="18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One-Hot encoding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分割出</a:t>
            </a:r>
            <a:r>
              <a:rPr lang="zh-TW" altLang="en-US" sz="18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訓練資料、測試資料 </a:t>
            </a:r>
            <a:r>
              <a:rPr lang="en-US" altLang="zh-TW" sz="18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(80%:20%)</a:t>
            </a:r>
            <a:endParaRPr sz="1800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92529D-FC52-85BE-B1F9-8F98A3E8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31" y="2095889"/>
            <a:ext cx="7621064" cy="26292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C38AB3-3E8F-DAF9-5699-7C14A6555BF3}"/>
              </a:ext>
            </a:extLst>
          </p:cNvPr>
          <p:cNvSpPr/>
          <p:nvPr/>
        </p:nvSpPr>
        <p:spPr>
          <a:xfrm>
            <a:off x="5122015" y="4420746"/>
            <a:ext cx="1423164" cy="304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DEBA1B-F47F-57FD-D878-C01401E3E9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06BC537-A3B7-C79A-330C-D3EF327F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資料標準化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01E73-A83E-3221-3809-B99FB9DA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110" y="1259062"/>
            <a:ext cx="5138700" cy="3180900"/>
          </a:xfrm>
        </p:spPr>
        <p:txBody>
          <a:bodyPr/>
          <a:lstStyle/>
          <a:p>
            <a:pPr marL="7620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標準化可以加速模型的收斂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D8DC26-192C-DEE9-B450-18B54E11F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0" t="25342"/>
          <a:stretch/>
        </p:blipFill>
        <p:spPr>
          <a:xfrm>
            <a:off x="6292541" y="1015675"/>
            <a:ext cx="2394259" cy="3667675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EE8482D0-3865-2E6D-ACB5-CAD079651CAD}"/>
              </a:ext>
            </a:extLst>
          </p:cNvPr>
          <p:cNvGrpSpPr/>
          <p:nvPr/>
        </p:nvGrpSpPr>
        <p:grpSpPr>
          <a:xfrm>
            <a:off x="484971" y="1715332"/>
            <a:ext cx="2913021" cy="1134180"/>
            <a:chOff x="457200" y="1545093"/>
            <a:chExt cx="2913021" cy="113418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487EBC3-6267-BF1B-B9F3-28E1FF4E2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17"/>
            <a:stretch/>
          </p:blipFill>
          <p:spPr>
            <a:xfrm>
              <a:off x="457200" y="1545093"/>
              <a:ext cx="2913021" cy="113418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CFB237-0157-CB24-3BF9-D4D14484F153}"/>
                </a:ext>
              </a:extLst>
            </p:cNvPr>
            <p:cNvSpPr/>
            <p:nvPr/>
          </p:nvSpPr>
          <p:spPr>
            <a:xfrm>
              <a:off x="742521" y="1766586"/>
              <a:ext cx="1698171" cy="2144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FFB3637-E4BA-C46E-5F8B-1A3BA4A9C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46094"/>
            <a:ext cx="473458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E63E5DD-3B05-D987-7F2B-DC30E1791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A693F6-D0E2-3E18-1997-44A22D435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215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-192505" y="-583330"/>
            <a:ext cx="3112159" cy="1419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C91A84-945A-3E93-EA3B-1B6FED4E0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5" r="-1885"/>
          <a:stretch/>
        </p:blipFill>
        <p:spPr>
          <a:xfrm>
            <a:off x="5476786" y="2323813"/>
            <a:ext cx="3646589" cy="27503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E4CF6A-DEE9-2303-D1E9-2D8B6DB70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3"/>
          <a:stretch/>
        </p:blipFill>
        <p:spPr>
          <a:xfrm>
            <a:off x="323289" y="768681"/>
            <a:ext cx="5105370" cy="20631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F7E2CBA-E1F6-AB3D-A63C-48C7AFECC051}"/>
              </a:ext>
            </a:extLst>
          </p:cNvPr>
          <p:cNvSpPr/>
          <p:nvPr/>
        </p:nvSpPr>
        <p:spPr>
          <a:xfrm>
            <a:off x="419386" y="1237534"/>
            <a:ext cx="5009273" cy="625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0303F072-2F51-5BDE-A5F0-B451D0F40671}"/>
              </a:ext>
            </a:extLst>
          </p:cNvPr>
          <p:cNvCxnSpPr>
            <a:cxnSpLocks/>
          </p:cNvCxnSpPr>
          <p:nvPr/>
        </p:nvCxnSpPr>
        <p:spPr>
          <a:xfrm>
            <a:off x="5355772" y="1737977"/>
            <a:ext cx="588681" cy="526746"/>
          </a:xfrm>
          <a:prstGeom prst="bentConnector3">
            <a:avLst>
              <a:gd name="adj1" fmla="val 990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61D638E-B557-9F54-C690-B30655C195BB}"/>
              </a:ext>
            </a:extLst>
          </p:cNvPr>
          <p:cNvSpPr/>
          <p:nvPr/>
        </p:nvSpPr>
        <p:spPr>
          <a:xfrm>
            <a:off x="5775158" y="2640072"/>
            <a:ext cx="2213810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03CE02-B18A-2AA4-B853-0F9979C3E0B1}"/>
              </a:ext>
            </a:extLst>
          </p:cNvPr>
          <p:cNvSpPr/>
          <p:nvPr/>
        </p:nvSpPr>
        <p:spPr>
          <a:xfrm>
            <a:off x="419386" y="835987"/>
            <a:ext cx="2777576" cy="1815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CFCEBD-CC75-FC3F-66BB-0EE270A17825}"/>
              </a:ext>
            </a:extLst>
          </p:cNvPr>
          <p:cNvSpPr/>
          <p:nvPr/>
        </p:nvSpPr>
        <p:spPr>
          <a:xfrm>
            <a:off x="474388" y="2447567"/>
            <a:ext cx="2591946" cy="1925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4D7562-CF99-E9F2-0DDF-1F8B20BD3943}"/>
              </a:ext>
            </a:extLst>
          </p:cNvPr>
          <p:cNvSpPr/>
          <p:nvPr/>
        </p:nvSpPr>
        <p:spPr>
          <a:xfrm>
            <a:off x="419386" y="1017528"/>
            <a:ext cx="2777576" cy="18154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6F742B-3E17-1B4E-E08A-184131D3D28F}"/>
              </a:ext>
            </a:extLst>
          </p:cNvPr>
          <p:cNvSpPr/>
          <p:nvPr/>
        </p:nvSpPr>
        <p:spPr>
          <a:xfrm>
            <a:off x="474388" y="1943634"/>
            <a:ext cx="1175657" cy="19250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B41EEE-3D72-7F48-9106-AE09A48DB30A}"/>
              </a:ext>
            </a:extLst>
          </p:cNvPr>
          <p:cNvSpPr txBox="1"/>
          <p:nvPr/>
        </p:nvSpPr>
        <p:spPr>
          <a:xfrm>
            <a:off x="474387" y="3141961"/>
            <a:ext cx="349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記錄下模型的記憶體使用量、時間花費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-192505" y="-583330"/>
            <a:ext cx="3112159" cy="1419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3288D3-0FB7-236E-A397-047129E8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8" y="1960315"/>
            <a:ext cx="4420217" cy="167663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3B0300-EEFA-D058-5327-11C9918AD43E}"/>
              </a:ext>
            </a:extLst>
          </p:cNvPr>
          <p:cNvSpPr txBox="1"/>
          <p:nvPr/>
        </p:nvSpPr>
        <p:spPr>
          <a:xfrm>
            <a:off x="443712" y="1403397"/>
            <a:ext cx="247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(k=20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2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34376" y="5573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尋找適合的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9F87177-3F1D-088D-C526-427A8C6D7377}"/>
              </a:ext>
            </a:extLst>
          </p:cNvPr>
          <p:cNvGrpSpPr/>
          <p:nvPr/>
        </p:nvGrpSpPr>
        <p:grpSpPr>
          <a:xfrm>
            <a:off x="220006" y="1705047"/>
            <a:ext cx="6159752" cy="3192657"/>
            <a:chOff x="336884" y="1540042"/>
            <a:chExt cx="6159752" cy="3192657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348CEE7-2AE6-3106-4C31-91E6000C4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811" y="1546919"/>
              <a:ext cx="6134825" cy="318578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9B6A784-3FFC-4580-60BE-0632386AA522}"/>
                </a:ext>
              </a:extLst>
            </p:cNvPr>
            <p:cNvSpPr/>
            <p:nvPr/>
          </p:nvSpPr>
          <p:spPr>
            <a:xfrm>
              <a:off x="336884" y="1540042"/>
              <a:ext cx="1430039" cy="171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9523546-D3BB-6F9E-8128-792667F1479D}"/>
                </a:ext>
              </a:extLst>
            </p:cNvPr>
            <p:cNvSpPr/>
            <p:nvPr/>
          </p:nvSpPr>
          <p:spPr>
            <a:xfrm>
              <a:off x="336884" y="4125113"/>
              <a:ext cx="1430039" cy="1237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CA91BB0-371D-4B55-53D3-D009E01D3DDA}"/>
                </a:ext>
              </a:extLst>
            </p:cNvPr>
            <p:cNvSpPr/>
            <p:nvPr/>
          </p:nvSpPr>
          <p:spPr>
            <a:xfrm>
              <a:off x="556890" y="2413191"/>
              <a:ext cx="2598821" cy="171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627D404-71A3-9EED-593F-8E31E283ADB4}"/>
                </a:ext>
              </a:extLst>
            </p:cNvPr>
            <p:cNvSpPr/>
            <p:nvPr/>
          </p:nvSpPr>
          <p:spPr>
            <a:xfrm>
              <a:off x="556890" y="4556525"/>
              <a:ext cx="2708824" cy="1237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CB793114-5200-D470-AEC6-743A6F86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503" y="157209"/>
            <a:ext cx="3755325" cy="4841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34376" y="5573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顯示找尋結果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D9B572C-251D-C353-CBDF-ADC9DF207719}"/>
              </a:ext>
            </a:extLst>
          </p:cNvPr>
          <p:cNvGrpSpPr/>
          <p:nvPr/>
        </p:nvGrpSpPr>
        <p:grpSpPr>
          <a:xfrm>
            <a:off x="154112" y="980130"/>
            <a:ext cx="6773220" cy="2248214"/>
            <a:chOff x="154112" y="980130"/>
            <a:chExt cx="6773220" cy="224821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EC9D5C0-468C-0FE0-A439-219F48E82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12" y="980130"/>
              <a:ext cx="6773220" cy="224821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DA4212-6ED2-82E9-5B56-E45010DE7601}"/>
                </a:ext>
              </a:extLst>
            </p:cNvPr>
            <p:cNvSpPr/>
            <p:nvPr/>
          </p:nvSpPr>
          <p:spPr>
            <a:xfrm>
              <a:off x="154112" y="2983832"/>
              <a:ext cx="3702868" cy="2445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DBAEA9E-C620-5379-DDB6-EC176BD92007}"/>
                </a:ext>
              </a:extLst>
            </p:cNvPr>
            <p:cNvSpPr/>
            <p:nvPr/>
          </p:nvSpPr>
          <p:spPr>
            <a:xfrm>
              <a:off x="1945678" y="1450665"/>
              <a:ext cx="825023" cy="2445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06D3E0-3CFD-26C7-1AEF-5160A43CAF2A}"/>
                </a:ext>
              </a:extLst>
            </p:cNvPr>
            <p:cNvSpPr/>
            <p:nvPr/>
          </p:nvSpPr>
          <p:spPr>
            <a:xfrm>
              <a:off x="2220686" y="2461317"/>
              <a:ext cx="1182532" cy="17875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3FE83C5-19EA-4A19-7B1C-7E1EA13F8502}"/>
                </a:ext>
              </a:extLst>
            </p:cNvPr>
            <p:cNvCxnSpPr/>
            <p:nvPr/>
          </p:nvCxnSpPr>
          <p:spPr>
            <a:xfrm>
              <a:off x="5173076" y="2695073"/>
              <a:ext cx="169523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B4CB068-ABCE-D73A-1CDC-79FBD930C6C3}"/>
              </a:ext>
            </a:extLst>
          </p:cNvPr>
          <p:cNvGrpSpPr/>
          <p:nvPr/>
        </p:nvGrpSpPr>
        <p:grpSpPr>
          <a:xfrm>
            <a:off x="154112" y="3263132"/>
            <a:ext cx="5534797" cy="1800476"/>
            <a:chOff x="154112" y="3263132"/>
            <a:chExt cx="5534797" cy="180047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CCA283-B36C-F575-C7E8-78FD356FA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112" y="3263132"/>
              <a:ext cx="5534797" cy="180047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C966AC-48AD-8474-AD62-C19D246ED4E6}"/>
                </a:ext>
              </a:extLst>
            </p:cNvPr>
            <p:cNvSpPr/>
            <p:nvPr/>
          </p:nvSpPr>
          <p:spPr>
            <a:xfrm>
              <a:off x="154112" y="4840132"/>
              <a:ext cx="3915999" cy="2234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066EC65-6D57-DB8B-0996-B840C4AEA33D}"/>
                </a:ext>
              </a:extLst>
            </p:cNvPr>
            <p:cNvSpPr/>
            <p:nvPr/>
          </p:nvSpPr>
          <p:spPr>
            <a:xfrm>
              <a:off x="2014430" y="3506346"/>
              <a:ext cx="281883" cy="1925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24AA9B-4E55-6AAC-D570-80D0015A5A5F}"/>
                </a:ext>
              </a:extLst>
            </p:cNvPr>
            <p:cNvSpPr/>
            <p:nvPr/>
          </p:nvSpPr>
          <p:spPr>
            <a:xfrm>
              <a:off x="2523194" y="4516999"/>
              <a:ext cx="666893" cy="19253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86CDCC18-BF17-BEB6-8B85-8684EE33DFA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869" y="4709531"/>
              <a:ext cx="118940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7931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34376" y="5573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顯示找尋結果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598589A-6516-64EC-2A60-8FD5533E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49" y="818106"/>
            <a:ext cx="4563399" cy="281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3F22CB9-DFCA-63F8-0245-94107459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67" y="818106"/>
            <a:ext cx="4563399" cy="281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0897330-A7CE-BBB7-428F-F058F1036851}"/>
              </a:ext>
            </a:extLst>
          </p:cNvPr>
          <p:cNvSpPr txBox="1"/>
          <p:nvPr/>
        </p:nvSpPr>
        <p:spPr>
          <a:xfrm>
            <a:off x="488138" y="386385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K=18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為最後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872928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0" y="54046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最終模型結果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3841043" y="1577312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混淆矩陣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A90ADF-EF9C-CDD3-2B28-60202233E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5" y="1416289"/>
            <a:ext cx="3979202" cy="326437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634B98C-1D8C-D171-6037-445D8D37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87" y="2120351"/>
            <a:ext cx="32099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41C224-B20A-EFC4-94C6-B3373862FEEC}"/>
              </a:ext>
            </a:extLst>
          </p:cNvPr>
          <p:cNvSpPr/>
          <p:nvPr/>
        </p:nvSpPr>
        <p:spPr>
          <a:xfrm>
            <a:off x="735645" y="1416289"/>
            <a:ext cx="2633197" cy="433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FC926-F434-9F0E-ED95-19E0E8CB28FF}"/>
              </a:ext>
            </a:extLst>
          </p:cNvPr>
          <p:cNvSpPr/>
          <p:nvPr/>
        </p:nvSpPr>
        <p:spPr>
          <a:xfrm>
            <a:off x="735645" y="2120351"/>
            <a:ext cx="2282563" cy="364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A05AB7-3BC2-3F82-375B-C8C7B426EB65}"/>
              </a:ext>
            </a:extLst>
          </p:cNvPr>
          <p:cNvSpPr/>
          <p:nvPr/>
        </p:nvSpPr>
        <p:spPr>
          <a:xfrm>
            <a:off x="680644" y="4283242"/>
            <a:ext cx="1106905" cy="397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A6BC880-CA9E-BC1B-3B82-3216FA5FA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組內分工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互評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05EA99C-DA9F-95FF-BFB5-7381D71AC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884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組內分工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互評</a:t>
            </a: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30317" y="1567972"/>
            <a:ext cx="5998603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姜壽棋、林昱騰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(26%):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蒐集並整理資料集、資料視覺化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柯維哲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(24%):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簡報內容、分割訓練集與測試集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吳宥俞、賴濰凱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(27%):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資料前處理、訓練及測試模型、報告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張定竣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(23%):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整理訓練資料、模型評估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AE44F879-09E9-6BA1-A18F-A694EC119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681215"/>
              </p:ext>
            </p:extLst>
          </p:nvPr>
        </p:nvGraphicFramePr>
        <p:xfrm>
          <a:off x="2337563" y="2509874"/>
          <a:ext cx="4856175" cy="275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377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報告到此結束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6" name="Google Shape;282;p19">
            <a:extLst>
              <a:ext uri="{FF2B5EF4-FFF2-40B4-BE49-F238E27FC236}">
                <a16:creationId xmlns:a16="http://schemas.microsoft.com/office/drawing/2014/main" id="{40717145-B64D-FC77-5027-D94B7ACBF24E}"/>
              </a:ext>
            </a:extLst>
          </p:cNvPr>
          <p:cNvGrpSpPr/>
          <p:nvPr/>
        </p:nvGrpSpPr>
        <p:grpSpPr>
          <a:xfrm>
            <a:off x="5770177" y="440350"/>
            <a:ext cx="2688023" cy="2687984"/>
            <a:chOff x="6643075" y="3664250"/>
            <a:chExt cx="407950" cy="407975"/>
          </a:xfrm>
        </p:grpSpPr>
        <p:sp>
          <p:nvSpPr>
            <p:cNvPr id="7" name="Google Shape;283;p19">
              <a:extLst>
                <a:ext uri="{FF2B5EF4-FFF2-40B4-BE49-F238E27FC236}">
                  <a16:creationId xmlns:a16="http://schemas.microsoft.com/office/drawing/2014/main" id="{B3283EFB-D169-C595-BF45-D38CD3F74BE1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4;p19">
              <a:extLst>
                <a:ext uri="{FF2B5EF4-FFF2-40B4-BE49-F238E27FC236}">
                  <a16:creationId xmlns:a16="http://schemas.microsoft.com/office/drawing/2014/main" id="{2DD656C0-2314-3AF3-2267-25C3D302C88B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90;p19">
            <a:extLst>
              <a:ext uri="{FF2B5EF4-FFF2-40B4-BE49-F238E27FC236}">
                <a16:creationId xmlns:a16="http://schemas.microsoft.com/office/drawing/2014/main" id="{C57287AE-5E19-29A6-4DBC-E4D75FBEA550}"/>
              </a:ext>
            </a:extLst>
          </p:cNvPr>
          <p:cNvSpPr/>
          <p:nvPr/>
        </p:nvSpPr>
        <p:spPr>
          <a:xfrm>
            <a:off x="5127132" y="1061329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91;p19">
            <a:extLst>
              <a:ext uri="{FF2B5EF4-FFF2-40B4-BE49-F238E27FC236}">
                <a16:creationId xmlns:a16="http://schemas.microsoft.com/office/drawing/2014/main" id="{A98CB704-05B9-20CF-7501-5A2E4438743C}"/>
              </a:ext>
            </a:extLst>
          </p:cNvPr>
          <p:cNvSpPr/>
          <p:nvPr/>
        </p:nvSpPr>
        <p:spPr>
          <a:xfrm rot="2697410">
            <a:off x="7895874" y="3115222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2;p19">
            <a:extLst>
              <a:ext uri="{FF2B5EF4-FFF2-40B4-BE49-F238E27FC236}">
                <a16:creationId xmlns:a16="http://schemas.microsoft.com/office/drawing/2014/main" id="{8B859C84-8F5B-FA05-5341-7189FEA68D2A}"/>
              </a:ext>
            </a:extLst>
          </p:cNvPr>
          <p:cNvSpPr/>
          <p:nvPr/>
        </p:nvSpPr>
        <p:spPr>
          <a:xfrm>
            <a:off x="8400441" y="2767555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93;p19">
            <a:extLst>
              <a:ext uri="{FF2B5EF4-FFF2-40B4-BE49-F238E27FC236}">
                <a16:creationId xmlns:a16="http://schemas.microsoft.com/office/drawing/2014/main" id="{926F02B7-15DB-C4C1-BF4F-94E11122EA11}"/>
              </a:ext>
            </a:extLst>
          </p:cNvPr>
          <p:cNvSpPr/>
          <p:nvPr/>
        </p:nvSpPr>
        <p:spPr>
          <a:xfrm rot="1279871">
            <a:off x="4836046" y="2271418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285;p19">
            <a:extLst>
              <a:ext uri="{FF2B5EF4-FFF2-40B4-BE49-F238E27FC236}">
                <a16:creationId xmlns:a16="http://schemas.microsoft.com/office/drawing/2014/main" id="{5F3F1D29-E58D-6A07-B180-0B8BD0128D59}"/>
              </a:ext>
            </a:extLst>
          </p:cNvPr>
          <p:cNvGrpSpPr/>
          <p:nvPr/>
        </p:nvGrpSpPr>
        <p:grpSpPr>
          <a:xfrm rot="-587295">
            <a:off x="5011745" y="3629249"/>
            <a:ext cx="1105140" cy="1105077"/>
            <a:chOff x="576250" y="4319400"/>
            <a:chExt cx="442075" cy="442050"/>
          </a:xfrm>
        </p:grpSpPr>
        <p:sp>
          <p:nvSpPr>
            <p:cNvPr id="14" name="Google Shape;286;p19">
              <a:extLst>
                <a:ext uri="{FF2B5EF4-FFF2-40B4-BE49-F238E27FC236}">
                  <a16:creationId xmlns:a16="http://schemas.microsoft.com/office/drawing/2014/main" id="{41BB93C4-3717-6EFD-FB8C-D669307EA6D1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7;p19">
              <a:extLst>
                <a:ext uri="{FF2B5EF4-FFF2-40B4-BE49-F238E27FC236}">
                  <a16:creationId xmlns:a16="http://schemas.microsoft.com/office/drawing/2014/main" id="{2456A66A-E638-96C7-AC9D-1468022E981A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8;p19">
              <a:extLst>
                <a:ext uri="{FF2B5EF4-FFF2-40B4-BE49-F238E27FC236}">
                  <a16:creationId xmlns:a16="http://schemas.microsoft.com/office/drawing/2014/main" id="{FFDB600C-61E4-621D-AAB7-9D11DF21D404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9;p19">
              <a:extLst>
                <a:ext uri="{FF2B5EF4-FFF2-40B4-BE49-F238E27FC236}">
                  <a16:creationId xmlns:a16="http://schemas.microsoft.com/office/drawing/2014/main" id="{BD6A2F2F-2C24-99AB-E26F-7D0C938A9021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6FB32D-3682-5D8E-CED5-EE04462AD476}"/>
              </a:ext>
            </a:extLst>
          </p:cNvPr>
          <p:cNvSpPr txBox="1"/>
          <p:nvPr/>
        </p:nvSpPr>
        <p:spPr>
          <a:xfrm>
            <a:off x="151697" y="3978064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訓練資料集、相關說明文件、完整程式碼</a:t>
            </a:r>
            <a:r>
              <a:rPr lang="en-US" altLang="zh-TW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1F5156C-6375-F68D-D88B-491BC714D23E}"/>
              </a:ext>
            </a:extLst>
          </p:cNvPr>
          <p:cNvSpPr txBox="1"/>
          <p:nvPr/>
        </p:nvSpPr>
        <p:spPr>
          <a:xfrm>
            <a:off x="151697" y="4285841"/>
            <a:ext cx="561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https://github.com/LwGsTeemo/dataScience-bankAnalyze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16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144127" y="1444374"/>
            <a:ext cx="5947290" cy="3699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銀行目前在推出任何活動時，會採取以下兩種方法來進行推銷：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實地推銷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電話推銷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sz="1600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在電話推銷的部分，銀行員工會對所有資料中的客戶一一打電話過去詢問並推銷，在這之中會</a:t>
            </a:r>
            <a:r>
              <a:rPr lang="zh-TW" altLang="en-US" sz="1600" b="1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花費許多時間、人力、以及能源的浪費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故期望透過</a:t>
            </a:r>
            <a:r>
              <a:rPr lang="en-US" altLang="zh-TW" sz="1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的方式，利用基本資料來</a:t>
            </a: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預測客戶是否會接受所推銷的產品</a:t>
            </a:r>
            <a:r>
              <a:rPr lang="zh-TW" altLang="en-US" sz="1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600" dirty="0" err="1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eg.</a:t>
            </a:r>
            <a:r>
              <a:rPr lang="zh-TW" altLang="en-US" sz="1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定期存款活動。</a:t>
            </a:r>
            <a:endParaRPr lang="en-US" altLang="zh-TW" sz="16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sz="16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達到精準行銷</a:t>
            </a:r>
            <a:r>
              <a:rPr lang="zh-TW" altLang="en-US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的目的</a:t>
            </a:r>
            <a:endParaRPr dirty="0">
              <a:solidFill>
                <a:schemeClr val="accent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B4CF99-92B3-B331-35F2-5FF95287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110" y="2983830"/>
            <a:ext cx="2798265" cy="2098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772EF4C-122B-0387-3DC8-5CC103D8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資料集介紹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15865E-486D-FC51-EF8B-6A05119BC3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120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資料集介紹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185378" y="1444374"/>
            <a:ext cx="5947290" cy="3699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資料集總計 </a:t>
            </a:r>
            <a:r>
              <a:rPr lang="en-US" altLang="zh-TW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41188</a:t>
            </a: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筆 資料</a:t>
            </a:r>
            <a:endParaRPr lang="en-US" altLang="zh-TW" sz="1600" dirty="0">
              <a:solidFill>
                <a:schemeClr val="accent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內容為去識別化後的銀行客戶資料</a:t>
            </a:r>
            <a:endParaRPr lang="en-US" altLang="zh-TW" sz="16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 </a:t>
            </a:r>
            <a:r>
              <a:rPr lang="en-US" altLang="zh-TW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種條件屬性、</a:t>
            </a:r>
            <a:r>
              <a:rPr lang="en-US" altLang="zh-TW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種目標屬性</a:t>
            </a:r>
            <a:endParaRPr lang="en-US" altLang="zh-TW" sz="1600" dirty="0">
              <a:solidFill>
                <a:schemeClr val="accent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條件屬性包含 </a:t>
            </a:r>
            <a:r>
              <a:rPr lang="en-US" altLang="zh-TW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種數值型屬性、</a:t>
            </a:r>
            <a:r>
              <a:rPr lang="en-US" altLang="zh-TW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種類別型屬性</a:t>
            </a:r>
            <a:endParaRPr lang="en-US" altLang="zh-TW" sz="1600" dirty="0">
              <a:solidFill>
                <a:schemeClr val="accent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FEF971D-F7FF-C652-21E3-ED7836D5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86" y="1326324"/>
            <a:ext cx="1505160" cy="828791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81559C1B-0435-8ABB-D57F-40101ADF1014}"/>
              </a:ext>
            </a:extLst>
          </p:cNvPr>
          <p:cNvGrpSpPr/>
          <p:nvPr/>
        </p:nvGrpSpPr>
        <p:grpSpPr>
          <a:xfrm>
            <a:off x="123501" y="2865857"/>
            <a:ext cx="8287597" cy="2226984"/>
            <a:chOff x="123501" y="2865857"/>
            <a:chExt cx="8287597" cy="22269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90DF612-B5B8-68B6-CE0C-4332D9985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501" y="2865857"/>
              <a:ext cx="8287597" cy="2226984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396BB5E-9611-8748-7CC7-8E3B6A4C6959}"/>
                </a:ext>
              </a:extLst>
            </p:cNvPr>
            <p:cNvSpPr/>
            <p:nvPr/>
          </p:nvSpPr>
          <p:spPr>
            <a:xfrm>
              <a:off x="123501" y="3190087"/>
              <a:ext cx="6249798" cy="1856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75A4068-7005-B201-11BC-1F860617A7EC}"/>
                </a:ext>
              </a:extLst>
            </p:cNvPr>
            <p:cNvSpPr/>
            <p:nvPr/>
          </p:nvSpPr>
          <p:spPr>
            <a:xfrm>
              <a:off x="6414551" y="3190087"/>
              <a:ext cx="226881" cy="18563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2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F77A82-21B6-46D0-7E5D-504EC804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5319" y="1427436"/>
            <a:ext cx="7483643" cy="3716064"/>
          </a:xfrm>
        </p:spPr>
        <p:txBody>
          <a:bodyPr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1 - age :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年齡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(numeric)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2 - job 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工作類型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(categorical: "admin.","bluecollar","entrepreneur","housemaid","management","retired","selfemployed","services","student","technician","unemployed","unknown")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3 - marital 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婚姻狀態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(categorical: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divorced","married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",</a:t>
            </a:r>
          </a:p>
          <a:p>
            <a:pPr marL="114300" indent="0"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single","unknown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"; note: "divorced" means divorced or widowed)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4 - education :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學歷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(categorical: "basic.4y","basic.6y","basic.9y","high.school","illiterate","professional.course","university.degree","unknown")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5 - default: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有信用違約過嗎？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(categorical: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no","yes","unknown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Google Shape;245;p14">
            <a:extLst>
              <a:ext uri="{FF2B5EF4-FFF2-40B4-BE49-F238E27FC236}">
                <a16:creationId xmlns:a16="http://schemas.microsoft.com/office/drawing/2014/main" id="{76303BA9-3AE6-E491-D96F-FEAAF03208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資料集介紹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371FDEE2-9F78-85E8-7436-A0014692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5318" y="1427436"/>
            <a:ext cx="7270512" cy="3716064"/>
          </a:xfrm>
        </p:spPr>
        <p:txBody>
          <a:bodyPr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6 - housing</a:t>
            </a:r>
            <a:r>
              <a:rPr lang="en-US" altLang="zh-TW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有房屋貸款嗎</a:t>
            </a:r>
            <a:r>
              <a:rPr lang="en-US" altLang="zh-TW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(categorical: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no","yes","unknown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7 - loan: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有個人貸款嗎</a:t>
            </a:r>
            <a:r>
              <a:rPr lang="en-US" altLang="zh-TW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(categorical: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no","yes","unknown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8 - contact: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聯繫方式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(categorical: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cellular","telephone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9 - month: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一年中的最後一個聯繫月份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(categorical: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jan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",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feb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", "mar", ...,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nov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", "dec")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10 -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day_of_week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一周中的最後一個聯繫日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(categorical: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mon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","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tue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","wed","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thu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","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fri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11 - duration: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最後聯繫的秒數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(numeric).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12 - campaign: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在此活動期間以及為此客戶執行的聯繫次數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(numeric, includes last contact)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13 -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pdays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從上一個活動中最後一次聯繫客戶之後經過的天數 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(numeric)</a:t>
            </a:r>
          </a:p>
        </p:txBody>
      </p:sp>
      <p:sp>
        <p:nvSpPr>
          <p:cNvPr id="12" name="Google Shape;245;p14">
            <a:extLst>
              <a:ext uri="{FF2B5EF4-FFF2-40B4-BE49-F238E27FC236}">
                <a16:creationId xmlns:a16="http://schemas.microsoft.com/office/drawing/2014/main" id="{72F9F35B-5546-3C9C-E809-D07C20A31B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資料集介紹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74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920B863-D575-8023-84FA-B53ABDDB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5318" y="1427436"/>
            <a:ext cx="7270512" cy="3716064"/>
          </a:xfrm>
        </p:spPr>
        <p:txBody>
          <a:bodyPr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14 - previous: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在此活動之前和為此客戶執行的聯繫次數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(numeric)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15 -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poutcome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上一次營銷活動的結果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(categorical: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failure","nonexistent","success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16 -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emp.var.rate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就業變動率 </a:t>
            </a:r>
            <a:r>
              <a:rPr lang="en-US" altLang="zh-TW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季度指標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(numeric)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17 -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cons.price.idx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 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消費者價格指數 </a:t>
            </a:r>
            <a:r>
              <a:rPr lang="en-US" altLang="zh-TW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月度指標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(numeric)    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18 -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cons.conf.idx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消費者信心指數 </a:t>
            </a:r>
            <a:r>
              <a:rPr lang="en-US" altLang="zh-TW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月度指標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(numeric)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19 - euribor3m: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euribor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個月利率 </a:t>
            </a:r>
            <a:r>
              <a:rPr lang="en-US" altLang="zh-TW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每日指標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(numeric)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20 -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nr.employed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員工人數 </a:t>
            </a:r>
            <a:r>
              <a:rPr lang="en-US" altLang="zh-TW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1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季度指標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(numeric)</a:t>
            </a:r>
          </a:p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21 - 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 - 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客戶是否訂閱了定期存款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(binary: "</a:t>
            </a:r>
            <a:r>
              <a:rPr lang="en-US" altLang="zh-TW" sz="16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yes","no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")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有些屬性欄位有一些備註及額外資訊，都會納入分類時的考量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Google Shape;245;p14">
            <a:extLst>
              <a:ext uri="{FF2B5EF4-FFF2-40B4-BE49-F238E27FC236}">
                <a16:creationId xmlns:a16="http://schemas.microsoft.com/office/drawing/2014/main" id="{5B3A73B4-BE93-D2C9-D869-E9473B7B6F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資料集介紹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1195</Words>
  <Application>Microsoft Office PowerPoint</Application>
  <PresentationFormat>如螢幕大小 (16:9)</PresentationFormat>
  <Paragraphs>176</Paragraphs>
  <Slides>38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標楷體</vt:lpstr>
      <vt:lpstr>Calibri</vt:lpstr>
      <vt:lpstr>Arial</vt:lpstr>
      <vt:lpstr>Barlow Light</vt:lpstr>
      <vt:lpstr>Barlow</vt:lpstr>
      <vt:lpstr>Work Sans</vt:lpstr>
      <vt:lpstr>Miriam Libre</vt:lpstr>
      <vt:lpstr>Roderigo template</vt:lpstr>
      <vt:lpstr>銀行營銷策略</vt:lpstr>
      <vt:lpstr>PowerPoint 簡報</vt:lpstr>
      <vt:lpstr>PowerPoint 簡報</vt:lpstr>
      <vt:lpstr>研究動機</vt:lpstr>
      <vt:lpstr>PowerPoint 簡報</vt:lpstr>
      <vt:lpstr>資料集介紹</vt:lpstr>
      <vt:lpstr>資料集介紹</vt:lpstr>
      <vt:lpstr>資料集介紹</vt:lpstr>
      <vt:lpstr>資料集介紹</vt:lpstr>
      <vt:lpstr>PowerPoint 簡報</vt:lpstr>
      <vt:lpstr>Pandas查看前5筆內容</vt:lpstr>
      <vt:lpstr>查看各屬性的型態</vt:lpstr>
      <vt:lpstr>資料的值域</vt:lpstr>
      <vt:lpstr>資料的值域</vt:lpstr>
      <vt:lpstr>資料的值域</vt:lpstr>
      <vt:lpstr>資料的值域</vt:lpstr>
      <vt:lpstr>資料的值域</vt:lpstr>
      <vt:lpstr>資料的值域</vt:lpstr>
      <vt:lpstr>各屬性基本統計資訊</vt:lpstr>
      <vt:lpstr>查看空值分佈</vt:lpstr>
      <vt:lpstr>處理空值</vt:lpstr>
      <vt:lpstr>PowerPoint 簡報</vt:lpstr>
      <vt:lpstr>PowerPoint 簡報</vt:lpstr>
      <vt:lpstr>繪製類別屬性圓餅圖</vt:lpstr>
      <vt:lpstr>查看資料間的相關性</vt:lpstr>
      <vt:lpstr>熱力圖</vt:lpstr>
      <vt:lpstr>異常值處理</vt:lpstr>
      <vt:lpstr>建立訓練與測試資料</vt:lpstr>
      <vt:lpstr>資料標準化</vt:lpstr>
      <vt:lpstr>建立KNN模型</vt:lpstr>
      <vt:lpstr>建立KNN模型</vt:lpstr>
      <vt:lpstr>尋找適合的k值</vt:lpstr>
      <vt:lpstr>顯示找尋結果</vt:lpstr>
      <vt:lpstr>顯示找尋結果</vt:lpstr>
      <vt:lpstr>最終模型結果</vt:lpstr>
      <vt:lpstr>PowerPoint 簡報</vt:lpstr>
      <vt:lpstr>組內分工&amp;互評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宥俞吳</dc:creator>
  <cp:lastModifiedBy>吳 宥俞</cp:lastModifiedBy>
  <cp:revision>10</cp:revision>
  <dcterms:modified xsi:type="dcterms:W3CDTF">2022-06-18T15:02:29Z</dcterms:modified>
</cp:coreProperties>
</file>