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Merriweather-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084bc0261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084bc0261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084bc0261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084bc0261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084bc026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084bc026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084bc026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084bc026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084bc0261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084bc0261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084bc0261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084bc0261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084bc026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084bc026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707100"/>
            <a:ext cx="6331500" cy="2942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 Science to Market a Backlisted Book on Social Media.</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solidFill>
                  <a:srgbClr val="F5ECDC"/>
                </a:solidFill>
              </a:rPr>
              <a:t>Laura Waggaman</a:t>
            </a:r>
            <a:endParaRPr b="1" sz="2400">
              <a:solidFill>
                <a:srgbClr val="F5ECD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C"/>
        </a:solidFill>
      </p:bgPr>
    </p:bg>
    <p:spTree>
      <p:nvGrpSpPr>
        <p:cNvPr id="185" name="Shape 185"/>
        <p:cNvGrpSpPr/>
        <p:nvPr/>
      </p:nvGrpSpPr>
      <p:grpSpPr>
        <a:xfrm>
          <a:off x="0" y="0"/>
          <a:ext cx="0" cy="0"/>
          <a:chOff x="0" y="0"/>
          <a:chExt cx="0" cy="0"/>
        </a:xfrm>
      </p:grpSpPr>
      <p:sp>
        <p:nvSpPr>
          <p:cNvPr id="186" name="Google Shape;186;p22"/>
          <p:cNvSpPr/>
          <p:nvPr/>
        </p:nvSpPr>
        <p:spPr>
          <a:xfrm>
            <a:off x="760800" y="155625"/>
            <a:ext cx="4926900" cy="37218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3231900" y="1186075"/>
            <a:ext cx="5517000" cy="3460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ph type="title"/>
          </p:nvPr>
        </p:nvSpPr>
        <p:spPr>
          <a:xfrm>
            <a:off x="846454" y="50050"/>
            <a:ext cx="6796200" cy="1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accent6"/>
                </a:solidFill>
              </a:rPr>
              <a:t>Insights</a:t>
            </a:r>
            <a:endParaRPr sz="38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143475" y="126350"/>
            <a:ext cx="6091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3E2C5"/>
                </a:solidFill>
              </a:rPr>
              <a:t>Tiktok</a:t>
            </a:r>
            <a:r>
              <a:rPr lang="en" sz="3600">
                <a:solidFill>
                  <a:srgbClr val="000000"/>
                </a:solidFill>
              </a:rPr>
              <a:t>.</a:t>
            </a:r>
            <a:r>
              <a:rPr lang="en" sz="3600">
                <a:solidFill>
                  <a:srgbClr val="F3E2C5"/>
                </a:solidFill>
              </a:rPr>
              <a:t> </a:t>
            </a:r>
            <a:r>
              <a:rPr lang="en" sz="2300">
                <a:solidFill>
                  <a:srgbClr val="000000"/>
                </a:solidFill>
              </a:rPr>
              <a:t>Opportunity</a:t>
            </a:r>
            <a:endParaRPr sz="1100">
              <a:solidFill>
                <a:srgbClr val="000000"/>
              </a:solidFill>
            </a:endParaRPr>
          </a:p>
        </p:txBody>
      </p:sp>
      <p:pic>
        <p:nvPicPr>
          <p:cNvPr id="79" name="Google Shape;79;p14"/>
          <p:cNvPicPr preferRelativeResize="0"/>
          <p:nvPr/>
        </p:nvPicPr>
        <p:blipFill>
          <a:blip r:embed="rId3">
            <a:alphaModFix/>
          </a:blip>
          <a:stretch>
            <a:fillRect/>
          </a:stretch>
        </p:blipFill>
        <p:spPr>
          <a:xfrm>
            <a:off x="6635086" y="1296942"/>
            <a:ext cx="1832840" cy="1832800"/>
          </a:xfrm>
          <a:prstGeom prst="rect">
            <a:avLst/>
          </a:prstGeom>
          <a:noFill/>
          <a:ln>
            <a:noFill/>
          </a:ln>
        </p:spPr>
      </p:pic>
      <p:sp>
        <p:nvSpPr>
          <p:cNvPr id="80" name="Google Shape;80;p14"/>
          <p:cNvSpPr/>
          <p:nvPr/>
        </p:nvSpPr>
        <p:spPr>
          <a:xfrm>
            <a:off x="4894725" y="3214225"/>
            <a:ext cx="4314600" cy="12441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nvSpPr>
        <p:spPr>
          <a:xfrm>
            <a:off x="4985075" y="3378225"/>
            <a:ext cx="4124100" cy="13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700">
                <a:solidFill>
                  <a:srgbClr val="F3E2C5"/>
                </a:solidFill>
                <a:latin typeface="Merriweather"/>
                <a:ea typeface="Merriweather"/>
                <a:cs typeface="Merriweather"/>
                <a:sym typeface="Merriweather"/>
              </a:rPr>
              <a:t>“Booktok is a new force driving book sales and publishing deals”</a:t>
            </a:r>
            <a:endParaRPr b="1" i="1" sz="1700">
              <a:solidFill>
                <a:srgbClr val="F3E2C5"/>
              </a:solidFill>
              <a:latin typeface="Merriweather"/>
              <a:ea typeface="Merriweather"/>
              <a:cs typeface="Merriweather"/>
              <a:sym typeface="Merriweather"/>
            </a:endParaRPr>
          </a:p>
          <a:p>
            <a:pPr indent="-336550" lvl="0" marL="457200" rtl="0" algn="r">
              <a:lnSpc>
                <a:spcPct val="115000"/>
              </a:lnSpc>
              <a:spcBef>
                <a:spcPts val="0"/>
              </a:spcBef>
              <a:spcAft>
                <a:spcPts val="0"/>
              </a:spcAft>
              <a:buClr>
                <a:srgbClr val="F3E2C5"/>
              </a:buClr>
              <a:buSzPts val="1700"/>
              <a:buFont typeface="Merriweather"/>
              <a:buChar char="-"/>
            </a:pPr>
            <a:r>
              <a:rPr b="1" lang="en" sz="1700">
                <a:solidFill>
                  <a:srgbClr val="F3E2C5"/>
                </a:solidFill>
                <a:latin typeface="Merriweather"/>
                <a:ea typeface="Merriweather"/>
                <a:cs typeface="Merriweather"/>
                <a:sym typeface="Merriweather"/>
              </a:rPr>
              <a:t>NPR</a:t>
            </a:r>
            <a:endParaRPr b="1" sz="1700">
              <a:solidFill>
                <a:srgbClr val="F3E2C5"/>
              </a:solidFill>
              <a:latin typeface="Merriweather"/>
              <a:ea typeface="Merriweather"/>
              <a:cs typeface="Merriweather"/>
              <a:sym typeface="Merriweather"/>
            </a:endParaRPr>
          </a:p>
          <a:p>
            <a:pPr indent="0" lvl="0" marL="0" rtl="0" algn="l">
              <a:spcBef>
                <a:spcPts val="0"/>
              </a:spcBef>
              <a:spcAft>
                <a:spcPts val="0"/>
              </a:spcAft>
              <a:buNone/>
            </a:pPr>
            <a:r>
              <a:t/>
            </a:r>
            <a:endParaRPr i="1">
              <a:latin typeface="Lato"/>
              <a:ea typeface="Lato"/>
              <a:cs typeface="Lato"/>
              <a:sym typeface="Lato"/>
            </a:endParaRPr>
          </a:p>
        </p:txBody>
      </p:sp>
      <p:sp>
        <p:nvSpPr>
          <p:cNvPr id="82" name="Google Shape;82;p14"/>
          <p:cNvSpPr/>
          <p:nvPr/>
        </p:nvSpPr>
        <p:spPr>
          <a:xfrm>
            <a:off x="3378675" y="2215925"/>
            <a:ext cx="2856300" cy="11436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nvSpPr>
        <p:spPr>
          <a:xfrm>
            <a:off x="3498375" y="2278500"/>
            <a:ext cx="2736600" cy="1302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i="1" lang="en" sz="1700">
                <a:solidFill>
                  <a:srgbClr val="F3E2C5"/>
                </a:solidFill>
                <a:latin typeface="Merriweather"/>
                <a:ea typeface="Merriweather"/>
                <a:cs typeface="Merriweather"/>
                <a:sym typeface="Merriweather"/>
              </a:rPr>
              <a:t>“Tiktok is taking the book industry by storm”</a:t>
            </a:r>
            <a:endParaRPr b="1" i="1" sz="1700">
              <a:solidFill>
                <a:srgbClr val="F3E2C5"/>
              </a:solidFill>
              <a:latin typeface="Merriweather"/>
              <a:ea typeface="Merriweather"/>
              <a:cs typeface="Merriweather"/>
              <a:sym typeface="Merriweather"/>
            </a:endParaRPr>
          </a:p>
          <a:p>
            <a:pPr indent="-336550" lvl="0" marL="457200" rtl="0" algn="r">
              <a:lnSpc>
                <a:spcPct val="115000"/>
              </a:lnSpc>
              <a:spcBef>
                <a:spcPts val="0"/>
              </a:spcBef>
              <a:spcAft>
                <a:spcPts val="0"/>
              </a:spcAft>
              <a:buClr>
                <a:srgbClr val="F3E2C5"/>
              </a:buClr>
              <a:buSzPts val="1700"/>
              <a:buFont typeface="Merriweather"/>
              <a:buChar char="-"/>
            </a:pPr>
            <a:r>
              <a:rPr b="1" lang="en" sz="1700">
                <a:solidFill>
                  <a:srgbClr val="F3E2C5"/>
                </a:solidFill>
                <a:latin typeface="Merriweather"/>
                <a:ea typeface="Merriweather"/>
                <a:cs typeface="Merriweather"/>
                <a:sym typeface="Merriweather"/>
              </a:rPr>
              <a:t>NBC News</a:t>
            </a:r>
            <a:endParaRPr b="1" sz="1700">
              <a:solidFill>
                <a:srgbClr val="F3E2C5"/>
              </a:solidFill>
              <a:latin typeface="Merriweather"/>
              <a:ea typeface="Merriweather"/>
              <a:cs typeface="Merriweather"/>
              <a:sym typeface="Merriweather"/>
            </a:endParaRPr>
          </a:p>
          <a:p>
            <a:pPr indent="0" lvl="0" marL="0" rtl="0" algn="l">
              <a:spcBef>
                <a:spcPts val="0"/>
              </a:spcBef>
              <a:spcAft>
                <a:spcPts val="0"/>
              </a:spcAft>
              <a:buNone/>
            </a:pPr>
            <a:r>
              <a:t/>
            </a:r>
            <a:endParaRPr i="1">
              <a:solidFill>
                <a:srgbClr val="F3E2C5"/>
              </a:solidFill>
              <a:latin typeface="Lato"/>
              <a:ea typeface="Lato"/>
              <a:cs typeface="Lato"/>
              <a:sym typeface="Lato"/>
            </a:endParaRPr>
          </a:p>
        </p:txBody>
      </p:sp>
      <p:sp>
        <p:nvSpPr>
          <p:cNvPr id="84" name="Google Shape;84;p14"/>
          <p:cNvSpPr/>
          <p:nvPr/>
        </p:nvSpPr>
        <p:spPr>
          <a:xfrm>
            <a:off x="32725" y="1042050"/>
            <a:ext cx="4539300" cy="13029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4400450" y="210463"/>
            <a:ext cx="3937800" cy="10020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65100" y="3214225"/>
            <a:ext cx="3948600" cy="11436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nvSpPr>
        <p:spPr>
          <a:xfrm>
            <a:off x="4430750" y="335838"/>
            <a:ext cx="3877200" cy="100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700">
                <a:solidFill>
                  <a:srgbClr val="F3E2C5"/>
                </a:solidFill>
                <a:latin typeface="Merriweather"/>
                <a:ea typeface="Merriweather"/>
                <a:cs typeface="Merriweather"/>
                <a:sym typeface="Merriweather"/>
              </a:rPr>
              <a:t>“Crying on tiktok sells books.”</a:t>
            </a:r>
            <a:endParaRPr b="1" i="1" sz="1700">
              <a:solidFill>
                <a:srgbClr val="F3E2C5"/>
              </a:solidFill>
              <a:latin typeface="Merriweather"/>
              <a:ea typeface="Merriweather"/>
              <a:cs typeface="Merriweather"/>
              <a:sym typeface="Merriweather"/>
            </a:endParaRPr>
          </a:p>
          <a:p>
            <a:pPr indent="-336550" lvl="0" marL="457200" rtl="0" algn="r">
              <a:lnSpc>
                <a:spcPct val="115000"/>
              </a:lnSpc>
              <a:spcBef>
                <a:spcPts val="0"/>
              </a:spcBef>
              <a:spcAft>
                <a:spcPts val="0"/>
              </a:spcAft>
              <a:buClr>
                <a:srgbClr val="F3E2C5"/>
              </a:buClr>
              <a:buSzPts val="1700"/>
              <a:buFont typeface="Merriweather"/>
              <a:buChar char="-"/>
            </a:pPr>
            <a:r>
              <a:rPr b="1" lang="en" sz="1700">
                <a:solidFill>
                  <a:srgbClr val="F3E2C5"/>
                </a:solidFill>
                <a:latin typeface="Merriweather"/>
                <a:ea typeface="Merriweather"/>
                <a:cs typeface="Merriweather"/>
                <a:sym typeface="Merriweather"/>
              </a:rPr>
              <a:t>The New York Times</a:t>
            </a:r>
            <a:endParaRPr b="1" sz="1700">
              <a:solidFill>
                <a:srgbClr val="F3E2C5"/>
              </a:solidFill>
              <a:latin typeface="Merriweather"/>
              <a:ea typeface="Merriweather"/>
              <a:cs typeface="Merriweather"/>
              <a:sym typeface="Merriweather"/>
            </a:endParaRPr>
          </a:p>
          <a:p>
            <a:pPr indent="0" lvl="0" marL="0" rtl="0" algn="l">
              <a:spcBef>
                <a:spcPts val="0"/>
              </a:spcBef>
              <a:spcAft>
                <a:spcPts val="0"/>
              </a:spcAft>
              <a:buNone/>
            </a:pPr>
            <a:r>
              <a:t/>
            </a:r>
            <a:endParaRPr i="1">
              <a:latin typeface="Lato"/>
              <a:ea typeface="Lato"/>
              <a:cs typeface="Lato"/>
              <a:sym typeface="Lato"/>
            </a:endParaRPr>
          </a:p>
        </p:txBody>
      </p:sp>
      <p:sp>
        <p:nvSpPr>
          <p:cNvPr id="88" name="Google Shape;88;p14"/>
          <p:cNvSpPr txBox="1"/>
          <p:nvPr/>
        </p:nvSpPr>
        <p:spPr>
          <a:xfrm>
            <a:off x="85850" y="1126550"/>
            <a:ext cx="4314600" cy="13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700">
                <a:solidFill>
                  <a:srgbClr val="F3E2C5"/>
                </a:solidFill>
                <a:latin typeface="Merriweather"/>
                <a:ea typeface="Merriweather"/>
                <a:cs typeface="Merriweather"/>
                <a:sym typeface="Merriweather"/>
              </a:rPr>
              <a:t>“Tiktok’s reading renaissance is making is making old books best bessels.”</a:t>
            </a:r>
            <a:endParaRPr b="1" i="1" sz="1700">
              <a:solidFill>
                <a:srgbClr val="F3E2C5"/>
              </a:solidFill>
              <a:latin typeface="Merriweather"/>
              <a:ea typeface="Merriweather"/>
              <a:cs typeface="Merriweather"/>
              <a:sym typeface="Merriweather"/>
            </a:endParaRPr>
          </a:p>
          <a:p>
            <a:pPr indent="-336550" lvl="0" marL="457200" rtl="0" algn="r">
              <a:lnSpc>
                <a:spcPct val="115000"/>
              </a:lnSpc>
              <a:spcBef>
                <a:spcPts val="0"/>
              </a:spcBef>
              <a:spcAft>
                <a:spcPts val="0"/>
              </a:spcAft>
              <a:buClr>
                <a:srgbClr val="F3E2C5"/>
              </a:buClr>
              <a:buSzPts val="1700"/>
              <a:buFont typeface="Merriweather"/>
              <a:buChar char="-"/>
            </a:pPr>
            <a:r>
              <a:rPr b="1" lang="en" sz="1700">
                <a:solidFill>
                  <a:srgbClr val="F3E2C5"/>
                </a:solidFill>
                <a:latin typeface="Merriweather"/>
                <a:ea typeface="Merriweather"/>
                <a:cs typeface="Merriweather"/>
                <a:sym typeface="Merriweather"/>
              </a:rPr>
              <a:t>Business Insider</a:t>
            </a:r>
            <a:endParaRPr b="1" sz="1700">
              <a:solidFill>
                <a:srgbClr val="F3E2C5"/>
              </a:solidFill>
              <a:latin typeface="Merriweather"/>
              <a:ea typeface="Merriweather"/>
              <a:cs typeface="Merriweather"/>
              <a:sym typeface="Merriweather"/>
            </a:endParaRPr>
          </a:p>
          <a:p>
            <a:pPr indent="0" lvl="0" marL="0" rtl="0" algn="l">
              <a:spcBef>
                <a:spcPts val="0"/>
              </a:spcBef>
              <a:spcAft>
                <a:spcPts val="0"/>
              </a:spcAft>
              <a:buNone/>
            </a:pPr>
            <a:r>
              <a:t/>
            </a:r>
            <a:endParaRPr i="1">
              <a:latin typeface="Lato"/>
              <a:ea typeface="Lato"/>
              <a:cs typeface="Lato"/>
              <a:sym typeface="Lato"/>
            </a:endParaRPr>
          </a:p>
        </p:txBody>
      </p:sp>
      <p:sp>
        <p:nvSpPr>
          <p:cNvPr id="89" name="Google Shape;89;p14"/>
          <p:cNvSpPr txBox="1"/>
          <p:nvPr/>
        </p:nvSpPr>
        <p:spPr>
          <a:xfrm>
            <a:off x="3900" y="3316475"/>
            <a:ext cx="3739200" cy="13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700">
                <a:solidFill>
                  <a:srgbClr val="F3E2C5"/>
                </a:solidFill>
                <a:latin typeface="Merriweather"/>
                <a:ea typeface="Merriweather"/>
                <a:cs typeface="Merriweather"/>
                <a:sym typeface="Merriweather"/>
              </a:rPr>
              <a:t>“BookTok has passion - and enormous marketing power”</a:t>
            </a:r>
            <a:endParaRPr b="1" i="1" sz="1700">
              <a:solidFill>
                <a:srgbClr val="F3E2C5"/>
              </a:solidFill>
              <a:latin typeface="Merriweather"/>
              <a:ea typeface="Merriweather"/>
              <a:cs typeface="Merriweather"/>
              <a:sym typeface="Merriweather"/>
            </a:endParaRPr>
          </a:p>
          <a:p>
            <a:pPr indent="-336550" lvl="0" marL="457200" rtl="0" algn="r">
              <a:lnSpc>
                <a:spcPct val="115000"/>
              </a:lnSpc>
              <a:spcBef>
                <a:spcPts val="0"/>
              </a:spcBef>
              <a:spcAft>
                <a:spcPts val="0"/>
              </a:spcAft>
              <a:buClr>
                <a:srgbClr val="F3E2C5"/>
              </a:buClr>
              <a:buSzPts val="1700"/>
              <a:buFont typeface="Merriweather"/>
              <a:buChar char="-"/>
            </a:pPr>
            <a:r>
              <a:rPr b="1" lang="en" sz="1700">
                <a:solidFill>
                  <a:srgbClr val="F3E2C5"/>
                </a:solidFill>
                <a:latin typeface="Merriweather"/>
                <a:ea typeface="Merriweather"/>
                <a:cs typeface="Merriweather"/>
                <a:sym typeface="Merriweather"/>
              </a:rPr>
              <a:t>The Economist</a:t>
            </a:r>
            <a:endParaRPr b="1" sz="1700">
              <a:solidFill>
                <a:srgbClr val="F3E2C5"/>
              </a:solidFill>
              <a:latin typeface="Merriweather"/>
              <a:ea typeface="Merriweather"/>
              <a:cs typeface="Merriweather"/>
              <a:sym typeface="Merriweather"/>
            </a:endParaRPr>
          </a:p>
          <a:p>
            <a:pPr indent="0" lvl="0" marL="0" rtl="0" algn="l">
              <a:spcBef>
                <a:spcPts val="0"/>
              </a:spcBef>
              <a:spcAft>
                <a:spcPts val="0"/>
              </a:spcAft>
              <a:buNone/>
            </a:pPr>
            <a:r>
              <a:t/>
            </a:r>
            <a:endParaRPr i="1">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3" name="Shape 93"/>
        <p:cNvGrpSpPr/>
        <p:nvPr/>
      </p:nvGrpSpPr>
      <p:grpSpPr>
        <a:xfrm>
          <a:off x="0" y="0"/>
          <a:ext cx="0" cy="0"/>
          <a:chOff x="0" y="0"/>
          <a:chExt cx="0" cy="0"/>
        </a:xfrm>
      </p:grpSpPr>
      <p:sp>
        <p:nvSpPr>
          <p:cNvPr id="94" name="Google Shape;94;p15"/>
          <p:cNvSpPr txBox="1"/>
          <p:nvPr/>
        </p:nvSpPr>
        <p:spPr>
          <a:xfrm>
            <a:off x="239500" y="650050"/>
            <a:ext cx="4034700" cy="683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900">
                <a:solidFill>
                  <a:schemeClr val="lt2"/>
                </a:solidFill>
                <a:latin typeface="Raleway"/>
                <a:ea typeface="Raleway"/>
                <a:cs typeface="Raleway"/>
                <a:sym typeface="Raleway"/>
              </a:rPr>
              <a:t>On The Jellicoe Road</a:t>
            </a:r>
            <a:endParaRPr b="1" sz="2900">
              <a:solidFill>
                <a:schemeClr val="lt2"/>
              </a:solidFill>
              <a:latin typeface="Raleway"/>
              <a:ea typeface="Raleway"/>
              <a:cs typeface="Raleway"/>
              <a:sym typeface="Raleway"/>
            </a:endParaRPr>
          </a:p>
          <a:p>
            <a:pPr indent="0" lvl="0" marL="0" rtl="0" algn="l">
              <a:lnSpc>
                <a:spcPct val="115000"/>
              </a:lnSpc>
              <a:spcBef>
                <a:spcPts val="0"/>
              </a:spcBef>
              <a:spcAft>
                <a:spcPts val="1600"/>
              </a:spcAft>
              <a:buNone/>
            </a:pPr>
            <a:r>
              <a:rPr b="1" lang="en" sz="1700">
                <a:solidFill>
                  <a:schemeClr val="dk2"/>
                </a:solidFill>
                <a:latin typeface="Raleway"/>
                <a:ea typeface="Raleway"/>
                <a:cs typeface="Raleway"/>
                <a:sym typeface="Raleway"/>
              </a:rPr>
              <a:t>Melina Marchetta</a:t>
            </a:r>
            <a:endParaRPr b="1" sz="2900">
              <a:solidFill>
                <a:schemeClr val="lt2"/>
              </a:solidFill>
              <a:latin typeface="Raleway"/>
              <a:ea typeface="Raleway"/>
              <a:cs typeface="Raleway"/>
              <a:sym typeface="Raleway"/>
            </a:endParaRPr>
          </a:p>
        </p:txBody>
      </p:sp>
      <p:sp>
        <p:nvSpPr>
          <p:cNvPr id="95" name="Google Shape;95;p15"/>
          <p:cNvSpPr/>
          <p:nvPr/>
        </p:nvSpPr>
        <p:spPr>
          <a:xfrm>
            <a:off x="2611650" y="896950"/>
            <a:ext cx="4926900" cy="37218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nvSpPr>
        <p:spPr>
          <a:xfrm>
            <a:off x="2843375" y="8969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900">
                <a:solidFill>
                  <a:schemeClr val="accent6"/>
                </a:solidFill>
                <a:latin typeface="Raleway"/>
                <a:ea typeface="Raleway"/>
                <a:cs typeface="Raleway"/>
                <a:sym typeface="Raleway"/>
              </a:rPr>
              <a:t>Predict Influencers’ Opinions</a:t>
            </a:r>
            <a:endParaRPr b="1" sz="1900">
              <a:solidFill>
                <a:schemeClr val="accent6"/>
              </a:solidFill>
              <a:latin typeface="Raleway"/>
              <a:ea typeface="Raleway"/>
              <a:cs typeface="Raleway"/>
              <a:sym typeface="Raleway"/>
            </a:endParaRPr>
          </a:p>
        </p:txBody>
      </p:sp>
      <p:sp>
        <p:nvSpPr>
          <p:cNvPr id="97" name="Google Shape;97;p15"/>
          <p:cNvSpPr/>
          <p:nvPr/>
        </p:nvSpPr>
        <p:spPr>
          <a:xfrm>
            <a:off x="2292313" y="1708175"/>
            <a:ext cx="2629500" cy="2244900"/>
          </a:xfrm>
          <a:prstGeom prst="wedgeRectCallout">
            <a:avLst>
              <a:gd fmla="val -20833" name="adj1"/>
              <a:gd fmla="val 62500"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5808688" y="1708175"/>
            <a:ext cx="2629500" cy="2244900"/>
          </a:xfrm>
          <a:prstGeom prst="wedgeRectCallout">
            <a:avLst>
              <a:gd fmla="val -20833" name="adj1"/>
              <a:gd fmla="val 62500" name="adj2"/>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nvSpPr>
        <p:spPr>
          <a:xfrm>
            <a:off x="2397163" y="1853225"/>
            <a:ext cx="24198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50">
                <a:solidFill>
                  <a:schemeClr val="lt1"/>
                </a:solidFill>
                <a:latin typeface="Merriweather"/>
                <a:ea typeface="Merriweather"/>
                <a:cs typeface="Merriweather"/>
                <a:sym typeface="Merriweather"/>
              </a:rPr>
              <a:t>“Man, the author is lucky that books don't have hotlines where you can phone in to complain about your lack of customer satisfaction, because I'd be on the line right now, saying, "Dafuque-ce que c'est? Comme ça.”</a:t>
            </a:r>
            <a:endParaRPr i="1" sz="1250">
              <a:solidFill>
                <a:schemeClr val="lt1"/>
              </a:solidFill>
              <a:latin typeface="Merriweather"/>
              <a:ea typeface="Merriweather"/>
              <a:cs typeface="Merriweather"/>
              <a:sym typeface="Merriweather"/>
            </a:endParaRPr>
          </a:p>
          <a:p>
            <a:pPr indent="0" lvl="0" marL="0" rtl="0" algn="r">
              <a:spcBef>
                <a:spcPts val="0"/>
              </a:spcBef>
              <a:spcAft>
                <a:spcPts val="0"/>
              </a:spcAft>
              <a:buNone/>
            </a:pPr>
            <a:r>
              <a:rPr i="1" lang="en" sz="1500">
                <a:solidFill>
                  <a:schemeClr val="dk2"/>
                </a:solidFill>
                <a:latin typeface="Merriweather"/>
                <a:ea typeface="Merriweather"/>
                <a:cs typeface="Merriweather"/>
                <a:sym typeface="Merriweather"/>
              </a:rPr>
              <a:t>-★</a:t>
            </a:r>
            <a:endParaRPr i="1" sz="1200">
              <a:solidFill>
                <a:schemeClr val="dk2"/>
              </a:solidFill>
              <a:latin typeface="Raleway"/>
              <a:ea typeface="Raleway"/>
              <a:cs typeface="Raleway"/>
              <a:sym typeface="Raleway"/>
            </a:endParaRPr>
          </a:p>
        </p:txBody>
      </p:sp>
      <p:sp>
        <p:nvSpPr>
          <p:cNvPr id="100" name="Google Shape;100;p15"/>
          <p:cNvSpPr txBox="1"/>
          <p:nvPr/>
        </p:nvSpPr>
        <p:spPr>
          <a:xfrm>
            <a:off x="5879638" y="1932425"/>
            <a:ext cx="2487600" cy="179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300">
                <a:solidFill>
                  <a:schemeClr val="lt1"/>
                </a:solidFill>
                <a:latin typeface="Merriweather"/>
                <a:ea typeface="Merriweather"/>
                <a:cs typeface="Merriweather"/>
                <a:sym typeface="Merriweather"/>
              </a:rPr>
              <a:t>“It frustrates me so much to know that I can never do this book justice. That so many readers out there have yet to read this beauty.”</a:t>
            </a:r>
            <a:endParaRPr i="1" sz="1300">
              <a:solidFill>
                <a:schemeClr val="lt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i="1" sz="1300">
              <a:solidFill>
                <a:schemeClr val="lt1"/>
              </a:solidFill>
              <a:latin typeface="Merriweather"/>
              <a:ea typeface="Merriweather"/>
              <a:cs typeface="Merriweather"/>
              <a:sym typeface="Merriweather"/>
            </a:endParaRPr>
          </a:p>
          <a:p>
            <a:pPr indent="0" lvl="0" marL="0" rtl="0" algn="r">
              <a:lnSpc>
                <a:spcPct val="115000"/>
              </a:lnSpc>
              <a:spcBef>
                <a:spcPts val="0"/>
              </a:spcBef>
              <a:spcAft>
                <a:spcPts val="0"/>
              </a:spcAft>
              <a:buNone/>
            </a:pPr>
            <a:r>
              <a:rPr lang="en" sz="1500">
                <a:solidFill>
                  <a:schemeClr val="dk2"/>
                </a:solidFill>
              </a:rPr>
              <a:t>- ★★★★★</a:t>
            </a:r>
            <a:endParaRPr i="1"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C"/>
        </a:solid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251998" y="903050"/>
            <a:ext cx="1846500" cy="1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accent6"/>
                </a:solidFill>
              </a:rPr>
              <a:t>Data</a:t>
            </a:r>
            <a:endParaRPr sz="4000">
              <a:solidFill>
                <a:schemeClr val="accent6"/>
              </a:solidFill>
            </a:endParaRPr>
          </a:p>
        </p:txBody>
      </p:sp>
      <p:pic>
        <p:nvPicPr>
          <p:cNvPr id="106" name="Google Shape;106;p16"/>
          <p:cNvPicPr preferRelativeResize="0"/>
          <p:nvPr/>
        </p:nvPicPr>
        <p:blipFill>
          <a:blip r:embed="rId3">
            <a:alphaModFix/>
          </a:blip>
          <a:stretch>
            <a:fillRect/>
          </a:stretch>
        </p:blipFill>
        <p:spPr>
          <a:xfrm>
            <a:off x="3090863" y="0"/>
            <a:ext cx="2962275" cy="1543050"/>
          </a:xfrm>
          <a:prstGeom prst="rect">
            <a:avLst/>
          </a:prstGeom>
          <a:noFill/>
          <a:ln>
            <a:noFill/>
          </a:ln>
        </p:spPr>
      </p:pic>
      <p:sp>
        <p:nvSpPr>
          <p:cNvPr id="107" name="Google Shape;107;p16"/>
          <p:cNvSpPr/>
          <p:nvPr/>
        </p:nvSpPr>
        <p:spPr>
          <a:xfrm>
            <a:off x="3901325" y="1683550"/>
            <a:ext cx="5242800" cy="2821500"/>
          </a:xfrm>
          <a:prstGeom prst="rect">
            <a:avLst/>
          </a:prstGeom>
          <a:solidFill>
            <a:srgbClr val="000000">
              <a:alpha val="76920"/>
            </a:srgbClr>
          </a:solidFill>
          <a:ln>
            <a:noFill/>
          </a:ln>
          <a:effectLst>
            <a:outerShdw blurRad="57150" rotWithShape="0" algn="bl" dir="5280000" dist="19050">
              <a:srgbClr val="000000">
                <a:alpha val="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336700" y="1834475"/>
            <a:ext cx="3878100" cy="2577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217325" y="1900750"/>
            <a:ext cx="36840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Raleway"/>
              <a:buChar char="-"/>
            </a:pPr>
            <a:r>
              <a:rPr b="1" lang="en" sz="2000">
                <a:latin typeface="Raleway"/>
                <a:ea typeface="Raleway"/>
                <a:cs typeface="Raleway"/>
                <a:sym typeface="Raleway"/>
              </a:rPr>
              <a:t>Reviews of target book.</a:t>
            </a:r>
            <a:endParaRPr b="1" sz="2000">
              <a:latin typeface="Raleway"/>
              <a:ea typeface="Raleway"/>
              <a:cs typeface="Raleway"/>
              <a:sym typeface="Raleway"/>
            </a:endParaRPr>
          </a:p>
          <a:p>
            <a:pPr indent="0" lvl="0" marL="457200" rtl="0" algn="l">
              <a:spcBef>
                <a:spcPts val="0"/>
              </a:spcBef>
              <a:spcAft>
                <a:spcPts val="0"/>
              </a:spcAft>
              <a:buNone/>
            </a:pPr>
            <a:r>
              <a:t/>
            </a:r>
            <a:endParaRPr b="1" sz="2000">
              <a:latin typeface="Raleway"/>
              <a:ea typeface="Raleway"/>
              <a:cs typeface="Raleway"/>
              <a:sym typeface="Raleway"/>
            </a:endParaRPr>
          </a:p>
          <a:p>
            <a:pPr indent="-355600" lvl="0" marL="457200" rtl="0" algn="l">
              <a:spcBef>
                <a:spcPts val="0"/>
              </a:spcBef>
              <a:spcAft>
                <a:spcPts val="0"/>
              </a:spcAft>
              <a:buSzPts val="2000"/>
              <a:buFont typeface="Raleway"/>
              <a:buChar char="-"/>
            </a:pPr>
            <a:r>
              <a:rPr b="1" lang="en" sz="2000">
                <a:latin typeface="Raleway"/>
                <a:ea typeface="Raleway"/>
                <a:cs typeface="Raleway"/>
                <a:sym typeface="Raleway"/>
              </a:rPr>
              <a:t>Past reviews of the reviewers.</a:t>
            </a:r>
            <a:endParaRPr b="1" sz="2000">
              <a:latin typeface="Raleway"/>
              <a:ea typeface="Raleway"/>
              <a:cs typeface="Raleway"/>
              <a:sym typeface="Raleway"/>
            </a:endParaRPr>
          </a:p>
          <a:p>
            <a:pPr indent="0" lvl="0" marL="457200" rtl="0" algn="l">
              <a:spcBef>
                <a:spcPts val="0"/>
              </a:spcBef>
              <a:spcAft>
                <a:spcPts val="0"/>
              </a:spcAft>
              <a:buNone/>
            </a:pPr>
            <a:r>
              <a:t/>
            </a:r>
            <a:endParaRPr b="1" sz="2000">
              <a:latin typeface="Raleway"/>
              <a:ea typeface="Raleway"/>
              <a:cs typeface="Raleway"/>
              <a:sym typeface="Raleway"/>
            </a:endParaRPr>
          </a:p>
          <a:p>
            <a:pPr indent="-355600" lvl="0" marL="457200" rtl="0" algn="l">
              <a:spcBef>
                <a:spcPts val="0"/>
              </a:spcBef>
              <a:spcAft>
                <a:spcPts val="0"/>
              </a:spcAft>
              <a:buSzPts val="2000"/>
              <a:buFont typeface="Raleway"/>
              <a:buChar char="-"/>
            </a:pPr>
            <a:r>
              <a:rPr b="1" lang="en" sz="2000">
                <a:latin typeface="Raleway"/>
                <a:ea typeface="Raleway"/>
                <a:cs typeface="Raleway"/>
                <a:sym typeface="Raleway"/>
              </a:rPr>
              <a:t>Data of books featured in past reviews.</a:t>
            </a:r>
            <a:endParaRPr b="1" sz="2000">
              <a:latin typeface="Raleway"/>
              <a:ea typeface="Raleway"/>
              <a:cs typeface="Raleway"/>
              <a:sym typeface="Raleway"/>
            </a:endParaRPr>
          </a:p>
        </p:txBody>
      </p:sp>
      <p:sp>
        <p:nvSpPr>
          <p:cNvPr id="110" name="Google Shape;110;p16"/>
          <p:cNvSpPr txBox="1"/>
          <p:nvPr>
            <p:ph type="title"/>
          </p:nvPr>
        </p:nvSpPr>
        <p:spPr>
          <a:xfrm>
            <a:off x="4738345" y="903050"/>
            <a:ext cx="3744300" cy="1021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000">
                <a:solidFill>
                  <a:schemeClr val="accent6"/>
                </a:solidFill>
              </a:rPr>
              <a:t>Design</a:t>
            </a:r>
            <a:endParaRPr sz="4000">
              <a:solidFill>
                <a:schemeClr val="accent6"/>
              </a:solidFill>
            </a:endParaRPr>
          </a:p>
        </p:txBody>
      </p:sp>
      <p:sp>
        <p:nvSpPr>
          <p:cNvPr id="111" name="Google Shape;111;p16"/>
          <p:cNvSpPr txBox="1"/>
          <p:nvPr/>
        </p:nvSpPr>
        <p:spPr>
          <a:xfrm>
            <a:off x="4698725" y="1900750"/>
            <a:ext cx="4264800" cy="2370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rgbClr val="F3E2C5"/>
                </a:solidFill>
                <a:latin typeface="Raleway"/>
                <a:ea typeface="Raleway"/>
                <a:cs typeface="Raleway"/>
                <a:sym typeface="Raleway"/>
              </a:rPr>
              <a:t>Classification Model</a:t>
            </a:r>
            <a:endParaRPr b="1" sz="2000">
              <a:solidFill>
                <a:srgbClr val="F3E2C5"/>
              </a:solidFill>
              <a:latin typeface="Raleway"/>
              <a:ea typeface="Raleway"/>
              <a:cs typeface="Raleway"/>
              <a:sym typeface="Raleway"/>
            </a:endParaRPr>
          </a:p>
          <a:p>
            <a:pPr indent="0" lvl="0" marL="0" rtl="0" algn="l">
              <a:lnSpc>
                <a:spcPct val="100000"/>
              </a:lnSpc>
              <a:spcBef>
                <a:spcPts val="0"/>
              </a:spcBef>
              <a:spcAft>
                <a:spcPts val="0"/>
              </a:spcAft>
              <a:buNone/>
            </a:pPr>
            <a:r>
              <a:rPr b="1" lang="en" sz="2100">
                <a:solidFill>
                  <a:srgbClr val="F3E2C5"/>
                </a:solidFill>
                <a:latin typeface="Raleway"/>
                <a:ea typeface="Raleway"/>
                <a:cs typeface="Raleway"/>
                <a:sym typeface="Raleway"/>
              </a:rPr>
              <a:t>Observations:</a:t>
            </a:r>
            <a:endParaRPr b="1" sz="2100">
              <a:solidFill>
                <a:srgbClr val="F3E2C5"/>
              </a:solidFill>
              <a:latin typeface="Raleway"/>
              <a:ea typeface="Raleway"/>
              <a:cs typeface="Raleway"/>
              <a:sym typeface="Raleway"/>
            </a:endParaRPr>
          </a:p>
          <a:p>
            <a:pPr indent="0" lvl="0" marL="0" rtl="0" algn="l">
              <a:lnSpc>
                <a:spcPct val="150000"/>
              </a:lnSpc>
              <a:spcBef>
                <a:spcPts val="0"/>
              </a:spcBef>
              <a:spcAft>
                <a:spcPts val="0"/>
              </a:spcAft>
              <a:buNone/>
            </a:pPr>
            <a:r>
              <a:rPr b="1" lang="en" sz="2000">
                <a:solidFill>
                  <a:srgbClr val="F3E2C5"/>
                </a:solidFill>
                <a:latin typeface="Raleway"/>
                <a:ea typeface="Raleway"/>
                <a:cs typeface="Raleway"/>
                <a:sym typeface="Raleway"/>
              </a:rPr>
              <a:t>Each reviewer</a:t>
            </a:r>
            <a:r>
              <a:rPr b="1" lang="en" sz="2000">
                <a:solidFill>
                  <a:srgbClr val="F3E2C5"/>
                </a:solidFill>
                <a:latin typeface="Raleway"/>
                <a:ea typeface="Raleway"/>
                <a:cs typeface="Raleway"/>
                <a:sym typeface="Raleway"/>
              </a:rPr>
              <a:t>.</a:t>
            </a:r>
            <a:endParaRPr b="1" sz="2000">
              <a:solidFill>
                <a:srgbClr val="F3E2C5"/>
              </a:solidFill>
              <a:latin typeface="Raleway"/>
              <a:ea typeface="Raleway"/>
              <a:cs typeface="Raleway"/>
              <a:sym typeface="Raleway"/>
            </a:endParaRPr>
          </a:p>
          <a:p>
            <a:pPr indent="0" lvl="0" marL="0" rtl="0" algn="l">
              <a:lnSpc>
                <a:spcPct val="100000"/>
              </a:lnSpc>
              <a:spcBef>
                <a:spcPts val="0"/>
              </a:spcBef>
              <a:spcAft>
                <a:spcPts val="0"/>
              </a:spcAft>
              <a:buNone/>
            </a:pPr>
            <a:r>
              <a:rPr b="1" lang="en" sz="2100">
                <a:solidFill>
                  <a:srgbClr val="F3E2C5"/>
                </a:solidFill>
                <a:latin typeface="Raleway"/>
                <a:ea typeface="Raleway"/>
                <a:cs typeface="Raleway"/>
                <a:sym typeface="Raleway"/>
              </a:rPr>
              <a:t>Target:</a:t>
            </a:r>
            <a:endParaRPr b="1" sz="2100">
              <a:solidFill>
                <a:srgbClr val="F3E2C5"/>
              </a:solidFill>
              <a:latin typeface="Raleway"/>
              <a:ea typeface="Raleway"/>
              <a:cs typeface="Raleway"/>
              <a:sym typeface="Raleway"/>
            </a:endParaRPr>
          </a:p>
          <a:p>
            <a:pPr indent="0" lvl="0" marL="0" rtl="0" algn="l">
              <a:lnSpc>
                <a:spcPct val="100000"/>
              </a:lnSpc>
              <a:spcBef>
                <a:spcPts val="0"/>
              </a:spcBef>
              <a:spcAft>
                <a:spcPts val="0"/>
              </a:spcAft>
              <a:buNone/>
            </a:pPr>
            <a:r>
              <a:rPr b="1" lang="en" sz="2000">
                <a:solidFill>
                  <a:srgbClr val="F3E2C5"/>
                </a:solidFill>
                <a:latin typeface="Raleway"/>
                <a:ea typeface="Raleway"/>
                <a:cs typeface="Raleway"/>
                <a:sym typeface="Raleway"/>
              </a:rPr>
              <a:t>1 - </a:t>
            </a:r>
            <a:r>
              <a:rPr b="1" lang="en" sz="2000">
                <a:solidFill>
                  <a:srgbClr val="F3E2C5"/>
                </a:solidFill>
                <a:latin typeface="Raleway"/>
                <a:ea typeface="Raleway"/>
                <a:cs typeface="Raleway"/>
                <a:sym typeface="Raleway"/>
              </a:rPr>
              <a:t>Did like the</a:t>
            </a:r>
            <a:r>
              <a:rPr b="1" lang="en" sz="2000">
                <a:solidFill>
                  <a:srgbClr val="F3E2C5"/>
                </a:solidFill>
                <a:latin typeface="Raleway"/>
                <a:ea typeface="Raleway"/>
                <a:cs typeface="Raleway"/>
                <a:sym typeface="Raleway"/>
              </a:rPr>
              <a:t> book (4-5★)</a:t>
            </a:r>
            <a:endParaRPr b="1" sz="2000">
              <a:solidFill>
                <a:srgbClr val="F3E2C5"/>
              </a:solidFill>
              <a:latin typeface="Raleway"/>
              <a:ea typeface="Raleway"/>
              <a:cs typeface="Raleway"/>
              <a:sym typeface="Raleway"/>
            </a:endParaRPr>
          </a:p>
          <a:p>
            <a:pPr indent="0" lvl="0" marL="0" rtl="0" algn="l">
              <a:spcBef>
                <a:spcPts val="0"/>
              </a:spcBef>
              <a:spcAft>
                <a:spcPts val="0"/>
              </a:spcAft>
              <a:buNone/>
            </a:pPr>
            <a:r>
              <a:rPr b="1" lang="en" sz="2000">
                <a:solidFill>
                  <a:srgbClr val="F3E2C5"/>
                </a:solidFill>
                <a:latin typeface="Raleway"/>
                <a:ea typeface="Raleway"/>
                <a:cs typeface="Raleway"/>
                <a:sym typeface="Raleway"/>
              </a:rPr>
              <a:t>0 - </a:t>
            </a:r>
            <a:r>
              <a:rPr b="1" lang="en" sz="2000">
                <a:solidFill>
                  <a:srgbClr val="F3E2C5"/>
                </a:solidFill>
                <a:latin typeface="Raleway"/>
                <a:ea typeface="Raleway"/>
                <a:cs typeface="Raleway"/>
                <a:sym typeface="Raleway"/>
              </a:rPr>
              <a:t>Did not like the</a:t>
            </a:r>
            <a:r>
              <a:rPr b="1" lang="en" sz="2000">
                <a:solidFill>
                  <a:srgbClr val="F3E2C5"/>
                </a:solidFill>
                <a:latin typeface="Raleway"/>
                <a:ea typeface="Raleway"/>
                <a:cs typeface="Raleway"/>
                <a:sym typeface="Raleway"/>
              </a:rPr>
              <a:t> book (1-3 ★)</a:t>
            </a:r>
            <a:endParaRPr b="1" sz="2000">
              <a:solidFill>
                <a:srgbClr val="F3E2C5"/>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15" name="Shape 115"/>
        <p:cNvGrpSpPr/>
        <p:nvPr/>
      </p:nvGrpSpPr>
      <p:grpSpPr>
        <a:xfrm>
          <a:off x="0" y="0"/>
          <a:ext cx="0" cy="0"/>
          <a:chOff x="0" y="0"/>
          <a:chExt cx="0" cy="0"/>
        </a:xfrm>
      </p:grpSpPr>
      <p:sp>
        <p:nvSpPr>
          <p:cNvPr id="116" name="Google Shape;116;p17"/>
          <p:cNvSpPr txBox="1"/>
          <p:nvPr>
            <p:ph type="title"/>
          </p:nvPr>
        </p:nvSpPr>
        <p:spPr>
          <a:xfrm>
            <a:off x="260850" y="233175"/>
            <a:ext cx="8622300" cy="1067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4100">
                <a:solidFill>
                  <a:schemeClr val="lt2"/>
                </a:solidFill>
              </a:rPr>
              <a:t>Reviewer</a:t>
            </a:r>
            <a:endParaRPr sz="4100">
              <a:solidFill>
                <a:schemeClr val="lt2"/>
              </a:solidFill>
            </a:endParaRPr>
          </a:p>
          <a:p>
            <a:pPr indent="0" lvl="0" marL="457200" rtl="0" algn="l">
              <a:lnSpc>
                <a:spcPct val="100000"/>
              </a:lnSpc>
              <a:spcBef>
                <a:spcPts val="1000"/>
              </a:spcBef>
              <a:spcAft>
                <a:spcPts val="0"/>
              </a:spcAft>
              <a:buNone/>
            </a:pPr>
            <a:r>
              <a:t/>
            </a:r>
            <a:endParaRPr b="0" sz="2400"/>
          </a:p>
          <a:p>
            <a:pPr indent="-381000" lvl="0" marL="457200" rtl="0" algn="l">
              <a:lnSpc>
                <a:spcPct val="150000"/>
              </a:lnSpc>
              <a:spcBef>
                <a:spcPts val="1000"/>
              </a:spcBef>
              <a:spcAft>
                <a:spcPts val="0"/>
              </a:spcAft>
              <a:buSzPts val="2400"/>
              <a:buChar char="-"/>
            </a:pPr>
            <a:r>
              <a:rPr lang="en" sz="2400"/>
              <a:t>Rating Bias (tend to rate low/high).</a:t>
            </a:r>
            <a:endParaRPr sz="2400"/>
          </a:p>
          <a:p>
            <a:pPr indent="-381000" lvl="0" marL="457200" rtl="0" algn="l">
              <a:lnSpc>
                <a:spcPct val="150000"/>
              </a:lnSpc>
              <a:spcBef>
                <a:spcPts val="0"/>
              </a:spcBef>
              <a:spcAft>
                <a:spcPts val="0"/>
              </a:spcAft>
              <a:buSzPts val="2400"/>
              <a:buChar char="-"/>
            </a:pPr>
            <a:r>
              <a:rPr lang="en" sz="2400"/>
              <a:t>Rating vs book’s avg rating.</a:t>
            </a:r>
            <a:endParaRPr sz="2400"/>
          </a:p>
          <a:p>
            <a:pPr indent="-381000" lvl="0" marL="457200" rtl="0" algn="l">
              <a:lnSpc>
                <a:spcPct val="150000"/>
              </a:lnSpc>
              <a:spcBef>
                <a:spcPts val="0"/>
              </a:spcBef>
              <a:spcAft>
                <a:spcPts val="0"/>
              </a:spcAft>
              <a:buSzPts val="2400"/>
              <a:buChar char="-"/>
            </a:pPr>
            <a:r>
              <a:rPr lang="en" sz="2400"/>
              <a:t>Avg # books read</a:t>
            </a:r>
            <a:endParaRPr sz="2400"/>
          </a:p>
          <a:p>
            <a:pPr indent="-381000" lvl="0" marL="457200" rtl="0" algn="l">
              <a:lnSpc>
                <a:spcPct val="150000"/>
              </a:lnSpc>
              <a:spcBef>
                <a:spcPts val="0"/>
              </a:spcBef>
              <a:spcAft>
                <a:spcPts val="0"/>
              </a:spcAft>
              <a:buSzPts val="2400"/>
              <a:buChar char="-"/>
            </a:pPr>
            <a:r>
              <a:rPr lang="en" sz="2400"/>
              <a:t>Avg length books read</a:t>
            </a:r>
            <a:endParaRPr sz="2400"/>
          </a:p>
          <a:p>
            <a:pPr indent="-381000" lvl="0" marL="457200" rtl="0" algn="l">
              <a:lnSpc>
                <a:spcPct val="150000"/>
              </a:lnSpc>
              <a:spcBef>
                <a:spcPts val="0"/>
              </a:spcBef>
              <a:spcAft>
                <a:spcPts val="0"/>
              </a:spcAft>
              <a:buSzPts val="2400"/>
              <a:buChar char="-"/>
            </a:pPr>
            <a:r>
              <a:rPr lang="en" sz="2400"/>
              <a:t>Avg # ratings in books read (popularity)</a:t>
            </a:r>
            <a:endParaRPr sz="2400"/>
          </a:p>
          <a:p>
            <a:pPr indent="0" lvl="0" marL="457200" rtl="0" algn="l">
              <a:spcBef>
                <a:spcPts val="1000"/>
              </a:spcBef>
              <a:spcAft>
                <a:spcPts val="1000"/>
              </a:spcAft>
              <a:buNone/>
            </a:pPr>
            <a:r>
              <a:t/>
            </a:r>
            <a:endParaRPr b="0" sz="2400"/>
          </a:p>
        </p:txBody>
      </p:sp>
      <p:sp>
        <p:nvSpPr>
          <p:cNvPr id="117" name="Google Shape;117;p17"/>
          <p:cNvSpPr txBox="1"/>
          <p:nvPr>
            <p:ph type="title"/>
          </p:nvPr>
        </p:nvSpPr>
        <p:spPr>
          <a:xfrm>
            <a:off x="590125" y="0"/>
            <a:ext cx="1964400" cy="5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Features</a:t>
            </a:r>
            <a:endParaRPr sz="2900"/>
          </a:p>
          <a:p>
            <a:pPr indent="0" lvl="0" marL="0" rtl="0" algn="l">
              <a:lnSpc>
                <a:spcPct val="115000"/>
              </a:lnSpc>
              <a:spcBef>
                <a:spcPts val="1000"/>
              </a:spcBef>
              <a:spcAft>
                <a:spcPts val="0"/>
              </a:spcAft>
              <a:buNone/>
            </a:pPr>
            <a:r>
              <a:t/>
            </a:r>
            <a:endParaRPr b="0" sz="2400"/>
          </a:p>
          <a:p>
            <a:pPr indent="0" lvl="0" marL="457200" rtl="0" algn="l">
              <a:spcBef>
                <a:spcPts val="1000"/>
              </a:spcBef>
              <a:spcAft>
                <a:spcPts val="1000"/>
              </a:spcAft>
              <a:buNone/>
            </a:pPr>
            <a:r>
              <a:t/>
            </a:r>
            <a:endParaRPr b="0"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1" name="Shape 121"/>
        <p:cNvGrpSpPr/>
        <p:nvPr/>
      </p:nvGrpSpPr>
      <p:grpSpPr>
        <a:xfrm>
          <a:off x="0" y="0"/>
          <a:ext cx="0" cy="0"/>
          <a:chOff x="0" y="0"/>
          <a:chExt cx="0" cy="0"/>
        </a:xfrm>
      </p:grpSpPr>
      <p:sp>
        <p:nvSpPr>
          <p:cNvPr id="122" name="Google Shape;122;p18"/>
          <p:cNvSpPr txBox="1"/>
          <p:nvPr>
            <p:ph type="title"/>
          </p:nvPr>
        </p:nvSpPr>
        <p:spPr>
          <a:xfrm>
            <a:off x="590125" y="0"/>
            <a:ext cx="1964400" cy="5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400"/>
              <a:t>Features</a:t>
            </a:r>
            <a:endParaRPr sz="2900"/>
          </a:p>
          <a:p>
            <a:pPr indent="0" lvl="0" marL="0" rtl="0" algn="l">
              <a:lnSpc>
                <a:spcPct val="115000"/>
              </a:lnSpc>
              <a:spcBef>
                <a:spcPts val="1000"/>
              </a:spcBef>
              <a:spcAft>
                <a:spcPts val="0"/>
              </a:spcAft>
              <a:buNone/>
            </a:pPr>
            <a:r>
              <a:t/>
            </a:r>
            <a:endParaRPr b="0" sz="2400"/>
          </a:p>
          <a:p>
            <a:pPr indent="0" lvl="0" marL="457200" rtl="0" algn="l">
              <a:spcBef>
                <a:spcPts val="1000"/>
              </a:spcBef>
              <a:spcAft>
                <a:spcPts val="1000"/>
              </a:spcAft>
              <a:buNone/>
            </a:pPr>
            <a:r>
              <a:t/>
            </a:r>
            <a:endParaRPr b="0" sz="2400"/>
          </a:p>
        </p:txBody>
      </p:sp>
      <p:grpSp>
        <p:nvGrpSpPr>
          <p:cNvPr id="123" name="Google Shape;123;p18"/>
          <p:cNvGrpSpPr/>
          <p:nvPr/>
        </p:nvGrpSpPr>
        <p:grpSpPr>
          <a:xfrm>
            <a:off x="6781388" y="2464035"/>
            <a:ext cx="2212050" cy="2537076"/>
            <a:chOff x="6803275" y="395363"/>
            <a:chExt cx="2212050" cy="2537076"/>
          </a:xfrm>
        </p:grpSpPr>
        <p:pic>
          <p:nvPicPr>
            <p:cNvPr id="124" name="Google Shape;124;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25" name="Google Shape;125;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6" name="Google Shape;126;p18"/>
            <p:cNvSpPr txBox="1"/>
            <p:nvPr/>
          </p:nvSpPr>
          <p:spPr>
            <a:xfrm>
              <a:off x="6944788" y="928431"/>
              <a:ext cx="1929000" cy="20040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Each book has 10</a:t>
              </a:r>
              <a:endParaRPr b="1">
                <a:solidFill>
                  <a:schemeClr val="dk1"/>
                </a:solidFill>
                <a:latin typeface="Raleway"/>
                <a:ea typeface="Raleway"/>
                <a:cs typeface="Raleway"/>
                <a:sym typeface="Raleway"/>
              </a:endParaRPr>
            </a:p>
            <a:p>
              <a:pPr indent="0" lvl="0" marL="0" rtl="0" algn="l">
                <a:lnSpc>
                  <a:spcPct val="50000"/>
                </a:lnSpc>
                <a:spcBef>
                  <a:spcPts val="800"/>
                </a:spcBef>
                <a:spcAft>
                  <a:spcPts val="0"/>
                </a:spcAft>
                <a:buClr>
                  <a:schemeClr val="dk2"/>
                </a:buClr>
                <a:buSzPts val="1100"/>
                <a:buFont typeface="Arial"/>
                <a:buNone/>
              </a:pPr>
              <a:r>
                <a:rPr b="1" lang="en">
                  <a:solidFill>
                    <a:schemeClr val="dk1"/>
                  </a:solidFill>
                  <a:latin typeface="Raleway"/>
                  <a:ea typeface="Raleway"/>
                  <a:cs typeface="Raleway"/>
                  <a:sym typeface="Raleway"/>
                </a:rPr>
                <a:t>subgenres</a:t>
              </a:r>
              <a:endParaRPr b="1">
                <a:solidFill>
                  <a:schemeClr val="dk1"/>
                </a:solidFill>
                <a:latin typeface="Raleway"/>
                <a:ea typeface="Raleway"/>
                <a:cs typeface="Raleway"/>
                <a:sym typeface="Raleway"/>
              </a:endParaRPr>
            </a:p>
            <a:p>
              <a:pPr indent="0" lvl="0" marL="0" rtl="0" algn="l">
                <a:lnSpc>
                  <a:spcPct val="100000"/>
                </a:lnSpc>
                <a:spcBef>
                  <a:spcPts val="800"/>
                </a:spcBef>
                <a:spcAft>
                  <a:spcPts val="0"/>
                </a:spcAft>
                <a:buNone/>
              </a:pPr>
              <a:r>
                <a:rPr lang="en" sz="1200">
                  <a:solidFill>
                    <a:schemeClr val="dk2"/>
                  </a:solidFill>
                  <a:latin typeface="Raleway"/>
                  <a:ea typeface="Raleway"/>
                  <a:cs typeface="Raleway"/>
                  <a:sym typeface="Raleway"/>
                </a:rPr>
                <a:t>Ex:</a:t>
              </a:r>
              <a:endParaRPr sz="1200">
                <a:solidFill>
                  <a:schemeClr val="dk2"/>
                </a:solidFill>
                <a:latin typeface="Raleway"/>
                <a:ea typeface="Raleway"/>
                <a:cs typeface="Raleway"/>
                <a:sym typeface="Raleway"/>
              </a:endParaRPr>
            </a:p>
            <a:p>
              <a:pPr indent="0" lvl="0" marL="0" rtl="0" algn="l">
                <a:lnSpc>
                  <a:spcPct val="100000"/>
                </a:lnSpc>
                <a:spcBef>
                  <a:spcPts val="800"/>
                </a:spcBef>
                <a:spcAft>
                  <a:spcPts val="0"/>
                </a:spcAft>
                <a:buNone/>
              </a:pPr>
              <a:r>
                <a:rPr lang="en" sz="1200">
                  <a:solidFill>
                    <a:schemeClr val="dk2"/>
                  </a:solidFill>
                  <a:latin typeface="Raleway"/>
                  <a:ea typeface="Raleway"/>
                  <a:cs typeface="Raleway"/>
                  <a:sym typeface="Raleway"/>
                </a:rPr>
                <a:t>Young Adult - Romance</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Young Adult - Humor</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Young Adult - Fantasy</a:t>
              </a:r>
              <a:endParaRPr sz="1200">
                <a:solidFill>
                  <a:schemeClr val="dk2"/>
                </a:solidFill>
                <a:latin typeface="Raleway"/>
                <a:ea typeface="Raleway"/>
                <a:cs typeface="Raleway"/>
                <a:sym typeface="Raleway"/>
              </a:endParaRPr>
            </a:p>
          </p:txBody>
        </p:sp>
      </p:grpSp>
      <p:sp>
        <p:nvSpPr>
          <p:cNvPr id="127" name="Google Shape;127;p18"/>
          <p:cNvSpPr txBox="1"/>
          <p:nvPr/>
        </p:nvSpPr>
        <p:spPr>
          <a:xfrm>
            <a:off x="661450" y="1445100"/>
            <a:ext cx="5280300" cy="2253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lt1"/>
              </a:buClr>
              <a:buSzPts val="2400"/>
              <a:buFont typeface="Raleway"/>
              <a:buChar char="-"/>
            </a:pPr>
            <a:r>
              <a:rPr lang="en" sz="2400">
                <a:solidFill>
                  <a:schemeClr val="lt1"/>
                </a:solidFill>
                <a:latin typeface="Raleway"/>
                <a:ea typeface="Raleway"/>
                <a:cs typeface="Raleway"/>
                <a:sym typeface="Raleway"/>
              </a:rPr>
              <a:t>Nr</a:t>
            </a:r>
            <a:r>
              <a:rPr lang="en" sz="2400">
                <a:solidFill>
                  <a:schemeClr val="lt1"/>
                </a:solidFill>
                <a:latin typeface="Raleway"/>
                <a:ea typeface="Raleway"/>
                <a:cs typeface="Raleway"/>
                <a:sym typeface="Raleway"/>
              </a:rPr>
              <a:t> Books read</a:t>
            </a:r>
            <a:endParaRPr sz="2400">
              <a:solidFill>
                <a:schemeClr val="lt1"/>
              </a:solidFill>
              <a:latin typeface="Raleway"/>
              <a:ea typeface="Raleway"/>
              <a:cs typeface="Raleway"/>
              <a:sym typeface="Raleway"/>
            </a:endParaRPr>
          </a:p>
          <a:p>
            <a:pPr indent="-381000" lvl="0" marL="457200" rtl="0" algn="l">
              <a:lnSpc>
                <a:spcPct val="115000"/>
              </a:lnSpc>
              <a:spcBef>
                <a:spcPts val="0"/>
              </a:spcBef>
              <a:spcAft>
                <a:spcPts val="0"/>
              </a:spcAft>
              <a:buClr>
                <a:schemeClr val="lt1"/>
              </a:buClr>
              <a:buSzPts val="2400"/>
              <a:buFont typeface="Raleway"/>
              <a:buChar char="-"/>
            </a:pPr>
            <a:r>
              <a:rPr lang="en" sz="2400">
                <a:solidFill>
                  <a:schemeClr val="lt1"/>
                </a:solidFill>
                <a:latin typeface="Raleway"/>
                <a:ea typeface="Raleway"/>
                <a:cs typeface="Raleway"/>
                <a:sym typeface="Raleway"/>
              </a:rPr>
              <a:t>Difference from avg rating</a:t>
            </a:r>
            <a:endParaRPr sz="2400">
              <a:solidFill>
                <a:schemeClr val="lt1"/>
              </a:solidFill>
              <a:latin typeface="Raleway"/>
              <a:ea typeface="Raleway"/>
              <a:cs typeface="Raleway"/>
              <a:sym typeface="Raleway"/>
            </a:endParaRPr>
          </a:p>
          <a:p>
            <a:pPr indent="-381000" lvl="0" marL="457200" rtl="0" algn="l">
              <a:lnSpc>
                <a:spcPct val="115000"/>
              </a:lnSpc>
              <a:spcBef>
                <a:spcPts val="0"/>
              </a:spcBef>
              <a:spcAft>
                <a:spcPts val="0"/>
              </a:spcAft>
              <a:buClr>
                <a:schemeClr val="lt1"/>
              </a:buClr>
              <a:buSzPts val="2400"/>
              <a:buFont typeface="Raleway"/>
              <a:buChar char="-"/>
            </a:pPr>
            <a:r>
              <a:rPr lang="en" sz="2400">
                <a:solidFill>
                  <a:schemeClr val="lt1"/>
                </a:solidFill>
                <a:latin typeface="Raleway"/>
                <a:ea typeface="Raleway"/>
                <a:cs typeface="Raleway"/>
                <a:sym typeface="Raleway"/>
              </a:rPr>
              <a:t>Difference from median rating</a:t>
            </a:r>
            <a:endParaRPr sz="2400">
              <a:solidFill>
                <a:schemeClr val="lt1"/>
              </a:solidFill>
              <a:latin typeface="Raleway"/>
              <a:ea typeface="Raleway"/>
              <a:cs typeface="Raleway"/>
              <a:sym typeface="Raleway"/>
            </a:endParaRPr>
          </a:p>
          <a:p>
            <a:pPr indent="-381000" lvl="0" marL="457200" rtl="0" algn="l">
              <a:lnSpc>
                <a:spcPct val="115000"/>
              </a:lnSpc>
              <a:spcBef>
                <a:spcPts val="0"/>
              </a:spcBef>
              <a:spcAft>
                <a:spcPts val="0"/>
              </a:spcAft>
              <a:buClr>
                <a:schemeClr val="lt1"/>
              </a:buClr>
              <a:buSzPts val="2400"/>
              <a:buFont typeface="Raleway"/>
              <a:buChar char="-"/>
            </a:pPr>
            <a:r>
              <a:rPr lang="en" sz="2400">
                <a:solidFill>
                  <a:schemeClr val="lt1"/>
                </a:solidFill>
                <a:latin typeface="Raleway"/>
                <a:ea typeface="Raleway"/>
                <a:cs typeface="Raleway"/>
                <a:sym typeface="Raleway"/>
              </a:rPr>
              <a:t>Percentile location of their rating within rating distribution</a:t>
            </a:r>
            <a:endParaRPr>
              <a:latin typeface="Lato"/>
              <a:ea typeface="Lato"/>
              <a:cs typeface="Lato"/>
              <a:sym typeface="Lato"/>
            </a:endParaRPr>
          </a:p>
        </p:txBody>
      </p:sp>
      <p:sp>
        <p:nvSpPr>
          <p:cNvPr id="128" name="Google Shape;128;p18"/>
          <p:cNvSpPr txBox="1"/>
          <p:nvPr>
            <p:ph type="title"/>
          </p:nvPr>
        </p:nvSpPr>
        <p:spPr>
          <a:xfrm>
            <a:off x="260850" y="307350"/>
            <a:ext cx="86223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4100">
                <a:solidFill>
                  <a:schemeClr val="lt2"/>
                </a:solidFill>
              </a:rPr>
              <a:t>Granularity / Subgenres</a:t>
            </a:r>
            <a:endParaRPr b="0"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C"/>
        </a:solidFill>
      </p:bgPr>
    </p:bg>
    <p:spTree>
      <p:nvGrpSpPr>
        <p:cNvPr id="132" name="Shape 132"/>
        <p:cNvGrpSpPr/>
        <p:nvPr/>
      </p:nvGrpSpPr>
      <p:grpSpPr>
        <a:xfrm>
          <a:off x="0" y="0"/>
          <a:ext cx="0" cy="0"/>
          <a:chOff x="0" y="0"/>
          <a:chExt cx="0" cy="0"/>
        </a:xfrm>
      </p:grpSpPr>
      <p:sp>
        <p:nvSpPr>
          <p:cNvPr id="133" name="Google Shape;133;p19"/>
          <p:cNvSpPr txBox="1"/>
          <p:nvPr/>
        </p:nvSpPr>
        <p:spPr>
          <a:xfrm>
            <a:off x="217325" y="1900750"/>
            <a:ext cx="3276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Lato"/>
              <a:ea typeface="Lato"/>
              <a:cs typeface="Lato"/>
              <a:sym typeface="Lato"/>
            </a:endParaRPr>
          </a:p>
        </p:txBody>
      </p:sp>
      <p:sp>
        <p:nvSpPr>
          <p:cNvPr id="134" name="Google Shape;134;p19"/>
          <p:cNvSpPr/>
          <p:nvPr/>
        </p:nvSpPr>
        <p:spPr>
          <a:xfrm>
            <a:off x="601150" y="1341725"/>
            <a:ext cx="4926900" cy="3721800"/>
          </a:xfrm>
          <a:prstGeom prst="rect">
            <a:avLst/>
          </a:prstGeom>
          <a:solidFill>
            <a:srgbClr val="000000">
              <a:alpha val="76920"/>
            </a:srgbClr>
          </a:solidFill>
          <a:ln>
            <a:noFill/>
          </a:ln>
          <a:effectLst>
            <a:outerShdw blurRad="57150" rotWithShape="0" algn="bl" dir="5280000" dist="19050">
              <a:srgbClr val="000000">
                <a:alpha val="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2462500" y="475850"/>
            <a:ext cx="6081000" cy="3862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19"/>
          <p:cNvPicPr preferRelativeResize="0"/>
          <p:nvPr/>
        </p:nvPicPr>
        <p:blipFill>
          <a:blip r:embed="rId3">
            <a:alphaModFix/>
          </a:blip>
          <a:stretch>
            <a:fillRect/>
          </a:stretch>
        </p:blipFill>
        <p:spPr>
          <a:xfrm>
            <a:off x="790175" y="3222562"/>
            <a:ext cx="2704054" cy="1736425"/>
          </a:xfrm>
          <a:prstGeom prst="rect">
            <a:avLst/>
          </a:prstGeom>
          <a:noFill/>
          <a:ln>
            <a:noFill/>
          </a:ln>
        </p:spPr>
      </p:pic>
      <p:pic>
        <p:nvPicPr>
          <p:cNvPr id="137" name="Google Shape;137;p19"/>
          <p:cNvPicPr preferRelativeResize="0"/>
          <p:nvPr/>
        </p:nvPicPr>
        <p:blipFill>
          <a:blip r:embed="rId4">
            <a:alphaModFix/>
          </a:blip>
          <a:stretch>
            <a:fillRect/>
          </a:stretch>
        </p:blipFill>
        <p:spPr>
          <a:xfrm>
            <a:off x="1445063" y="952763"/>
            <a:ext cx="6253875" cy="1843975"/>
          </a:xfrm>
          <a:prstGeom prst="rect">
            <a:avLst/>
          </a:prstGeom>
          <a:noFill/>
          <a:ln>
            <a:noFill/>
          </a:ln>
        </p:spPr>
      </p:pic>
      <p:sp>
        <p:nvSpPr>
          <p:cNvPr id="138" name="Google Shape;138;p19"/>
          <p:cNvSpPr txBox="1"/>
          <p:nvPr>
            <p:ph type="title"/>
          </p:nvPr>
        </p:nvSpPr>
        <p:spPr>
          <a:xfrm>
            <a:off x="1173904" y="0"/>
            <a:ext cx="6796200" cy="10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solidFill>
                  <a:schemeClr val="lt2"/>
                </a:solidFill>
              </a:rPr>
              <a:t>Books’ Rating Distribution</a:t>
            </a:r>
            <a:endParaRPr sz="3800">
              <a:solidFill>
                <a:schemeClr val="lt2"/>
              </a:solidFill>
            </a:endParaRPr>
          </a:p>
        </p:txBody>
      </p:sp>
      <p:pic>
        <p:nvPicPr>
          <p:cNvPr id="139" name="Google Shape;139;p19"/>
          <p:cNvPicPr preferRelativeResize="0"/>
          <p:nvPr/>
        </p:nvPicPr>
        <p:blipFill>
          <a:blip r:embed="rId5">
            <a:alphaModFix/>
          </a:blip>
          <a:stretch>
            <a:fillRect/>
          </a:stretch>
        </p:blipFill>
        <p:spPr>
          <a:xfrm>
            <a:off x="4994875" y="3222563"/>
            <a:ext cx="2704050" cy="1736425"/>
          </a:xfrm>
          <a:prstGeom prst="rect">
            <a:avLst/>
          </a:prstGeom>
          <a:noFill/>
          <a:ln>
            <a:noFill/>
          </a:ln>
        </p:spPr>
      </p:pic>
      <p:sp>
        <p:nvSpPr>
          <p:cNvPr id="140" name="Google Shape;140;p19"/>
          <p:cNvSpPr txBox="1"/>
          <p:nvPr/>
        </p:nvSpPr>
        <p:spPr>
          <a:xfrm>
            <a:off x="3828900" y="3890675"/>
            <a:ext cx="8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3E2C5"/>
                </a:solidFill>
                <a:latin typeface="Lato"/>
                <a:ea typeface="Lato"/>
                <a:cs typeface="Lato"/>
                <a:sym typeface="Lato"/>
              </a:rPr>
              <a:t>5 Stars</a:t>
            </a:r>
            <a:endParaRPr b="1">
              <a:solidFill>
                <a:srgbClr val="F3E2C5"/>
              </a:solidFill>
              <a:latin typeface="Lato"/>
              <a:ea typeface="Lato"/>
              <a:cs typeface="Lato"/>
              <a:sym typeface="Lato"/>
            </a:endParaRPr>
          </a:p>
        </p:txBody>
      </p:sp>
      <p:sp>
        <p:nvSpPr>
          <p:cNvPr id="141" name="Google Shape;141;p19"/>
          <p:cNvSpPr txBox="1"/>
          <p:nvPr/>
        </p:nvSpPr>
        <p:spPr>
          <a:xfrm>
            <a:off x="1380350" y="2891225"/>
            <a:ext cx="152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3E2C5"/>
                </a:solidFill>
                <a:latin typeface="Lato"/>
                <a:ea typeface="Lato"/>
                <a:cs typeface="Lato"/>
                <a:sym typeface="Lato"/>
              </a:rPr>
              <a:t>Percentile - .71</a:t>
            </a:r>
            <a:endParaRPr b="1">
              <a:solidFill>
                <a:srgbClr val="F3E2C5"/>
              </a:solidFill>
              <a:latin typeface="Lato"/>
              <a:ea typeface="Lato"/>
              <a:cs typeface="Lato"/>
              <a:sym typeface="Lato"/>
            </a:endParaRPr>
          </a:p>
        </p:txBody>
      </p:sp>
      <p:sp>
        <p:nvSpPr>
          <p:cNvPr id="142" name="Google Shape;142;p19"/>
          <p:cNvSpPr txBox="1"/>
          <p:nvPr/>
        </p:nvSpPr>
        <p:spPr>
          <a:xfrm>
            <a:off x="5585050" y="2891225"/>
            <a:ext cx="152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Percentile - .92</a:t>
            </a:r>
            <a:endParaRPr b="1">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C"/>
        </a:solidFill>
      </p:bgPr>
    </p:bg>
    <p:spTree>
      <p:nvGrpSpPr>
        <p:cNvPr id="146" name="Shape 146"/>
        <p:cNvGrpSpPr/>
        <p:nvPr/>
      </p:nvGrpSpPr>
      <p:grpSpPr>
        <a:xfrm>
          <a:off x="0" y="0"/>
          <a:ext cx="0" cy="0"/>
          <a:chOff x="0" y="0"/>
          <a:chExt cx="0" cy="0"/>
        </a:xfrm>
      </p:grpSpPr>
      <p:sp>
        <p:nvSpPr>
          <p:cNvPr id="147" name="Google Shape;147;p20"/>
          <p:cNvSpPr/>
          <p:nvPr/>
        </p:nvSpPr>
        <p:spPr>
          <a:xfrm>
            <a:off x="760800" y="155625"/>
            <a:ext cx="4926900" cy="3721800"/>
          </a:xfrm>
          <a:prstGeom prst="rect">
            <a:avLst/>
          </a:prstGeom>
          <a:solidFill>
            <a:srgbClr val="000000">
              <a:alpha val="76920"/>
            </a:srgbClr>
          </a:solidFill>
          <a:ln>
            <a:noFill/>
          </a:ln>
          <a:effectLst>
            <a:outerShdw blurRad="57150" rotWithShape="0" algn="bl" dir="528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3231900" y="1186075"/>
            <a:ext cx="5517000" cy="3460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ph type="title"/>
          </p:nvPr>
        </p:nvSpPr>
        <p:spPr>
          <a:xfrm>
            <a:off x="846454" y="50050"/>
            <a:ext cx="6796200" cy="1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accent6"/>
                </a:solidFill>
              </a:rPr>
              <a:t>Insights</a:t>
            </a:r>
            <a:endParaRPr sz="3800">
              <a:solidFill>
                <a:schemeClr val="accent6"/>
              </a:solidFill>
            </a:endParaRPr>
          </a:p>
        </p:txBody>
      </p:sp>
      <p:pic>
        <p:nvPicPr>
          <p:cNvPr id="150" name="Google Shape;150;p20"/>
          <p:cNvPicPr preferRelativeResize="0"/>
          <p:nvPr/>
        </p:nvPicPr>
        <p:blipFill>
          <a:blip r:embed="rId3">
            <a:alphaModFix/>
          </a:blip>
          <a:stretch>
            <a:fillRect/>
          </a:stretch>
        </p:blipFill>
        <p:spPr>
          <a:xfrm>
            <a:off x="2051338" y="739350"/>
            <a:ext cx="5993424" cy="4241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ECDC">
            <a:alpha val="79330"/>
          </a:srgbClr>
        </a:solidFill>
      </p:bgPr>
    </p:bg>
    <p:spTree>
      <p:nvGrpSpPr>
        <p:cNvPr id="154" name="Shape 154"/>
        <p:cNvGrpSpPr/>
        <p:nvPr/>
      </p:nvGrpSpPr>
      <p:grpSpPr>
        <a:xfrm>
          <a:off x="0" y="0"/>
          <a:ext cx="0" cy="0"/>
          <a:chOff x="0" y="0"/>
          <a:chExt cx="0" cy="0"/>
        </a:xfrm>
      </p:grpSpPr>
      <p:sp>
        <p:nvSpPr>
          <p:cNvPr id="155" name="Google Shape;155;p21"/>
          <p:cNvSpPr txBox="1"/>
          <p:nvPr>
            <p:ph type="title"/>
          </p:nvPr>
        </p:nvSpPr>
        <p:spPr>
          <a:xfrm>
            <a:off x="1173904" y="102625"/>
            <a:ext cx="6796200" cy="10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solidFill>
                  <a:schemeClr val="lt2"/>
                </a:solidFill>
              </a:rPr>
              <a:t>XGBoost Model</a:t>
            </a:r>
            <a:endParaRPr sz="3800">
              <a:solidFill>
                <a:schemeClr val="lt2"/>
              </a:solidFill>
            </a:endParaRPr>
          </a:p>
        </p:txBody>
      </p:sp>
      <p:grpSp>
        <p:nvGrpSpPr>
          <p:cNvPr id="156" name="Google Shape;156;p21"/>
          <p:cNvGrpSpPr/>
          <p:nvPr/>
        </p:nvGrpSpPr>
        <p:grpSpPr>
          <a:xfrm>
            <a:off x="4795366" y="1324726"/>
            <a:ext cx="3858209" cy="1895324"/>
            <a:chOff x="4808316" y="1317600"/>
            <a:chExt cx="3858209" cy="1895324"/>
          </a:xfrm>
        </p:grpSpPr>
        <p:sp>
          <p:nvSpPr>
            <p:cNvPr id="157" name="Google Shape;157;p21"/>
            <p:cNvSpPr/>
            <p:nvPr/>
          </p:nvSpPr>
          <p:spPr>
            <a:xfrm>
              <a:off x="6832925" y="2564624"/>
              <a:ext cx="1833600" cy="648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21"/>
            <p:cNvGrpSpPr/>
            <p:nvPr/>
          </p:nvGrpSpPr>
          <p:grpSpPr>
            <a:xfrm>
              <a:off x="4808316" y="1317600"/>
              <a:ext cx="3858207" cy="1894290"/>
              <a:chOff x="4808316" y="1317600"/>
              <a:chExt cx="3858207" cy="1894290"/>
            </a:xfrm>
          </p:grpSpPr>
          <p:grpSp>
            <p:nvGrpSpPr>
              <p:cNvPr id="159" name="Google Shape;159;p21"/>
              <p:cNvGrpSpPr/>
              <p:nvPr/>
            </p:nvGrpSpPr>
            <p:grpSpPr>
              <a:xfrm>
                <a:off x="4808316" y="2800065"/>
                <a:ext cx="92400" cy="411825"/>
                <a:chOff x="845575" y="2563700"/>
                <a:chExt cx="92400" cy="411825"/>
              </a:xfrm>
            </p:grpSpPr>
            <p:cxnSp>
              <p:nvCxnSpPr>
                <p:cNvPr id="160" name="Google Shape;160;p21"/>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61" name="Google Shape;161;p21"/>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1"/>
              <p:cNvSpPr txBox="1"/>
              <p:nvPr/>
            </p:nvSpPr>
            <p:spPr>
              <a:xfrm>
                <a:off x="6412923" y="13176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Vestibulum congue tempus</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b="1" sz="800">
                  <a:latin typeface="Roboto"/>
                  <a:ea typeface="Roboto"/>
                  <a:cs typeface="Roboto"/>
                  <a:sym typeface="Roboto"/>
                </a:endParaRPr>
              </a:p>
            </p:txBody>
          </p:sp>
        </p:grpSp>
      </p:grpSp>
      <p:grpSp>
        <p:nvGrpSpPr>
          <p:cNvPr id="163" name="Google Shape;163;p21"/>
          <p:cNvGrpSpPr/>
          <p:nvPr/>
        </p:nvGrpSpPr>
        <p:grpSpPr>
          <a:xfrm>
            <a:off x="296525" y="1234251"/>
            <a:ext cx="4630200" cy="1985799"/>
            <a:chOff x="309475" y="1227125"/>
            <a:chExt cx="4630200" cy="1985799"/>
          </a:xfrm>
        </p:grpSpPr>
        <p:sp>
          <p:nvSpPr>
            <p:cNvPr id="164" name="Google Shape;164;p21"/>
            <p:cNvSpPr/>
            <p:nvPr/>
          </p:nvSpPr>
          <p:spPr>
            <a:xfrm>
              <a:off x="309475" y="2564624"/>
              <a:ext cx="4630200" cy="648300"/>
            </a:xfrm>
            <a:prstGeom prst="rect">
              <a:avLst/>
            </a:prstGeom>
            <a:solidFill>
              <a:schemeClr val="accent4"/>
            </a:solidFill>
            <a:ln cap="flat" cmpd="sng" w="9525">
              <a:solidFill>
                <a:schemeClr val="dk2"/>
              </a:solidFill>
              <a:prstDash val="solid"/>
              <a:round/>
              <a:headEnd len="sm" w="sm" type="none"/>
              <a:tailEnd len="sm" w="sm" type="none"/>
            </a:ln>
            <a:effectLst>
              <a:outerShdw blurRad="57150" rotWithShape="0" algn="bl" dir="5400000" dist="19050">
                <a:srgbClr val="000000">
                  <a:alpha val="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21"/>
            <p:cNvGrpSpPr/>
            <p:nvPr/>
          </p:nvGrpSpPr>
          <p:grpSpPr>
            <a:xfrm>
              <a:off x="506697" y="1227125"/>
              <a:ext cx="2253600" cy="1337490"/>
              <a:chOff x="506697" y="1227125"/>
              <a:chExt cx="2253600" cy="1337490"/>
            </a:xfrm>
          </p:grpSpPr>
          <p:grpSp>
            <p:nvGrpSpPr>
              <p:cNvPr id="166" name="Google Shape;166;p21"/>
              <p:cNvGrpSpPr/>
              <p:nvPr/>
            </p:nvGrpSpPr>
            <p:grpSpPr>
              <a:xfrm>
                <a:off x="881025" y="2112815"/>
                <a:ext cx="92400" cy="451800"/>
                <a:chOff x="845575" y="1876450"/>
                <a:chExt cx="92400" cy="451800"/>
              </a:xfrm>
            </p:grpSpPr>
            <p:cxnSp>
              <p:nvCxnSpPr>
                <p:cNvPr id="167" name="Google Shape;167;p21"/>
                <p:cNvCxnSpPr/>
                <p:nvPr/>
              </p:nvCxnSpPr>
              <p:spPr>
                <a:xfrm>
                  <a:off x="891775" y="1968850"/>
                  <a:ext cx="0" cy="359400"/>
                </a:xfrm>
                <a:prstGeom prst="straightConnector1">
                  <a:avLst/>
                </a:prstGeom>
                <a:noFill/>
                <a:ln cap="flat" cmpd="sng" w="9525">
                  <a:solidFill>
                    <a:srgbClr val="000000"/>
                  </a:solidFill>
                  <a:prstDash val="solid"/>
                  <a:round/>
                  <a:headEnd len="sm" w="sm" type="none"/>
                  <a:tailEnd len="sm" w="sm" type="none"/>
                </a:ln>
              </p:spPr>
            </p:cxnSp>
            <p:sp>
              <p:nvSpPr>
                <p:cNvPr id="168" name="Google Shape;168;p21"/>
                <p:cNvSpPr/>
                <p:nvPr/>
              </p:nvSpPr>
              <p:spPr>
                <a:xfrm>
                  <a:off x="845575" y="187645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1"/>
              <p:cNvSpPr txBox="1"/>
              <p:nvPr/>
            </p:nvSpPr>
            <p:spPr>
              <a:xfrm>
                <a:off x="506697" y="1227125"/>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Vestibulum congue tempus</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b="1" sz="800">
                  <a:latin typeface="Roboto"/>
                  <a:ea typeface="Roboto"/>
                  <a:cs typeface="Roboto"/>
                  <a:sym typeface="Roboto"/>
                </a:endParaRPr>
              </a:p>
            </p:txBody>
          </p:sp>
        </p:grpSp>
      </p:grpSp>
      <p:grpSp>
        <p:nvGrpSpPr>
          <p:cNvPr id="170" name="Google Shape;170;p21"/>
          <p:cNvGrpSpPr/>
          <p:nvPr/>
        </p:nvGrpSpPr>
        <p:grpSpPr>
          <a:xfrm>
            <a:off x="4572000" y="2571750"/>
            <a:ext cx="2253600" cy="1873626"/>
            <a:chOff x="4584950" y="2564624"/>
            <a:chExt cx="2253600" cy="1873626"/>
          </a:xfrm>
        </p:grpSpPr>
        <p:sp>
          <p:nvSpPr>
            <p:cNvPr id="171" name="Google Shape;171;p21"/>
            <p:cNvSpPr/>
            <p:nvPr/>
          </p:nvSpPr>
          <p:spPr>
            <a:xfrm>
              <a:off x="4939750" y="2564624"/>
              <a:ext cx="1898700" cy="6483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21"/>
            <p:cNvGrpSpPr/>
            <p:nvPr/>
          </p:nvGrpSpPr>
          <p:grpSpPr>
            <a:xfrm>
              <a:off x="4584950" y="3135042"/>
              <a:ext cx="2253600" cy="1303208"/>
              <a:chOff x="4584950" y="3135042"/>
              <a:chExt cx="2253600" cy="1303208"/>
            </a:xfrm>
          </p:grpSpPr>
          <p:grpSp>
            <p:nvGrpSpPr>
              <p:cNvPr id="173" name="Google Shape;173;p21"/>
              <p:cNvGrpSpPr/>
              <p:nvPr/>
            </p:nvGrpSpPr>
            <p:grpSpPr>
              <a:xfrm rot="10800000">
                <a:off x="5072973" y="3135042"/>
                <a:ext cx="92400" cy="451800"/>
                <a:chOff x="-153800" y="2468150"/>
                <a:chExt cx="92400" cy="451800"/>
              </a:xfrm>
            </p:grpSpPr>
            <p:cxnSp>
              <p:nvCxnSpPr>
                <p:cNvPr id="174" name="Google Shape;174;p21"/>
                <p:cNvCxnSpPr/>
                <p:nvPr/>
              </p:nvCxnSpPr>
              <p:spPr>
                <a:xfrm>
                  <a:off x="-107600" y="2560550"/>
                  <a:ext cx="0" cy="359400"/>
                </a:xfrm>
                <a:prstGeom prst="straightConnector1">
                  <a:avLst/>
                </a:prstGeom>
                <a:noFill/>
                <a:ln cap="flat" cmpd="sng" w="9525">
                  <a:solidFill>
                    <a:srgbClr val="000000"/>
                  </a:solidFill>
                  <a:prstDash val="solid"/>
                  <a:round/>
                  <a:headEnd len="sm" w="sm" type="none"/>
                  <a:tailEnd len="sm" w="sm" type="none"/>
                </a:ln>
              </p:spPr>
            </p:cxnSp>
            <p:sp>
              <p:nvSpPr>
                <p:cNvPr id="175" name="Google Shape;175;p21"/>
                <p:cNvSpPr/>
                <p:nvPr/>
              </p:nvSpPr>
              <p:spPr>
                <a:xfrm>
                  <a:off x="-153800" y="246815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nvSpPr>
            <p:spPr>
              <a:xfrm>
                <a:off x="4584950"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Vestibulum congue tempus</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b="1" sz="800">
                  <a:latin typeface="Roboto"/>
                  <a:ea typeface="Roboto"/>
                  <a:cs typeface="Roboto"/>
                  <a:sym typeface="Roboto"/>
                </a:endParaRPr>
              </a:p>
            </p:txBody>
          </p:sp>
        </p:grpSp>
      </p:grpSp>
      <p:cxnSp>
        <p:nvCxnSpPr>
          <p:cNvPr id="177" name="Google Shape;177;p21"/>
          <p:cNvCxnSpPr/>
          <p:nvPr/>
        </p:nvCxnSpPr>
        <p:spPr>
          <a:xfrm>
            <a:off x="7310325" y="2212341"/>
            <a:ext cx="0" cy="359400"/>
          </a:xfrm>
          <a:prstGeom prst="straightConnector1">
            <a:avLst/>
          </a:prstGeom>
          <a:noFill/>
          <a:ln cap="flat" cmpd="sng" w="9525">
            <a:solidFill>
              <a:srgbClr val="000000"/>
            </a:solidFill>
            <a:prstDash val="solid"/>
            <a:round/>
            <a:headEnd len="sm" w="sm" type="none"/>
            <a:tailEnd len="sm" w="sm" type="none"/>
          </a:ln>
        </p:spPr>
      </p:cxnSp>
      <p:sp>
        <p:nvSpPr>
          <p:cNvPr id="178" name="Google Shape;178;p21"/>
          <p:cNvSpPr/>
          <p:nvPr/>
        </p:nvSpPr>
        <p:spPr>
          <a:xfrm>
            <a:off x="7264125" y="2119941"/>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txBox="1"/>
          <p:nvPr/>
        </p:nvSpPr>
        <p:spPr>
          <a:xfrm>
            <a:off x="1944425" y="2695650"/>
            <a:ext cx="133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erriweather"/>
                <a:ea typeface="Merriweather"/>
                <a:cs typeface="Merriweather"/>
                <a:sym typeface="Merriweather"/>
              </a:rPr>
              <a:t>Train (80%)</a:t>
            </a:r>
            <a:endParaRPr b="1">
              <a:latin typeface="Merriweather"/>
              <a:ea typeface="Merriweather"/>
              <a:cs typeface="Merriweather"/>
              <a:sym typeface="Merriweather"/>
            </a:endParaRPr>
          </a:p>
        </p:txBody>
      </p:sp>
      <p:sp>
        <p:nvSpPr>
          <p:cNvPr id="180" name="Google Shape;180;p21"/>
          <p:cNvSpPr txBox="1"/>
          <p:nvPr/>
        </p:nvSpPr>
        <p:spPr>
          <a:xfrm>
            <a:off x="5273100" y="2695650"/>
            <a:ext cx="122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erriweather"/>
                <a:ea typeface="Merriweather"/>
                <a:cs typeface="Merriweather"/>
                <a:sym typeface="Merriweather"/>
              </a:rPr>
              <a:t>Test</a:t>
            </a:r>
            <a:r>
              <a:rPr b="1" lang="en">
                <a:latin typeface="Merriweather"/>
                <a:ea typeface="Merriweather"/>
                <a:cs typeface="Merriweather"/>
                <a:sym typeface="Merriweather"/>
              </a:rPr>
              <a:t> (20%)</a:t>
            </a:r>
            <a:endParaRPr b="1">
              <a:latin typeface="Merriweather"/>
              <a:ea typeface="Merriweather"/>
              <a:cs typeface="Merriweather"/>
              <a:sym typeface="Merriweather"/>
            </a:endParaRPr>
          </a:p>
        </p:txBody>
      </p:sp>
      <p:sp>
        <p:nvSpPr>
          <p:cNvPr id="181" name="Google Shape;181;p21"/>
          <p:cNvSpPr txBox="1"/>
          <p:nvPr/>
        </p:nvSpPr>
        <p:spPr>
          <a:xfrm>
            <a:off x="6942300" y="2695650"/>
            <a:ext cx="157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erriweather"/>
                <a:ea typeface="Merriweather"/>
                <a:cs typeface="Merriweather"/>
                <a:sym typeface="Merriweather"/>
              </a:rPr>
              <a:t>Validate</a:t>
            </a:r>
            <a:r>
              <a:rPr b="1" lang="en">
                <a:latin typeface="Merriweather"/>
                <a:ea typeface="Merriweather"/>
                <a:cs typeface="Merriweather"/>
                <a:sym typeface="Merriweather"/>
              </a:rPr>
              <a:t> (20%)</a:t>
            </a:r>
            <a:endParaRPr b="1">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