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c59bfe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fc59bfe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dce69dc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dce69dc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dce69dc0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dce69dc0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fc59bfe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fc59bfe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084bc026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084bc026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084bc026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084bc026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084bc026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084bc026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084bc0261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084bc0261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084bc0261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084bc026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084bc0261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084bc0261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707100"/>
            <a:ext cx="6331500" cy="294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Science to Market a Backlisted Book on Social Media.</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rgbClr val="F5ECDC"/>
                </a:solidFill>
              </a:rPr>
              <a:t>Laura Waggaman</a:t>
            </a:r>
            <a:endParaRPr b="1" sz="2400">
              <a:solidFill>
                <a:srgbClr val="F5EC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following slides were added after the presentation.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71" name="Shape 171"/>
        <p:cNvGrpSpPr/>
        <p:nvPr/>
      </p:nvGrpSpPr>
      <p:grpSpPr>
        <a:xfrm>
          <a:off x="0" y="0"/>
          <a:ext cx="0" cy="0"/>
          <a:chOff x="0" y="0"/>
          <a:chExt cx="0" cy="0"/>
        </a:xfrm>
      </p:grpSpPr>
      <p:sp>
        <p:nvSpPr>
          <p:cNvPr id="172" name="Google Shape;172;p23"/>
          <p:cNvSpPr/>
          <p:nvPr/>
        </p:nvSpPr>
        <p:spPr>
          <a:xfrm>
            <a:off x="760800" y="155625"/>
            <a:ext cx="7146300" cy="37218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1813500" y="1264675"/>
            <a:ext cx="5517000" cy="346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txBox="1"/>
          <p:nvPr>
            <p:ph type="title"/>
          </p:nvPr>
        </p:nvSpPr>
        <p:spPr>
          <a:xfrm>
            <a:off x="846454" y="50050"/>
            <a:ext cx="67962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6"/>
                </a:solidFill>
              </a:rPr>
              <a:t>Performance</a:t>
            </a:r>
            <a:r>
              <a:rPr lang="en" sz="3800">
                <a:solidFill>
                  <a:schemeClr val="lt2"/>
                </a:solidFill>
              </a:rPr>
              <a:t>. </a:t>
            </a:r>
            <a:r>
              <a:rPr lang="en" sz="2400">
                <a:solidFill>
                  <a:schemeClr val="lt2"/>
                </a:solidFill>
              </a:rPr>
              <a:t>Solution</a:t>
            </a:r>
            <a:endParaRPr sz="2400">
              <a:solidFill>
                <a:schemeClr val="lt2"/>
              </a:solidFill>
            </a:endParaRPr>
          </a:p>
        </p:txBody>
      </p:sp>
      <p:sp>
        <p:nvSpPr>
          <p:cNvPr id="175" name="Google Shape;175;p23"/>
          <p:cNvSpPr txBox="1"/>
          <p:nvPr/>
        </p:nvSpPr>
        <p:spPr>
          <a:xfrm>
            <a:off x="2442750" y="1462075"/>
            <a:ext cx="4258500" cy="3263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2000">
                <a:solidFill>
                  <a:schemeClr val="dk2"/>
                </a:solidFill>
                <a:latin typeface="Lato"/>
                <a:ea typeface="Lato"/>
                <a:cs typeface="Lato"/>
                <a:sym typeface="Lato"/>
              </a:rPr>
              <a:t>85% of readers assigned to the positive class liked the book*. Author can start mailing hardcopies with confidence that the initial impression of content in the app will be +.</a:t>
            </a:r>
            <a:endParaRPr b="1" sz="2000">
              <a:solidFill>
                <a:schemeClr val="dk2"/>
              </a:solidFill>
              <a:latin typeface="Lato"/>
              <a:ea typeface="Lato"/>
              <a:cs typeface="Lato"/>
              <a:sym typeface="Lato"/>
            </a:endParaRPr>
          </a:p>
          <a:p>
            <a:pPr indent="0" lvl="0" marL="0" rtl="0" algn="just">
              <a:lnSpc>
                <a:spcPct val="150000"/>
              </a:lnSpc>
              <a:spcBef>
                <a:spcPts val="0"/>
              </a:spcBef>
              <a:spcAft>
                <a:spcPts val="0"/>
              </a:spcAft>
              <a:buNone/>
            </a:pPr>
            <a:r>
              <a:t/>
            </a:r>
            <a:endParaRPr b="1" sz="2000">
              <a:solidFill>
                <a:srgbClr val="F3E2C5"/>
              </a:solidFill>
              <a:latin typeface="Lato"/>
              <a:ea typeface="Lato"/>
              <a:cs typeface="Lato"/>
              <a:sym typeface="Lato"/>
            </a:endParaRPr>
          </a:p>
        </p:txBody>
      </p:sp>
      <p:sp>
        <p:nvSpPr>
          <p:cNvPr id="176" name="Google Shape;176;p23"/>
          <p:cNvSpPr txBox="1"/>
          <p:nvPr/>
        </p:nvSpPr>
        <p:spPr>
          <a:xfrm>
            <a:off x="4470425" y="4309675"/>
            <a:ext cx="3347100" cy="41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2"/>
              </a:buClr>
              <a:buSzPts val="1100"/>
              <a:buFont typeface="Arial"/>
              <a:buNone/>
            </a:pPr>
            <a:r>
              <a:rPr b="1" lang="en" sz="1500">
                <a:solidFill>
                  <a:srgbClr val="F3E2C5"/>
                </a:solidFill>
                <a:latin typeface="Lato"/>
                <a:ea typeface="Lato"/>
                <a:cs typeface="Lato"/>
                <a:sym typeface="Lato"/>
              </a:rPr>
              <a:t>*</a:t>
            </a:r>
            <a:r>
              <a:rPr b="1" lang="en" sz="1500">
                <a:solidFill>
                  <a:srgbClr val="F3E2C5"/>
                </a:solidFill>
                <a:latin typeface="Lato"/>
                <a:ea typeface="Lato"/>
                <a:cs typeface="Lato"/>
                <a:sym typeface="Lato"/>
              </a:rPr>
              <a:t>With adjusted threshold</a:t>
            </a:r>
            <a:endParaRPr b="1" sz="1500">
              <a:solidFill>
                <a:srgbClr val="F3E2C5"/>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80" name="Shape 180"/>
        <p:cNvGrpSpPr/>
        <p:nvPr/>
      </p:nvGrpSpPr>
      <p:grpSpPr>
        <a:xfrm>
          <a:off x="0" y="0"/>
          <a:ext cx="0" cy="0"/>
          <a:chOff x="0" y="0"/>
          <a:chExt cx="0" cy="0"/>
        </a:xfrm>
      </p:grpSpPr>
      <p:sp>
        <p:nvSpPr>
          <p:cNvPr id="181" name="Google Shape;181;p24"/>
          <p:cNvSpPr txBox="1"/>
          <p:nvPr/>
        </p:nvSpPr>
        <p:spPr>
          <a:xfrm>
            <a:off x="723175" y="992475"/>
            <a:ext cx="7291800" cy="3656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2400">
                <a:solidFill>
                  <a:schemeClr val="lt1"/>
                </a:solidFill>
                <a:latin typeface="Raleway"/>
                <a:ea typeface="Raleway"/>
                <a:cs typeface="Raleway"/>
                <a:sym typeface="Raleway"/>
              </a:rPr>
              <a:t>Model can be converted into a pipeline, where given a book’s ID, it can scrape its data and train a model on its readers’ characteristics.</a:t>
            </a:r>
            <a:endParaRPr sz="2400">
              <a:solidFill>
                <a:schemeClr val="lt1"/>
              </a:solidFill>
              <a:latin typeface="Raleway"/>
              <a:ea typeface="Raleway"/>
              <a:cs typeface="Raleway"/>
              <a:sym typeface="Raleway"/>
            </a:endParaRPr>
          </a:p>
          <a:p>
            <a:pPr indent="0" lvl="0" marL="457200" rtl="0" algn="l">
              <a:lnSpc>
                <a:spcPct val="115000"/>
              </a:lnSpc>
              <a:spcBef>
                <a:spcPts val="1000"/>
              </a:spcBef>
              <a:spcAft>
                <a:spcPts val="1000"/>
              </a:spcAft>
              <a:buNone/>
            </a:pPr>
            <a:r>
              <a:rPr lang="en" sz="2400">
                <a:solidFill>
                  <a:schemeClr val="lt1"/>
                </a:solidFill>
                <a:latin typeface="Raleway"/>
                <a:ea typeface="Raleway"/>
                <a:cs typeface="Raleway"/>
                <a:sym typeface="Raleway"/>
              </a:rPr>
              <a:t>Users can get important insights about who their target readers are and </a:t>
            </a:r>
            <a:r>
              <a:rPr lang="en" sz="2400">
                <a:solidFill>
                  <a:schemeClr val="lt1"/>
                </a:solidFill>
                <a:latin typeface="Raleway"/>
                <a:ea typeface="Raleway"/>
                <a:cs typeface="Raleway"/>
                <a:sym typeface="Raleway"/>
              </a:rPr>
              <a:t>deduce</a:t>
            </a:r>
            <a:r>
              <a:rPr lang="en" sz="2400">
                <a:solidFill>
                  <a:schemeClr val="lt1"/>
                </a:solidFill>
                <a:latin typeface="Raleway"/>
                <a:ea typeface="Raleway"/>
                <a:cs typeface="Raleway"/>
                <a:sym typeface="Raleway"/>
              </a:rPr>
              <a:t> whether or not to send a hardcopy to a particular Booktoker given their Goodreads ID (GR profile link is usually linked in their bios).</a:t>
            </a:r>
            <a:endParaRPr sz="2400">
              <a:solidFill>
                <a:schemeClr val="lt1"/>
              </a:solidFill>
              <a:latin typeface="Raleway"/>
              <a:ea typeface="Raleway"/>
              <a:cs typeface="Raleway"/>
              <a:sym typeface="Raleway"/>
            </a:endParaRPr>
          </a:p>
        </p:txBody>
      </p:sp>
      <p:sp>
        <p:nvSpPr>
          <p:cNvPr id="182" name="Google Shape;182;p24"/>
          <p:cNvSpPr txBox="1"/>
          <p:nvPr>
            <p:ph type="title"/>
          </p:nvPr>
        </p:nvSpPr>
        <p:spPr>
          <a:xfrm>
            <a:off x="260850" y="307350"/>
            <a:ext cx="86223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4100">
                <a:solidFill>
                  <a:schemeClr val="lt2"/>
                </a:solidFill>
              </a:rPr>
              <a:t>Potential Applications</a:t>
            </a:r>
            <a:endParaRPr b="0"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60850" y="307350"/>
            <a:ext cx="86223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4100">
                <a:solidFill>
                  <a:schemeClr val="accent6"/>
                </a:solidFill>
              </a:rPr>
              <a:t>Future Work</a:t>
            </a:r>
            <a:endParaRPr b="0" sz="2400">
              <a:solidFill>
                <a:schemeClr val="accent6"/>
              </a:solidFill>
            </a:endParaRPr>
          </a:p>
        </p:txBody>
      </p:sp>
      <p:sp>
        <p:nvSpPr>
          <p:cNvPr id="188" name="Google Shape;188;p25"/>
          <p:cNvSpPr txBox="1"/>
          <p:nvPr/>
        </p:nvSpPr>
        <p:spPr>
          <a:xfrm>
            <a:off x="1069850" y="1285875"/>
            <a:ext cx="69027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3E2C5"/>
                </a:solidFill>
                <a:latin typeface="Lato"/>
                <a:ea typeface="Lato"/>
                <a:cs typeface="Lato"/>
                <a:sym typeface="Lato"/>
              </a:rPr>
              <a:t>Model Performance can be improved, and there is more exploration to be done. There is a lot of potential in the data and field. Different scales, further filtering of the genres, some of the features dropped due to lack of separability to be tested in ‘buckets’. Unsupervised learning. NLP on the reviews’ text. </a:t>
            </a:r>
            <a:endParaRPr sz="2200">
              <a:solidFill>
                <a:srgbClr val="F3E2C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43475" y="126350"/>
            <a:ext cx="6091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3E2C5"/>
                </a:solidFill>
              </a:rPr>
              <a:t>Tiktok</a:t>
            </a:r>
            <a:r>
              <a:rPr lang="en" sz="3600">
                <a:solidFill>
                  <a:srgbClr val="000000"/>
                </a:solidFill>
              </a:rPr>
              <a:t>.</a:t>
            </a:r>
            <a:r>
              <a:rPr lang="en" sz="3600">
                <a:solidFill>
                  <a:srgbClr val="F3E2C5"/>
                </a:solidFill>
              </a:rPr>
              <a:t> </a:t>
            </a:r>
            <a:r>
              <a:rPr lang="en" sz="2300">
                <a:solidFill>
                  <a:srgbClr val="000000"/>
                </a:solidFill>
              </a:rPr>
              <a:t>Opportunity</a:t>
            </a:r>
            <a:endParaRPr sz="1100">
              <a:solidFill>
                <a:srgbClr val="000000"/>
              </a:solidFill>
            </a:endParaRPr>
          </a:p>
        </p:txBody>
      </p:sp>
      <p:pic>
        <p:nvPicPr>
          <p:cNvPr id="79" name="Google Shape;79;p14"/>
          <p:cNvPicPr preferRelativeResize="0"/>
          <p:nvPr/>
        </p:nvPicPr>
        <p:blipFill>
          <a:blip r:embed="rId3">
            <a:alphaModFix/>
          </a:blip>
          <a:stretch>
            <a:fillRect/>
          </a:stretch>
        </p:blipFill>
        <p:spPr>
          <a:xfrm>
            <a:off x="6635086" y="1296942"/>
            <a:ext cx="1832840" cy="1832800"/>
          </a:xfrm>
          <a:prstGeom prst="rect">
            <a:avLst/>
          </a:prstGeom>
          <a:noFill/>
          <a:ln>
            <a:noFill/>
          </a:ln>
        </p:spPr>
      </p:pic>
      <p:sp>
        <p:nvSpPr>
          <p:cNvPr id="80" name="Google Shape;80;p14"/>
          <p:cNvSpPr/>
          <p:nvPr/>
        </p:nvSpPr>
        <p:spPr>
          <a:xfrm>
            <a:off x="4894725" y="3214225"/>
            <a:ext cx="4314600" cy="12441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4985075" y="3378225"/>
            <a:ext cx="4124100" cy="13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“Booktok is a new force driving book sales and publishing deals”</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NPR</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
        <p:nvSpPr>
          <p:cNvPr id="82" name="Google Shape;82;p14"/>
          <p:cNvSpPr/>
          <p:nvPr/>
        </p:nvSpPr>
        <p:spPr>
          <a:xfrm>
            <a:off x="3378675" y="2215925"/>
            <a:ext cx="2856300" cy="11436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3498375" y="2278500"/>
            <a:ext cx="2736600" cy="1302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“Tiktok is taking the book industry by storm”</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NBC News</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solidFill>
                <a:srgbClr val="F3E2C5"/>
              </a:solidFill>
              <a:latin typeface="Lato"/>
              <a:ea typeface="Lato"/>
              <a:cs typeface="Lato"/>
              <a:sym typeface="Lato"/>
            </a:endParaRPr>
          </a:p>
        </p:txBody>
      </p:sp>
      <p:sp>
        <p:nvSpPr>
          <p:cNvPr id="84" name="Google Shape;84;p14"/>
          <p:cNvSpPr/>
          <p:nvPr/>
        </p:nvSpPr>
        <p:spPr>
          <a:xfrm>
            <a:off x="32725" y="1042050"/>
            <a:ext cx="4539300" cy="13029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400450" y="210463"/>
            <a:ext cx="3937800" cy="10020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65100" y="3214225"/>
            <a:ext cx="3948600" cy="11436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nvSpPr>
        <p:spPr>
          <a:xfrm>
            <a:off x="4430750" y="335838"/>
            <a:ext cx="3877200" cy="10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“Crying on tiktok sells books.”</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The New York Times</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
        <p:nvSpPr>
          <p:cNvPr id="88" name="Google Shape;88;p14"/>
          <p:cNvSpPr txBox="1"/>
          <p:nvPr/>
        </p:nvSpPr>
        <p:spPr>
          <a:xfrm>
            <a:off x="85850" y="1126550"/>
            <a:ext cx="4314600" cy="13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“Tiktok’s reading renaissance is making is making old books best bessels.”</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Business Insider</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
        <p:nvSpPr>
          <p:cNvPr id="89" name="Google Shape;89;p14"/>
          <p:cNvSpPr txBox="1"/>
          <p:nvPr/>
        </p:nvSpPr>
        <p:spPr>
          <a:xfrm>
            <a:off x="3900" y="3316475"/>
            <a:ext cx="3739200" cy="13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“BookTok has passion - and enormous marketing power”</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The Economist</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3" name="Shape 93"/>
        <p:cNvGrpSpPr/>
        <p:nvPr/>
      </p:nvGrpSpPr>
      <p:grpSpPr>
        <a:xfrm>
          <a:off x="0" y="0"/>
          <a:ext cx="0" cy="0"/>
          <a:chOff x="0" y="0"/>
          <a:chExt cx="0" cy="0"/>
        </a:xfrm>
      </p:grpSpPr>
      <p:sp>
        <p:nvSpPr>
          <p:cNvPr id="94" name="Google Shape;94;p15"/>
          <p:cNvSpPr txBox="1"/>
          <p:nvPr/>
        </p:nvSpPr>
        <p:spPr>
          <a:xfrm>
            <a:off x="239500" y="650050"/>
            <a:ext cx="6755700" cy="683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900">
                <a:solidFill>
                  <a:schemeClr val="lt2"/>
                </a:solidFill>
                <a:latin typeface="Raleway"/>
                <a:ea typeface="Raleway"/>
                <a:cs typeface="Raleway"/>
                <a:sym typeface="Raleway"/>
              </a:rPr>
              <a:t>On The Jellicoe Road</a:t>
            </a:r>
            <a:r>
              <a:rPr b="1" lang="en" sz="2900">
                <a:solidFill>
                  <a:schemeClr val="dk2"/>
                </a:solidFill>
                <a:latin typeface="Raleway"/>
                <a:ea typeface="Raleway"/>
                <a:cs typeface="Raleway"/>
                <a:sym typeface="Raleway"/>
              </a:rPr>
              <a:t>.</a:t>
            </a:r>
            <a:r>
              <a:rPr b="1" lang="en" sz="2900">
                <a:solidFill>
                  <a:schemeClr val="lt2"/>
                </a:solidFill>
                <a:latin typeface="Raleway"/>
                <a:ea typeface="Raleway"/>
                <a:cs typeface="Raleway"/>
                <a:sym typeface="Raleway"/>
              </a:rPr>
              <a:t> </a:t>
            </a:r>
            <a:r>
              <a:rPr b="1" lang="en" sz="1700">
                <a:solidFill>
                  <a:schemeClr val="dk2"/>
                </a:solidFill>
                <a:latin typeface="Raleway"/>
                <a:ea typeface="Raleway"/>
                <a:cs typeface="Raleway"/>
                <a:sym typeface="Raleway"/>
              </a:rPr>
              <a:t>Problem</a:t>
            </a:r>
            <a:endParaRPr b="1" sz="1700">
              <a:solidFill>
                <a:schemeClr val="dk2"/>
              </a:solidFill>
              <a:latin typeface="Raleway"/>
              <a:ea typeface="Raleway"/>
              <a:cs typeface="Raleway"/>
              <a:sym typeface="Raleway"/>
            </a:endParaRPr>
          </a:p>
          <a:p>
            <a:pPr indent="0" lvl="0" marL="0" rtl="0" algn="l">
              <a:lnSpc>
                <a:spcPct val="115000"/>
              </a:lnSpc>
              <a:spcBef>
                <a:spcPts val="0"/>
              </a:spcBef>
              <a:spcAft>
                <a:spcPts val="1600"/>
              </a:spcAft>
              <a:buNone/>
            </a:pPr>
            <a:r>
              <a:rPr b="1" lang="en" sz="1700">
                <a:solidFill>
                  <a:schemeClr val="dk2"/>
                </a:solidFill>
                <a:latin typeface="Raleway"/>
                <a:ea typeface="Raleway"/>
                <a:cs typeface="Raleway"/>
                <a:sym typeface="Raleway"/>
              </a:rPr>
              <a:t>Melina Marchetta</a:t>
            </a:r>
            <a:endParaRPr b="1" sz="2900">
              <a:solidFill>
                <a:schemeClr val="lt2"/>
              </a:solidFill>
              <a:latin typeface="Raleway"/>
              <a:ea typeface="Raleway"/>
              <a:cs typeface="Raleway"/>
              <a:sym typeface="Raleway"/>
            </a:endParaRPr>
          </a:p>
        </p:txBody>
      </p:sp>
      <p:sp>
        <p:nvSpPr>
          <p:cNvPr id="95" name="Google Shape;95;p15"/>
          <p:cNvSpPr/>
          <p:nvPr/>
        </p:nvSpPr>
        <p:spPr>
          <a:xfrm>
            <a:off x="2611650" y="896950"/>
            <a:ext cx="4926900" cy="37218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nvSpPr>
        <p:spPr>
          <a:xfrm>
            <a:off x="2843375" y="8969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accent6"/>
                </a:solidFill>
                <a:latin typeface="Raleway"/>
                <a:ea typeface="Raleway"/>
                <a:cs typeface="Raleway"/>
                <a:sym typeface="Raleway"/>
              </a:rPr>
              <a:t>Predict Influencers’ Opinions</a:t>
            </a:r>
            <a:endParaRPr b="1" sz="1900">
              <a:solidFill>
                <a:schemeClr val="accent6"/>
              </a:solidFill>
              <a:latin typeface="Raleway"/>
              <a:ea typeface="Raleway"/>
              <a:cs typeface="Raleway"/>
              <a:sym typeface="Raleway"/>
            </a:endParaRPr>
          </a:p>
        </p:txBody>
      </p:sp>
      <p:sp>
        <p:nvSpPr>
          <p:cNvPr id="97" name="Google Shape;97;p15"/>
          <p:cNvSpPr/>
          <p:nvPr/>
        </p:nvSpPr>
        <p:spPr>
          <a:xfrm>
            <a:off x="2292313" y="1708175"/>
            <a:ext cx="2629500" cy="2244900"/>
          </a:xfrm>
          <a:prstGeom prst="wedgeRectCallout">
            <a:avLst>
              <a:gd fmla="val -20833" name="adj1"/>
              <a:gd fmla="val 625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808688" y="1708175"/>
            <a:ext cx="2629500" cy="2244900"/>
          </a:xfrm>
          <a:prstGeom prst="wedgeRectCallout">
            <a:avLst>
              <a:gd fmla="val -20833" name="adj1"/>
              <a:gd fmla="val 625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nvSpPr>
        <p:spPr>
          <a:xfrm>
            <a:off x="2397163" y="1853225"/>
            <a:ext cx="24198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50">
                <a:solidFill>
                  <a:schemeClr val="lt1"/>
                </a:solidFill>
                <a:latin typeface="Merriweather"/>
                <a:ea typeface="Merriweather"/>
                <a:cs typeface="Merriweather"/>
                <a:sym typeface="Merriweather"/>
              </a:rPr>
              <a:t>“Man, the author is lucky that books don't have hotlines where you can phone in to complain about your lack of customer satisfaction, because I'd be on the line right now, saying, "Dafuque-ce que c'est? Comme ça.”</a:t>
            </a:r>
            <a:endParaRPr i="1" sz="1250">
              <a:solidFill>
                <a:schemeClr val="lt1"/>
              </a:solidFill>
              <a:latin typeface="Merriweather"/>
              <a:ea typeface="Merriweather"/>
              <a:cs typeface="Merriweather"/>
              <a:sym typeface="Merriweather"/>
            </a:endParaRPr>
          </a:p>
          <a:p>
            <a:pPr indent="0" lvl="0" marL="0" rtl="0" algn="r">
              <a:spcBef>
                <a:spcPts val="0"/>
              </a:spcBef>
              <a:spcAft>
                <a:spcPts val="0"/>
              </a:spcAft>
              <a:buNone/>
            </a:pPr>
            <a:r>
              <a:rPr i="1" lang="en" sz="1500">
                <a:solidFill>
                  <a:schemeClr val="dk2"/>
                </a:solidFill>
                <a:latin typeface="Merriweather"/>
                <a:ea typeface="Merriweather"/>
                <a:cs typeface="Merriweather"/>
                <a:sym typeface="Merriweather"/>
              </a:rPr>
              <a:t>-★</a:t>
            </a:r>
            <a:endParaRPr i="1" sz="1200">
              <a:solidFill>
                <a:schemeClr val="dk2"/>
              </a:solidFill>
              <a:latin typeface="Raleway"/>
              <a:ea typeface="Raleway"/>
              <a:cs typeface="Raleway"/>
              <a:sym typeface="Raleway"/>
            </a:endParaRPr>
          </a:p>
        </p:txBody>
      </p:sp>
      <p:sp>
        <p:nvSpPr>
          <p:cNvPr id="100" name="Google Shape;100;p15"/>
          <p:cNvSpPr txBox="1"/>
          <p:nvPr/>
        </p:nvSpPr>
        <p:spPr>
          <a:xfrm>
            <a:off x="5879638" y="1932425"/>
            <a:ext cx="2487600" cy="179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300">
                <a:solidFill>
                  <a:schemeClr val="lt1"/>
                </a:solidFill>
                <a:latin typeface="Merriweather"/>
                <a:ea typeface="Merriweather"/>
                <a:cs typeface="Merriweather"/>
                <a:sym typeface="Merriweather"/>
              </a:rPr>
              <a:t>“It frustrates me so much to know that I can never do this book justice. That so many readers out there have yet to read this beauty.”</a:t>
            </a:r>
            <a:endParaRPr i="1" sz="1300">
              <a:solidFill>
                <a:schemeClr val="lt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i="1" sz="1300">
              <a:solidFill>
                <a:schemeClr val="lt1"/>
              </a:solidFill>
              <a:latin typeface="Merriweather"/>
              <a:ea typeface="Merriweather"/>
              <a:cs typeface="Merriweather"/>
              <a:sym typeface="Merriweather"/>
            </a:endParaRPr>
          </a:p>
          <a:p>
            <a:pPr indent="0" lvl="0" marL="0" rtl="0" algn="r">
              <a:lnSpc>
                <a:spcPct val="115000"/>
              </a:lnSpc>
              <a:spcBef>
                <a:spcPts val="0"/>
              </a:spcBef>
              <a:spcAft>
                <a:spcPts val="0"/>
              </a:spcAft>
              <a:buNone/>
            </a:pPr>
            <a:r>
              <a:rPr lang="en" sz="1500">
                <a:solidFill>
                  <a:schemeClr val="dk2"/>
                </a:solidFill>
              </a:rPr>
              <a:t>- ★★★★★</a:t>
            </a:r>
            <a:endParaRPr i="1"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251998" y="903050"/>
            <a:ext cx="18465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6"/>
                </a:solidFill>
              </a:rPr>
              <a:t>Data</a:t>
            </a:r>
            <a:endParaRPr sz="4000">
              <a:solidFill>
                <a:schemeClr val="accent6"/>
              </a:solidFill>
            </a:endParaRPr>
          </a:p>
        </p:txBody>
      </p:sp>
      <p:pic>
        <p:nvPicPr>
          <p:cNvPr id="106" name="Google Shape;106;p16"/>
          <p:cNvPicPr preferRelativeResize="0"/>
          <p:nvPr/>
        </p:nvPicPr>
        <p:blipFill>
          <a:blip r:embed="rId3">
            <a:alphaModFix/>
          </a:blip>
          <a:stretch>
            <a:fillRect/>
          </a:stretch>
        </p:blipFill>
        <p:spPr>
          <a:xfrm>
            <a:off x="3090863" y="0"/>
            <a:ext cx="2962275" cy="1543050"/>
          </a:xfrm>
          <a:prstGeom prst="rect">
            <a:avLst/>
          </a:prstGeom>
          <a:noFill/>
          <a:ln>
            <a:noFill/>
          </a:ln>
        </p:spPr>
      </p:pic>
      <p:sp>
        <p:nvSpPr>
          <p:cNvPr id="107" name="Google Shape;107;p16"/>
          <p:cNvSpPr/>
          <p:nvPr/>
        </p:nvSpPr>
        <p:spPr>
          <a:xfrm>
            <a:off x="3901325" y="1683550"/>
            <a:ext cx="5242800" cy="2821500"/>
          </a:xfrm>
          <a:prstGeom prst="rect">
            <a:avLst/>
          </a:prstGeom>
          <a:solidFill>
            <a:srgbClr val="000000">
              <a:alpha val="76920"/>
            </a:srgbClr>
          </a:solidFill>
          <a:ln>
            <a:noFill/>
          </a:ln>
          <a:effectLst>
            <a:outerShdw blurRad="57150" rotWithShape="0" algn="bl" dir="5280000" dist="19050">
              <a:srgbClr val="000000">
                <a:alpha val="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36700" y="1834475"/>
            <a:ext cx="3878100" cy="2577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217325" y="1900750"/>
            <a:ext cx="36840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Reviews of target book.</a:t>
            </a:r>
            <a:endParaRPr b="1" sz="2000">
              <a:latin typeface="Raleway"/>
              <a:ea typeface="Raleway"/>
              <a:cs typeface="Raleway"/>
              <a:sym typeface="Raleway"/>
            </a:endParaRPr>
          </a:p>
          <a:p>
            <a:pPr indent="0" lvl="0" marL="457200" rtl="0" algn="l">
              <a:spcBef>
                <a:spcPts val="0"/>
              </a:spcBef>
              <a:spcAft>
                <a:spcPts val="0"/>
              </a:spcAft>
              <a:buNone/>
            </a:pPr>
            <a:r>
              <a:t/>
            </a:r>
            <a:endParaRPr b="1"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Past reviews of the reviewers.</a:t>
            </a:r>
            <a:endParaRPr b="1" sz="2000">
              <a:latin typeface="Raleway"/>
              <a:ea typeface="Raleway"/>
              <a:cs typeface="Raleway"/>
              <a:sym typeface="Raleway"/>
            </a:endParaRPr>
          </a:p>
          <a:p>
            <a:pPr indent="0" lvl="0" marL="457200" rtl="0" algn="l">
              <a:spcBef>
                <a:spcPts val="0"/>
              </a:spcBef>
              <a:spcAft>
                <a:spcPts val="0"/>
              </a:spcAft>
              <a:buNone/>
            </a:pPr>
            <a:r>
              <a:t/>
            </a:r>
            <a:endParaRPr b="1"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Data of books featured in past reviews.</a:t>
            </a:r>
            <a:endParaRPr b="1" sz="2000">
              <a:latin typeface="Raleway"/>
              <a:ea typeface="Raleway"/>
              <a:cs typeface="Raleway"/>
              <a:sym typeface="Raleway"/>
            </a:endParaRPr>
          </a:p>
        </p:txBody>
      </p:sp>
      <p:sp>
        <p:nvSpPr>
          <p:cNvPr id="110" name="Google Shape;110;p16"/>
          <p:cNvSpPr txBox="1"/>
          <p:nvPr>
            <p:ph type="title"/>
          </p:nvPr>
        </p:nvSpPr>
        <p:spPr>
          <a:xfrm>
            <a:off x="4738345" y="903050"/>
            <a:ext cx="3744300" cy="1021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solidFill>
                  <a:schemeClr val="accent6"/>
                </a:solidFill>
              </a:rPr>
              <a:t>Design</a:t>
            </a:r>
            <a:endParaRPr sz="4000">
              <a:solidFill>
                <a:schemeClr val="accent6"/>
              </a:solidFill>
            </a:endParaRPr>
          </a:p>
        </p:txBody>
      </p:sp>
      <p:sp>
        <p:nvSpPr>
          <p:cNvPr id="111" name="Google Shape;111;p16"/>
          <p:cNvSpPr txBox="1"/>
          <p:nvPr/>
        </p:nvSpPr>
        <p:spPr>
          <a:xfrm>
            <a:off x="4698725" y="1900750"/>
            <a:ext cx="4264800" cy="2370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rgbClr val="F3E2C5"/>
                </a:solidFill>
                <a:latin typeface="Raleway"/>
                <a:ea typeface="Raleway"/>
                <a:cs typeface="Raleway"/>
                <a:sym typeface="Raleway"/>
              </a:rPr>
              <a:t>Classification Model</a:t>
            </a:r>
            <a:endParaRPr b="1" sz="2000">
              <a:solidFill>
                <a:srgbClr val="F3E2C5"/>
              </a:solidFill>
              <a:latin typeface="Raleway"/>
              <a:ea typeface="Raleway"/>
              <a:cs typeface="Raleway"/>
              <a:sym typeface="Raleway"/>
            </a:endParaRPr>
          </a:p>
          <a:p>
            <a:pPr indent="0" lvl="0" marL="0" rtl="0" algn="l">
              <a:lnSpc>
                <a:spcPct val="100000"/>
              </a:lnSpc>
              <a:spcBef>
                <a:spcPts val="0"/>
              </a:spcBef>
              <a:spcAft>
                <a:spcPts val="0"/>
              </a:spcAft>
              <a:buNone/>
            </a:pPr>
            <a:r>
              <a:rPr b="1" lang="en" sz="2100">
                <a:solidFill>
                  <a:srgbClr val="F3E2C5"/>
                </a:solidFill>
                <a:latin typeface="Raleway"/>
                <a:ea typeface="Raleway"/>
                <a:cs typeface="Raleway"/>
                <a:sym typeface="Raleway"/>
              </a:rPr>
              <a:t>Observations:</a:t>
            </a:r>
            <a:endParaRPr b="1" sz="2100">
              <a:solidFill>
                <a:srgbClr val="F3E2C5"/>
              </a:solidFill>
              <a:latin typeface="Raleway"/>
              <a:ea typeface="Raleway"/>
              <a:cs typeface="Raleway"/>
              <a:sym typeface="Raleway"/>
            </a:endParaRPr>
          </a:p>
          <a:p>
            <a:pPr indent="0" lvl="0" marL="0" rtl="0" algn="l">
              <a:lnSpc>
                <a:spcPct val="150000"/>
              </a:lnSpc>
              <a:spcBef>
                <a:spcPts val="0"/>
              </a:spcBef>
              <a:spcAft>
                <a:spcPts val="0"/>
              </a:spcAft>
              <a:buNone/>
            </a:pPr>
            <a:r>
              <a:rPr b="1" lang="en" sz="2000">
                <a:solidFill>
                  <a:srgbClr val="F3E2C5"/>
                </a:solidFill>
                <a:latin typeface="Raleway"/>
                <a:ea typeface="Raleway"/>
                <a:cs typeface="Raleway"/>
                <a:sym typeface="Raleway"/>
              </a:rPr>
              <a:t>Each reviewer</a:t>
            </a:r>
            <a:r>
              <a:rPr b="1" lang="en" sz="2000">
                <a:solidFill>
                  <a:srgbClr val="F3E2C5"/>
                </a:solidFill>
                <a:latin typeface="Raleway"/>
                <a:ea typeface="Raleway"/>
                <a:cs typeface="Raleway"/>
                <a:sym typeface="Raleway"/>
              </a:rPr>
              <a:t>.</a:t>
            </a:r>
            <a:endParaRPr b="1" sz="2000">
              <a:solidFill>
                <a:srgbClr val="F3E2C5"/>
              </a:solidFill>
              <a:latin typeface="Raleway"/>
              <a:ea typeface="Raleway"/>
              <a:cs typeface="Raleway"/>
              <a:sym typeface="Raleway"/>
            </a:endParaRPr>
          </a:p>
          <a:p>
            <a:pPr indent="0" lvl="0" marL="0" rtl="0" algn="l">
              <a:lnSpc>
                <a:spcPct val="100000"/>
              </a:lnSpc>
              <a:spcBef>
                <a:spcPts val="0"/>
              </a:spcBef>
              <a:spcAft>
                <a:spcPts val="0"/>
              </a:spcAft>
              <a:buNone/>
            </a:pPr>
            <a:r>
              <a:rPr b="1" lang="en" sz="2100">
                <a:solidFill>
                  <a:srgbClr val="F3E2C5"/>
                </a:solidFill>
                <a:latin typeface="Raleway"/>
                <a:ea typeface="Raleway"/>
                <a:cs typeface="Raleway"/>
                <a:sym typeface="Raleway"/>
              </a:rPr>
              <a:t>Target:</a:t>
            </a:r>
            <a:endParaRPr b="1" sz="2100">
              <a:solidFill>
                <a:srgbClr val="F3E2C5"/>
              </a:solidFill>
              <a:latin typeface="Raleway"/>
              <a:ea typeface="Raleway"/>
              <a:cs typeface="Raleway"/>
              <a:sym typeface="Raleway"/>
            </a:endParaRPr>
          </a:p>
          <a:p>
            <a:pPr indent="0" lvl="0" marL="0" rtl="0" algn="l">
              <a:lnSpc>
                <a:spcPct val="100000"/>
              </a:lnSpc>
              <a:spcBef>
                <a:spcPts val="0"/>
              </a:spcBef>
              <a:spcAft>
                <a:spcPts val="0"/>
              </a:spcAft>
              <a:buNone/>
            </a:pPr>
            <a:r>
              <a:rPr b="1" lang="en" sz="2000">
                <a:solidFill>
                  <a:srgbClr val="F3E2C5"/>
                </a:solidFill>
                <a:latin typeface="Raleway"/>
                <a:ea typeface="Raleway"/>
                <a:cs typeface="Raleway"/>
                <a:sym typeface="Raleway"/>
              </a:rPr>
              <a:t>1 - </a:t>
            </a:r>
            <a:r>
              <a:rPr b="1" lang="en" sz="2000">
                <a:solidFill>
                  <a:srgbClr val="F3E2C5"/>
                </a:solidFill>
                <a:latin typeface="Raleway"/>
                <a:ea typeface="Raleway"/>
                <a:cs typeface="Raleway"/>
                <a:sym typeface="Raleway"/>
              </a:rPr>
              <a:t>Did like the</a:t>
            </a:r>
            <a:r>
              <a:rPr b="1" lang="en" sz="2000">
                <a:solidFill>
                  <a:srgbClr val="F3E2C5"/>
                </a:solidFill>
                <a:latin typeface="Raleway"/>
                <a:ea typeface="Raleway"/>
                <a:cs typeface="Raleway"/>
                <a:sym typeface="Raleway"/>
              </a:rPr>
              <a:t> book (4-5★)</a:t>
            </a:r>
            <a:endParaRPr b="1" sz="2000">
              <a:solidFill>
                <a:srgbClr val="F3E2C5"/>
              </a:solidFill>
              <a:latin typeface="Raleway"/>
              <a:ea typeface="Raleway"/>
              <a:cs typeface="Raleway"/>
              <a:sym typeface="Raleway"/>
            </a:endParaRPr>
          </a:p>
          <a:p>
            <a:pPr indent="0" lvl="0" marL="0" rtl="0" algn="l">
              <a:spcBef>
                <a:spcPts val="0"/>
              </a:spcBef>
              <a:spcAft>
                <a:spcPts val="0"/>
              </a:spcAft>
              <a:buNone/>
            </a:pPr>
            <a:r>
              <a:rPr b="1" lang="en" sz="2000">
                <a:solidFill>
                  <a:srgbClr val="F3E2C5"/>
                </a:solidFill>
                <a:latin typeface="Raleway"/>
                <a:ea typeface="Raleway"/>
                <a:cs typeface="Raleway"/>
                <a:sym typeface="Raleway"/>
              </a:rPr>
              <a:t>0 - </a:t>
            </a:r>
            <a:r>
              <a:rPr b="1" lang="en" sz="2000">
                <a:solidFill>
                  <a:srgbClr val="F3E2C5"/>
                </a:solidFill>
                <a:latin typeface="Raleway"/>
                <a:ea typeface="Raleway"/>
                <a:cs typeface="Raleway"/>
                <a:sym typeface="Raleway"/>
              </a:rPr>
              <a:t>Did not like the</a:t>
            </a:r>
            <a:r>
              <a:rPr b="1" lang="en" sz="2000">
                <a:solidFill>
                  <a:srgbClr val="F3E2C5"/>
                </a:solidFill>
                <a:latin typeface="Raleway"/>
                <a:ea typeface="Raleway"/>
                <a:cs typeface="Raleway"/>
                <a:sym typeface="Raleway"/>
              </a:rPr>
              <a:t> book (1-3 ★)</a:t>
            </a:r>
            <a:endParaRPr b="1" sz="2000">
              <a:solidFill>
                <a:srgbClr val="F3E2C5"/>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260850" y="233175"/>
            <a:ext cx="8622300" cy="1067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100">
                <a:solidFill>
                  <a:schemeClr val="lt2"/>
                </a:solidFill>
              </a:rPr>
              <a:t>Reviewer</a:t>
            </a:r>
            <a:endParaRPr sz="4100">
              <a:solidFill>
                <a:schemeClr val="lt2"/>
              </a:solidFill>
            </a:endParaRPr>
          </a:p>
          <a:p>
            <a:pPr indent="0" lvl="0" marL="457200" rtl="0" algn="l">
              <a:lnSpc>
                <a:spcPct val="100000"/>
              </a:lnSpc>
              <a:spcBef>
                <a:spcPts val="1000"/>
              </a:spcBef>
              <a:spcAft>
                <a:spcPts val="0"/>
              </a:spcAft>
              <a:buNone/>
            </a:pPr>
            <a:r>
              <a:t/>
            </a:r>
            <a:endParaRPr b="0" sz="2400"/>
          </a:p>
          <a:p>
            <a:pPr indent="-381000" lvl="0" marL="457200" rtl="0" algn="l">
              <a:lnSpc>
                <a:spcPct val="150000"/>
              </a:lnSpc>
              <a:spcBef>
                <a:spcPts val="1000"/>
              </a:spcBef>
              <a:spcAft>
                <a:spcPts val="0"/>
              </a:spcAft>
              <a:buSzPts val="2400"/>
              <a:buChar char="-"/>
            </a:pPr>
            <a:r>
              <a:rPr lang="en" sz="2400"/>
              <a:t>Rating Bias (tend to rate low/high).</a:t>
            </a:r>
            <a:endParaRPr sz="2400"/>
          </a:p>
          <a:p>
            <a:pPr indent="-381000" lvl="0" marL="457200" rtl="0" algn="l">
              <a:lnSpc>
                <a:spcPct val="150000"/>
              </a:lnSpc>
              <a:spcBef>
                <a:spcPts val="0"/>
              </a:spcBef>
              <a:spcAft>
                <a:spcPts val="0"/>
              </a:spcAft>
              <a:buSzPts val="2400"/>
              <a:buChar char="-"/>
            </a:pPr>
            <a:r>
              <a:rPr lang="en" sz="2400"/>
              <a:t>Rating vs book’s avg rating.</a:t>
            </a:r>
            <a:endParaRPr sz="2400"/>
          </a:p>
          <a:p>
            <a:pPr indent="-381000" lvl="0" marL="457200" rtl="0" algn="l">
              <a:lnSpc>
                <a:spcPct val="150000"/>
              </a:lnSpc>
              <a:spcBef>
                <a:spcPts val="0"/>
              </a:spcBef>
              <a:spcAft>
                <a:spcPts val="0"/>
              </a:spcAft>
              <a:buSzPts val="2400"/>
              <a:buChar char="-"/>
            </a:pPr>
            <a:r>
              <a:rPr lang="en" sz="2400"/>
              <a:t>Avg # books read</a:t>
            </a:r>
            <a:endParaRPr sz="2400"/>
          </a:p>
          <a:p>
            <a:pPr indent="-381000" lvl="0" marL="457200" rtl="0" algn="l">
              <a:lnSpc>
                <a:spcPct val="150000"/>
              </a:lnSpc>
              <a:spcBef>
                <a:spcPts val="0"/>
              </a:spcBef>
              <a:spcAft>
                <a:spcPts val="0"/>
              </a:spcAft>
              <a:buSzPts val="2400"/>
              <a:buChar char="-"/>
            </a:pPr>
            <a:r>
              <a:rPr lang="en" sz="2400"/>
              <a:t>Avg length books read</a:t>
            </a:r>
            <a:endParaRPr sz="2400"/>
          </a:p>
          <a:p>
            <a:pPr indent="-381000" lvl="0" marL="457200" rtl="0" algn="l">
              <a:lnSpc>
                <a:spcPct val="150000"/>
              </a:lnSpc>
              <a:spcBef>
                <a:spcPts val="0"/>
              </a:spcBef>
              <a:spcAft>
                <a:spcPts val="0"/>
              </a:spcAft>
              <a:buSzPts val="2400"/>
              <a:buChar char="-"/>
            </a:pPr>
            <a:r>
              <a:rPr lang="en" sz="2400"/>
              <a:t>Avg # ratings in books read (popularity)</a:t>
            </a:r>
            <a:endParaRPr sz="2400"/>
          </a:p>
          <a:p>
            <a:pPr indent="0" lvl="0" marL="457200" rtl="0" algn="l">
              <a:spcBef>
                <a:spcPts val="1000"/>
              </a:spcBef>
              <a:spcAft>
                <a:spcPts val="1000"/>
              </a:spcAft>
              <a:buNone/>
            </a:pPr>
            <a:r>
              <a:t/>
            </a:r>
            <a:endParaRPr b="0" sz="2400"/>
          </a:p>
        </p:txBody>
      </p:sp>
      <p:sp>
        <p:nvSpPr>
          <p:cNvPr id="117" name="Google Shape;117;p17"/>
          <p:cNvSpPr txBox="1"/>
          <p:nvPr>
            <p:ph type="title"/>
          </p:nvPr>
        </p:nvSpPr>
        <p:spPr>
          <a:xfrm>
            <a:off x="590125" y="0"/>
            <a:ext cx="1964400" cy="5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Features</a:t>
            </a:r>
            <a:endParaRPr sz="2900"/>
          </a:p>
          <a:p>
            <a:pPr indent="0" lvl="0" marL="0" rtl="0" algn="l">
              <a:lnSpc>
                <a:spcPct val="115000"/>
              </a:lnSpc>
              <a:spcBef>
                <a:spcPts val="1000"/>
              </a:spcBef>
              <a:spcAft>
                <a:spcPts val="0"/>
              </a:spcAft>
              <a:buNone/>
            </a:pPr>
            <a:r>
              <a:t/>
            </a:r>
            <a:endParaRPr b="0" sz="2400"/>
          </a:p>
          <a:p>
            <a:pPr indent="0" lvl="0" marL="457200" rtl="0" algn="l">
              <a:spcBef>
                <a:spcPts val="1000"/>
              </a:spcBef>
              <a:spcAft>
                <a:spcPts val="1000"/>
              </a:spcAft>
              <a:buNone/>
            </a:pPr>
            <a:r>
              <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590125" y="0"/>
            <a:ext cx="1964400" cy="5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Features</a:t>
            </a:r>
            <a:endParaRPr sz="2900"/>
          </a:p>
          <a:p>
            <a:pPr indent="0" lvl="0" marL="0" rtl="0" algn="l">
              <a:lnSpc>
                <a:spcPct val="115000"/>
              </a:lnSpc>
              <a:spcBef>
                <a:spcPts val="1000"/>
              </a:spcBef>
              <a:spcAft>
                <a:spcPts val="0"/>
              </a:spcAft>
              <a:buNone/>
            </a:pPr>
            <a:r>
              <a:t/>
            </a:r>
            <a:endParaRPr b="0" sz="2400"/>
          </a:p>
          <a:p>
            <a:pPr indent="0" lvl="0" marL="457200" rtl="0" algn="l">
              <a:spcBef>
                <a:spcPts val="1000"/>
              </a:spcBef>
              <a:spcAft>
                <a:spcPts val="1000"/>
              </a:spcAft>
              <a:buNone/>
            </a:pPr>
            <a:r>
              <a:t/>
            </a:r>
            <a:endParaRPr b="0" sz="2400"/>
          </a:p>
        </p:txBody>
      </p:sp>
      <p:grpSp>
        <p:nvGrpSpPr>
          <p:cNvPr id="123" name="Google Shape;123;p18"/>
          <p:cNvGrpSpPr/>
          <p:nvPr/>
        </p:nvGrpSpPr>
        <p:grpSpPr>
          <a:xfrm>
            <a:off x="6781388" y="2464035"/>
            <a:ext cx="2212050" cy="2537090"/>
            <a:chOff x="6803275" y="395363"/>
            <a:chExt cx="2212050" cy="2537090"/>
          </a:xfrm>
        </p:grpSpPr>
        <p:pic>
          <p:nvPicPr>
            <p:cNvPr id="124" name="Google Shape;124;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5" name="Google Shape;125;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6" name="Google Shape;126;p18"/>
            <p:cNvSpPr txBox="1"/>
            <p:nvPr/>
          </p:nvSpPr>
          <p:spPr>
            <a:xfrm>
              <a:off x="6944787" y="826153"/>
              <a:ext cx="1929000" cy="21063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Each book has 10</a:t>
              </a:r>
              <a:endParaRPr b="1">
                <a:solidFill>
                  <a:schemeClr val="dk1"/>
                </a:solidFill>
                <a:latin typeface="Raleway"/>
                <a:ea typeface="Raleway"/>
                <a:cs typeface="Raleway"/>
                <a:sym typeface="Raleway"/>
              </a:endParaRPr>
            </a:p>
            <a:p>
              <a:pPr indent="0" lvl="0" marL="0" rtl="0" algn="l">
                <a:lnSpc>
                  <a:spcPct val="50000"/>
                </a:lnSpc>
                <a:spcBef>
                  <a:spcPts val="800"/>
                </a:spcBef>
                <a:spcAft>
                  <a:spcPts val="0"/>
                </a:spcAft>
                <a:buClr>
                  <a:schemeClr val="dk2"/>
                </a:buClr>
                <a:buSzPts val="1100"/>
                <a:buFont typeface="Arial"/>
                <a:buNone/>
              </a:pPr>
              <a:r>
                <a:rPr b="1" lang="en">
                  <a:solidFill>
                    <a:schemeClr val="dk1"/>
                  </a:solidFill>
                  <a:latin typeface="Raleway"/>
                  <a:ea typeface="Raleway"/>
                  <a:cs typeface="Raleway"/>
                  <a:sym typeface="Raleway"/>
                </a:rPr>
                <a:t>s</a:t>
              </a:r>
              <a:r>
                <a:rPr b="1" lang="en">
                  <a:solidFill>
                    <a:schemeClr val="dk1"/>
                  </a:solidFill>
                  <a:latin typeface="Raleway"/>
                  <a:ea typeface="Raleway"/>
                  <a:cs typeface="Raleway"/>
                  <a:sym typeface="Raleway"/>
                </a:rPr>
                <a:t>ubgenres</a:t>
              </a:r>
              <a:endParaRPr b="1">
                <a:solidFill>
                  <a:schemeClr val="dk1"/>
                </a:solidFill>
                <a:latin typeface="Raleway"/>
                <a:ea typeface="Raleway"/>
                <a:cs typeface="Raleway"/>
                <a:sym typeface="Raleway"/>
              </a:endParaRPr>
            </a:p>
            <a:p>
              <a:pPr indent="0" lvl="0" marL="0" rtl="0" algn="l">
                <a:lnSpc>
                  <a:spcPct val="100000"/>
                </a:lnSpc>
                <a:spcBef>
                  <a:spcPts val="800"/>
                </a:spcBef>
                <a:spcAft>
                  <a:spcPts val="0"/>
                </a:spcAft>
                <a:buNone/>
              </a:pPr>
              <a:r>
                <a:rPr lang="en" sz="1200">
                  <a:solidFill>
                    <a:schemeClr val="dk2"/>
                  </a:solidFill>
                  <a:latin typeface="Raleway"/>
                  <a:ea typeface="Raleway"/>
                  <a:cs typeface="Raleway"/>
                  <a:sym typeface="Raleway"/>
                </a:rPr>
                <a:t>Very different Books:</a:t>
              </a:r>
              <a:endParaRPr sz="1200">
                <a:solidFill>
                  <a:schemeClr val="dk2"/>
                </a:solidFill>
                <a:latin typeface="Raleway"/>
                <a:ea typeface="Raleway"/>
                <a:cs typeface="Raleway"/>
                <a:sym typeface="Raleway"/>
              </a:endParaRPr>
            </a:p>
            <a:p>
              <a:pPr indent="0" lvl="0" marL="0" rtl="0" algn="l">
                <a:lnSpc>
                  <a:spcPct val="100000"/>
                </a:lnSpc>
                <a:spcBef>
                  <a:spcPts val="800"/>
                </a:spcBef>
                <a:spcAft>
                  <a:spcPts val="0"/>
                </a:spcAft>
                <a:buNone/>
              </a:pPr>
              <a:r>
                <a:rPr lang="en" sz="1100">
                  <a:solidFill>
                    <a:schemeClr val="dk2"/>
                  </a:solidFill>
                  <a:latin typeface="Raleway"/>
                  <a:ea typeface="Raleway"/>
                  <a:cs typeface="Raleway"/>
                  <a:sym typeface="Raleway"/>
                </a:rPr>
                <a:t>Young Adult - Romance</a:t>
              </a:r>
              <a:endParaRPr sz="1100">
                <a:solidFill>
                  <a:schemeClr val="dk2"/>
                </a:solidFill>
                <a:latin typeface="Raleway"/>
                <a:ea typeface="Raleway"/>
                <a:cs typeface="Raleway"/>
                <a:sym typeface="Raleway"/>
              </a:endParaRPr>
            </a:p>
            <a:p>
              <a:pPr indent="0" lvl="0" marL="0" rtl="0" algn="l">
                <a:lnSpc>
                  <a:spcPct val="100000"/>
                </a:lnSpc>
                <a:spcBef>
                  <a:spcPts val="800"/>
                </a:spcBef>
                <a:spcAft>
                  <a:spcPts val="0"/>
                </a:spcAft>
                <a:buNone/>
              </a:pPr>
              <a:r>
                <a:rPr lang="en" sz="1100">
                  <a:solidFill>
                    <a:schemeClr val="dk2"/>
                  </a:solidFill>
                  <a:latin typeface="Raleway"/>
                  <a:ea typeface="Raleway"/>
                  <a:cs typeface="Raleway"/>
                  <a:sym typeface="Raleway"/>
                </a:rPr>
                <a:t>Romance / Historical Fiction</a:t>
              </a:r>
              <a:endParaRPr sz="1100">
                <a:solidFill>
                  <a:schemeClr val="dk2"/>
                </a:solidFill>
                <a:latin typeface="Raleway"/>
                <a:ea typeface="Raleway"/>
                <a:cs typeface="Raleway"/>
                <a:sym typeface="Raleway"/>
              </a:endParaRPr>
            </a:p>
            <a:p>
              <a:pPr indent="0" lvl="0" marL="0" rtl="0" algn="l">
                <a:lnSpc>
                  <a:spcPct val="100000"/>
                </a:lnSpc>
                <a:spcBef>
                  <a:spcPts val="800"/>
                </a:spcBef>
                <a:spcAft>
                  <a:spcPts val="800"/>
                </a:spcAft>
                <a:buNone/>
              </a:pPr>
              <a:r>
                <a:rPr lang="en" sz="1100">
                  <a:solidFill>
                    <a:schemeClr val="dk2"/>
                  </a:solidFill>
                  <a:latin typeface="Raleway"/>
                  <a:ea typeface="Raleway"/>
                  <a:cs typeface="Raleway"/>
                  <a:sym typeface="Raleway"/>
                </a:rPr>
                <a:t>Historical Fiction - Horror.</a:t>
              </a:r>
              <a:endParaRPr sz="1100">
                <a:solidFill>
                  <a:schemeClr val="dk2"/>
                </a:solidFill>
                <a:latin typeface="Raleway"/>
                <a:ea typeface="Raleway"/>
                <a:cs typeface="Raleway"/>
                <a:sym typeface="Raleway"/>
              </a:endParaRPr>
            </a:p>
          </p:txBody>
        </p:sp>
      </p:grpSp>
      <p:sp>
        <p:nvSpPr>
          <p:cNvPr id="127" name="Google Shape;127;p18"/>
          <p:cNvSpPr txBox="1"/>
          <p:nvPr/>
        </p:nvSpPr>
        <p:spPr>
          <a:xfrm>
            <a:off x="661450" y="1445100"/>
            <a:ext cx="5280300" cy="2253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Nr</a:t>
            </a:r>
            <a:r>
              <a:rPr lang="en" sz="2400">
                <a:solidFill>
                  <a:schemeClr val="lt1"/>
                </a:solidFill>
                <a:latin typeface="Raleway"/>
                <a:ea typeface="Raleway"/>
                <a:cs typeface="Raleway"/>
                <a:sym typeface="Raleway"/>
              </a:rPr>
              <a:t> Books read</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Difference from avg rating</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Difference from median rating</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Percentile location of their rating within rating distribution</a:t>
            </a:r>
            <a:endParaRPr>
              <a:latin typeface="Lato"/>
              <a:ea typeface="Lato"/>
              <a:cs typeface="Lato"/>
              <a:sym typeface="Lato"/>
            </a:endParaRPr>
          </a:p>
        </p:txBody>
      </p:sp>
      <p:sp>
        <p:nvSpPr>
          <p:cNvPr id="128" name="Google Shape;128;p18"/>
          <p:cNvSpPr txBox="1"/>
          <p:nvPr>
            <p:ph type="title"/>
          </p:nvPr>
        </p:nvSpPr>
        <p:spPr>
          <a:xfrm>
            <a:off x="260850" y="307350"/>
            <a:ext cx="86223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4100">
                <a:solidFill>
                  <a:schemeClr val="lt2"/>
                </a:solidFill>
              </a:rPr>
              <a:t>Granularity / Subgenres</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32" name="Shape 132"/>
        <p:cNvGrpSpPr/>
        <p:nvPr/>
      </p:nvGrpSpPr>
      <p:grpSpPr>
        <a:xfrm>
          <a:off x="0" y="0"/>
          <a:ext cx="0" cy="0"/>
          <a:chOff x="0" y="0"/>
          <a:chExt cx="0" cy="0"/>
        </a:xfrm>
      </p:grpSpPr>
      <p:sp>
        <p:nvSpPr>
          <p:cNvPr id="133" name="Google Shape;133;p19"/>
          <p:cNvSpPr txBox="1"/>
          <p:nvPr/>
        </p:nvSpPr>
        <p:spPr>
          <a:xfrm>
            <a:off x="217325" y="1900750"/>
            <a:ext cx="327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Lato"/>
              <a:ea typeface="Lato"/>
              <a:cs typeface="Lato"/>
              <a:sym typeface="Lato"/>
            </a:endParaRPr>
          </a:p>
        </p:txBody>
      </p:sp>
      <p:sp>
        <p:nvSpPr>
          <p:cNvPr id="134" name="Google Shape;134;p19"/>
          <p:cNvSpPr/>
          <p:nvPr/>
        </p:nvSpPr>
        <p:spPr>
          <a:xfrm>
            <a:off x="601150" y="1341725"/>
            <a:ext cx="4926900" cy="3721800"/>
          </a:xfrm>
          <a:prstGeom prst="rect">
            <a:avLst/>
          </a:prstGeom>
          <a:solidFill>
            <a:srgbClr val="000000">
              <a:alpha val="76920"/>
            </a:srgbClr>
          </a:solidFill>
          <a:ln>
            <a:noFill/>
          </a:ln>
          <a:effectLst>
            <a:outerShdw blurRad="57150" rotWithShape="0" algn="bl" dir="5280000" dist="19050">
              <a:srgbClr val="000000">
                <a:alpha val="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2462500" y="475850"/>
            <a:ext cx="6081000" cy="3862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9"/>
          <p:cNvPicPr preferRelativeResize="0"/>
          <p:nvPr/>
        </p:nvPicPr>
        <p:blipFill>
          <a:blip r:embed="rId3">
            <a:alphaModFix/>
          </a:blip>
          <a:stretch>
            <a:fillRect/>
          </a:stretch>
        </p:blipFill>
        <p:spPr>
          <a:xfrm>
            <a:off x="790175" y="3222562"/>
            <a:ext cx="2704054" cy="1736425"/>
          </a:xfrm>
          <a:prstGeom prst="rect">
            <a:avLst/>
          </a:prstGeom>
          <a:noFill/>
          <a:ln>
            <a:noFill/>
          </a:ln>
        </p:spPr>
      </p:pic>
      <p:pic>
        <p:nvPicPr>
          <p:cNvPr id="137" name="Google Shape;137;p19"/>
          <p:cNvPicPr preferRelativeResize="0"/>
          <p:nvPr/>
        </p:nvPicPr>
        <p:blipFill>
          <a:blip r:embed="rId4">
            <a:alphaModFix/>
          </a:blip>
          <a:stretch>
            <a:fillRect/>
          </a:stretch>
        </p:blipFill>
        <p:spPr>
          <a:xfrm>
            <a:off x="1445063" y="952763"/>
            <a:ext cx="6253875" cy="1843975"/>
          </a:xfrm>
          <a:prstGeom prst="rect">
            <a:avLst/>
          </a:prstGeom>
          <a:noFill/>
          <a:ln>
            <a:noFill/>
          </a:ln>
        </p:spPr>
      </p:pic>
      <p:sp>
        <p:nvSpPr>
          <p:cNvPr id="138" name="Google Shape;138;p19"/>
          <p:cNvSpPr txBox="1"/>
          <p:nvPr>
            <p:ph type="title"/>
          </p:nvPr>
        </p:nvSpPr>
        <p:spPr>
          <a:xfrm>
            <a:off x="1173904" y="0"/>
            <a:ext cx="6796200" cy="10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chemeClr val="lt2"/>
                </a:solidFill>
              </a:rPr>
              <a:t>Books’ Rating Distribution</a:t>
            </a:r>
            <a:endParaRPr sz="3800">
              <a:solidFill>
                <a:schemeClr val="lt2"/>
              </a:solidFill>
            </a:endParaRPr>
          </a:p>
        </p:txBody>
      </p:sp>
      <p:pic>
        <p:nvPicPr>
          <p:cNvPr id="139" name="Google Shape;139;p19"/>
          <p:cNvPicPr preferRelativeResize="0"/>
          <p:nvPr/>
        </p:nvPicPr>
        <p:blipFill>
          <a:blip r:embed="rId5">
            <a:alphaModFix/>
          </a:blip>
          <a:stretch>
            <a:fillRect/>
          </a:stretch>
        </p:blipFill>
        <p:spPr>
          <a:xfrm>
            <a:off x="4994875" y="3222563"/>
            <a:ext cx="2704050" cy="1736425"/>
          </a:xfrm>
          <a:prstGeom prst="rect">
            <a:avLst/>
          </a:prstGeom>
          <a:noFill/>
          <a:ln>
            <a:noFill/>
          </a:ln>
        </p:spPr>
      </p:pic>
      <p:sp>
        <p:nvSpPr>
          <p:cNvPr id="140" name="Google Shape;140;p19"/>
          <p:cNvSpPr txBox="1"/>
          <p:nvPr/>
        </p:nvSpPr>
        <p:spPr>
          <a:xfrm>
            <a:off x="3828900" y="376722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3E2C5"/>
                </a:solidFill>
                <a:latin typeface="Lato"/>
                <a:ea typeface="Lato"/>
                <a:cs typeface="Lato"/>
                <a:sym typeface="Lato"/>
              </a:rPr>
              <a:t>5 Stars</a:t>
            </a:r>
            <a:endParaRPr b="1">
              <a:solidFill>
                <a:srgbClr val="F3E2C5"/>
              </a:solidFill>
              <a:latin typeface="Lato"/>
              <a:ea typeface="Lato"/>
              <a:cs typeface="Lato"/>
              <a:sym typeface="Lato"/>
            </a:endParaRPr>
          </a:p>
        </p:txBody>
      </p:sp>
      <p:sp>
        <p:nvSpPr>
          <p:cNvPr id="141" name="Google Shape;141;p19"/>
          <p:cNvSpPr txBox="1"/>
          <p:nvPr/>
        </p:nvSpPr>
        <p:spPr>
          <a:xfrm>
            <a:off x="1380350" y="2891225"/>
            <a:ext cx="152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3E2C5"/>
                </a:solidFill>
                <a:latin typeface="Lato"/>
                <a:ea typeface="Lato"/>
                <a:cs typeface="Lato"/>
                <a:sym typeface="Lato"/>
              </a:rPr>
              <a:t>Percentile - .71</a:t>
            </a:r>
            <a:endParaRPr b="1">
              <a:solidFill>
                <a:srgbClr val="F3E2C5"/>
              </a:solidFill>
              <a:latin typeface="Lato"/>
              <a:ea typeface="Lato"/>
              <a:cs typeface="Lato"/>
              <a:sym typeface="Lato"/>
            </a:endParaRPr>
          </a:p>
        </p:txBody>
      </p:sp>
      <p:sp>
        <p:nvSpPr>
          <p:cNvPr id="142" name="Google Shape;142;p19"/>
          <p:cNvSpPr txBox="1"/>
          <p:nvPr/>
        </p:nvSpPr>
        <p:spPr>
          <a:xfrm>
            <a:off x="5585050" y="2891225"/>
            <a:ext cx="152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Percentile - .92</a:t>
            </a:r>
            <a:endParaRPr b="1">
              <a:latin typeface="Lato"/>
              <a:ea typeface="Lato"/>
              <a:cs typeface="Lato"/>
              <a:sym typeface="Lato"/>
            </a:endParaRPr>
          </a:p>
        </p:txBody>
      </p:sp>
      <p:sp>
        <p:nvSpPr>
          <p:cNvPr id="143" name="Google Shape;143;p19"/>
          <p:cNvSpPr txBox="1"/>
          <p:nvPr/>
        </p:nvSpPr>
        <p:spPr>
          <a:xfrm>
            <a:off x="7108750" y="2906675"/>
            <a:ext cx="166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Not popular opinion.</a:t>
            </a:r>
            <a:endParaRPr sz="1100">
              <a:latin typeface="Lato"/>
              <a:ea typeface="Lato"/>
              <a:cs typeface="Lato"/>
              <a:sym typeface="Lato"/>
            </a:endParaRPr>
          </a:p>
        </p:txBody>
      </p:sp>
      <p:sp>
        <p:nvSpPr>
          <p:cNvPr id="144" name="Google Shape;144;p19"/>
          <p:cNvSpPr txBox="1"/>
          <p:nvPr/>
        </p:nvSpPr>
        <p:spPr>
          <a:xfrm>
            <a:off x="2816750" y="2914325"/>
            <a:ext cx="152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Popular opinion</a:t>
            </a:r>
            <a:endParaRPr sz="1100">
              <a:latin typeface="Lato"/>
              <a:ea typeface="Lato"/>
              <a:cs typeface="Lato"/>
              <a:sym typeface="Lato"/>
            </a:endParaRPr>
          </a:p>
        </p:txBody>
      </p:sp>
      <p:sp>
        <p:nvSpPr>
          <p:cNvPr id="145" name="Google Shape;145;p19"/>
          <p:cNvSpPr txBox="1"/>
          <p:nvPr/>
        </p:nvSpPr>
        <p:spPr>
          <a:xfrm>
            <a:off x="3471175" y="4054300"/>
            <a:ext cx="1523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3E2C5"/>
                </a:solidFill>
                <a:latin typeface="Lato"/>
                <a:ea typeface="Lato"/>
                <a:cs typeface="Lato"/>
                <a:sym typeface="Lato"/>
              </a:rPr>
              <a:t>Same Rating</a:t>
            </a:r>
            <a:endParaRPr sz="1100">
              <a:solidFill>
                <a:srgbClr val="F3E2C5"/>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49" name="Shape 149"/>
        <p:cNvGrpSpPr/>
        <p:nvPr/>
      </p:nvGrpSpPr>
      <p:grpSpPr>
        <a:xfrm>
          <a:off x="0" y="0"/>
          <a:ext cx="0" cy="0"/>
          <a:chOff x="0" y="0"/>
          <a:chExt cx="0" cy="0"/>
        </a:xfrm>
      </p:grpSpPr>
      <p:sp>
        <p:nvSpPr>
          <p:cNvPr id="150" name="Google Shape;150;p20"/>
          <p:cNvSpPr/>
          <p:nvPr/>
        </p:nvSpPr>
        <p:spPr>
          <a:xfrm>
            <a:off x="760800" y="155625"/>
            <a:ext cx="4926900" cy="37218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3231900" y="1186075"/>
            <a:ext cx="5517000" cy="346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846454" y="50050"/>
            <a:ext cx="67962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6"/>
                </a:solidFill>
              </a:rPr>
              <a:t>Insights</a:t>
            </a:r>
            <a:endParaRPr sz="3800">
              <a:solidFill>
                <a:schemeClr val="accent6"/>
              </a:solidFill>
            </a:endParaRPr>
          </a:p>
        </p:txBody>
      </p:sp>
      <p:pic>
        <p:nvPicPr>
          <p:cNvPr id="153" name="Google Shape;153;p20"/>
          <p:cNvPicPr preferRelativeResize="0"/>
          <p:nvPr/>
        </p:nvPicPr>
        <p:blipFill>
          <a:blip r:embed="rId3">
            <a:alphaModFix/>
          </a:blip>
          <a:stretch>
            <a:fillRect/>
          </a:stretch>
        </p:blipFill>
        <p:spPr>
          <a:xfrm>
            <a:off x="2051338" y="739350"/>
            <a:ext cx="5993424" cy="4241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57" name="Shape 157"/>
        <p:cNvGrpSpPr/>
        <p:nvPr/>
      </p:nvGrpSpPr>
      <p:grpSpPr>
        <a:xfrm>
          <a:off x="0" y="0"/>
          <a:ext cx="0" cy="0"/>
          <a:chOff x="0" y="0"/>
          <a:chExt cx="0" cy="0"/>
        </a:xfrm>
      </p:grpSpPr>
      <p:sp>
        <p:nvSpPr>
          <p:cNvPr id="158" name="Google Shape;158;p21"/>
          <p:cNvSpPr/>
          <p:nvPr/>
        </p:nvSpPr>
        <p:spPr>
          <a:xfrm>
            <a:off x="760800" y="155625"/>
            <a:ext cx="4926900" cy="37218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3948325" y="1277775"/>
            <a:ext cx="5517000" cy="346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ph type="title"/>
          </p:nvPr>
        </p:nvSpPr>
        <p:spPr>
          <a:xfrm>
            <a:off x="846454" y="50050"/>
            <a:ext cx="67962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6"/>
                </a:solidFill>
              </a:rPr>
              <a:t>Metrics</a:t>
            </a:r>
            <a:endParaRPr sz="2400">
              <a:solidFill>
                <a:schemeClr val="lt2"/>
              </a:solidFill>
            </a:endParaRPr>
          </a:p>
        </p:txBody>
      </p:sp>
      <p:sp>
        <p:nvSpPr>
          <p:cNvPr id="161" name="Google Shape;161;p21"/>
          <p:cNvSpPr txBox="1"/>
          <p:nvPr/>
        </p:nvSpPr>
        <p:spPr>
          <a:xfrm>
            <a:off x="1208100" y="1277775"/>
            <a:ext cx="3363900" cy="196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100">
                <a:solidFill>
                  <a:srgbClr val="F3E2C5"/>
                </a:solidFill>
                <a:latin typeface="Lato"/>
                <a:ea typeface="Lato"/>
                <a:cs typeface="Lato"/>
                <a:sym typeface="Lato"/>
              </a:rPr>
              <a:t>Test Set - .64 F1</a:t>
            </a:r>
            <a:endParaRPr sz="2100">
              <a:solidFill>
                <a:srgbClr val="F3E2C5"/>
              </a:solidFill>
              <a:latin typeface="Lato"/>
              <a:ea typeface="Lato"/>
              <a:cs typeface="Lato"/>
              <a:sym typeface="Lato"/>
            </a:endParaRPr>
          </a:p>
          <a:p>
            <a:pPr indent="0" lvl="0" marL="0" rtl="0" algn="l">
              <a:lnSpc>
                <a:spcPct val="150000"/>
              </a:lnSpc>
              <a:spcBef>
                <a:spcPts val="0"/>
              </a:spcBef>
              <a:spcAft>
                <a:spcPts val="0"/>
              </a:spcAft>
              <a:buNone/>
            </a:pPr>
            <a:r>
              <a:rPr lang="en" sz="2100">
                <a:solidFill>
                  <a:srgbClr val="F3E2C5"/>
                </a:solidFill>
                <a:latin typeface="Lato"/>
                <a:ea typeface="Lato"/>
                <a:cs typeface="Lato"/>
                <a:sym typeface="Lato"/>
              </a:rPr>
              <a:t>Adjust Threshold 80%:</a:t>
            </a:r>
            <a:endParaRPr sz="2100">
              <a:solidFill>
                <a:srgbClr val="F3E2C5"/>
              </a:solidFill>
              <a:latin typeface="Lato"/>
              <a:ea typeface="Lato"/>
              <a:cs typeface="Lato"/>
              <a:sym typeface="Lato"/>
            </a:endParaRPr>
          </a:p>
          <a:p>
            <a:pPr indent="-361950" lvl="0" marL="457200" rtl="0" algn="l">
              <a:lnSpc>
                <a:spcPct val="150000"/>
              </a:lnSpc>
              <a:spcBef>
                <a:spcPts val="0"/>
              </a:spcBef>
              <a:spcAft>
                <a:spcPts val="0"/>
              </a:spcAft>
              <a:buClr>
                <a:srgbClr val="F3E2C5"/>
              </a:buClr>
              <a:buSzPts val="2100"/>
              <a:buFont typeface="Lato"/>
              <a:buAutoNum type="arabicPeriod"/>
            </a:pPr>
            <a:r>
              <a:rPr lang="en" sz="2100">
                <a:solidFill>
                  <a:srgbClr val="F3E2C5"/>
                </a:solidFill>
                <a:latin typeface="Lato"/>
                <a:ea typeface="Lato"/>
                <a:cs typeface="Lato"/>
                <a:sym typeface="Lato"/>
              </a:rPr>
              <a:t>Precision: .81</a:t>
            </a:r>
            <a:endParaRPr sz="2100">
              <a:solidFill>
                <a:srgbClr val="F3E2C5"/>
              </a:solidFill>
              <a:latin typeface="Lato"/>
              <a:ea typeface="Lato"/>
              <a:cs typeface="Lato"/>
              <a:sym typeface="Lato"/>
            </a:endParaRPr>
          </a:p>
          <a:p>
            <a:pPr indent="-361950" lvl="0" marL="457200" rtl="0" algn="l">
              <a:lnSpc>
                <a:spcPct val="150000"/>
              </a:lnSpc>
              <a:spcBef>
                <a:spcPts val="0"/>
              </a:spcBef>
              <a:spcAft>
                <a:spcPts val="0"/>
              </a:spcAft>
              <a:buClr>
                <a:srgbClr val="F3E2C5"/>
              </a:buClr>
              <a:buSzPts val="2100"/>
              <a:buFont typeface="Lato"/>
              <a:buAutoNum type="arabicPeriod"/>
            </a:pPr>
            <a:r>
              <a:rPr lang="en" sz="2100">
                <a:solidFill>
                  <a:srgbClr val="F3E2C5"/>
                </a:solidFill>
                <a:latin typeface="Lato"/>
                <a:ea typeface="Lato"/>
                <a:cs typeface="Lato"/>
                <a:sym typeface="Lato"/>
              </a:rPr>
              <a:t>Recall: .23</a:t>
            </a:r>
            <a:endParaRPr sz="2100">
              <a:solidFill>
                <a:srgbClr val="F3E2C5"/>
              </a:solidFill>
              <a:latin typeface="Lato"/>
              <a:ea typeface="Lato"/>
              <a:cs typeface="Lato"/>
              <a:sym typeface="Lato"/>
            </a:endParaRPr>
          </a:p>
        </p:txBody>
      </p:sp>
      <p:sp>
        <p:nvSpPr>
          <p:cNvPr id="162" name="Google Shape;162;p21"/>
          <p:cNvSpPr txBox="1"/>
          <p:nvPr/>
        </p:nvSpPr>
        <p:spPr>
          <a:xfrm>
            <a:off x="4572000" y="1277775"/>
            <a:ext cx="4651500" cy="196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100">
                <a:solidFill>
                  <a:schemeClr val="lt2"/>
                </a:solidFill>
                <a:latin typeface="Lato"/>
                <a:ea typeface="Lato"/>
                <a:cs typeface="Lato"/>
                <a:sym typeface="Lato"/>
              </a:rPr>
              <a:t>Validation</a:t>
            </a:r>
            <a:r>
              <a:rPr b="1" lang="en" sz="2100">
                <a:solidFill>
                  <a:schemeClr val="lt2"/>
                </a:solidFill>
                <a:latin typeface="Lato"/>
                <a:ea typeface="Lato"/>
                <a:cs typeface="Lato"/>
                <a:sym typeface="Lato"/>
              </a:rPr>
              <a:t> Set - .65 F1</a:t>
            </a:r>
            <a:endParaRPr b="1" sz="2100">
              <a:solidFill>
                <a:schemeClr val="lt2"/>
              </a:solidFill>
              <a:latin typeface="Lato"/>
              <a:ea typeface="Lato"/>
              <a:cs typeface="Lato"/>
              <a:sym typeface="Lato"/>
            </a:endParaRPr>
          </a:p>
          <a:p>
            <a:pPr indent="0" lvl="0" marL="0" rtl="0" algn="l">
              <a:lnSpc>
                <a:spcPct val="150000"/>
              </a:lnSpc>
              <a:spcBef>
                <a:spcPts val="0"/>
              </a:spcBef>
              <a:spcAft>
                <a:spcPts val="0"/>
              </a:spcAft>
              <a:buNone/>
            </a:pPr>
            <a:r>
              <a:rPr b="1" lang="en" sz="2100">
                <a:solidFill>
                  <a:schemeClr val="lt2"/>
                </a:solidFill>
                <a:latin typeface="Lato"/>
                <a:ea typeface="Lato"/>
                <a:cs typeface="Lato"/>
                <a:sym typeface="Lato"/>
              </a:rPr>
              <a:t>Adjust Threshold 80%:</a:t>
            </a:r>
            <a:endParaRPr b="1" sz="2100">
              <a:solidFill>
                <a:schemeClr val="lt2"/>
              </a:solidFill>
              <a:latin typeface="Lato"/>
              <a:ea typeface="Lato"/>
              <a:cs typeface="Lato"/>
              <a:sym typeface="Lato"/>
            </a:endParaRPr>
          </a:p>
          <a:p>
            <a:pPr indent="-361950" lvl="0" marL="457200" rtl="0" algn="l">
              <a:lnSpc>
                <a:spcPct val="150000"/>
              </a:lnSpc>
              <a:spcBef>
                <a:spcPts val="0"/>
              </a:spcBef>
              <a:spcAft>
                <a:spcPts val="0"/>
              </a:spcAft>
              <a:buClr>
                <a:schemeClr val="lt2"/>
              </a:buClr>
              <a:buSzPts val="2100"/>
              <a:buFont typeface="Lato"/>
              <a:buAutoNum type="arabicPeriod"/>
            </a:pPr>
            <a:r>
              <a:rPr b="1" lang="en" sz="2100">
                <a:solidFill>
                  <a:schemeClr val="lt2"/>
                </a:solidFill>
                <a:latin typeface="Lato"/>
                <a:ea typeface="Lato"/>
                <a:cs typeface="Lato"/>
                <a:sym typeface="Lato"/>
              </a:rPr>
              <a:t>Precision: .85</a:t>
            </a:r>
            <a:endParaRPr b="1" sz="2100">
              <a:solidFill>
                <a:schemeClr val="lt2"/>
              </a:solidFill>
              <a:latin typeface="Lato"/>
              <a:ea typeface="Lato"/>
              <a:cs typeface="Lato"/>
              <a:sym typeface="Lato"/>
            </a:endParaRPr>
          </a:p>
          <a:p>
            <a:pPr indent="-361950" lvl="0" marL="457200" rtl="0" algn="l">
              <a:lnSpc>
                <a:spcPct val="150000"/>
              </a:lnSpc>
              <a:spcBef>
                <a:spcPts val="0"/>
              </a:spcBef>
              <a:spcAft>
                <a:spcPts val="0"/>
              </a:spcAft>
              <a:buClr>
                <a:schemeClr val="lt2"/>
              </a:buClr>
              <a:buSzPts val="2100"/>
              <a:buFont typeface="Lato"/>
              <a:buAutoNum type="arabicPeriod"/>
            </a:pPr>
            <a:r>
              <a:rPr b="1" lang="en" sz="2100">
                <a:solidFill>
                  <a:schemeClr val="lt2"/>
                </a:solidFill>
                <a:latin typeface="Lato"/>
                <a:ea typeface="Lato"/>
                <a:cs typeface="Lato"/>
                <a:sym typeface="Lato"/>
              </a:rPr>
              <a:t>Recall: .07</a:t>
            </a:r>
            <a:endParaRPr b="1" sz="2100">
              <a:solidFill>
                <a:schemeClr val="lt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