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Lato Black" panose="020F0502020204030203" pitchFamily="34" charset="0"/>
      <p:bold r:id="rId31"/>
      <p:boldItalic r:id="rId32"/>
    </p:embeddedFont>
    <p:embeddedFont>
      <p:font typeface="Lato Light" panose="020F0502020204030203" pitchFamily="34" charset="0"/>
      <p:regular r:id="rId33"/>
      <p:bold r:id="rId34"/>
      <p:italic r:id="rId35"/>
      <p:boldItalic r:id="rId36"/>
    </p:embeddedFont>
    <p:embeddedFont>
      <p:font typeface="Raleway" pitchFamily="2" charset="0"/>
      <p:regular r:id="rId37"/>
      <p:bold r:id="rId38"/>
      <p:italic r:id="rId39"/>
      <p:boldItalic r:id="rId40"/>
    </p:embeddedFont>
    <p:embeddedFont>
      <p:font typeface="Roboto Slab"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582849-BF25-4742-B795-43C0F7D61A6B}">
  <a:tblStyle styleId="{11582849-BF25-4742-B795-43C0F7D61A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018"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bleStyles" Target="tableStyles.xml"/><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372905dcb_0_87:notes"/>
          <p:cNvSpPr txBox="1">
            <a:spLocks noGrp="1"/>
          </p:cNvSpPr>
          <p:nvPr>
            <p:ph type="body" idx="1"/>
          </p:nvPr>
        </p:nvSpPr>
        <p:spPr>
          <a:xfrm>
            <a:off x="685800" y="4343393"/>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e372905dcb_0_87:notes"/>
          <p:cNvSpPr>
            <a:spLocks noGrp="1" noRot="1" noChangeAspect="1"/>
          </p:cNvSpPr>
          <p:nvPr>
            <p:ph type="sldImg" idx="2"/>
          </p:nvPr>
        </p:nvSpPr>
        <p:spPr>
          <a:xfrm>
            <a:off x="1140403" y="685776"/>
            <a:ext cx="45780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37190be5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f37190be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69837b2b9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69837b2b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69837b2b9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169837b2b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69837b2b9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69837b2b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69837b2b9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69837b2b9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69837b2b9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69837b2b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69837b2b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69837b2b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69837b2b9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69837b2b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69837b2b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69837b2b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69837b2b9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69837b2b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69837b2b9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69837b2b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69837b2b9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69837b2b9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9837b2b9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9837b2b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69837b2b9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69837b2b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1" type="obj">
  <p:cSld name="OBJEC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8580"/>
          </a:xfrm>
          <a:custGeom>
            <a:avLst/>
            <a:gdLst/>
            <a:ahLst/>
            <a:cxnLst/>
            <a:rect l="l" t="t" r="r" b="b"/>
            <a:pathLst>
              <a:path w="9144000" h="5148580" extrusionOk="0">
                <a:moveTo>
                  <a:pt x="0" y="5148008"/>
                </a:moveTo>
                <a:lnTo>
                  <a:pt x="9144000" y="5148008"/>
                </a:lnTo>
                <a:lnTo>
                  <a:pt x="9144000" y="0"/>
                </a:lnTo>
                <a:lnTo>
                  <a:pt x="0" y="0"/>
                </a:lnTo>
                <a:lnTo>
                  <a:pt x="0" y="5148008"/>
                </a:lnTo>
                <a:close/>
              </a:path>
            </a:pathLst>
          </a:custGeom>
          <a:solidFill>
            <a:srgbClr val="3449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13"/>
          <p:cNvSpPr/>
          <p:nvPr/>
        </p:nvSpPr>
        <p:spPr>
          <a:xfrm>
            <a:off x="810005" y="772387"/>
            <a:ext cx="5058000" cy="35193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rmAutofit lnSpcReduction="10000"/>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47300" y="912457"/>
            <a:ext cx="8449500" cy="360300"/>
          </a:xfrm>
          <a:prstGeom prst="rect">
            <a:avLst/>
          </a:prstGeom>
          <a:noFill/>
          <a:ln>
            <a:noFill/>
          </a:ln>
        </p:spPr>
        <p:txBody>
          <a:bodyPr spcFirstLastPara="1" wrap="square" lIns="0" tIns="0" rIns="0" bIns="0" anchor="t" anchorCtr="0">
            <a:normAutofit/>
          </a:bodyPr>
          <a:lstStyle>
            <a:lvl1pPr lvl="0" algn="l" rtl="0">
              <a:lnSpc>
                <a:spcPct val="100000"/>
              </a:lnSpc>
              <a:spcBef>
                <a:spcPts val="0"/>
              </a:spcBef>
              <a:spcAft>
                <a:spcPts val="0"/>
              </a:spcAft>
              <a:buSzPts val="1400"/>
              <a:buNone/>
              <a:defRPr sz="2200" b="0" i="0">
                <a:solidFill>
                  <a:schemeClr val="dk1"/>
                </a:solidFill>
                <a:latin typeface="Century Gothic"/>
                <a:ea typeface="Century Gothic"/>
                <a:cs typeface="Century Gothic"/>
                <a:sym typeface="Century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rmAutofit lnSpcReduction="10000"/>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p:cSld name="Title and Content_1">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47300" y="912457"/>
            <a:ext cx="8449500" cy="360300"/>
          </a:xfrm>
          <a:prstGeom prst="rect">
            <a:avLst/>
          </a:prstGeom>
          <a:noFill/>
          <a:ln>
            <a:noFill/>
          </a:ln>
        </p:spPr>
        <p:txBody>
          <a:bodyPr spcFirstLastPara="1" wrap="square" lIns="0" tIns="0" rIns="0" bIns="0" anchor="t" anchorCtr="0">
            <a:normAutofit/>
          </a:bodyPr>
          <a:lstStyle>
            <a:lvl1pPr lvl="0" algn="l" rtl="0">
              <a:lnSpc>
                <a:spcPct val="100000"/>
              </a:lnSpc>
              <a:spcBef>
                <a:spcPts val="0"/>
              </a:spcBef>
              <a:spcAft>
                <a:spcPts val="0"/>
              </a:spcAft>
              <a:buSzPts val="1400"/>
              <a:buNone/>
              <a:defRPr sz="2200" b="0" i="0">
                <a:solidFill>
                  <a:schemeClr val="dk1"/>
                </a:solidFill>
                <a:latin typeface="Century Gothic"/>
                <a:ea typeface="Century Gothic"/>
                <a:cs typeface="Century Gothic"/>
                <a:sym typeface="Century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65" name="Google Shape;65;p1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rmAutofit lnSpcReduction="10000"/>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30200" y="208900"/>
            <a:ext cx="4986000" cy="615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274C71"/>
                </a:solidFill>
                <a:latin typeface="Roboto Slab"/>
                <a:ea typeface="Roboto Slab"/>
                <a:cs typeface="Roboto Slab"/>
                <a:sym typeface="Roboto Slab"/>
              </a:defRPr>
            </a:lvl1pPr>
            <a:lvl2pPr lvl="1" rtl="0">
              <a:spcBef>
                <a:spcPts val="0"/>
              </a:spcBef>
              <a:spcAft>
                <a:spcPts val="0"/>
              </a:spcAft>
              <a:buNone/>
              <a:defRPr sz="2400">
                <a:solidFill>
                  <a:srgbClr val="274C71"/>
                </a:solidFill>
              </a:defRPr>
            </a:lvl2pPr>
            <a:lvl3pPr lvl="2" rtl="0">
              <a:spcBef>
                <a:spcPts val="0"/>
              </a:spcBef>
              <a:spcAft>
                <a:spcPts val="0"/>
              </a:spcAft>
              <a:buNone/>
              <a:defRPr sz="2400">
                <a:solidFill>
                  <a:srgbClr val="274C71"/>
                </a:solidFill>
              </a:defRPr>
            </a:lvl3pPr>
            <a:lvl4pPr lvl="3" rtl="0">
              <a:spcBef>
                <a:spcPts val="0"/>
              </a:spcBef>
              <a:spcAft>
                <a:spcPts val="0"/>
              </a:spcAft>
              <a:buNone/>
              <a:defRPr sz="2400">
                <a:solidFill>
                  <a:srgbClr val="274C71"/>
                </a:solidFill>
              </a:defRPr>
            </a:lvl4pPr>
            <a:lvl5pPr lvl="4" rtl="0">
              <a:spcBef>
                <a:spcPts val="0"/>
              </a:spcBef>
              <a:spcAft>
                <a:spcPts val="0"/>
              </a:spcAft>
              <a:buNone/>
              <a:defRPr sz="2400">
                <a:solidFill>
                  <a:srgbClr val="274C71"/>
                </a:solidFill>
              </a:defRPr>
            </a:lvl5pPr>
            <a:lvl6pPr lvl="5" rtl="0">
              <a:spcBef>
                <a:spcPts val="0"/>
              </a:spcBef>
              <a:spcAft>
                <a:spcPts val="0"/>
              </a:spcAft>
              <a:buNone/>
              <a:defRPr sz="2400">
                <a:solidFill>
                  <a:srgbClr val="274C71"/>
                </a:solidFill>
              </a:defRPr>
            </a:lvl6pPr>
            <a:lvl7pPr lvl="6" rtl="0">
              <a:spcBef>
                <a:spcPts val="0"/>
              </a:spcBef>
              <a:spcAft>
                <a:spcPts val="0"/>
              </a:spcAft>
              <a:buNone/>
              <a:defRPr sz="2400">
                <a:solidFill>
                  <a:srgbClr val="274C71"/>
                </a:solidFill>
              </a:defRPr>
            </a:lvl7pPr>
            <a:lvl8pPr lvl="7" rtl="0">
              <a:spcBef>
                <a:spcPts val="0"/>
              </a:spcBef>
              <a:spcAft>
                <a:spcPts val="0"/>
              </a:spcAft>
              <a:buNone/>
              <a:defRPr sz="2400">
                <a:solidFill>
                  <a:srgbClr val="274C71"/>
                </a:solidFill>
              </a:defRPr>
            </a:lvl8pPr>
            <a:lvl9pPr lvl="8" rtl="0">
              <a:spcBef>
                <a:spcPts val="0"/>
              </a:spcBef>
              <a:spcAft>
                <a:spcPts val="0"/>
              </a:spcAft>
              <a:buNone/>
              <a:defRPr sz="2400">
                <a:solidFill>
                  <a:srgbClr val="274C71"/>
                </a:solidFill>
              </a:defRPr>
            </a:lvl9pPr>
          </a:lstStyle>
          <a:p>
            <a:endParaRPr/>
          </a:p>
        </p:txBody>
      </p:sp>
      <p:sp>
        <p:nvSpPr>
          <p:cNvPr id="70" name="Google Shape;70;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71"/>
        <p:cNvGrpSpPr/>
        <p:nvPr/>
      </p:nvGrpSpPr>
      <p:grpSpPr>
        <a:xfrm>
          <a:off x="0" y="0"/>
          <a:ext cx="0" cy="0"/>
          <a:chOff x="0" y="0"/>
          <a:chExt cx="0" cy="0"/>
        </a:xfrm>
      </p:grpSpPr>
      <p:sp>
        <p:nvSpPr>
          <p:cNvPr id="72" name="Google Shape;72;p17"/>
          <p:cNvSpPr txBox="1">
            <a:spLocks noGrp="1"/>
          </p:cNvSpPr>
          <p:nvPr>
            <p:ph type="sldNum" idx="12"/>
          </p:nvPr>
        </p:nvSpPr>
        <p:spPr>
          <a:xfrm>
            <a:off x="8330882" y="4630841"/>
            <a:ext cx="548700" cy="393600"/>
          </a:xfrm>
          <a:prstGeom prst="rect">
            <a:avLst/>
          </a:prstGeom>
          <a:noFill/>
          <a:ln>
            <a:noFill/>
          </a:ln>
        </p:spPr>
        <p:txBody>
          <a:bodyPr spcFirstLastPara="1" wrap="square" lIns="91425" tIns="91425" rIns="91425" bIns="91425" anchor="ctr" anchorCtr="0">
            <a:normAutofit/>
          </a:bodyPr>
          <a:lstStyle>
            <a:lvl1pPr marL="0" marR="0" lvl="0"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1pPr>
            <a:lvl2pPr marL="0" marR="0" lvl="1"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2pPr>
            <a:lvl3pPr marL="0" marR="0" lvl="2"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3pPr>
            <a:lvl4pPr marL="0" marR="0" lvl="3"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4pPr>
            <a:lvl5pPr marL="0" marR="0" lvl="4"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5pPr>
            <a:lvl6pPr marL="0" marR="0" lvl="5"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6pPr>
            <a:lvl7pPr marL="0" marR="0" lvl="6"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7pPr>
            <a:lvl8pPr marL="0" marR="0" lvl="7"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8pPr>
            <a:lvl9pPr marL="0" marR="0" lvl="8" indent="0" rtl="0">
              <a:lnSpc>
                <a:spcPct val="100000"/>
              </a:lnSpc>
              <a:spcBef>
                <a:spcPts val="0"/>
              </a:spcBef>
              <a:spcAft>
                <a:spcPts val="0"/>
              </a:spcAft>
              <a:buClr>
                <a:srgbClr val="000000"/>
              </a:buClr>
              <a:buFont typeface="Arial"/>
              <a:buNone/>
              <a:defRPr sz="900" i="0" u="none" strike="noStrike" cap="none">
                <a:solidFill>
                  <a:srgbClr val="D9D9D9"/>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7"/>
          <p:cNvSpPr txBox="1">
            <a:spLocks noGrp="1"/>
          </p:cNvSpPr>
          <p:nvPr>
            <p:ph type="title"/>
          </p:nvPr>
        </p:nvSpPr>
        <p:spPr>
          <a:xfrm>
            <a:off x="430200" y="208900"/>
            <a:ext cx="8449500" cy="615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274C71"/>
                </a:solidFill>
                <a:latin typeface="Roboto Slab"/>
                <a:ea typeface="Roboto Slab"/>
                <a:cs typeface="Roboto Slab"/>
                <a:sym typeface="Roboto Slab"/>
              </a:defRPr>
            </a:lvl1pPr>
            <a:lvl2pPr lvl="1" rtl="0">
              <a:spcBef>
                <a:spcPts val="0"/>
              </a:spcBef>
              <a:spcAft>
                <a:spcPts val="0"/>
              </a:spcAft>
              <a:buNone/>
              <a:defRPr sz="2400">
                <a:solidFill>
                  <a:srgbClr val="274C71"/>
                </a:solidFill>
              </a:defRPr>
            </a:lvl2pPr>
            <a:lvl3pPr lvl="2" rtl="0">
              <a:spcBef>
                <a:spcPts val="0"/>
              </a:spcBef>
              <a:spcAft>
                <a:spcPts val="0"/>
              </a:spcAft>
              <a:buNone/>
              <a:defRPr sz="2400">
                <a:solidFill>
                  <a:srgbClr val="274C71"/>
                </a:solidFill>
              </a:defRPr>
            </a:lvl3pPr>
            <a:lvl4pPr lvl="3" rtl="0">
              <a:spcBef>
                <a:spcPts val="0"/>
              </a:spcBef>
              <a:spcAft>
                <a:spcPts val="0"/>
              </a:spcAft>
              <a:buNone/>
              <a:defRPr sz="2400">
                <a:solidFill>
                  <a:srgbClr val="274C71"/>
                </a:solidFill>
              </a:defRPr>
            </a:lvl4pPr>
            <a:lvl5pPr lvl="4" rtl="0">
              <a:spcBef>
                <a:spcPts val="0"/>
              </a:spcBef>
              <a:spcAft>
                <a:spcPts val="0"/>
              </a:spcAft>
              <a:buNone/>
              <a:defRPr sz="2400">
                <a:solidFill>
                  <a:srgbClr val="274C71"/>
                </a:solidFill>
              </a:defRPr>
            </a:lvl5pPr>
            <a:lvl6pPr lvl="5" rtl="0">
              <a:spcBef>
                <a:spcPts val="0"/>
              </a:spcBef>
              <a:spcAft>
                <a:spcPts val="0"/>
              </a:spcAft>
              <a:buNone/>
              <a:defRPr sz="2400">
                <a:solidFill>
                  <a:srgbClr val="274C71"/>
                </a:solidFill>
              </a:defRPr>
            </a:lvl6pPr>
            <a:lvl7pPr lvl="6" rtl="0">
              <a:spcBef>
                <a:spcPts val="0"/>
              </a:spcBef>
              <a:spcAft>
                <a:spcPts val="0"/>
              </a:spcAft>
              <a:buNone/>
              <a:defRPr sz="2400">
                <a:solidFill>
                  <a:srgbClr val="274C71"/>
                </a:solidFill>
              </a:defRPr>
            </a:lvl7pPr>
            <a:lvl8pPr lvl="7" rtl="0">
              <a:spcBef>
                <a:spcPts val="0"/>
              </a:spcBef>
              <a:spcAft>
                <a:spcPts val="0"/>
              </a:spcAft>
              <a:buNone/>
              <a:defRPr sz="2400">
                <a:solidFill>
                  <a:srgbClr val="274C71"/>
                </a:solidFill>
              </a:defRPr>
            </a:lvl8pPr>
            <a:lvl9pPr lvl="8" rtl="0">
              <a:spcBef>
                <a:spcPts val="0"/>
              </a:spcBef>
              <a:spcAft>
                <a:spcPts val="0"/>
              </a:spcAft>
              <a:buNone/>
              <a:defRPr sz="2400">
                <a:solidFill>
                  <a:srgbClr val="274C7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47300" y="912457"/>
            <a:ext cx="8449500" cy="360300"/>
          </a:xfrm>
          <a:prstGeom prst="rect">
            <a:avLst/>
          </a:prstGeom>
          <a:noFill/>
          <a:ln>
            <a:noFill/>
          </a:ln>
        </p:spPr>
        <p:txBody>
          <a:bodyPr spcFirstLastPara="1" wrap="square" lIns="0" tIns="0" rIns="0" bIns="0" anchor="t" anchorCtr="0">
            <a:normAutofit/>
          </a:bodyPr>
          <a:lstStyle>
            <a:lvl1pPr lvl="0" algn="l" rtl="0">
              <a:lnSpc>
                <a:spcPct val="100000"/>
              </a:lnSpc>
              <a:spcBef>
                <a:spcPts val="0"/>
              </a:spcBef>
              <a:spcAft>
                <a:spcPts val="0"/>
              </a:spcAft>
              <a:buSzPts val="1400"/>
              <a:buNone/>
              <a:defRPr sz="2200" b="0" i="0">
                <a:solidFill>
                  <a:schemeClr val="dk1"/>
                </a:solidFill>
                <a:latin typeface="Century Gothic"/>
                <a:ea typeface="Century Gothic"/>
                <a:cs typeface="Century Gothic"/>
                <a:sym typeface="Century Gothic"/>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8"/>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400"/>
              <a:buNone/>
              <a:defRPr/>
            </a:lvl1pPr>
            <a:lvl2pPr marL="914400" lvl="1" indent="-228600" algn="l" rtl="0">
              <a:lnSpc>
                <a:spcPct val="100000"/>
              </a:lnSpc>
              <a:spcBef>
                <a:spcPts val="0"/>
              </a:spcBef>
              <a:spcAft>
                <a:spcPts val="0"/>
              </a:spcAft>
              <a:buSzPts val="1400"/>
              <a:buNone/>
              <a:defRPr/>
            </a:lvl2pPr>
            <a:lvl3pPr marL="1371600" lvl="2" indent="-228600" algn="l" rtl="0">
              <a:lnSpc>
                <a:spcPct val="100000"/>
              </a:lnSpc>
              <a:spcBef>
                <a:spcPts val="0"/>
              </a:spcBef>
              <a:spcAft>
                <a:spcPts val="0"/>
              </a:spcAft>
              <a:buSzPts val="1400"/>
              <a:buNone/>
              <a:defRPr/>
            </a:lvl3pPr>
            <a:lvl4pPr marL="1828800" lvl="3" indent="-228600" algn="l" rtl="0">
              <a:lnSpc>
                <a:spcPct val="100000"/>
              </a:lnSpc>
              <a:spcBef>
                <a:spcPts val="0"/>
              </a:spcBef>
              <a:spcAft>
                <a:spcPts val="0"/>
              </a:spcAft>
              <a:buSzPts val="1400"/>
              <a:buNone/>
              <a:defRPr/>
            </a:lvl4pPr>
            <a:lvl5pPr marL="2286000" lvl="4" indent="-228600" algn="l" rtl="0">
              <a:lnSpc>
                <a:spcPct val="100000"/>
              </a:lnSpc>
              <a:spcBef>
                <a:spcPts val="0"/>
              </a:spcBef>
              <a:spcAft>
                <a:spcPts val="0"/>
              </a:spcAft>
              <a:buSzPts val="1400"/>
              <a:buNone/>
              <a:defRPr/>
            </a:lvl5pPr>
            <a:lvl6pPr marL="2743200" lvl="5" indent="-228600" algn="l" rtl="0">
              <a:lnSpc>
                <a:spcPct val="100000"/>
              </a:lnSpc>
              <a:spcBef>
                <a:spcPts val="0"/>
              </a:spcBef>
              <a:spcAft>
                <a:spcPts val="0"/>
              </a:spcAft>
              <a:buSzPts val="1400"/>
              <a:buNone/>
              <a:defRPr/>
            </a:lvl6pPr>
            <a:lvl7pPr marL="3200400" lvl="6" indent="-228600" algn="l" rtl="0">
              <a:lnSpc>
                <a:spcPct val="100000"/>
              </a:lnSpc>
              <a:spcBef>
                <a:spcPts val="0"/>
              </a:spcBef>
              <a:spcAft>
                <a:spcPts val="0"/>
              </a:spcAft>
              <a:buSzPts val="1400"/>
              <a:buNone/>
              <a:defRPr/>
            </a:lvl7pPr>
            <a:lvl8pPr marL="3657600" lvl="7" indent="-228600" algn="l" rtl="0">
              <a:lnSpc>
                <a:spcPct val="100000"/>
              </a:lnSpc>
              <a:spcBef>
                <a:spcPts val="0"/>
              </a:spcBef>
              <a:spcAft>
                <a:spcPts val="0"/>
              </a:spcAft>
              <a:buSzPts val="1400"/>
              <a:buNone/>
              <a:defRPr/>
            </a:lvl8pPr>
            <a:lvl9pPr marL="4114800" lvl="8" indent="-228600" algn="l" rtl="0">
              <a:lnSpc>
                <a:spcPct val="100000"/>
              </a:lnSpc>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solidFill>
                  <a:srgbClr val="88888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rmAutofit lnSpcReduction="10000"/>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2">
  <p:cSld name="TITLE_2">
    <p:bg>
      <p:bgPr>
        <a:solidFill>
          <a:srgbClr val="FFFFFF"/>
        </a:solidFill>
        <a:effectLst/>
      </p:bgPr>
    </p:bg>
    <p:spTree>
      <p:nvGrpSpPr>
        <p:cNvPr id="1" name="Shape 81"/>
        <p:cNvGrpSpPr/>
        <p:nvPr/>
      </p:nvGrpSpPr>
      <p:grpSpPr>
        <a:xfrm>
          <a:off x="0" y="0"/>
          <a:ext cx="0" cy="0"/>
          <a:chOff x="0" y="0"/>
          <a:chExt cx="0" cy="0"/>
        </a:xfrm>
      </p:grpSpPr>
      <p:sp>
        <p:nvSpPr>
          <p:cNvPr id="82" name="Google Shape;82;p19"/>
          <p:cNvSpPr txBox="1">
            <a:spLocks noGrp="1"/>
          </p:cNvSpPr>
          <p:nvPr>
            <p:ph type="ctrTitle"/>
          </p:nvPr>
        </p:nvSpPr>
        <p:spPr>
          <a:xfrm>
            <a:off x="561299" y="1669025"/>
            <a:ext cx="7936200" cy="14187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a:endParaRPr/>
          </a:p>
        </p:txBody>
      </p:sp>
      <p:sp>
        <p:nvSpPr>
          <p:cNvPr id="83" name="Google Shape;83;p19"/>
          <p:cNvSpPr txBox="1">
            <a:spLocks noGrp="1"/>
          </p:cNvSpPr>
          <p:nvPr>
            <p:ph type="subTitle" idx="1"/>
          </p:nvPr>
        </p:nvSpPr>
        <p:spPr>
          <a:xfrm>
            <a:off x="561300" y="2948600"/>
            <a:ext cx="60390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a:endParaRPr/>
          </a:p>
        </p:txBody>
      </p:sp>
      <p:sp>
        <p:nvSpPr>
          <p:cNvPr id="84" name="Google Shape;84;p19"/>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rmAutofit/>
          </a:bodyPr>
          <a:lstStyle>
            <a:lvl1pPr lvl="0" algn="r" rtl="0">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pic>
        <p:nvPicPr>
          <p:cNvPr id="85" name="Google Shape;85;p19"/>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p:cSld name="TITLE_3">
    <p:bg>
      <p:bgPr>
        <a:solidFill>
          <a:srgbClr val="FFFFFF"/>
        </a:solidFill>
        <a:effectLst/>
      </p:bgPr>
    </p:bg>
    <p:spTree>
      <p:nvGrpSpPr>
        <p:cNvPr id="1" name="Shape 86"/>
        <p:cNvGrpSpPr/>
        <p:nvPr/>
      </p:nvGrpSpPr>
      <p:grpSpPr>
        <a:xfrm>
          <a:off x="0" y="0"/>
          <a:ext cx="0" cy="0"/>
          <a:chOff x="0" y="0"/>
          <a:chExt cx="0" cy="0"/>
        </a:xfrm>
      </p:grpSpPr>
      <p:sp>
        <p:nvSpPr>
          <p:cNvPr id="87" name="Google Shape;87;p20"/>
          <p:cNvSpPr txBox="1">
            <a:spLocks noGrp="1"/>
          </p:cNvSpPr>
          <p:nvPr>
            <p:ph type="subTitle" idx="1"/>
          </p:nvPr>
        </p:nvSpPr>
        <p:spPr>
          <a:xfrm>
            <a:off x="567400" y="1997825"/>
            <a:ext cx="60390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a:endParaRPr/>
          </a:p>
        </p:txBody>
      </p:sp>
      <p:pic>
        <p:nvPicPr>
          <p:cNvPr id="88" name="Google Shape;88;p20"/>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89" name="Google Shape;89;p20"/>
          <p:cNvSpPr txBox="1">
            <a:spLocks noGrp="1"/>
          </p:cNvSpPr>
          <p:nvPr>
            <p:ph type="title"/>
          </p:nvPr>
        </p:nvSpPr>
        <p:spPr>
          <a:xfrm>
            <a:off x="621875" y="535525"/>
            <a:ext cx="6282300" cy="653100"/>
          </a:xfrm>
          <a:prstGeom prst="rect">
            <a:avLst/>
          </a:prstGeom>
        </p:spPr>
        <p:txBody>
          <a:bodyPr spcFirstLastPara="1" wrap="square" lIns="91425" tIns="91425" rIns="91425" bIns="91425" anchor="t" anchorCtr="0">
            <a:norm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Text">
  <p:cSld name="TITLE_3_2">
    <p:spTree>
      <p:nvGrpSpPr>
        <p:cNvPr id="1" name="Shape 90"/>
        <p:cNvGrpSpPr/>
        <p:nvPr/>
      </p:nvGrpSpPr>
      <p:grpSpPr>
        <a:xfrm>
          <a:off x="0" y="0"/>
          <a:ext cx="0" cy="0"/>
          <a:chOff x="0" y="0"/>
          <a:chExt cx="0" cy="0"/>
        </a:xfrm>
      </p:grpSpPr>
      <p:sp>
        <p:nvSpPr>
          <p:cNvPr id="91" name="Google Shape;91;p21"/>
          <p:cNvSpPr/>
          <p:nvPr/>
        </p:nvSpPr>
        <p:spPr>
          <a:xfrm flipH="1">
            <a:off x="0" y="0"/>
            <a:ext cx="56484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5"/>
        <p:cNvGrpSpPr/>
        <p:nvPr/>
      </p:nvGrpSpPr>
      <p:grpSpPr>
        <a:xfrm>
          <a:off x="0" y="0"/>
          <a:ext cx="0" cy="0"/>
          <a:chOff x="0" y="0"/>
          <a:chExt cx="0" cy="0"/>
        </a:xfrm>
      </p:grpSpPr>
      <p:sp>
        <p:nvSpPr>
          <p:cNvPr id="96" name="Google Shape;96;p23"/>
          <p:cNvSpPr txBox="1">
            <a:spLocks noGrp="1"/>
          </p:cNvSpPr>
          <p:nvPr>
            <p:ph type="ctrTitle"/>
          </p:nvPr>
        </p:nvSpPr>
        <p:spPr>
          <a:xfrm>
            <a:off x="561299" y="1669025"/>
            <a:ext cx="7936200" cy="1418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algn="ctr"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a:endParaRPr/>
          </a:p>
        </p:txBody>
      </p:sp>
      <p:sp>
        <p:nvSpPr>
          <p:cNvPr id="97" name="Google Shape;97;p23"/>
          <p:cNvSpPr txBox="1">
            <a:spLocks noGrp="1"/>
          </p:cNvSpPr>
          <p:nvPr>
            <p:ph type="subTitle" idx="1"/>
          </p:nvPr>
        </p:nvSpPr>
        <p:spPr>
          <a:xfrm>
            <a:off x="561300" y="2948600"/>
            <a:ext cx="6039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a:endParaRPr/>
          </a:p>
        </p:txBody>
      </p:sp>
      <p:sp>
        <p:nvSpPr>
          <p:cNvPr id="98" name="Google Shape;98;p23"/>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pic>
        <p:nvPicPr>
          <p:cNvPr id="99" name="Google Shape;99;p23"/>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genda">
  <p:cSld name="TITLE_3">
    <p:bg>
      <p:bgPr>
        <a:solidFill>
          <a:srgbClr val="FFFFFF"/>
        </a:solidFill>
        <a:effectLst/>
      </p:bgPr>
    </p:bg>
    <p:spTree>
      <p:nvGrpSpPr>
        <p:cNvPr id="1" name="Shape 100"/>
        <p:cNvGrpSpPr/>
        <p:nvPr/>
      </p:nvGrpSpPr>
      <p:grpSpPr>
        <a:xfrm>
          <a:off x="0" y="0"/>
          <a:ext cx="0" cy="0"/>
          <a:chOff x="0" y="0"/>
          <a:chExt cx="0" cy="0"/>
        </a:xfrm>
      </p:grpSpPr>
      <p:sp>
        <p:nvSpPr>
          <p:cNvPr id="101" name="Google Shape;101;p24"/>
          <p:cNvSpPr txBox="1">
            <a:spLocks noGrp="1"/>
          </p:cNvSpPr>
          <p:nvPr>
            <p:ph type="subTitle" idx="1"/>
          </p:nvPr>
        </p:nvSpPr>
        <p:spPr>
          <a:xfrm>
            <a:off x="567400" y="1997825"/>
            <a:ext cx="6039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a:endParaRPr/>
          </a:p>
        </p:txBody>
      </p:sp>
      <p:pic>
        <p:nvPicPr>
          <p:cNvPr id="102" name="Google Shape;102;p24"/>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103" name="Google Shape;103;p24"/>
          <p:cNvSpPr txBox="1">
            <a:spLocks noGrp="1"/>
          </p:cNvSpPr>
          <p:nvPr>
            <p:ph type="title"/>
          </p:nvPr>
        </p:nvSpPr>
        <p:spPr>
          <a:xfrm>
            <a:off x="621875" y="535525"/>
            <a:ext cx="62823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Text">
  <p:cSld name="TITLE_3_2">
    <p:spTree>
      <p:nvGrpSpPr>
        <p:cNvPr id="1" name="Shape 104"/>
        <p:cNvGrpSpPr/>
        <p:nvPr/>
      </p:nvGrpSpPr>
      <p:grpSpPr>
        <a:xfrm>
          <a:off x="0" y="0"/>
          <a:ext cx="0" cy="0"/>
          <a:chOff x="0" y="0"/>
          <a:chExt cx="0" cy="0"/>
        </a:xfrm>
      </p:grpSpPr>
      <p:sp>
        <p:nvSpPr>
          <p:cNvPr id="105" name="Google Shape;105;p25"/>
          <p:cNvSpPr/>
          <p:nvPr/>
        </p:nvSpPr>
        <p:spPr>
          <a:xfrm flipH="1">
            <a:off x="0" y="0"/>
            <a:ext cx="56484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TITLE_3_2_1">
    <p:bg>
      <p:bgPr>
        <a:solidFill>
          <a:srgbClr val="FFFFFF"/>
        </a:solidFill>
        <a:effectLst/>
      </p:bgPr>
    </p:bg>
    <p:spTree>
      <p:nvGrpSpPr>
        <p:cNvPr id="1" name="Shape 106"/>
        <p:cNvGrpSpPr/>
        <p:nvPr/>
      </p:nvGrpSpPr>
      <p:grpSpPr>
        <a:xfrm>
          <a:off x="0" y="0"/>
          <a:ext cx="0" cy="0"/>
          <a:chOff x="0" y="0"/>
          <a:chExt cx="0" cy="0"/>
        </a:xfrm>
      </p:grpSpPr>
      <p:pic>
        <p:nvPicPr>
          <p:cNvPr id="107" name="Google Shape;107;p26"/>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108" name="Google Shape;108;p26"/>
          <p:cNvSpPr txBox="1">
            <a:spLocks noGrp="1"/>
          </p:cNvSpPr>
          <p:nvPr>
            <p:ph type="title"/>
          </p:nvPr>
        </p:nvSpPr>
        <p:spPr>
          <a:xfrm>
            <a:off x="567400" y="284900"/>
            <a:ext cx="7069500" cy="550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a:endParaRPr/>
          </a:p>
        </p:txBody>
      </p:sp>
      <p:sp>
        <p:nvSpPr>
          <p:cNvPr id="109" name="Google Shape;109;p26"/>
          <p:cNvSpPr txBox="1">
            <a:spLocks noGrp="1"/>
          </p:cNvSpPr>
          <p:nvPr>
            <p:ph type="body" idx="1"/>
          </p:nvPr>
        </p:nvSpPr>
        <p:spPr>
          <a:xfrm>
            <a:off x="567400" y="1499125"/>
            <a:ext cx="6628800" cy="2969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marL="914400" lvl="1" indent="-3429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marL="1371600" lvl="2" indent="-3429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marL="1828800" lvl="3" indent="-3429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marL="2286000" lvl="4" indent="-3429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marL="2743200" lvl="5" indent="-3429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marL="3200400" lvl="6" indent="-3429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marL="3657600" lvl="7" indent="-3429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marL="4114800" lvl="8" indent="-3429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2.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a:endParaRPr/>
          </a:p>
        </p:txBody>
      </p:sp>
      <p:sp>
        <p:nvSpPr>
          <p:cNvPr id="94" name="Google Shape;94;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marL="914400" lvl="1"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marL="1371600" lvl="2"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marL="1828800" lvl="3"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marL="2286000" lvl="4"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marL="2743200" lvl="5"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marL="3200400" lvl="6"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marL="3657600" lvl="7" indent="-3175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marL="4114800" lvl="8" indent="-3175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616825" y="555350"/>
            <a:ext cx="8532000" cy="3946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aleway"/>
              <a:ea typeface="Raleway"/>
              <a:cs typeface="Raleway"/>
              <a:sym typeface="Raleway"/>
            </a:endParaRPr>
          </a:p>
        </p:txBody>
      </p:sp>
      <p:sp>
        <p:nvSpPr>
          <p:cNvPr id="115" name="Google Shape;115;p27"/>
          <p:cNvSpPr/>
          <p:nvPr/>
        </p:nvSpPr>
        <p:spPr>
          <a:xfrm>
            <a:off x="954000" y="1007125"/>
            <a:ext cx="1000500" cy="1222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aleway"/>
              <a:ea typeface="Raleway"/>
              <a:cs typeface="Raleway"/>
              <a:sym typeface="Raleway"/>
            </a:endParaRPr>
          </a:p>
        </p:txBody>
      </p:sp>
      <p:sp>
        <p:nvSpPr>
          <p:cNvPr id="116" name="Google Shape;116;p27"/>
          <p:cNvSpPr txBox="1"/>
          <p:nvPr/>
        </p:nvSpPr>
        <p:spPr>
          <a:xfrm>
            <a:off x="8703650" y="2325100"/>
            <a:ext cx="409200" cy="3837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780"/>
              </a:spcBef>
              <a:spcAft>
                <a:spcPts val="0"/>
              </a:spcAft>
              <a:buClr>
                <a:srgbClr val="000000"/>
              </a:buClr>
              <a:buSzPts val="800"/>
              <a:buFont typeface="Arial"/>
              <a:buNone/>
            </a:pPr>
            <a:endParaRPr sz="800" b="0" i="0" u="none" strike="noStrike" cap="none">
              <a:solidFill>
                <a:schemeClr val="dk1"/>
              </a:solidFill>
              <a:latin typeface="Raleway"/>
              <a:ea typeface="Raleway"/>
              <a:cs typeface="Raleway"/>
              <a:sym typeface="Raleway"/>
            </a:endParaRPr>
          </a:p>
        </p:txBody>
      </p:sp>
      <p:sp>
        <p:nvSpPr>
          <p:cNvPr id="117" name="Google Shape;117;p27"/>
          <p:cNvSpPr txBox="1"/>
          <p:nvPr/>
        </p:nvSpPr>
        <p:spPr>
          <a:xfrm>
            <a:off x="952550" y="2993850"/>
            <a:ext cx="4788900" cy="1143900"/>
          </a:xfrm>
          <a:prstGeom prst="rect">
            <a:avLst/>
          </a:prstGeom>
          <a:noFill/>
          <a:ln>
            <a:noFill/>
          </a:ln>
        </p:spPr>
        <p:txBody>
          <a:bodyPr spcFirstLastPara="1" wrap="square" lIns="0" tIns="12700" rIns="0" bIns="0" anchor="t" anchorCtr="0">
            <a:noAutofit/>
          </a:bodyPr>
          <a:lstStyle/>
          <a:p>
            <a:pPr marL="0" marR="5080" lvl="0" indent="0" algn="l" rtl="0">
              <a:spcBef>
                <a:spcPts val="0"/>
              </a:spcBef>
              <a:spcAft>
                <a:spcPts val="0"/>
              </a:spcAft>
              <a:buClr>
                <a:schemeClr val="dk1"/>
              </a:buClr>
              <a:buSzPts val="1100"/>
              <a:buFont typeface="Arial"/>
              <a:buNone/>
            </a:pPr>
            <a:r>
              <a:rPr lang="en" sz="2450" b="1">
                <a:solidFill>
                  <a:schemeClr val="lt1"/>
                </a:solidFill>
                <a:latin typeface="Raleway"/>
                <a:ea typeface="Raleway"/>
                <a:cs typeface="Raleway"/>
                <a:sym typeface="Raleway"/>
              </a:rPr>
              <a:t>Listings123</a:t>
            </a:r>
            <a:endParaRPr sz="2450" b="1">
              <a:solidFill>
                <a:schemeClr val="lt1"/>
              </a:solidFill>
              <a:latin typeface="Raleway"/>
              <a:ea typeface="Raleway"/>
              <a:cs typeface="Raleway"/>
              <a:sym typeface="Raleway"/>
            </a:endParaRPr>
          </a:p>
          <a:p>
            <a:pPr marL="0" marR="5080" lvl="0" indent="0" algn="l" rtl="0">
              <a:spcBef>
                <a:spcPts val="0"/>
              </a:spcBef>
              <a:spcAft>
                <a:spcPts val="0"/>
              </a:spcAft>
              <a:buClr>
                <a:schemeClr val="dk1"/>
              </a:buClr>
              <a:buSzPts val="2450"/>
              <a:buFont typeface="Arial"/>
              <a:buNone/>
            </a:pPr>
            <a:r>
              <a:rPr lang="en" sz="2450">
                <a:solidFill>
                  <a:schemeClr val="lt1"/>
                </a:solidFill>
                <a:latin typeface="Raleway"/>
                <a:ea typeface="Raleway"/>
                <a:cs typeface="Raleway"/>
                <a:sym typeface="Raleway"/>
              </a:rPr>
              <a:t>Frame A Business Problem</a:t>
            </a:r>
            <a:endParaRPr sz="2450" b="1">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621875" y="535525"/>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Lato Black"/>
                <a:ea typeface="Lato Black"/>
                <a:cs typeface="Lato Black"/>
                <a:sym typeface="Lato Black"/>
              </a:rPr>
              <a:t>Understand Listings123’s Stakeholders</a:t>
            </a:r>
            <a:endParaRPr/>
          </a:p>
        </p:txBody>
      </p:sp>
      <p:sp>
        <p:nvSpPr>
          <p:cNvPr id="207" name="Google Shape;207;p36"/>
          <p:cNvSpPr txBox="1"/>
          <p:nvPr/>
        </p:nvSpPr>
        <p:spPr>
          <a:xfrm>
            <a:off x="616025" y="1857375"/>
            <a:ext cx="7771200" cy="384900"/>
          </a:xfrm>
          <a:prstGeom prst="rect">
            <a:avLst/>
          </a:prstGeom>
          <a:solidFill>
            <a:srgbClr val="4A86E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lt1"/>
                </a:solidFill>
                <a:latin typeface="Lato"/>
                <a:ea typeface="Lato"/>
                <a:cs typeface="Lato"/>
                <a:sym typeface="Lato"/>
              </a:rPr>
              <a:t>Why is your project important to each stakeholder? </a:t>
            </a:r>
            <a:r>
              <a:rPr lang="en" sz="1300" i="1">
                <a:solidFill>
                  <a:schemeClr val="lt1"/>
                </a:solidFill>
                <a:latin typeface="Lato"/>
                <a:ea typeface="Lato"/>
                <a:cs typeface="Lato"/>
                <a:sym typeface="Lato"/>
              </a:rPr>
              <a:t>(continued)</a:t>
            </a:r>
            <a:endParaRPr>
              <a:latin typeface="Lato Light"/>
              <a:ea typeface="Lato Light"/>
              <a:cs typeface="Lato Light"/>
              <a:sym typeface="Lato Light"/>
            </a:endParaRPr>
          </a:p>
        </p:txBody>
      </p:sp>
      <p:sp>
        <p:nvSpPr>
          <p:cNvPr id="208" name="Google Shape;208;p36"/>
          <p:cNvSpPr txBox="1"/>
          <p:nvPr/>
        </p:nvSpPr>
        <p:spPr>
          <a:xfrm>
            <a:off x="616025" y="2242275"/>
            <a:ext cx="7771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Lato"/>
              <a:ea typeface="Lato"/>
              <a:cs typeface="Lato"/>
              <a:sym typeface="Lato"/>
            </a:endParaRPr>
          </a:p>
          <a:p>
            <a:pPr marL="9144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and VC’s: This project is important to these stakeholders because it is them that we rely on for funding for the campaign of expansion. These stakeholders are looking for solid, data-based evidence to make their decision on when it comes to funding Listings123’s goal. If these stakeholders are not convinced, the funding for the campaign will not come to fruition and may negatively affect the trajectory of the company as investors and VCs may pull their support and funding altogether.  </a:t>
            </a:r>
            <a:endParaRPr>
              <a:solidFill>
                <a:schemeClr val="dk1"/>
              </a:solidFill>
              <a:latin typeface="Lato"/>
              <a:ea typeface="Lato"/>
              <a:cs typeface="Lato"/>
              <a:sym typeface="Lato"/>
            </a:endParaRPr>
          </a:p>
          <a:p>
            <a:pPr marL="9144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Guests: The project is important to guests although they may not be aware of it. It is important to them because it will increase the number of successful hosts who list their properties, and it will encourage guests to book with these hosts or any hosts at Listings123. Guests may be involved as they may be contacted to provide feedback, or we may have data available from past feedback regarding the traits of their hosts and what they may consider as successful.</a:t>
            </a:r>
            <a:endParaRPr>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14" name="Google Shape;214;p37"/>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7"/>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216" name="Google Shape;216;p37"/>
          <p:cNvSpPr txBox="1">
            <a:spLocks noGrp="1"/>
          </p:cNvSpPr>
          <p:nvPr>
            <p:ph type="title" idx="4294967295"/>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Power/Interest Grid (Matrix)</a:t>
            </a:r>
            <a:endParaRPr sz="2400">
              <a:solidFill>
                <a:srgbClr val="000000"/>
              </a:solidFill>
              <a:latin typeface="Lato"/>
              <a:ea typeface="Lato"/>
              <a:cs typeface="Lato"/>
              <a:sym typeface="Lato"/>
            </a:endParaRPr>
          </a:p>
        </p:txBody>
      </p:sp>
      <p:sp>
        <p:nvSpPr>
          <p:cNvPr id="217" name="Google Shape;217;p37"/>
          <p:cNvSpPr/>
          <p:nvPr/>
        </p:nvSpPr>
        <p:spPr>
          <a:xfrm>
            <a:off x="298200" y="1380225"/>
            <a:ext cx="1428900" cy="28182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rgbClr val="FFFFFF"/>
                </a:solidFill>
                <a:latin typeface="Lato"/>
                <a:ea typeface="Lato"/>
                <a:cs typeface="Lato"/>
                <a:sym typeface="Lato"/>
              </a:rPr>
              <a:t>Instructions: </a:t>
            </a:r>
            <a:endParaRPr sz="1200" b="1">
              <a:solidFill>
                <a:srgbClr val="FFFFFF"/>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i="1">
              <a:solidFill>
                <a:srgbClr val="FFFFFF"/>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sz="1200" i="1">
                <a:solidFill>
                  <a:srgbClr val="FFFFFF"/>
                </a:solidFill>
                <a:latin typeface="Lato"/>
                <a:ea typeface="Lato"/>
                <a:cs typeface="Lato"/>
                <a:sym typeface="Lato"/>
              </a:rPr>
              <a:t>Place each stakeholder in the Listings123 business case into the appropriate quadrant. Refer to slide 5 for the list of stakeholders. </a:t>
            </a:r>
            <a:endParaRPr sz="1200" i="1">
              <a:solidFill>
                <a:srgbClr val="FFFFFF"/>
              </a:solidFill>
              <a:latin typeface="Lato"/>
              <a:ea typeface="Lato"/>
              <a:cs typeface="Lato"/>
              <a:sym typeface="Lato"/>
            </a:endParaRPr>
          </a:p>
          <a:p>
            <a:pPr marL="0" lvl="0" indent="0" algn="l" rtl="0">
              <a:spcBef>
                <a:spcPts val="0"/>
              </a:spcBef>
              <a:spcAft>
                <a:spcPts val="0"/>
              </a:spcAft>
              <a:buNone/>
            </a:pPr>
            <a:endParaRPr sz="1200" b="1">
              <a:solidFill>
                <a:srgbClr val="FFFFFF"/>
              </a:solidFill>
              <a:latin typeface="Lato"/>
              <a:ea typeface="Lato"/>
              <a:cs typeface="Lato"/>
              <a:sym typeface="Lato"/>
            </a:endParaRPr>
          </a:p>
        </p:txBody>
      </p:sp>
      <p:graphicFrame>
        <p:nvGraphicFramePr>
          <p:cNvPr id="218" name="Google Shape;218;p37"/>
          <p:cNvGraphicFramePr/>
          <p:nvPr/>
        </p:nvGraphicFramePr>
        <p:xfrm>
          <a:off x="3314700" y="1358775"/>
          <a:ext cx="3000000" cy="3000000"/>
        </p:xfrm>
        <a:graphic>
          <a:graphicData uri="http://schemas.openxmlformats.org/drawingml/2006/table">
            <a:tbl>
              <a:tblPr>
                <a:noFill/>
                <a:tableStyleId>{11582849-BF25-4742-B795-43C0F7D61A6B}</a:tableStyleId>
              </a:tblPr>
              <a:tblGrid>
                <a:gridCol w="2376150">
                  <a:extLst>
                    <a:ext uri="{9D8B030D-6E8A-4147-A177-3AD203B41FA5}">
                      <a16:colId xmlns:a16="http://schemas.microsoft.com/office/drawing/2014/main" val="20000"/>
                    </a:ext>
                  </a:extLst>
                </a:gridCol>
                <a:gridCol w="2376150">
                  <a:extLst>
                    <a:ext uri="{9D8B030D-6E8A-4147-A177-3AD203B41FA5}">
                      <a16:colId xmlns:a16="http://schemas.microsoft.com/office/drawing/2014/main" val="20001"/>
                    </a:ext>
                  </a:extLst>
                </a:gridCol>
              </a:tblGrid>
              <a:tr h="1383250">
                <a:tc>
                  <a:txBody>
                    <a:bodyPr/>
                    <a:lstStyle/>
                    <a:p>
                      <a:pPr marL="457200" lvl="0" indent="-304800" algn="ctr" rtl="0">
                        <a:spcBef>
                          <a:spcPts val="0"/>
                        </a:spcBef>
                        <a:spcAft>
                          <a:spcPts val="0"/>
                        </a:spcAft>
                        <a:buClr>
                          <a:srgbClr val="D30307"/>
                        </a:buClr>
                        <a:buSzPts val="1200"/>
                        <a:buFont typeface="Lato"/>
                        <a:buChar char="●"/>
                      </a:pPr>
                      <a:r>
                        <a:rPr lang="en" sz="1200" b="1">
                          <a:solidFill>
                            <a:srgbClr val="D30307"/>
                          </a:solidFill>
                          <a:latin typeface="Lato"/>
                          <a:ea typeface="Lato"/>
                          <a:cs typeface="Lato"/>
                          <a:sym typeface="Lato"/>
                        </a:rPr>
                        <a:t>Investors</a:t>
                      </a:r>
                      <a:endParaRPr sz="1200" b="1">
                        <a:solidFill>
                          <a:srgbClr val="D30307"/>
                        </a:solidFill>
                        <a:latin typeface="Lato"/>
                        <a:ea typeface="Lato"/>
                        <a:cs typeface="Lato"/>
                        <a:sym typeface="Lato"/>
                      </a:endParaRPr>
                    </a:p>
                    <a:p>
                      <a:pPr marL="457200" lvl="0" indent="-304800" algn="ctr" rtl="0">
                        <a:spcBef>
                          <a:spcPts val="0"/>
                        </a:spcBef>
                        <a:spcAft>
                          <a:spcPts val="0"/>
                        </a:spcAft>
                        <a:buClr>
                          <a:srgbClr val="D30307"/>
                        </a:buClr>
                        <a:buSzPts val="1200"/>
                        <a:buFont typeface="Lato"/>
                        <a:buChar char="●"/>
                      </a:pPr>
                      <a:r>
                        <a:rPr lang="en" sz="1200" b="1">
                          <a:solidFill>
                            <a:srgbClr val="D30307"/>
                          </a:solidFill>
                          <a:latin typeface="Lato"/>
                          <a:ea typeface="Lato"/>
                          <a:cs typeface="Lato"/>
                          <a:sym typeface="Lato"/>
                        </a:rPr>
                        <a:t>Vcs</a:t>
                      </a:r>
                      <a:endParaRPr sz="1200" b="1">
                        <a:solidFill>
                          <a:srgbClr val="D30307"/>
                        </a:solidFill>
                        <a:latin typeface="Lato"/>
                        <a:ea typeface="Lato"/>
                        <a:cs typeface="Lato"/>
                        <a:sym typeface="Lato"/>
                      </a:endParaRPr>
                    </a:p>
                  </a:txBody>
                  <a:tcPr marL="91425" marR="91425" marT="91425" marB="91425" anchor="ctr">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solidFill>
                      <a:srgbClr val="FC5155">
                        <a:alpha val="11760"/>
                      </a:srgbClr>
                    </a:solidFill>
                  </a:tcPr>
                </a:tc>
                <a:tc>
                  <a:txBody>
                    <a:bodyPr/>
                    <a:lstStyle/>
                    <a:p>
                      <a:pPr marL="457200" lvl="0" indent="-304800" algn="ctr" rtl="0">
                        <a:spcBef>
                          <a:spcPts val="0"/>
                        </a:spcBef>
                        <a:spcAft>
                          <a:spcPts val="0"/>
                        </a:spcAft>
                        <a:buClr>
                          <a:srgbClr val="116592"/>
                        </a:buClr>
                        <a:buSzPts val="1200"/>
                        <a:buFont typeface="Lato"/>
                        <a:buChar char="●"/>
                      </a:pPr>
                      <a:r>
                        <a:rPr lang="en" sz="1200" b="1">
                          <a:solidFill>
                            <a:srgbClr val="116592"/>
                          </a:solidFill>
                          <a:latin typeface="Lato"/>
                          <a:ea typeface="Lato"/>
                          <a:cs typeface="Lato"/>
                          <a:sym typeface="Lato"/>
                        </a:rPr>
                        <a:t>Johnny, CEO</a:t>
                      </a:r>
                      <a:endParaRPr sz="1200" b="1">
                        <a:solidFill>
                          <a:srgbClr val="116592"/>
                        </a:solidFill>
                        <a:latin typeface="Lato"/>
                        <a:ea typeface="Lato"/>
                        <a:cs typeface="Lato"/>
                        <a:sym typeface="Lato"/>
                      </a:endParaRPr>
                    </a:p>
                    <a:p>
                      <a:pPr marL="457200" lvl="0" indent="-304800" algn="ctr" rtl="0">
                        <a:spcBef>
                          <a:spcPts val="0"/>
                        </a:spcBef>
                        <a:spcAft>
                          <a:spcPts val="0"/>
                        </a:spcAft>
                        <a:buClr>
                          <a:srgbClr val="116592"/>
                        </a:buClr>
                        <a:buSzPts val="1200"/>
                        <a:buFont typeface="Lato"/>
                        <a:buChar char="●"/>
                      </a:pPr>
                      <a:r>
                        <a:rPr lang="en" sz="1200" b="1">
                          <a:solidFill>
                            <a:srgbClr val="116592"/>
                          </a:solidFill>
                          <a:latin typeface="Lato"/>
                          <a:ea typeface="Lato"/>
                          <a:cs typeface="Lato"/>
                          <a:sym typeface="Lato"/>
                        </a:rPr>
                        <a:t>Stevie, Analytics Manager</a:t>
                      </a:r>
                      <a:endParaRPr sz="1200" b="1">
                        <a:solidFill>
                          <a:srgbClr val="116592"/>
                        </a:solidFill>
                        <a:latin typeface="Lato"/>
                        <a:ea typeface="Lato"/>
                        <a:cs typeface="Lato"/>
                        <a:sym typeface="Lato"/>
                      </a:endParaRPr>
                    </a:p>
                    <a:p>
                      <a:pPr marL="457200" lvl="0" indent="-304800" algn="ctr" rtl="0">
                        <a:spcBef>
                          <a:spcPts val="0"/>
                        </a:spcBef>
                        <a:spcAft>
                          <a:spcPts val="0"/>
                        </a:spcAft>
                        <a:buClr>
                          <a:srgbClr val="116592"/>
                        </a:buClr>
                        <a:buSzPts val="1200"/>
                        <a:buFont typeface="Lato"/>
                        <a:buChar char="●"/>
                      </a:pPr>
                      <a:r>
                        <a:rPr lang="en" sz="1200" b="1">
                          <a:solidFill>
                            <a:srgbClr val="116592"/>
                          </a:solidFill>
                          <a:latin typeface="Lato"/>
                          <a:ea typeface="Lato"/>
                          <a:cs typeface="Lato"/>
                          <a:sym typeface="Lato"/>
                        </a:rPr>
                        <a:t>Myself, Data Analyst (especially if I am the only analyst)</a:t>
                      </a:r>
                      <a:endParaRPr sz="1200" b="1">
                        <a:solidFill>
                          <a:srgbClr val="116592"/>
                        </a:solidFill>
                        <a:latin typeface="Lato"/>
                        <a:ea typeface="Lato"/>
                        <a:cs typeface="Lato"/>
                        <a:sym typeface="Lato"/>
                      </a:endParaRPr>
                    </a:p>
                  </a:txBody>
                  <a:tcPr marL="91425" marR="91425" marT="91425" marB="91425" anchor="ctr">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solidFill>
                      <a:srgbClr val="1A9DE5">
                        <a:alpha val="11760"/>
                      </a:srgbClr>
                    </a:solidFill>
                  </a:tcPr>
                </a:tc>
                <a:extLst>
                  <a:ext uri="{0D108BD9-81ED-4DB2-BD59-A6C34878D82A}">
                    <a16:rowId xmlns:a16="http://schemas.microsoft.com/office/drawing/2014/main" val="10000"/>
                  </a:ext>
                </a:extLst>
              </a:tr>
              <a:tr h="1383250">
                <a:tc>
                  <a:txBody>
                    <a:bodyPr/>
                    <a:lstStyle/>
                    <a:p>
                      <a:pPr marL="457200" lvl="0" indent="-304800" algn="ctr" rtl="0">
                        <a:spcBef>
                          <a:spcPts val="0"/>
                        </a:spcBef>
                        <a:spcAft>
                          <a:spcPts val="0"/>
                        </a:spcAft>
                        <a:buClr>
                          <a:srgbClr val="117526"/>
                        </a:buClr>
                        <a:buSzPts val="1200"/>
                        <a:buFont typeface="Lato"/>
                        <a:buChar char="●"/>
                      </a:pPr>
                      <a:r>
                        <a:rPr lang="en" sz="1200" b="1">
                          <a:solidFill>
                            <a:srgbClr val="117526"/>
                          </a:solidFill>
                          <a:latin typeface="Lato"/>
                          <a:ea typeface="Lato"/>
                          <a:cs typeface="Lato"/>
                          <a:sym typeface="Lato"/>
                        </a:rPr>
                        <a:t>Guests</a:t>
                      </a:r>
                      <a:endParaRPr sz="1200" b="1">
                        <a:solidFill>
                          <a:srgbClr val="117526"/>
                        </a:solidFill>
                        <a:latin typeface="Lato"/>
                        <a:ea typeface="Lato"/>
                        <a:cs typeface="Lato"/>
                        <a:sym typeface="Lato"/>
                      </a:endParaRPr>
                    </a:p>
                    <a:p>
                      <a:pPr marL="457200" lvl="0" indent="-304800" algn="ctr" rtl="0">
                        <a:spcBef>
                          <a:spcPts val="0"/>
                        </a:spcBef>
                        <a:spcAft>
                          <a:spcPts val="0"/>
                        </a:spcAft>
                        <a:buClr>
                          <a:srgbClr val="117526"/>
                        </a:buClr>
                        <a:buSzPts val="1200"/>
                        <a:buFont typeface="Lato"/>
                        <a:buChar char="●"/>
                      </a:pPr>
                      <a:r>
                        <a:rPr lang="en" sz="1200" b="1">
                          <a:solidFill>
                            <a:srgbClr val="117526"/>
                          </a:solidFill>
                          <a:latin typeface="Lato"/>
                          <a:ea typeface="Lato"/>
                          <a:cs typeface="Lato"/>
                          <a:sym typeface="Lato"/>
                        </a:rPr>
                        <a:t>Hosts</a:t>
                      </a:r>
                      <a:endParaRPr sz="1200" b="1">
                        <a:solidFill>
                          <a:srgbClr val="117526"/>
                        </a:solidFill>
                        <a:latin typeface="Lato"/>
                        <a:ea typeface="Lato"/>
                        <a:cs typeface="Lato"/>
                        <a:sym typeface="Lato"/>
                      </a:endParaRPr>
                    </a:p>
                  </a:txBody>
                  <a:tcPr marL="91425" marR="91425" marT="91425" marB="91425" anchor="ctr">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solidFill>
                      <a:srgbClr val="EEFCF1"/>
                    </a:solidFill>
                  </a:tcPr>
                </a:tc>
                <a:tc>
                  <a:txBody>
                    <a:bodyPr/>
                    <a:lstStyle/>
                    <a:p>
                      <a:pPr marL="457200" lvl="0" indent="-304800" algn="ctr" rtl="0">
                        <a:spcBef>
                          <a:spcPts val="0"/>
                        </a:spcBef>
                        <a:spcAft>
                          <a:spcPts val="0"/>
                        </a:spcAft>
                        <a:buSzPts val="1200"/>
                        <a:buFont typeface="Lato"/>
                        <a:buChar char="●"/>
                      </a:pPr>
                      <a:r>
                        <a:rPr lang="en" sz="1200" b="1">
                          <a:latin typeface="Lato"/>
                          <a:ea typeface="Lato"/>
                          <a:cs typeface="Lato"/>
                          <a:sym typeface="Lato"/>
                        </a:rPr>
                        <a:t>Employees</a:t>
                      </a:r>
                      <a:endParaRPr sz="1200" b="1">
                        <a:latin typeface="Lato"/>
                        <a:ea typeface="Lato"/>
                        <a:cs typeface="Lato"/>
                        <a:sym typeface="Lato"/>
                      </a:endParaRPr>
                    </a:p>
                    <a:p>
                      <a:pPr marL="457200" lvl="0" indent="0" algn="ctr" rtl="0">
                        <a:spcBef>
                          <a:spcPts val="0"/>
                        </a:spcBef>
                        <a:spcAft>
                          <a:spcPts val="0"/>
                        </a:spcAft>
                        <a:buNone/>
                      </a:pPr>
                      <a:endParaRPr sz="1200" b="1">
                        <a:latin typeface="Lato"/>
                        <a:ea typeface="Lato"/>
                        <a:cs typeface="Lato"/>
                        <a:sym typeface="Lato"/>
                      </a:endParaRPr>
                    </a:p>
                  </a:txBody>
                  <a:tcPr marL="91425" marR="91425" marT="91425" marB="91425" anchor="ctr">
                    <a:lnL w="28575" cap="flat" cmpd="sng">
                      <a:solidFill>
                        <a:srgbClr val="434343"/>
                      </a:solidFill>
                      <a:prstDash val="solid"/>
                      <a:round/>
                      <a:headEnd type="none" w="sm" len="sm"/>
                      <a:tailEnd type="none" w="sm" len="sm"/>
                    </a:lnL>
                    <a:lnR w="28575" cap="flat" cmpd="sng">
                      <a:solidFill>
                        <a:srgbClr val="434343"/>
                      </a:solidFill>
                      <a:prstDash val="solid"/>
                      <a:round/>
                      <a:headEnd type="none" w="sm" len="sm"/>
                      <a:tailEnd type="none" w="sm" len="sm"/>
                    </a:lnR>
                    <a:lnT w="28575" cap="flat" cmpd="sng">
                      <a:solidFill>
                        <a:srgbClr val="434343"/>
                      </a:solidFill>
                      <a:prstDash val="solid"/>
                      <a:round/>
                      <a:headEnd type="none" w="sm" len="sm"/>
                      <a:tailEnd type="none" w="sm" len="sm"/>
                    </a:lnT>
                    <a:lnB w="28575" cap="flat" cmpd="sng">
                      <a:solidFill>
                        <a:srgbClr val="434343"/>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cxnSp>
        <p:nvCxnSpPr>
          <p:cNvPr id="219" name="Google Shape;219;p37"/>
          <p:cNvCxnSpPr/>
          <p:nvPr/>
        </p:nvCxnSpPr>
        <p:spPr>
          <a:xfrm rot="10800000" flipH="1">
            <a:off x="3157025" y="4303850"/>
            <a:ext cx="4980600" cy="600"/>
          </a:xfrm>
          <a:prstGeom prst="straightConnector1">
            <a:avLst/>
          </a:prstGeom>
          <a:noFill/>
          <a:ln w="19050" cap="flat" cmpd="sng">
            <a:solidFill>
              <a:srgbClr val="434343"/>
            </a:solidFill>
            <a:prstDash val="dot"/>
            <a:round/>
            <a:headEnd type="none" w="med" len="med"/>
            <a:tailEnd type="triangle" w="med" len="med"/>
          </a:ln>
        </p:spPr>
      </p:cxnSp>
      <p:cxnSp>
        <p:nvCxnSpPr>
          <p:cNvPr id="220" name="Google Shape;220;p37"/>
          <p:cNvCxnSpPr/>
          <p:nvPr/>
        </p:nvCxnSpPr>
        <p:spPr>
          <a:xfrm rot="10800000" flipH="1">
            <a:off x="3157025" y="1244025"/>
            <a:ext cx="1500" cy="3003000"/>
          </a:xfrm>
          <a:prstGeom prst="straightConnector1">
            <a:avLst/>
          </a:prstGeom>
          <a:noFill/>
          <a:ln w="19050" cap="flat" cmpd="sng">
            <a:solidFill>
              <a:srgbClr val="434343"/>
            </a:solidFill>
            <a:prstDash val="dot"/>
            <a:round/>
            <a:headEnd type="none" w="med" len="med"/>
            <a:tailEnd type="triangle" w="med" len="med"/>
          </a:ln>
        </p:spPr>
      </p:cxnSp>
      <p:sp>
        <p:nvSpPr>
          <p:cNvPr id="221" name="Google Shape;221;p37"/>
          <p:cNvSpPr txBox="1"/>
          <p:nvPr/>
        </p:nvSpPr>
        <p:spPr>
          <a:xfrm>
            <a:off x="3314700" y="4310200"/>
            <a:ext cx="23760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Low</a:t>
            </a:r>
            <a:endParaRPr b="1">
              <a:latin typeface="Lato"/>
              <a:ea typeface="Lato"/>
              <a:cs typeface="Lato"/>
              <a:sym typeface="Lato"/>
            </a:endParaRPr>
          </a:p>
        </p:txBody>
      </p:sp>
      <p:sp>
        <p:nvSpPr>
          <p:cNvPr id="222" name="Google Shape;222;p37"/>
          <p:cNvSpPr txBox="1"/>
          <p:nvPr/>
        </p:nvSpPr>
        <p:spPr>
          <a:xfrm>
            <a:off x="5129375" y="4638100"/>
            <a:ext cx="10359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Interest</a:t>
            </a:r>
            <a:endParaRPr b="1">
              <a:latin typeface="Lato"/>
              <a:ea typeface="Lato"/>
              <a:cs typeface="Lato"/>
              <a:sym typeface="Lato"/>
            </a:endParaRPr>
          </a:p>
        </p:txBody>
      </p:sp>
      <p:sp>
        <p:nvSpPr>
          <p:cNvPr id="223" name="Google Shape;223;p37"/>
          <p:cNvSpPr txBox="1"/>
          <p:nvPr/>
        </p:nvSpPr>
        <p:spPr>
          <a:xfrm rot="-5400000">
            <a:off x="2025350" y="2578075"/>
            <a:ext cx="10359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Power</a:t>
            </a:r>
            <a:endParaRPr b="1">
              <a:latin typeface="Lato"/>
              <a:ea typeface="Lato"/>
              <a:cs typeface="Lato"/>
              <a:sym typeface="Lato"/>
            </a:endParaRPr>
          </a:p>
        </p:txBody>
      </p:sp>
      <p:sp>
        <p:nvSpPr>
          <p:cNvPr id="224" name="Google Shape;224;p37"/>
          <p:cNvSpPr txBox="1"/>
          <p:nvPr/>
        </p:nvSpPr>
        <p:spPr>
          <a:xfrm rot="-5400000">
            <a:off x="2206100" y="3265725"/>
            <a:ext cx="13302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Low</a:t>
            </a:r>
            <a:endParaRPr b="1">
              <a:latin typeface="Lato"/>
              <a:ea typeface="Lato"/>
              <a:cs typeface="Lato"/>
              <a:sym typeface="Lato"/>
            </a:endParaRPr>
          </a:p>
        </p:txBody>
      </p:sp>
      <p:sp>
        <p:nvSpPr>
          <p:cNvPr id="225" name="Google Shape;225;p37"/>
          <p:cNvSpPr txBox="1"/>
          <p:nvPr/>
        </p:nvSpPr>
        <p:spPr>
          <a:xfrm rot="-5400000">
            <a:off x="2200100" y="1887375"/>
            <a:ext cx="13422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High</a:t>
            </a:r>
            <a:endParaRPr b="1">
              <a:latin typeface="Lato"/>
              <a:ea typeface="Lato"/>
              <a:cs typeface="Lato"/>
              <a:sym typeface="Lato"/>
            </a:endParaRPr>
          </a:p>
        </p:txBody>
      </p:sp>
      <p:sp>
        <p:nvSpPr>
          <p:cNvPr id="226" name="Google Shape;226;p37"/>
          <p:cNvSpPr txBox="1"/>
          <p:nvPr/>
        </p:nvSpPr>
        <p:spPr>
          <a:xfrm>
            <a:off x="5690850" y="4310200"/>
            <a:ext cx="2376000" cy="32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Lato"/>
                <a:ea typeface="Lato"/>
                <a:cs typeface="Lato"/>
                <a:sym typeface="Lato"/>
              </a:rPr>
              <a:t>High</a:t>
            </a:r>
            <a:endParaRPr b="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32" name="Google Shape;232;p38"/>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solidFill>
                  <a:schemeClr val="lt1"/>
                </a:solidFill>
                <a:latin typeface="Lato"/>
                <a:ea typeface="Lato"/>
                <a:cs typeface="Lato"/>
                <a:sym typeface="Lato"/>
              </a:rPr>
              <a:t>What data do you have access to?</a:t>
            </a:r>
            <a:endParaRPr sz="1300" b="1">
              <a:solidFill>
                <a:srgbClr val="FFFFFF"/>
              </a:solidFill>
              <a:latin typeface="Lato"/>
              <a:ea typeface="Lato"/>
              <a:cs typeface="Lato"/>
              <a:sym typeface="Lato"/>
            </a:endParaRPr>
          </a:p>
        </p:txBody>
      </p:sp>
      <p:sp>
        <p:nvSpPr>
          <p:cNvPr id="233" name="Google Shape;233;p38"/>
          <p:cNvSpPr/>
          <p:nvPr/>
        </p:nvSpPr>
        <p:spPr>
          <a:xfrm>
            <a:off x="352850" y="2235462"/>
            <a:ext cx="8580000" cy="28095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AutoNum type="alphaLcParenR"/>
            </a:pPr>
            <a:r>
              <a:rPr lang="en" b="1">
                <a:solidFill>
                  <a:schemeClr val="dk1"/>
                </a:solidFill>
                <a:latin typeface="Lato"/>
                <a:ea typeface="Lato"/>
                <a:cs typeface="Lato"/>
                <a:sym typeface="Lato"/>
              </a:rPr>
              <a:t>How large is your sample data set (in terms of rows and columns)?</a:t>
            </a:r>
            <a:endParaRPr b="1">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r>
              <a:rPr lang="en" b="1" i="1">
                <a:solidFill>
                  <a:schemeClr val="dk1"/>
                </a:solidFill>
                <a:latin typeface="Lato"/>
                <a:ea typeface="Lato"/>
                <a:cs typeface="Lato"/>
                <a:sym typeface="Lato"/>
              </a:rPr>
              <a:t>Rows: 9</a:t>
            </a: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b="1">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b="1" i="1">
                <a:solidFill>
                  <a:schemeClr val="dk1"/>
                </a:solidFill>
                <a:latin typeface="Lato"/>
                <a:ea typeface="Lato"/>
                <a:cs typeface="Lato"/>
                <a:sym typeface="Lato"/>
              </a:rPr>
              <a:t>Columns: 15</a:t>
            </a: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a:solidFill>
                <a:schemeClr val="dk1"/>
              </a:solidFill>
              <a:latin typeface="Lato Light"/>
              <a:ea typeface="Lato Light"/>
              <a:cs typeface="Lato Light"/>
              <a:sym typeface="Lato Light"/>
            </a:endParaRPr>
          </a:p>
          <a:p>
            <a:pPr marL="457200" lvl="0" indent="-317500" algn="l" rtl="0">
              <a:spcBef>
                <a:spcPts val="0"/>
              </a:spcBef>
              <a:spcAft>
                <a:spcPts val="0"/>
              </a:spcAft>
              <a:buClr>
                <a:schemeClr val="dk1"/>
              </a:buClr>
              <a:buSzPts val="1400"/>
              <a:buFont typeface="Lato"/>
              <a:buAutoNum type="alphaLcParenR"/>
            </a:pPr>
            <a:r>
              <a:rPr lang="en" b="1">
                <a:solidFill>
                  <a:schemeClr val="dk1"/>
                </a:solidFill>
                <a:latin typeface="Lato"/>
                <a:ea typeface="Lato"/>
                <a:cs typeface="Lato"/>
                <a:sym typeface="Lato"/>
              </a:rPr>
              <a:t>What information do your columns contain?</a:t>
            </a:r>
            <a:endParaRPr b="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a:solidFill>
                  <a:schemeClr val="dk1"/>
                </a:solidFill>
                <a:latin typeface="Lato"/>
                <a:ea typeface="Lato"/>
                <a:cs typeface="Lato"/>
                <a:sym typeface="Lato"/>
              </a:rPr>
              <a:t>Information on Host ID, City, State, Room Type, Bathrooms, Bedrooms, Beds, Bed Type, Amenities, Price, Cancellation Policy, Number of Reviews, Days Listed, Review Scores Location, Review Scores Value</a:t>
            </a:r>
            <a:endParaRPr>
              <a:solidFill>
                <a:schemeClr val="dk1"/>
              </a:solidFill>
              <a:latin typeface="Lato"/>
              <a:ea typeface="Lato"/>
              <a:cs typeface="Lato"/>
              <a:sym typeface="Lato"/>
            </a:endParaRPr>
          </a:p>
        </p:txBody>
      </p:sp>
      <p:sp>
        <p:nvSpPr>
          <p:cNvPr id="234" name="Google Shape;234;p38"/>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Explore Listings123’s Data</a:t>
            </a:r>
            <a:endParaRPr sz="2400">
              <a:solidFill>
                <a:srgbClr val="000000"/>
              </a:solidFill>
              <a:latin typeface="Lato Black"/>
              <a:ea typeface="Lato Black"/>
              <a:cs typeface="Lato Black"/>
              <a:sym typeface="Lato Black"/>
            </a:endParaRPr>
          </a:p>
        </p:txBody>
      </p:sp>
      <p:sp>
        <p:nvSpPr>
          <p:cNvPr id="235" name="Google Shape;235;p38"/>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0"/>
        <p:cNvGrpSpPr/>
        <p:nvPr/>
      </p:nvGrpSpPr>
      <p:grpSpPr>
        <a:xfrm>
          <a:off x="0" y="0"/>
          <a:ext cx="0" cy="0"/>
          <a:chOff x="0" y="0"/>
          <a:chExt cx="0" cy="0"/>
        </a:xfrm>
      </p:grpSpPr>
      <p:sp>
        <p:nvSpPr>
          <p:cNvPr id="241" name="Google Shape;241;p39"/>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lt1"/>
                </a:solidFill>
                <a:latin typeface="Lato"/>
                <a:ea typeface="Lato"/>
                <a:cs typeface="Lato"/>
                <a:sym typeface="Lato"/>
              </a:rPr>
              <a:t>What data do you have access to? </a:t>
            </a:r>
            <a:r>
              <a:rPr lang="en" sz="1300" i="1">
                <a:solidFill>
                  <a:schemeClr val="lt1"/>
                </a:solidFill>
                <a:latin typeface="Lato"/>
                <a:ea typeface="Lato"/>
                <a:cs typeface="Lato"/>
                <a:sym typeface="Lato"/>
              </a:rPr>
              <a:t>(continued)</a:t>
            </a:r>
            <a:endParaRPr sz="1300" i="1">
              <a:solidFill>
                <a:srgbClr val="FFFFFF"/>
              </a:solidFill>
              <a:latin typeface="Lato"/>
              <a:ea typeface="Lato"/>
              <a:cs typeface="Lato"/>
              <a:sym typeface="Lato"/>
            </a:endParaRPr>
          </a:p>
        </p:txBody>
      </p:sp>
      <p:sp>
        <p:nvSpPr>
          <p:cNvPr id="242" name="Google Shape;242;p39"/>
          <p:cNvSpPr/>
          <p:nvPr/>
        </p:nvSpPr>
        <p:spPr>
          <a:xfrm>
            <a:off x="352850" y="2235451"/>
            <a:ext cx="8580000" cy="2593800"/>
          </a:xfrm>
          <a:prstGeom prst="rect">
            <a:avLst/>
          </a:prstGeom>
          <a:solidFill>
            <a:srgbClr val="F5F5F5"/>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Lato"/>
              <a:buAutoNum type="alphaLcParenR" startAt="3"/>
            </a:pPr>
            <a:r>
              <a:rPr lang="en" b="1">
                <a:solidFill>
                  <a:srgbClr val="000000"/>
                </a:solidFill>
                <a:latin typeface="Lato"/>
                <a:ea typeface="Lato"/>
                <a:cs typeface="Lato"/>
                <a:sym typeface="Lato"/>
              </a:rPr>
              <a:t>What data types do your columns contain?</a:t>
            </a:r>
            <a:endParaRPr b="1">
              <a:solidFill>
                <a:srgbClr val="000000"/>
              </a:solidFill>
              <a:latin typeface="Lato"/>
              <a:ea typeface="Lato"/>
              <a:cs typeface="Lato"/>
              <a:sym typeface="Lato"/>
            </a:endParaRPr>
          </a:p>
          <a:p>
            <a:pPr marL="0" lvl="0" indent="0" algn="l" rtl="0">
              <a:spcBef>
                <a:spcPts val="0"/>
              </a:spcBef>
              <a:spcAft>
                <a:spcPts val="0"/>
              </a:spcAft>
              <a:buNone/>
            </a:pPr>
            <a:endParaRPr b="1">
              <a:solidFill>
                <a:srgbClr val="000000"/>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b="1">
                <a:solidFill>
                  <a:schemeClr val="dk1"/>
                </a:solidFill>
                <a:latin typeface="Lato"/>
                <a:ea typeface="Lato"/>
                <a:cs typeface="Lato"/>
                <a:sym typeface="Lato"/>
              </a:rPr>
              <a:t>What columns are </a:t>
            </a:r>
            <a:r>
              <a:rPr lang="en" b="1" i="1">
                <a:solidFill>
                  <a:schemeClr val="dk1"/>
                </a:solidFill>
                <a:latin typeface="Lato"/>
                <a:ea typeface="Lato"/>
                <a:cs typeface="Lato"/>
                <a:sym typeface="Lato"/>
              </a:rPr>
              <a:t>qualitative?</a:t>
            </a:r>
            <a:endParaRPr b="1" i="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i="1">
                <a:solidFill>
                  <a:schemeClr val="dk1"/>
                </a:solidFill>
                <a:latin typeface="Lato"/>
                <a:ea typeface="Lato"/>
                <a:cs typeface="Lato"/>
                <a:sym typeface="Lato"/>
              </a:rPr>
              <a:t>Host ID, City, State, Room Type, Bed Type, Amenities, Cancellation Policy</a:t>
            </a:r>
            <a:endParaRPr b="1" i="1">
              <a:solidFill>
                <a:schemeClr val="dk1"/>
              </a:solidFill>
              <a:latin typeface="Lato"/>
              <a:ea typeface="Lato"/>
              <a:cs typeface="Lato"/>
              <a:sym typeface="Lato"/>
            </a:endParaRPr>
          </a:p>
          <a:p>
            <a:pPr marL="0" lvl="0" indent="0" algn="l" rtl="0">
              <a:spcBef>
                <a:spcPts val="0"/>
              </a:spcBef>
              <a:spcAft>
                <a:spcPts val="0"/>
              </a:spcAft>
              <a:buNone/>
            </a:pPr>
            <a:endParaRPr>
              <a:solidFill>
                <a:srgbClr val="000000"/>
              </a:solidFill>
              <a:latin typeface="Lato Light"/>
              <a:ea typeface="Lato Light"/>
              <a:cs typeface="Lato Light"/>
              <a:sym typeface="Lato Light"/>
            </a:endParaRPr>
          </a:p>
          <a:p>
            <a:pPr marL="0" lvl="0" indent="0" algn="l" rtl="0">
              <a:spcBef>
                <a:spcPts val="0"/>
              </a:spcBef>
              <a:spcAft>
                <a:spcPts val="0"/>
              </a:spcAft>
              <a:buNone/>
            </a:pPr>
            <a:endParaRPr>
              <a:solidFill>
                <a:srgbClr val="000000"/>
              </a:solidFill>
              <a:latin typeface="Lato Light"/>
              <a:ea typeface="Lato Light"/>
              <a:cs typeface="Lato Light"/>
              <a:sym typeface="Lato Light"/>
            </a:endParaRPr>
          </a:p>
          <a:p>
            <a:pPr marL="0" lvl="0" indent="0" algn="l" rtl="0">
              <a:spcBef>
                <a:spcPts val="0"/>
              </a:spcBef>
              <a:spcAft>
                <a:spcPts val="0"/>
              </a:spcAft>
              <a:buNone/>
            </a:pPr>
            <a:endParaRPr b="1">
              <a:solidFill>
                <a:srgbClr val="000000"/>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b="1">
                <a:solidFill>
                  <a:schemeClr val="dk1"/>
                </a:solidFill>
                <a:latin typeface="Lato"/>
                <a:ea typeface="Lato"/>
                <a:cs typeface="Lato"/>
                <a:sym typeface="Lato"/>
              </a:rPr>
              <a:t>What columns are </a:t>
            </a:r>
            <a:r>
              <a:rPr lang="en" b="1" i="1">
                <a:solidFill>
                  <a:schemeClr val="dk1"/>
                </a:solidFill>
                <a:latin typeface="Lato"/>
                <a:ea typeface="Lato"/>
                <a:cs typeface="Lato"/>
                <a:sym typeface="Lato"/>
              </a:rPr>
              <a:t>quantitative</a:t>
            </a:r>
            <a:r>
              <a:rPr lang="en" b="1">
                <a:solidFill>
                  <a:schemeClr val="dk1"/>
                </a:solidFill>
                <a:latin typeface="Lato"/>
                <a:ea typeface="Lato"/>
                <a:cs typeface="Lato"/>
                <a:sym typeface="Lato"/>
              </a:rPr>
              <a:t>?</a:t>
            </a:r>
            <a:endParaRPr b="1">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b="1">
                <a:solidFill>
                  <a:schemeClr val="dk1"/>
                </a:solidFill>
                <a:latin typeface="Lato"/>
                <a:ea typeface="Lato"/>
                <a:cs typeface="Lato"/>
                <a:sym typeface="Lato"/>
              </a:rPr>
              <a:t>-	Bathrooms, Bedrooms, Beds, Price, Number of Reviews, Days Listed, Review Scores Location, Review Scores Value</a:t>
            </a:r>
            <a:endParaRPr b="1">
              <a:solidFill>
                <a:schemeClr val="dk1"/>
              </a:solidFill>
              <a:latin typeface="Lato"/>
              <a:ea typeface="Lato"/>
              <a:cs typeface="Lato"/>
              <a:sym typeface="Lato"/>
            </a:endParaRPr>
          </a:p>
          <a:p>
            <a:pPr marL="0" lvl="0" indent="0" algn="l" rtl="0">
              <a:spcBef>
                <a:spcPts val="0"/>
              </a:spcBef>
              <a:spcAft>
                <a:spcPts val="0"/>
              </a:spcAft>
              <a:buNone/>
            </a:pPr>
            <a:endParaRPr>
              <a:solidFill>
                <a:srgbClr val="000000"/>
              </a:solidFill>
              <a:latin typeface="Lato Light"/>
              <a:ea typeface="Lato Light"/>
              <a:cs typeface="Lato Light"/>
              <a:sym typeface="Lato Light"/>
            </a:endParaRPr>
          </a:p>
          <a:p>
            <a:pPr marL="0" lvl="0" indent="0" algn="l" rtl="0">
              <a:spcBef>
                <a:spcPts val="0"/>
              </a:spcBef>
              <a:spcAft>
                <a:spcPts val="0"/>
              </a:spcAft>
              <a:buClr>
                <a:srgbClr val="000000"/>
              </a:buClr>
              <a:buSzPts val="1100"/>
              <a:buFont typeface="Arial"/>
              <a:buNone/>
            </a:pPr>
            <a:endParaRPr>
              <a:solidFill>
                <a:srgbClr val="000000"/>
              </a:solidFill>
              <a:latin typeface="Lato Light"/>
              <a:ea typeface="Lato Light"/>
              <a:cs typeface="Lato Light"/>
              <a:sym typeface="Lato Light"/>
            </a:endParaRPr>
          </a:p>
          <a:p>
            <a:pPr marL="0" lvl="0" indent="0" algn="l" rtl="0">
              <a:spcBef>
                <a:spcPts val="0"/>
              </a:spcBef>
              <a:spcAft>
                <a:spcPts val="0"/>
              </a:spcAft>
              <a:buClr>
                <a:srgbClr val="000000"/>
              </a:buClr>
              <a:buSzPts val="1100"/>
              <a:buFont typeface="Arial"/>
              <a:buNone/>
            </a:pPr>
            <a:endParaRPr b="1">
              <a:solidFill>
                <a:srgbClr val="000000"/>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200" b="1">
              <a:latin typeface="Lato"/>
              <a:ea typeface="Lato"/>
              <a:cs typeface="Lato"/>
              <a:sym typeface="Lato"/>
            </a:endParaRPr>
          </a:p>
        </p:txBody>
      </p:sp>
      <p:pic>
        <p:nvPicPr>
          <p:cNvPr id="243" name="Google Shape;243;p3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44" name="Google Shape;244;p39"/>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Explore Listings123’s Data</a:t>
            </a:r>
            <a:endParaRPr sz="2400">
              <a:solidFill>
                <a:srgbClr val="000000"/>
              </a:solidFill>
              <a:latin typeface="Lato Black"/>
              <a:ea typeface="Lato Black"/>
              <a:cs typeface="Lato Black"/>
              <a:sym typeface="Lato Black"/>
            </a:endParaRPr>
          </a:p>
        </p:txBody>
      </p:sp>
      <p:sp>
        <p:nvSpPr>
          <p:cNvPr id="245" name="Google Shape;245;p39"/>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9"/>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0"/>
        <p:cNvGrpSpPr/>
        <p:nvPr/>
      </p:nvGrpSpPr>
      <p:grpSpPr>
        <a:xfrm>
          <a:off x="0" y="0"/>
          <a:ext cx="0" cy="0"/>
          <a:chOff x="0" y="0"/>
          <a:chExt cx="0" cy="0"/>
        </a:xfrm>
      </p:grpSpPr>
      <p:sp>
        <p:nvSpPr>
          <p:cNvPr id="251" name="Google Shape;251;p40"/>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solidFill>
                  <a:schemeClr val="lt1"/>
                </a:solidFill>
                <a:latin typeface="Lato"/>
                <a:ea typeface="Lato"/>
                <a:cs typeface="Lato"/>
                <a:sym typeface="Lato"/>
              </a:rPr>
              <a:t>What data is important to the problem? Why do you think certain columns are important? </a:t>
            </a:r>
            <a:endParaRPr sz="1300" b="1">
              <a:solidFill>
                <a:schemeClr val="lt1"/>
              </a:solidFill>
              <a:latin typeface="Lato"/>
              <a:ea typeface="Lato"/>
              <a:cs typeface="Lato"/>
              <a:sym typeface="Lato"/>
            </a:endParaRPr>
          </a:p>
        </p:txBody>
      </p:sp>
      <p:sp>
        <p:nvSpPr>
          <p:cNvPr id="252" name="Google Shape;252;p40"/>
          <p:cNvSpPr/>
          <p:nvPr/>
        </p:nvSpPr>
        <p:spPr>
          <a:xfrm>
            <a:off x="352850" y="2235450"/>
            <a:ext cx="8580000" cy="27081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latin typeface="Lato"/>
                <a:ea typeface="Lato"/>
                <a:cs typeface="Lato"/>
                <a:sym typeface="Lato"/>
              </a:rPr>
              <a:t>Data that is important to the problem is what specifics deem a host as successful, what exactly do guests enjoy and rate as successful when booking a hosts’ property. We can find specifics and details in what a property has available to the guests and also what ratings a guest gives these properties as well as hosts. I believe the following columns we will find to be especially telling such as: Room Type, Bathrooms, Bedrooms, Beds, Bed Type, Amenities, Price, Cancellation Policy, and Review Scores Value. I do feel that the columns specifically related to location are insightful, but if Listings123 is looking to expand nationwide, it will be helpful to also focus on what exactly guests like about the homes and rooms they book outside of location alone so that this can be easily replicated regardless of location.</a:t>
            </a:r>
            <a:endParaRPr sz="1200">
              <a:latin typeface="Lato"/>
              <a:ea typeface="Lato"/>
              <a:cs typeface="Lato"/>
              <a:sym typeface="Lato"/>
            </a:endParaRPr>
          </a:p>
        </p:txBody>
      </p:sp>
      <p:pic>
        <p:nvPicPr>
          <p:cNvPr id="253" name="Google Shape;253;p4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54" name="Google Shape;254;p40"/>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Explore Listings123’s Data</a:t>
            </a:r>
            <a:endParaRPr sz="2400">
              <a:solidFill>
                <a:srgbClr val="000000"/>
              </a:solidFill>
              <a:latin typeface="Lato Black"/>
              <a:ea typeface="Lato Black"/>
              <a:cs typeface="Lato Black"/>
              <a:sym typeface="Lato Black"/>
            </a:endParaRPr>
          </a:p>
        </p:txBody>
      </p:sp>
      <p:sp>
        <p:nvSpPr>
          <p:cNvPr id="255" name="Google Shape;255;p40"/>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41"/>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solidFill>
                  <a:schemeClr val="lt1"/>
                </a:solidFill>
                <a:latin typeface="Lato"/>
                <a:ea typeface="Lato"/>
                <a:cs typeface="Lato"/>
                <a:sym typeface="Lato"/>
              </a:rPr>
              <a:t>Is the data enough to solve the problem? If not, what data do you need?</a:t>
            </a:r>
            <a:endParaRPr sz="1300" b="1">
              <a:solidFill>
                <a:schemeClr val="lt1"/>
              </a:solidFill>
              <a:latin typeface="Lato"/>
              <a:ea typeface="Lato"/>
              <a:cs typeface="Lato"/>
              <a:sym typeface="Lato"/>
            </a:endParaRPr>
          </a:p>
        </p:txBody>
      </p:sp>
      <p:pic>
        <p:nvPicPr>
          <p:cNvPr id="262" name="Google Shape;262;p4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63" name="Google Shape;263;p41"/>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Explore Listings123’s Data</a:t>
            </a:r>
            <a:endParaRPr sz="2400">
              <a:solidFill>
                <a:srgbClr val="000000"/>
              </a:solidFill>
              <a:latin typeface="Lato Black"/>
              <a:ea typeface="Lato Black"/>
              <a:cs typeface="Lato Black"/>
              <a:sym typeface="Lato Black"/>
            </a:endParaRPr>
          </a:p>
        </p:txBody>
      </p:sp>
      <p:sp>
        <p:nvSpPr>
          <p:cNvPr id="264" name="Google Shape;264;p41"/>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
        <p:nvSpPr>
          <p:cNvPr id="266" name="Google Shape;266;p41"/>
          <p:cNvSpPr/>
          <p:nvPr/>
        </p:nvSpPr>
        <p:spPr>
          <a:xfrm>
            <a:off x="352850" y="2235450"/>
            <a:ext cx="8580000" cy="27081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Lato"/>
                <a:ea typeface="Lato"/>
                <a:cs typeface="Lato"/>
                <a:sym typeface="Lato"/>
              </a:rPr>
              <a:t>We may have enough data to get an idea of what guests prefer and thus makes  host successful, but we will need more details on the ratings provided instead of just numbers so we can better understand the whole picture of what makes a host successful in every city Listings123 plans on expanding to. Specific feedback from guests that provides more insight on their successful stays is key. Perhaps providing guests more in depth questionnaires so that we may collect more data on their perspectives. I believe the data we have is enough to get us started in the right direction and help us get an idea of what hosts need to be successful, but not enough to convince the investors and VCs to fund the campaign.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pic>
        <p:nvPicPr>
          <p:cNvPr id="122" name="Google Shape;122;p2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23" name="Google Shape;123;p28"/>
          <p:cNvSpPr/>
          <p:nvPr/>
        </p:nvSpPr>
        <p:spPr>
          <a:xfrm>
            <a:off x="352850" y="1811550"/>
            <a:ext cx="8580000" cy="452400"/>
          </a:xfrm>
          <a:prstGeom prst="rect">
            <a:avLst/>
          </a:prstGeom>
          <a:solidFill>
            <a:srgbClr val="116592"/>
          </a:solidFill>
          <a:ln w="952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WHO:</a:t>
            </a:r>
            <a:r>
              <a:rPr lang="en" sz="1300" b="1">
                <a:solidFill>
                  <a:schemeClr val="lt1"/>
                </a:solidFill>
                <a:latin typeface="Lato"/>
                <a:ea typeface="Lato"/>
                <a:cs typeface="Lato"/>
                <a:sym typeface="Lato"/>
              </a:rPr>
              <a:t> Who is involved in the problem/project?</a:t>
            </a:r>
            <a:endParaRPr sz="1300" b="1">
              <a:solidFill>
                <a:srgbClr val="FFFFFF"/>
              </a:solidFill>
              <a:latin typeface="Lato"/>
              <a:ea typeface="Lato"/>
              <a:cs typeface="Lato"/>
              <a:sym typeface="Lato"/>
            </a:endParaRPr>
          </a:p>
        </p:txBody>
      </p:sp>
      <p:sp>
        <p:nvSpPr>
          <p:cNvPr id="124" name="Google Shape;124;p28"/>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8"/>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26" name="Google Shape;126;p28"/>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27" name="Google Shape;127;p28"/>
          <p:cNvSpPr/>
          <p:nvPr/>
        </p:nvSpPr>
        <p:spPr>
          <a:xfrm>
            <a:off x="352850" y="2268948"/>
            <a:ext cx="8580000" cy="22458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Johnny, CEO</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Stevie, Analytics Manager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Myself, Data Analyst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Investors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VCs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Hosts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Guests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The business and their employees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pic>
        <p:nvPicPr>
          <p:cNvPr id="132" name="Google Shape;132;p2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33" name="Google Shape;133;p29"/>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9"/>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35" name="Google Shape;135;p29"/>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36" name="Google Shape;136;p29"/>
          <p:cNvSpPr/>
          <p:nvPr/>
        </p:nvSpPr>
        <p:spPr>
          <a:xfrm>
            <a:off x="352850" y="1811550"/>
            <a:ext cx="8580000" cy="452400"/>
          </a:xfrm>
          <a:prstGeom prst="rect">
            <a:avLst/>
          </a:prstGeom>
          <a:solidFill>
            <a:srgbClr val="116592"/>
          </a:solidFill>
          <a:ln w="952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300">
                <a:solidFill>
                  <a:srgbClr val="FFFFFF"/>
                </a:solidFill>
                <a:latin typeface="Lato Black"/>
                <a:ea typeface="Lato Black"/>
                <a:cs typeface="Lato Black"/>
                <a:sym typeface="Lato Black"/>
              </a:rPr>
              <a:t>WHAT:</a:t>
            </a:r>
            <a:r>
              <a:rPr lang="en" sz="1300" b="1">
                <a:solidFill>
                  <a:srgbClr val="FFFFFF"/>
                </a:solidFill>
                <a:latin typeface="Lato"/>
                <a:ea typeface="Lato"/>
                <a:cs typeface="Lato"/>
                <a:sym typeface="Lato"/>
              </a:rPr>
              <a:t> What problem has to be solved? </a:t>
            </a:r>
            <a:r>
              <a:rPr lang="en" sz="1300" b="1">
                <a:solidFill>
                  <a:schemeClr val="lt1"/>
                </a:solidFill>
                <a:latin typeface="Lato"/>
                <a:ea typeface="Lato"/>
                <a:cs typeface="Lato"/>
                <a:sym typeface="Lato"/>
              </a:rPr>
              <a:t>What data would you need in order to solve that problem? </a:t>
            </a:r>
            <a:r>
              <a:rPr lang="en" sz="1300" b="1">
                <a:solidFill>
                  <a:srgbClr val="FFFFFF"/>
                </a:solidFill>
                <a:latin typeface="Lato"/>
                <a:ea typeface="Lato"/>
                <a:cs typeface="Lato"/>
                <a:sym typeface="Lato"/>
              </a:rPr>
              <a:t>What would be the ideal solution for that problem? What happens if the problem is not solved?</a:t>
            </a:r>
            <a:endParaRPr sz="1300" b="1">
              <a:solidFill>
                <a:srgbClr val="FFFFFF"/>
              </a:solidFill>
              <a:latin typeface="Lato"/>
              <a:ea typeface="Lato"/>
              <a:cs typeface="Lato"/>
              <a:sym typeface="Lato"/>
            </a:endParaRPr>
          </a:p>
        </p:txBody>
      </p:sp>
      <p:sp>
        <p:nvSpPr>
          <p:cNvPr id="137" name="Google Shape;137;p29"/>
          <p:cNvSpPr/>
          <p:nvPr/>
        </p:nvSpPr>
        <p:spPr>
          <a:xfrm>
            <a:off x="352850" y="3760100"/>
            <a:ext cx="8580000" cy="375000"/>
          </a:xfrm>
          <a:prstGeom prst="rect">
            <a:avLst/>
          </a:prstGeom>
          <a:solidFill>
            <a:srgbClr val="116592"/>
          </a:solidFill>
          <a:ln w="952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FFFFFF"/>
                </a:solidFill>
                <a:latin typeface="Lato Black"/>
                <a:ea typeface="Lato Black"/>
                <a:cs typeface="Lato Black"/>
                <a:sym typeface="Lato Black"/>
              </a:rPr>
              <a:t>WHERE: </a:t>
            </a:r>
            <a:r>
              <a:rPr lang="en" sz="1300" b="1">
                <a:solidFill>
                  <a:srgbClr val="FFFFFF"/>
                </a:solidFill>
                <a:latin typeface="Lato"/>
                <a:ea typeface="Lato"/>
                <a:cs typeface="Lato"/>
                <a:sym typeface="Lato"/>
              </a:rPr>
              <a:t>Where does the problem occur? Where do you need to solve the problem?</a:t>
            </a:r>
            <a:endParaRPr sz="1300" b="1">
              <a:solidFill>
                <a:srgbClr val="FFFFFF"/>
              </a:solidFill>
              <a:latin typeface="Lato"/>
              <a:ea typeface="Lato"/>
              <a:cs typeface="Lato"/>
              <a:sym typeface="Lato"/>
            </a:endParaRPr>
          </a:p>
        </p:txBody>
      </p:sp>
      <p:sp>
        <p:nvSpPr>
          <p:cNvPr id="138" name="Google Shape;138;p29"/>
          <p:cNvSpPr/>
          <p:nvPr/>
        </p:nvSpPr>
        <p:spPr>
          <a:xfrm>
            <a:off x="352850" y="4135100"/>
            <a:ext cx="8580000" cy="7227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30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 sz="1300">
                <a:latin typeface="Lato"/>
                <a:ea typeface="Lato"/>
                <a:cs typeface="Lato"/>
                <a:sym typeface="Lato"/>
              </a:rPr>
              <a:t>The main problem occurs with the funding. The problem needs to be solved with the finances and this will happen with the providing of data-based evidence on successful host traits unique to Listings123 hosts.</a:t>
            </a:r>
            <a:endParaRPr sz="1300">
              <a:latin typeface="Lato"/>
              <a:ea typeface="Lato"/>
              <a:cs typeface="Lato"/>
              <a:sym typeface="Lato"/>
            </a:endParaRPr>
          </a:p>
        </p:txBody>
      </p:sp>
      <p:sp>
        <p:nvSpPr>
          <p:cNvPr id="139" name="Google Shape;139;p29"/>
          <p:cNvSpPr/>
          <p:nvPr/>
        </p:nvSpPr>
        <p:spPr>
          <a:xfrm>
            <a:off x="282000" y="2321200"/>
            <a:ext cx="8580000" cy="14763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300">
                <a:latin typeface="Lato"/>
                <a:ea typeface="Lato"/>
                <a:cs typeface="Lato"/>
                <a:sym typeface="Lato"/>
              </a:rPr>
              <a:t>Listings123 has a goal to expand to new cities and go nationwide with the business. The problem is the lack of funding. The investors and VCs who fund Listings123 need data-based evidence on what traits make a successful host at Listings123 versus for a similar company like Airbnb. We will need data on the successful hosts at Listings123 in order to better understand their traits so that we can teach potential and current hosts how to be successful with their listing(s). The ideal solution for the problem would be to  provide and present data-based evidence to the investors and VCs so that they may provide funding for the goal of expansion. If the problem is not solved, Listings123 will not have the funding needed to expand to new cities and show the value of being a host.</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pic>
        <p:nvPicPr>
          <p:cNvPr id="144" name="Google Shape;144;p3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45" name="Google Shape;145;p30"/>
          <p:cNvSpPr/>
          <p:nvPr/>
        </p:nvSpPr>
        <p:spPr>
          <a:xfrm>
            <a:off x="365275" y="186380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WHEN:</a:t>
            </a:r>
            <a:r>
              <a:rPr lang="en" sz="1300" b="1">
                <a:solidFill>
                  <a:schemeClr val="lt1"/>
                </a:solidFill>
                <a:latin typeface="Lato"/>
                <a:ea typeface="Lato"/>
                <a:cs typeface="Lato"/>
                <a:sym typeface="Lato"/>
              </a:rPr>
              <a:t> When does the project need to be completed? When does the issue occur? </a:t>
            </a:r>
            <a:endParaRPr sz="1300" b="1">
              <a:solidFill>
                <a:schemeClr val="lt1"/>
              </a:solidFill>
              <a:latin typeface="Lato"/>
              <a:ea typeface="Lato"/>
              <a:cs typeface="Lato"/>
              <a:sym typeface="Lato"/>
            </a:endParaRPr>
          </a:p>
          <a:p>
            <a:pPr marL="0" lvl="0" indent="0" algn="l" rtl="0">
              <a:spcBef>
                <a:spcPts val="0"/>
              </a:spcBef>
              <a:spcAft>
                <a:spcPts val="0"/>
              </a:spcAft>
              <a:buNone/>
            </a:pPr>
            <a:endParaRPr sz="1300" b="1">
              <a:solidFill>
                <a:schemeClr val="lt1"/>
              </a:solidFill>
              <a:latin typeface="Lato"/>
              <a:ea typeface="Lato"/>
              <a:cs typeface="Lato"/>
              <a:sym typeface="Lato"/>
            </a:endParaRPr>
          </a:p>
        </p:txBody>
      </p:sp>
      <p:sp>
        <p:nvSpPr>
          <p:cNvPr id="146" name="Google Shape;146;p30"/>
          <p:cNvSpPr/>
          <p:nvPr/>
        </p:nvSpPr>
        <p:spPr>
          <a:xfrm>
            <a:off x="367775" y="2287700"/>
            <a:ext cx="8580000" cy="7842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latin typeface="Lato"/>
                <a:ea typeface="Lato"/>
                <a:cs typeface="Lato"/>
                <a:sym typeface="Lato"/>
              </a:rPr>
              <a:t>The project needs to be completed in 2 weeks. The issue occurs when attempting to expand into new cities.</a:t>
            </a:r>
            <a:endParaRPr sz="1300">
              <a:latin typeface="Lato"/>
              <a:ea typeface="Lato"/>
              <a:cs typeface="Lato"/>
              <a:sym typeface="Lato"/>
            </a:endParaRPr>
          </a:p>
        </p:txBody>
      </p:sp>
      <p:sp>
        <p:nvSpPr>
          <p:cNvPr id="147" name="Google Shape;147;p30"/>
          <p:cNvSpPr/>
          <p:nvPr/>
        </p:nvSpPr>
        <p:spPr>
          <a:xfrm>
            <a:off x="365263" y="32593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Black"/>
                <a:ea typeface="Lato Black"/>
                <a:cs typeface="Lato Black"/>
                <a:sym typeface="Lato Black"/>
              </a:rPr>
              <a:t>WHY: </a:t>
            </a:r>
            <a:r>
              <a:rPr lang="en" sz="1300" b="1">
                <a:solidFill>
                  <a:schemeClr val="lt1"/>
                </a:solidFill>
                <a:latin typeface="Lato"/>
                <a:ea typeface="Lato"/>
                <a:cs typeface="Lato"/>
                <a:sym typeface="Lato"/>
              </a:rPr>
              <a:t>Why should this problem be solved? Why does the issue occur?</a:t>
            </a:r>
            <a:endParaRPr sz="1300" b="1">
              <a:solidFill>
                <a:srgbClr val="FFFFFF"/>
              </a:solidFill>
              <a:latin typeface="Lato"/>
              <a:ea typeface="Lato"/>
              <a:cs typeface="Lato"/>
              <a:sym typeface="Lato"/>
            </a:endParaRPr>
          </a:p>
        </p:txBody>
      </p:sp>
      <p:sp>
        <p:nvSpPr>
          <p:cNvPr id="148" name="Google Shape;148;p30"/>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0"/>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50" name="Google Shape;150;p30"/>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51" name="Google Shape;151;p30"/>
          <p:cNvSpPr/>
          <p:nvPr/>
        </p:nvSpPr>
        <p:spPr>
          <a:xfrm>
            <a:off x="370300" y="3683250"/>
            <a:ext cx="8580000" cy="1117500"/>
          </a:xfrm>
          <a:prstGeom prst="rect">
            <a:avLst/>
          </a:prstGeom>
          <a:solidFill>
            <a:srgbClr val="F5F5F5"/>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latin typeface="Lato"/>
                <a:ea typeface="Lato"/>
                <a:cs typeface="Lato"/>
                <a:sym typeface="Lato"/>
              </a:rPr>
              <a:t>This problem should be solved because it is necessary in order to have Listings123 expand into new cities. The problem should be solved because it can negatively continue to affect Listings123’s growth if it is not solved. The issue occurs because Listings123 currently does not have a clear guide available for hosts that will help current and potential hosts be successful.</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31"/>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1"/>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58" name="Google Shape;158;p31"/>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Listings123’s Stakeholders</a:t>
            </a:r>
            <a:endParaRPr sz="2400">
              <a:solidFill>
                <a:srgbClr val="000000"/>
              </a:solidFill>
              <a:latin typeface="Lato Black"/>
              <a:ea typeface="Lato Black"/>
              <a:cs typeface="Lato Black"/>
              <a:sym typeface="Lato Black"/>
            </a:endParaRPr>
          </a:p>
        </p:txBody>
      </p:sp>
      <p:pic>
        <p:nvPicPr>
          <p:cNvPr id="159" name="Google Shape;159;p3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60" name="Google Shape;160;p31"/>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1"/>
                </a:solidFill>
                <a:latin typeface="Lato"/>
                <a:ea typeface="Lato"/>
                <a:cs typeface="Lato"/>
                <a:sym typeface="Lato"/>
              </a:rPr>
              <a:t>Who are your stakeholders?</a:t>
            </a:r>
            <a:endParaRPr sz="1300" b="1">
              <a:solidFill>
                <a:srgbClr val="FFFFFF"/>
              </a:solidFill>
              <a:latin typeface="Lato"/>
              <a:ea typeface="Lato"/>
              <a:cs typeface="Lato"/>
              <a:sym typeface="Lato"/>
            </a:endParaRPr>
          </a:p>
        </p:txBody>
      </p:sp>
      <p:sp>
        <p:nvSpPr>
          <p:cNvPr id="161" name="Google Shape;161;p31"/>
          <p:cNvSpPr/>
          <p:nvPr/>
        </p:nvSpPr>
        <p:spPr>
          <a:xfrm>
            <a:off x="372950" y="2235450"/>
            <a:ext cx="8559900" cy="2708100"/>
          </a:xfrm>
          <a:prstGeom prst="rect">
            <a:avLst/>
          </a:prstGeom>
          <a:solidFill>
            <a:srgbClr val="F5F5F5"/>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Lato"/>
                <a:ea typeface="Lato"/>
                <a:cs typeface="Lato"/>
                <a:sym typeface="Lato"/>
              </a:rPr>
              <a:t>Internal:</a:t>
            </a:r>
            <a:endParaRPr b="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a:solidFill>
                  <a:schemeClr val="dk1"/>
                </a:solidFill>
                <a:latin typeface="Lato"/>
                <a:ea typeface="Lato"/>
                <a:cs typeface="Lato"/>
                <a:sym typeface="Lato"/>
              </a:rPr>
              <a:t>Johnny, CEO</a:t>
            </a:r>
            <a:endParaRPr b="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a:solidFill>
                  <a:schemeClr val="dk1"/>
                </a:solidFill>
                <a:latin typeface="Lato"/>
                <a:ea typeface="Lato"/>
                <a:cs typeface="Lato"/>
                <a:sym typeface="Lato"/>
              </a:rPr>
              <a:t>Stevie, Analytics Manager</a:t>
            </a:r>
            <a:endParaRPr b="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a:solidFill>
                  <a:schemeClr val="dk1"/>
                </a:solidFill>
                <a:latin typeface="Lato"/>
                <a:ea typeface="Lato"/>
                <a:cs typeface="Lato"/>
                <a:sym typeface="Lato"/>
              </a:rPr>
              <a:t>Myself, Data Analyst</a:t>
            </a:r>
            <a:endParaRPr b="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a:solidFill>
                  <a:schemeClr val="dk1"/>
                </a:solidFill>
                <a:latin typeface="Lato"/>
                <a:ea typeface="Lato"/>
                <a:cs typeface="Lato"/>
                <a:sym typeface="Lato"/>
              </a:rPr>
              <a:t>Listings123’s employees</a:t>
            </a:r>
            <a:endParaRPr b="1">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b="1">
                <a:solidFill>
                  <a:schemeClr val="dk1"/>
                </a:solidFill>
                <a:latin typeface="Lato"/>
                <a:ea typeface="Lato"/>
                <a:cs typeface="Lato"/>
                <a:sym typeface="Lato"/>
              </a:rPr>
              <a:t>Hosts</a:t>
            </a:r>
            <a:endParaRPr b="1">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b="1">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b="1">
                <a:solidFill>
                  <a:schemeClr val="dk1"/>
                </a:solidFill>
                <a:latin typeface="Lato"/>
                <a:ea typeface="Lato"/>
                <a:cs typeface="Lato"/>
                <a:sym typeface="Lato"/>
              </a:rPr>
              <a:t>External:</a:t>
            </a:r>
            <a:r>
              <a:rPr lang="en">
                <a:solidFill>
                  <a:schemeClr val="dk1"/>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marL="457200" lvl="0" indent="-317500" algn="l" rtl="0">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Investors</a:t>
            </a:r>
            <a:endParaRPr>
              <a:solidFill>
                <a:schemeClr val="dk1"/>
              </a:solidFill>
              <a:latin typeface="Lato Light"/>
              <a:ea typeface="Lato Light"/>
              <a:cs typeface="Lato Light"/>
              <a:sym typeface="Lato Light"/>
            </a:endParaRPr>
          </a:p>
          <a:p>
            <a:pPr marL="457200" lvl="0" indent="-317500" algn="l" rtl="0">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VCs</a:t>
            </a:r>
            <a:endParaRPr>
              <a:solidFill>
                <a:schemeClr val="dk1"/>
              </a:solidFill>
              <a:latin typeface="Lato Light"/>
              <a:ea typeface="Lato Light"/>
              <a:cs typeface="Lato Light"/>
              <a:sym typeface="Lato Light"/>
            </a:endParaRPr>
          </a:p>
          <a:p>
            <a:pPr marL="457200" lvl="0" indent="-317500" algn="l" rtl="0">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Guests</a:t>
            </a: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Google Shape;166;p32"/>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2"/>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68" name="Google Shape;168;p32"/>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Listings123’s Stakeholders</a:t>
            </a:r>
            <a:endParaRPr sz="2400">
              <a:solidFill>
                <a:srgbClr val="000000"/>
              </a:solidFill>
              <a:latin typeface="Lato Black"/>
              <a:ea typeface="Lato Black"/>
              <a:cs typeface="Lato Black"/>
              <a:sym typeface="Lato Black"/>
            </a:endParaRPr>
          </a:p>
        </p:txBody>
      </p:sp>
      <p:pic>
        <p:nvPicPr>
          <p:cNvPr id="169" name="Google Shape;169;p3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70" name="Google Shape;170;p32"/>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solidFill>
                  <a:schemeClr val="lt1"/>
                </a:solidFill>
                <a:latin typeface="Lato"/>
                <a:ea typeface="Lato"/>
                <a:cs typeface="Lato"/>
                <a:sym typeface="Lato"/>
              </a:rPr>
              <a:t>How is each stakeholder involved? What can each stakeholder contribute to the project?</a:t>
            </a:r>
            <a:endParaRPr sz="1300" b="1">
              <a:solidFill>
                <a:schemeClr val="lt1"/>
              </a:solidFill>
              <a:latin typeface="Lato"/>
              <a:ea typeface="Lato"/>
              <a:cs typeface="Lato"/>
              <a:sym typeface="Lato"/>
            </a:endParaRPr>
          </a:p>
        </p:txBody>
      </p:sp>
      <p:sp>
        <p:nvSpPr>
          <p:cNvPr id="171" name="Google Shape;171;p32"/>
          <p:cNvSpPr/>
          <p:nvPr/>
        </p:nvSpPr>
        <p:spPr>
          <a:xfrm>
            <a:off x="372950" y="2235450"/>
            <a:ext cx="8559900" cy="2708100"/>
          </a:xfrm>
          <a:prstGeom prst="rect">
            <a:avLst/>
          </a:prstGeom>
          <a:solidFill>
            <a:srgbClr val="F5F5F5"/>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Johnny, CEO, is involved as he is the one with the plan to expand and presented the problem of not having enough funding. Johnny can contribute details on the plan for expansion and expertise in resources available to gather data and speak with resources related to the project.</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Stevie, Analytics Manager, is involved as she is the one who managing myself and the data I provide, and she is providing details on what data-based evidence is needed for the investors and VCs including specific traits of successful hosts such as qualities and actions.</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Myself, Data Analyst. I am involved as I am the one who will collect the data and find insights in the data that speak to the problem we are solving. I can contribute my data expertise to help provide data-based evidence to convince the investors and VCs to provide funding for the expansion.</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Listing123’s employees are involved because they work at this company. They can contribute to the project by providing data needed for providing insights on what makes a host successful. </a:t>
            </a:r>
            <a:endParaRPr>
              <a:solidFill>
                <a:schemeClr val="dk1"/>
              </a:solidFill>
              <a:latin typeface="Lato"/>
              <a:ea typeface="Lato"/>
              <a:cs typeface="Lato"/>
              <a:sym typeface="Lato"/>
            </a:endParaRPr>
          </a:p>
          <a:p>
            <a:pPr marL="457200" lvl="0" indent="0" algn="l" rtl="0">
              <a:spcBef>
                <a:spcPts val="0"/>
              </a:spcBef>
              <a:spcAft>
                <a:spcPts val="0"/>
              </a:spcAft>
              <a:buNone/>
            </a:pP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
        <p:cNvGrpSpPr/>
        <p:nvPr/>
      </p:nvGrpSpPr>
      <p:grpSpPr>
        <a:xfrm>
          <a:off x="0" y="0"/>
          <a:ext cx="0" cy="0"/>
          <a:chOff x="0" y="0"/>
          <a:chExt cx="0" cy="0"/>
        </a:xfrm>
      </p:grpSpPr>
      <p:sp>
        <p:nvSpPr>
          <p:cNvPr id="176" name="Google Shape;176;p33"/>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78" name="Google Shape;178;p33"/>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Listings123’s Stakeholders</a:t>
            </a:r>
            <a:endParaRPr sz="2400">
              <a:solidFill>
                <a:srgbClr val="000000"/>
              </a:solidFill>
              <a:latin typeface="Lato Black"/>
              <a:ea typeface="Lato Black"/>
              <a:cs typeface="Lato Black"/>
              <a:sym typeface="Lato Black"/>
            </a:endParaRPr>
          </a:p>
        </p:txBody>
      </p:sp>
      <p:pic>
        <p:nvPicPr>
          <p:cNvPr id="179" name="Google Shape;179;p33"/>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80" name="Google Shape;180;p33"/>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b="1">
                <a:solidFill>
                  <a:schemeClr val="lt1"/>
                </a:solidFill>
                <a:latin typeface="Lato"/>
                <a:ea typeface="Lato"/>
                <a:cs typeface="Lato"/>
                <a:sym typeface="Lato"/>
              </a:rPr>
              <a:t>How is each stakeholder involved? What can each stakeholder contribute to the project? </a:t>
            </a:r>
            <a:r>
              <a:rPr lang="en" sz="1300" i="1">
                <a:solidFill>
                  <a:schemeClr val="lt1"/>
                </a:solidFill>
                <a:latin typeface="Lato"/>
                <a:ea typeface="Lato"/>
                <a:cs typeface="Lato"/>
                <a:sym typeface="Lato"/>
              </a:rPr>
              <a:t>(continued)</a:t>
            </a:r>
            <a:endParaRPr sz="1300" i="1">
              <a:solidFill>
                <a:schemeClr val="lt1"/>
              </a:solidFill>
              <a:latin typeface="Lato"/>
              <a:ea typeface="Lato"/>
              <a:cs typeface="Lato"/>
              <a:sym typeface="Lato"/>
            </a:endParaRPr>
          </a:p>
        </p:txBody>
      </p:sp>
      <p:sp>
        <p:nvSpPr>
          <p:cNvPr id="181" name="Google Shape;181;p33"/>
          <p:cNvSpPr txBox="1"/>
          <p:nvPr/>
        </p:nvSpPr>
        <p:spPr>
          <a:xfrm>
            <a:off x="521800" y="2468300"/>
            <a:ext cx="84897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hosts are involved because they are the ones we are trying to make and keep successful in hosting. We can collect data from the hosts that will give us a look into why they are or aren’t successful.</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and VCs are involved because they are the ones who provide funding. They can contribute to the project by letting us know exactly what they are looking for to make them convinced that they should fund Listings123’s expansion.</a:t>
            </a:r>
            <a:endParaRPr>
              <a:solidFill>
                <a:schemeClr val="dk1"/>
              </a:solidFill>
              <a:latin typeface="Lato"/>
              <a:ea typeface="Lato"/>
              <a:cs typeface="Lato"/>
              <a:sym typeface="Lato"/>
            </a:endParaRPr>
          </a:p>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guests are involved because they are the ones who provide feedback on what a successful host is. Guests can contribute to this project by their past reviews or perhaps answer questions on what makes a host successful to them.</a:t>
            </a:r>
            <a:endParaRPr>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p34"/>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4"/>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88" name="Google Shape;188;p34"/>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Listings123’s Stakeholders</a:t>
            </a:r>
            <a:endParaRPr sz="2400">
              <a:solidFill>
                <a:srgbClr val="000000"/>
              </a:solidFill>
              <a:latin typeface="Lato Black"/>
              <a:ea typeface="Lato Black"/>
              <a:cs typeface="Lato Black"/>
              <a:sym typeface="Lato Black"/>
            </a:endParaRPr>
          </a:p>
        </p:txBody>
      </p:sp>
      <p:pic>
        <p:nvPicPr>
          <p:cNvPr id="189" name="Google Shape;189;p34"/>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90" name="Google Shape;190;p34"/>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00" b="1">
                <a:solidFill>
                  <a:schemeClr val="lt1"/>
                </a:solidFill>
                <a:latin typeface="Lato"/>
                <a:ea typeface="Lato"/>
                <a:cs typeface="Lato"/>
                <a:sym typeface="Lato"/>
              </a:rPr>
              <a:t>Why is your project important to each stakeholder?</a:t>
            </a:r>
            <a:endParaRPr sz="1300" b="1">
              <a:solidFill>
                <a:schemeClr val="lt1"/>
              </a:solidFill>
              <a:latin typeface="Lato"/>
              <a:ea typeface="Lato"/>
              <a:cs typeface="Lato"/>
              <a:sym typeface="Lato"/>
            </a:endParaRPr>
          </a:p>
        </p:txBody>
      </p:sp>
      <p:sp>
        <p:nvSpPr>
          <p:cNvPr id="191" name="Google Shape;191;p34"/>
          <p:cNvSpPr/>
          <p:nvPr/>
        </p:nvSpPr>
        <p:spPr>
          <a:xfrm>
            <a:off x="372950" y="2235450"/>
            <a:ext cx="8559900" cy="2708100"/>
          </a:xfrm>
          <a:prstGeom prst="rect">
            <a:avLst/>
          </a:prstGeom>
          <a:solidFill>
            <a:srgbClr val="F5F5F5"/>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This project is important to the following stakeholders for the following reasons:</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Johnny, CEO: Since Johnny is the head leader in the company, he is obligated to see this company not only succeed, but to grow as well. Johnny is highly involved in the problem and has also provided a plan for to help with convincing investors and VCs on funding Listings123 and their goal of expansion.</a:t>
            </a:r>
            <a:endParaRPr>
              <a:solidFill>
                <a:schemeClr val="dk1"/>
              </a:solidFill>
              <a:latin typeface="Lato"/>
              <a:ea typeface="Lato"/>
              <a:cs typeface="Lato"/>
              <a:sym typeface="Lato"/>
            </a:endParaRPr>
          </a:p>
          <a:p>
            <a:pPr marL="914400" lvl="1"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Stevie, Analytics Manager: Stevie is my boss and is the one who is providing guidance and details on what is needed to be able to convince the investors and VCs to fund Listings123’s campaign. Stevie is the person to whom I will directly report to during this project and who will be a resource for me to ask questions on what exactly is needed in terms of specifics of the data-based evidence needed.</a:t>
            </a:r>
            <a:endParaRPr>
              <a:solidFill>
                <a:schemeClr val="dk1"/>
              </a:solidFill>
              <a:latin typeface="Lato"/>
              <a:ea typeface="Lato"/>
              <a:cs typeface="Lato"/>
              <a:sym typeface="Lato"/>
            </a:endParaRPr>
          </a:p>
          <a:p>
            <a:pPr marL="914400" lvl="0" indent="0" algn="l" rtl="0">
              <a:spcBef>
                <a:spcPts val="0"/>
              </a:spcBef>
              <a:spcAft>
                <a:spcPts val="0"/>
              </a:spcAft>
              <a:buNone/>
            </a:pP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5"/>
        <p:cNvGrpSpPr/>
        <p:nvPr/>
      </p:nvGrpSpPr>
      <p:grpSpPr>
        <a:xfrm>
          <a:off x="0" y="0"/>
          <a:ext cx="0" cy="0"/>
          <a:chOff x="0" y="0"/>
          <a:chExt cx="0" cy="0"/>
        </a:xfrm>
      </p:grpSpPr>
      <p:sp>
        <p:nvSpPr>
          <p:cNvPr id="196" name="Google Shape;196;p35"/>
          <p:cNvSpPr/>
          <p:nvPr/>
        </p:nvSpPr>
        <p:spPr>
          <a:xfrm>
            <a:off x="238200" y="540550"/>
            <a:ext cx="517200" cy="481200"/>
          </a:xfrm>
          <a:prstGeom prst="ellipse">
            <a:avLst/>
          </a:prstGeom>
          <a:solidFill>
            <a:srgbClr val="FFFFFF"/>
          </a:solidFill>
          <a:ln w="28575" cap="flat" cmpd="sng">
            <a:solidFill>
              <a:srgbClr val="1165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txBox="1"/>
          <p:nvPr/>
        </p:nvSpPr>
        <p:spPr>
          <a:xfrm>
            <a:off x="298200" y="533350"/>
            <a:ext cx="4812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98" name="Google Shape;198;p35"/>
          <p:cNvSpPr txBox="1">
            <a:spLocks noGrp="1"/>
          </p:cNvSpPr>
          <p:nvPr>
            <p:ph type="title"/>
          </p:nvPr>
        </p:nvSpPr>
        <p:spPr>
          <a:xfrm>
            <a:off x="864625" y="526175"/>
            <a:ext cx="7299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ato Black"/>
                <a:ea typeface="Lato Black"/>
                <a:cs typeface="Lato Black"/>
                <a:sym typeface="Lato Black"/>
              </a:rPr>
              <a:t>Understand Listings123’s Stakeholders</a:t>
            </a:r>
            <a:endParaRPr sz="2400">
              <a:solidFill>
                <a:srgbClr val="000000"/>
              </a:solidFill>
              <a:latin typeface="Lato Black"/>
              <a:ea typeface="Lato Black"/>
              <a:cs typeface="Lato Black"/>
              <a:sym typeface="Lato Black"/>
            </a:endParaRPr>
          </a:p>
        </p:txBody>
      </p:sp>
      <p:pic>
        <p:nvPicPr>
          <p:cNvPr id="199" name="Google Shape;199;p35"/>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00" name="Google Shape;200;p35"/>
          <p:cNvSpPr/>
          <p:nvPr/>
        </p:nvSpPr>
        <p:spPr>
          <a:xfrm>
            <a:off x="352850" y="1811550"/>
            <a:ext cx="8580000" cy="423900"/>
          </a:xfrm>
          <a:prstGeom prst="rect">
            <a:avLst/>
          </a:prstGeom>
          <a:solidFill>
            <a:srgbClr val="11659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00" b="1">
                <a:solidFill>
                  <a:schemeClr val="lt1"/>
                </a:solidFill>
                <a:latin typeface="Lato"/>
                <a:ea typeface="Lato"/>
                <a:cs typeface="Lato"/>
                <a:sym typeface="Lato"/>
              </a:rPr>
              <a:t>Why is your project important to each stakeholder? </a:t>
            </a:r>
            <a:r>
              <a:rPr lang="en" sz="1300" i="1">
                <a:solidFill>
                  <a:schemeClr val="lt1"/>
                </a:solidFill>
                <a:latin typeface="Lato"/>
                <a:ea typeface="Lato"/>
                <a:cs typeface="Lato"/>
                <a:sym typeface="Lato"/>
              </a:rPr>
              <a:t>(continued)</a:t>
            </a:r>
            <a:endParaRPr sz="1300" i="1">
              <a:solidFill>
                <a:schemeClr val="lt1"/>
              </a:solidFill>
              <a:latin typeface="Lato"/>
              <a:ea typeface="Lato"/>
              <a:cs typeface="Lato"/>
              <a:sym typeface="Lato"/>
            </a:endParaRPr>
          </a:p>
        </p:txBody>
      </p:sp>
      <p:sp>
        <p:nvSpPr>
          <p:cNvPr id="201" name="Google Shape;201;p35"/>
          <p:cNvSpPr/>
          <p:nvPr/>
        </p:nvSpPr>
        <p:spPr>
          <a:xfrm>
            <a:off x="372950" y="2235450"/>
            <a:ext cx="8559900" cy="2708100"/>
          </a:xfrm>
          <a:prstGeom prst="rect">
            <a:avLst/>
          </a:prstGeom>
          <a:solidFill>
            <a:srgbClr val="F5F5F5"/>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9144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Myself, Data Analyst: The project is important to me because it relies on me to find, and provide data-based evidence for the investors and VCs that will convince them to fund Listings123’s campaign of expansion. I am unable to provide the required insights that speak to the problem Listings123 is facing, this can negatively affect Listings123’s success.</a:t>
            </a:r>
            <a:endParaRPr>
              <a:solidFill>
                <a:schemeClr val="dk1"/>
              </a:solidFill>
              <a:latin typeface="Lato"/>
              <a:ea typeface="Lato"/>
              <a:cs typeface="Lato"/>
              <a:sym typeface="Lato"/>
            </a:endParaRPr>
          </a:p>
          <a:p>
            <a:pPr marL="9144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Listings123’s employees: This project is important to the employees because their jobs depend on the success of Listings123. Any affect to Listings123 be it positive or negative will directly affect employees as well. It is likely only employees higher up will be made aware of this project.</a:t>
            </a:r>
            <a:endParaRPr>
              <a:solidFill>
                <a:schemeClr val="dk1"/>
              </a:solidFill>
              <a:latin typeface="Lato"/>
              <a:ea typeface="Lato"/>
              <a:cs typeface="Lato"/>
              <a:sym typeface="Lato"/>
            </a:endParaRPr>
          </a:p>
          <a:p>
            <a:pPr marL="9144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Hosts: The hosts may not be directly involved in the project, as they are the ones who will be receiving guidance on being a successful host once the traits for a successful host at Listings123 is determined. They may be made aware of the project, but it is not super important to them as they may not be aware.</a:t>
            </a:r>
            <a:endParaRPr>
              <a:solidFill>
                <a:schemeClr val="dk1"/>
              </a:solidFill>
              <a:latin typeface="Lato"/>
              <a:ea typeface="Lato"/>
              <a:cs typeface="Lato"/>
              <a:sym typeface="Lato"/>
            </a:endParaRPr>
          </a:p>
          <a:p>
            <a:pPr marL="914400" lvl="0" indent="-317500" algn="l" rtl="0">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and VC’s: </a:t>
            </a:r>
            <a:endParaRPr>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a:solidFill>
                <a:schemeClr val="dk1"/>
              </a:solidFill>
              <a:latin typeface="Lato Light"/>
              <a:ea typeface="Lato Light"/>
              <a:cs typeface="Lato Light"/>
              <a:sym typeface="Lato Light"/>
            </a:endParaRPr>
          </a:p>
          <a:p>
            <a:pPr marL="0" lvl="0" indent="0" algn="l" rtl="0">
              <a:spcBef>
                <a:spcPts val="0"/>
              </a:spcBef>
              <a:spcAft>
                <a:spcPts val="0"/>
              </a:spcAft>
              <a:buNone/>
            </a:pPr>
            <a:endParaRPr>
              <a:solidFill>
                <a:schemeClr val="dk1"/>
              </a:solidFill>
              <a:latin typeface="Lato Light"/>
              <a:ea typeface="Lato Light"/>
              <a:cs typeface="Lato Light"/>
              <a:sym typeface="Lato Light"/>
            </a:endParaRPr>
          </a:p>
          <a:p>
            <a:pPr marL="0" lvl="0" indent="0" algn="l" rtl="0">
              <a:spcBef>
                <a:spcPts val="0"/>
              </a:spcBef>
              <a:spcAft>
                <a:spcPts val="0"/>
              </a:spcAft>
              <a:buClr>
                <a:schemeClr val="dk1"/>
              </a:buClr>
              <a:buSzPts val="1100"/>
              <a:buFont typeface="Arial"/>
              <a:buNone/>
            </a:pP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1889</Words>
  <Application>Microsoft Office PowerPoint</Application>
  <PresentationFormat>On-screen Show (16:9)</PresentationFormat>
  <Paragraphs>127</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Lato</vt:lpstr>
      <vt:lpstr>Lato Black</vt:lpstr>
      <vt:lpstr>Century Gothic</vt:lpstr>
      <vt:lpstr>Lato Light</vt:lpstr>
      <vt:lpstr>Calibri</vt:lpstr>
      <vt:lpstr>Raleway</vt:lpstr>
      <vt:lpstr>Roboto Slab</vt:lpstr>
      <vt:lpstr>Simple Light</vt:lpstr>
      <vt:lpstr>Pathstream </vt:lpstr>
      <vt:lpstr>PowerPoint Presentation</vt:lpstr>
      <vt:lpstr>Understand Listings123</vt:lpstr>
      <vt:lpstr>Understand Listings123</vt:lpstr>
      <vt:lpstr>Understand Listings123</vt:lpstr>
      <vt:lpstr>Understand Listings123’s Stakeholders</vt:lpstr>
      <vt:lpstr>Understand Listings123’s Stakeholders</vt:lpstr>
      <vt:lpstr>Understand Listings123’s Stakeholders</vt:lpstr>
      <vt:lpstr>Understand Listings123’s Stakeholders</vt:lpstr>
      <vt:lpstr>Understand Listings123’s Stakeholders</vt:lpstr>
      <vt:lpstr>Understand Listings123’s Stakeholders</vt:lpstr>
      <vt:lpstr>Power/Interest Grid (Matrix)</vt:lpstr>
      <vt:lpstr>Explore Listings123’s Data</vt:lpstr>
      <vt:lpstr>Explore Listings123’s Data</vt:lpstr>
      <vt:lpstr>Explore Listings123’s Data</vt:lpstr>
      <vt:lpstr>Explore Listings123’s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Lwam Eyassu</dc:creator>
  <cp:lastModifiedBy>Lwam Eyassu</cp:lastModifiedBy>
  <cp:revision>1</cp:revision>
  <dcterms:modified xsi:type="dcterms:W3CDTF">2023-06-15T22:50:58Z</dcterms:modified>
</cp:coreProperties>
</file>