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A5A49-9A4B-43A0-AD73-C95DD49C48C9}" v="34" dt="2024-11-22T17:50:11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wandle Chauke" userId="beebdd8384d0e53c" providerId="LiveId" clId="{7DEB3178-559F-485C-AC1A-80A5B00AA18D}"/>
    <pc:docChg chg="delSld">
      <pc:chgData name="Lwandle Chauke" userId="beebdd8384d0e53c" providerId="LiveId" clId="{7DEB3178-559F-485C-AC1A-80A5B00AA18D}" dt="2024-11-22T18:05:33.935" v="1" actId="47"/>
      <pc:docMkLst>
        <pc:docMk/>
      </pc:docMkLst>
      <pc:sldChg chg="del">
        <pc:chgData name="Lwandle Chauke" userId="beebdd8384d0e53c" providerId="LiveId" clId="{7DEB3178-559F-485C-AC1A-80A5B00AA18D}" dt="2024-11-22T18:05:31.472" v="0" actId="47"/>
        <pc:sldMkLst>
          <pc:docMk/>
          <pc:sldMk cId="1867632402" sldId="266"/>
        </pc:sldMkLst>
      </pc:sldChg>
      <pc:sldChg chg="del">
        <pc:chgData name="Lwandle Chauke" userId="beebdd8384d0e53c" providerId="LiveId" clId="{7DEB3178-559F-485C-AC1A-80A5B00AA18D}" dt="2024-11-22T18:05:33.935" v="1" actId="47"/>
        <pc:sldMkLst>
          <pc:docMk/>
          <pc:sldMk cId="3731551960" sldId="26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44AD1-C418-48FB-B1A7-8A1E394FE95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347319-AD4E-4E96-90B8-D706566444DD}">
      <dgm:prSet/>
      <dgm:spPr>
        <a:solidFill>
          <a:srgbClr val="E357D2"/>
        </a:solidFill>
        <a:ln>
          <a:solidFill>
            <a:srgbClr val="E357D2"/>
          </a:solidFill>
        </a:ln>
      </dgm:spPr>
      <dgm:t>
        <a:bodyPr/>
        <a:lstStyle/>
        <a:p>
          <a:pPr>
            <a:defRPr b="1"/>
          </a:pPr>
          <a:r>
            <a:rPr lang="en-US" b="1"/>
            <a:t>For Lecturers</a:t>
          </a:r>
          <a:r>
            <a:rPr lang="en-US"/>
            <a:t>:</a:t>
          </a:r>
        </a:p>
      </dgm:t>
    </dgm:pt>
    <dgm:pt modelId="{46FEE352-152E-4E54-8B54-BEE4C41BC355}" type="parTrans" cxnId="{B298ED31-4BED-4F7A-8AA8-DD06538171D2}">
      <dgm:prSet/>
      <dgm:spPr/>
      <dgm:t>
        <a:bodyPr/>
        <a:lstStyle/>
        <a:p>
          <a:endParaRPr lang="en-US"/>
        </a:p>
      </dgm:t>
    </dgm:pt>
    <dgm:pt modelId="{B906979E-C18E-4488-B3D8-23ADEF19C751}" type="sibTrans" cxnId="{B298ED31-4BED-4F7A-8AA8-DD06538171D2}">
      <dgm:prSet/>
      <dgm:spPr/>
      <dgm:t>
        <a:bodyPr/>
        <a:lstStyle/>
        <a:p>
          <a:endParaRPr lang="en-US"/>
        </a:p>
      </dgm:t>
    </dgm:pt>
    <dgm:pt modelId="{9091F312-5AFE-4413-922F-38D837F1FA1B}">
      <dgm:prSet/>
      <dgm:spPr/>
      <dgm:t>
        <a:bodyPr/>
        <a:lstStyle/>
        <a:p>
          <a:r>
            <a:rPr lang="en-US" b="1"/>
            <a:t>Time Savings</a:t>
          </a:r>
          <a:r>
            <a:rPr lang="en-US"/>
            <a:t>: Submitting and tracking claims is much quicker.</a:t>
          </a:r>
        </a:p>
      </dgm:t>
    </dgm:pt>
    <dgm:pt modelId="{65F7D90D-7D1D-4BA0-89FF-90B59966C164}" type="parTrans" cxnId="{C72ADD1E-51CE-4E62-8925-0072E8D29303}">
      <dgm:prSet/>
      <dgm:spPr/>
      <dgm:t>
        <a:bodyPr/>
        <a:lstStyle/>
        <a:p>
          <a:endParaRPr lang="en-US"/>
        </a:p>
      </dgm:t>
    </dgm:pt>
    <dgm:pt modelId="{D38557C1-A7D3-467C-AA9F-CCAC501E8109}" type="sibTrans" cxnId="{C72ADD1E-51CE-4E62-8925-0072E8D29303}">
      <dgm:prSet/>
      <dgm:spPr/>
      <dgm:t>
        <a:bodyPr/>
        <a:lstStyle/>
        <a:p>
          <a:endParaRPr lang="en-US"/>
        </a:p>
      </dgm:t>
    </dgm:pt>
    <dgm:pt modelId="{77FFCD8E-9AEC-44B2-A159-246D42961CED}">
      <dgm:prSet/>
      <dgm:spPr/>
      <dgm:t>
        <a:bodyPr/>
        <a:lstStyle/>
        <a:p>
          <a:r>
            <a:rPr lang="en-US" b="1"/>
            <a:t>Transparency</a:t>
          </a:r>
          <a:r>
            <a:rPr lang="en-US"/>
            <a:t>: Immediate updates on claim statuses and approvals.</a:t>
          </a:r>
        </a:p>
      </dgm:t>
    </dgm:pt>
    <dgm:pt modelId="{CCF144B0-C79E-4E87-B2E2-F5E84BE13E01}" type="parTrans" cxnId="{C8E60650-800A-4D42-9F05-7EAEE9DAE121}">
      <dgm:prSet/>
      <dgm:spPr/>
      <dgm:t>
        <a:bodyPr/>
        <a:lstStyle/>
        <a:p>
          <a:endParaRPr lang="en-US"/>
        </a:p>
      </dgm:t>
    </dgm:pt>
    <dgm:pt modelId="{68D039DB-6AF9-48EF-B005-7A6B8BCF0522}" type="sibTrans" cxnId="{C8E60650-800A-4D42-9F05-7EAEE9DAE121}">
      <dgm:prSet/>
      <dgm:spPr/>
      <dgm:t>
        <a:bodyPr/>
        <a:lstStyle/>
        <a:p>
          <a:endParaRPr lang="en-US"/>
        </a:p>
      </dgm:t>
    </dgm:pt>
    <dgm:pt modelId="{859AD56F-1ED6-41A6-BBE4-F57FEBE715C5}">
      <dgm:prSet/>
      <dgm:spPr>
        <a:solidFill>
          <a:srgbClr val="E357D2"/>
        </a:solidFill>
      </dgm:spPr>
      <dgm:t>
        <a:bodyPr/>
        <a:lstStyle/>
        <a:p>
          <a:pPr>
            <a:defRPr b="1"/>
          </a:pPr>
          <a:r>
            <a:rPr lang="en-US" b="1"/>
            <a:t>For Programme Coordinators</a:t>
          </a:r>
          <a:r>
            <a:rPr lang="en-US"/>
            <a:t>:</a:t>
          </a:r>
        </a:p>
      </dgm:t>
    </dgm:pt>
    <dgm:pt modelId="{9F04D3CC-DFCC-4D8F-B5A9-C6CEDFC8F7B3}" type="parTrans" cxnId="{ADAF2163-7D78-490D-9992-0F207E5933C4}">
      <dgm:prSet/>
      <dgm:spPr/>
      <dgm:t>
        <a:bodyPr/>
        <a:lstStyle/>
        <a:p>
          <a:endParaRPr lang="en-US"/>
        </a:p>
      </dgm:t>
    </dgm:pt>
    <dgm:pt modelId="{9C8990FD-B453-4566-8C4F-A4EFBB289AA4}" type="sibTrans" cxnId="{ADAF2163-7D78-490D-9992-0F207E5933C4}">
      <dgm:prSet/>
      <dgm:spPr/>
      <dgm:t>
        <a:bodyPr/>
        <a:lstStyle/>
        <a:p>
          <a:endParaRPr lang="en-US"/>
        </a:p>
      </dgm:t>
    </dgm:pt>
    <dgm:pt modelId="{A7400F84-17C9-4D82-BADA-CBB073D41151}">
      <dgm:prSet/>
      <dgm:spPr/>
      <dgm:t>
        <a:bodyPr/>
        <a:lstStyle/>
        <a:p>
          <a:r>
            <a:rPr lang="en-US" b="1"/>
            <a:t>Efficiency</a:t>
          </a:r>
          <a:r>
            <a:rPr lang="en-US"/>
            <a:t>: Review and approve claims without delays.</a:t>
          </a:r>
        </a:p>
      </dgm:t>
    </dgm:pt>
    <dgm:pt modelId="{59833FAE-5CA0-4165-B71E-1AE474821FBD}" type="parTrans" cxnId="{91DCFD5B-D2CB-4288-915B-9443896F1464}">
      <dgm:prSet/>
      <dgm:spPr/>
      <dgm:t>
        <a:bodyPr/>
        <a:lstStyle/>
        <a:p>
          <a:endParaRPr lang="en-US"/>
        </a:p>
      </dgm:t>
    </dgm:pt>
    <dgm:pt modelId="{34A68059-5A3E-48EC-8618-3975E304AD15}" type="sibTrans" cxnId="{91DCFD5B-D2CB-4288-915B-9443896F1464}">
      <dgm:prSet/>
      <dgm:spPr/>
      <dgm:t>
        <a:bodyPr/>
        <a:lstStyle/>
        <a:p>
          <a:endParaRPr lang="en-US"/>
        </a:p>
      </dgm:t>
    </dgm:pt>
    <dgm:pt modelId="{D2F0088B-8359-4244-9416-40BAB9F543C2}">
      <dgm:prSet/>
      <dgm:spPr/>
      <dgm:t>
        <a:bodyPr/>
        <a:lstStyle/>
        <a:p>
          <a:r>
            <a:rPr lang="en-US" b="1"/>
            <a:t>Accuracy</a:t>
          </a:r>
          <a:r>
            <a:rPr lang="en-US"/>
            <a:t>: Automated calculations reduce the chances of errors.</a:t>
          </a:r>
        </a:p>
      </dgm:t>
    </dgm:pt>
    <dgm:pt modelId="{955012A2-529B-46BD-B56B-1F8809985486}" type="parTrans" cxnId="{BFC5B5B4-EA55-4E80-AC42-65C9033ED6B2}">
      <dgm:prSet/>
      <dgm:spPr/>
      <dgm:t>
        <a:bodyPr/>
        <a:lstStyle/>
        <a:p>
          <a:endParaRPr lang="en-US"/>
        </a:p>
      </dgm:t>
    </dgm:pt>
    <dgm:pt modelId="{B83C9892-8261-47F8-834D-7C0B3F28F584}" type="sibTrans" cxnId="{BFC5B5B4-EA55-4E80-AC42-65C9033ED6B2}">
      <dgm:prSet/>
      <dgm:spPr/>
      <dgm:t>
        <a:bodyPr/>
        <a:lstStyle/>
        <a:p>
          <a:endParaRPr lang="en-US"/>
        </a:p>
      </dgm:t>
    </dgm:pt>
    <dgm:pt modelId="{0A6DC37A-6C20-4E3B-AF5C-4A033715EFC7}">
      <dgm:prSet/>
      <dgm:spPr>
        <a:solidFill>
          <a:srgbClr val="E357D2"/>
        </a:solidFill>
      </dgm:spPr>
      <dgm:t>
        <a:bodyPr/>
        <a:lstStyle/>
        <a:p>
          <a:pPr>
            <a:defRPr b="1"/>
          </a:pPr>
          <a:r>
            <a:rPr lang="en-US" b="1"/>
            <a:t>For Academic Managers</a:t>
          </a:r>
          <a:r>
            <a:rPr lang="en-US"/>
            <a:t>:</a:t>
          </a:r>
        </a:p>
      </dgm:t>
    </dgm:pt>
    <dgm:pt modelId="{ACF16A5F-42AD-493D-9630-A5CA432352D5}" type="parTrans" cxnId="{5FD3009D-330A-41AE-A088-A45622BAB7CD}">
      <dgm:prSet/>
      <dgm:spPr/>
      <dgm:t>
        <a:bodyPr/>
        <a:lstStyle/>
        <a:p>
          <a:endParaRPr lang="en-US"/>
        </a:p>
      </dgm:t>
    </dgm:pt>
    <dgm:pt modelId="{04A81D69-38D3-4DF9-AC6B-547FC25BFF1B}" type="sibTrans" cxnId="{5FD3009D-330A-41AE-A088-A45622BAB7CD}">
      <dgm:prSet/>
      <dgm:spPr/>
      <dgm:t>
        <a:bodyPr/>
        <a:lstStyle/>
        <a:p>
          <a:endParaRPr lang="en-US"/>
        </a:p>
      </dgm:t>
    </dgm:pt>
    <dgm:pt modelId="{2ECD43A1-1D17-49C6-BFB1-305F117E4BC9}">
      <dgm:prSet/>
      <dgm:spPr/>
      <dgm:t>
        <a:bodyPr/>
        <a:lstStyle/>
        <a:p>
          <a:r>
            <a:rPr lang="en-US" b="1"/>
            <a:t>Visibility</a:t>
          </a:r>
          <a:r>
            <a:rPr lang="en-US"/>
            <a:t>: Easy tracking and reporting on claim statuses across the entire department.</a:t>
          </a:r>
        </a:p>
      </dgm:t>
    </dgm:pt>
    <dgm:pt modelId="{1F895AF7-581C-4502-899F-5D356DA7839F}" type="parTrans" cxnId="{0FCF1CBD-F7E4-4345-9683-2E6E62455FF8}">
      <dgm:prSet/>
      <dgm:spPr/>
      <dgm:t>
        <a:bodyPr/>
        <a:lstStyle/>
        <a:p>
          <a:endParaRPr lang="en-US"/>
        </a:p>
      </dgm:t>
    </dgm:pt>
    <dgm:pt modelId="{8E4D78EB-164B-4C69-8989-C6A609AAA5B0}" type="sibTrans" cxnId="{0FCF1CBD-F7E4-4345-9683-2E6E62455FF8}">
      <dgm:prSet/>
      <dgm:spPr/>
      <dgm:t>
        <a:bodyPr/>
        <a:lstStyle/>
        <a:p>
          <a:endParaRPr lang="en-US"/>
        </a:p>
      </dgm:t>
    </dgm:pt>
    <dgm:pt modelId="{5BA163C3-E5EA-4124-ADE4-F5FB37C90CDE}">
      <dgm:prSet/>
      <dgm:spPr/>
      <dgm:t>
        <a:bodyPr/>
        <a:lstStyle/>
        <a:p>
          <a:r>
            <a:rPr lang="en-US" b="1"/>
            <a:t>Control</a:t>
          </a:r>
          <a:r>
            <a:rPr lang="en-US"/>
            <a:t>: Manage and optimize the claims process with aggregate data.</a:t>
          </a:r>
        </a:p>
      </dgm:t>
    </dgm:pt>
    <dgm:pt modelId="{B69E1210-8179-49D8-AAC5-16AFFB4DD178}" type="parTrans" cxnId="{1D89D529-0348-401B-AEA6-7D96FFC107BC}">
      <dgm:prSet/>
      <dgm:spPr/>
      <dgm:t>
        <a:bodyPr/>
        <a:lstStyle/>
        <a:p>
          <a:endParaRPr lang="en-US"/>
        </a:p>
      </dgm:t>
    </dgm:pt>
    <dgm:pt modelId="{0988B654-3B58-45D4-A0A8-3DF7D0BFA56E}" type="sibTrans" cxnId="{1D89D529-0348-401B-AEA6-7D96FFC107BC}">
      <dgm:prSet/>
      <dgm:spPr/>
      <dgm:t>
        <a:bodyPr/>
        <a:lstStyle/>
        <a:p>
          <a:endParaRPr lang="en-US"/>
        </a:p>
      </dgm:t>
    </dgm:pt>
    <dgm:pt modelId="{70F9AF22-599C-4A4C-AD5C-9279DBB96745}" type="pres">
      <dgm:prSet presAssocID="{A6E44AD1-C418-48FB-B1A7-8A1E394FE95E}" presName="linear" presStyleCnt="0">
        <dgm:presLayoutVars>
          <dgm:dir/>
          <dgm:animLvl val="lvl"/>
          <dgm:resizeHandles val="exact"/>
        </dgm:presLayoutVars>
      </dgm:prSet>
      <dgm:spPr/>
    </dgm:pt>
    <dgm:pt modelId="{975C587B-82BC-4272-BED8-916A4EDB50D5}" type="pres">
      <dgm:prSet presAssocID="{3F347319-AD4E-4E96-90B8-D706566444DD}" presName="parentLin" presStyleCnt="0"/>
      <dgm:spPr/>
    </dgm:pt>
    <dgm:pt modelId="{01D75160-6CF6-4C36-B448-3A2745877A66}" type="pres">
      <dgm:prSet presAssocID="{3F347319-AD4E-4E96-90B8-D706566444DD}" presName="parentLeftMargin" presStyleLbl="node1" presStyleIdx="0" presStyleCnt="3"/>
      <dgm:spPr/>
    </dgm:pt>
    <dgm:pt modelId="{96EE5891-FFFB-4235-99B4-DB5A1A1B32AE}" type="pres">
      <dgm:prSet presAssocID="{3F347319-AD4E-4E96-90B8-D706566444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533C0E-0213-4A0F-80D7-F7B60FF50E85}" type="pres">
      <dgm:prSet presAssocID="{3F347319-AD4E-4E96-90B8-D706566444DD}" presName="negativeSpace" presStyleCnt="0"/>
      <dgm:spPr/>
    </dgm:pt>
    <dgm:pt modelId="{2BA96948-0572-4CC9-A937-25BA8FF7BD1E}" type="pres">
      <dgm:prSet presAssocID="{3F347319-AD4E-4E96-90B8-D706566444DD}" presName="childText" presStyleLbl="conFgAcc1" presStyleIdx="0" presStyleCnt="3">
        <dgm:presLayoutVars>
          <dgm:bulletEnabled val="1"/>
        </dgm:presLayoutVars>
      </dgm:prSet>
      <dgm:spPr/>
    </dgm:pt>
    <dgm:pt modelId="{4783A6C3-4BC3-4C9A-B960-19D77D8B42BA}" type="pres">
      <dgm:prSet presAssocID="{B906979E-C18E-4488-B3D8-23ADEF19C751}" presName="spaceBetweenRectangles" presStyleCnt="0"/>
      <dgm:spPr/>
    </dgm:pt>
    <dgm:pt modelId="{3243C353-6EEE-40ED-B919-46CC7B8308B2}" type="pres">
      <dgm:prSet presAssocID="{859AD56F-1ED6-41A6-BBE4-F57FEBE715C5}" presName="parentLin" presStyleCnt="0"/>
      <dgm:spPr/>
    </dgm:pt>
    <dgm:pt modelId="{FD757876-EEAB-495C-B552-A31B1AC37EC3}" type="pres">
      <dgm:prSet presAssocID="{859AD56F-1ED6-41A6-BBE4-F57FEBE715C5}" presName="parentLeftMargin" presStyleLbl="node1" presStyleIdx="0" presStyleCnt="3"/>
      <dgm:spPr/>
    </dgm:pt>
    <dgm:pt modelId="{EC50B256-283D-4618-BC19-C4D7E0479E16}" type="pres">
      <dgm:prSet presAssocID="{859AD56F-1ED6-41A6-BBE4-F57FEBE715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B0F2F5-21AC-4904-ADE9-71156589EBC9}" type="pres">
      <dgm:prSet presAssocID="{859AD56F-1ED6-41A6-BBE4-F57FEBE715C5}" presName="negativeSpace" presStyleCnt="0"/>
      <dgm:spPr/>
    </dgm:pt>
    <dgm:pt modelId="{8C122AF0-9B24-43F8-A0F9-3105D2E21BCB}" type="pres">
      <dgm:prSet presAssocID="{859AD56F-1ED6-41A6-BBE4-F57FEBE715C5}" presName="childText" presStyleLbl="conFgAcc1" presStyleIdx="1" presStyleCnt="3">
        <dgm:presLayoutVars>
          <dgm:bulletEnabled val="1"/>
        </dgm:presLayoutVars>
      </dgm:prSet>
      <dgm:spPr/>
    </dgm:pt>
    <dgm:pt modelId="{D1FD5F20-F27F-497B-8468-602F95187E05}" type="pres">
      <dgm:prSet presAssocID="{9C8990FD-B453-4566-8C4F-A4EFBB289AA4}" presName="spaceBetweenRectangles" presStyleCnt="0"/>
      <dgm:spPr/>
    </dgm:pt>
    <dgm:pt modelId="{DED6A665-B36C-4764-9E5B-F2DFD4451FE4}" type="pres">
      <dgm:prSet presAssocID="{0A6DC37A-6C20-4E3B-AF5C-4A033715EFC7}" presName="parentLin" presStyleCnt="0"/>
      <dgm:spPr/>
    </dgm:pt>
    <dgm:pt modelId="{2B6F4B52-BEAB-44AE-A5F1-3768BBEF0F60}" type="pres">
      <dgm:prSet presAssocID="{0A6DC37A-6C20-4E3B-AF5C-4A033715EFC7}" presName="parentLeftMargin" presStyleLbl="node1" presStyleIdx="1" presStyleCnt="3"/>
      <dgm:spPr/>
    </dgm:pt>
    <dgm:pt modelId="{11DE99A7-710D-435D-9227-EAE905DC8FC9}" type="pres">
      <dgm:prSet presAssocID="{0A6DC37A-6C20-4E3B-AF5C-4A033715EF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9B0CBD3-6C66-4E4C-A0A0-2CD15BDA3484}" type="pres">
      <dgm:prSet presAssocID="{0A6DC37A-6C20-4E3B-AF5C-4A033715EFC7}" presName="negativeSpace" presStyleCnt="0"/>
      <dgm:spPr/>
    </dgm:pt>
    <dgm:pt modelId="{8E84A27A-E544-43A9-BB9A-C40C0CF4514A}" type="pres">
      <dgm:prSet presAssocID="{0A6DC37A-6C20-4E3B-AF5C-4A033715EFC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952071A-D940-45BE-8430-582FB9B83B7D}" type="presOf" srcId="{0A6DC37A-6C20-4E3B-AF5C-4A033715EFC7}" destId="{2B6F4B52-BEAB-44AE-A5F1-3768BBEF0F60}" srcOrd="0" destOrd="0" presId="urn:microsoft.com/office/officeart/2005/8/layout/list1"/>
    <dgm:cxn modelId="{C72ADD1E-51CE-4E62-8925-0072E8D29303}" srcId="{3F347319-AD4E-4E96-90B8-D706566444DD}" destId="{9091F312-5AFE-4413-922F-38D837F1FA1B}" srcOrd="0" destOrd="0" parTransId="{65F7D90D-7D1D-4BA0-89FF-90B59966C164}" sibTransId="{D38557C1-A7D3-467C-AA9F-CCAC501E8109}"/>
    <dgm:cxn modelId="{1D89D529-0348-401B-AEA6-7D96FFC107BC}" srcId="{0A6DC37A-6C20-4E3B-AF5C-4A033715EFC7}" destId="{5BA163C3-E5EA-4124-ADE4-F5FB37C90CDE}" srcOrd="1" destOrd="0" parTransId="{B69E1210-8179-49D8-AAC5-16AFFB4DD178}" sibTransId="{0988B654-3B58-45D4-A0A8-3DF7D0BFA56E}"/>
    <dgm:cxn modelId="{6C548F31-F8BD-49C1-A9EA-DD6ED7269989}" type="presOf" srcId="{A7400F84-17C9-4D82-BADA-CBB073D41151}" destId="{8C122AF0-9B24-43F8-A0F9-3105D2E21BCB}" srcOrd="0" destOrd="0" presId="urn:microsoft.com/office/officeart/2005/8/layout/list1"/>
    <dgm:cxn modelId="{B298ED31-4BED-4F7A-8AA8-DD06538171D2}" srcId="{A6E44AD1-C418-48FB-B1A7-8A1E394FE95E}" destId="{3F347319-AD4E-4E96-90B8-D706566444DD}" srcOrd="0" destOrd="0" parTransId="{46FEE352-152E-4E54-8B54-BEE4C41BC355}" sibTransId="{B906979E-C18E-4488-B3D8-23ADEF19C751}"/>
    <dgm:cxn modelId="{91DCFD5B-D2CB-4288-915B-9443896F1464}" srcId="{859AD56F-1ED6-41A6-BBE4-F57FEBE715C5}" destId="{A7400F84-17C9-4D82-BADA-CBB073D41151}" srcOrd="0" destOrd="0" parTransId="{59833FAE-5CA0-4165-B71E-1AE474821FBD}" sibTransId="{34A68059-5A3E-48EC-8618-3975E304AD15}"/>
    <dgm:cxn modelId="{ADAF2163-7D78-490D-9992-0F207E5933C4}" srcId="{A6E44AD1-C418-48FB-B1A7-8A1E394FE95E}" destId="{859AD56F-1ED6-41A6-BBE4-F57FEBE715C5}" srcOrd="1" destOrd="0" parTransId="{9F04D3CC-DFCC-4D8F-B5A9-C6CEDFC8F7B3}" sibTransId="{9C8990FD-B453-4566-8C4F-A4EFBB289AA4}"/>
    <dgm:cxn modelId="{40DFE967-5A8B-4632-8EF6-CE8747BB7B5E}" type="presOf" srcId="{859AD56F-1ED6-41A6-BBE4-F57FEBE715C5}" destId="{FD757876-EEAB-495C-B552-A31B1AC37EC3}" srcOrd="0" destOrd="0" presId="urn:microsoft.com/office/officeart/2005/8/layout/list1"/>
    <dgm:cxn modelId="{C8E60650-800A-4D42-9F05-7EAEE9DAE121}" srcId="{3F347319-AD4E-4E96-90B8-D706566444DD}" destId="{77FFCD8E-9AEC-44B2-A159-246D42961CED}" srcOrd="1" destOrd="0" parTransId="{CCF144B0-C79E-4E87-B2E2-F5E84BE13E01}" sibTransId="{68D039DB-6AF9-48EF-B005-7A6B8BCF0522}"/>
    <dgm:cxn modelId="{A0C27C57-FDCC-45F9-80A1-81A8F226C694}" type="presOf" srcId="{77FFCD8E-9AEC-44B2-A159-246D42961CED}" destId="{2BA96948-0572-4CC9-A937-25BA8FF7BD1E}" srcOrd="0" destOrd="1" presId="urn:microsoft.com/office/officeart/2005/8/layout/list1"/>
    <dgm:cxn modelId="{AE631D5A-F02E-4A53-98E5-F7356553FE52}" type="presOf" srcId="{2ECD43A1-1D17-49C6-BFB1-305F117E4BC9}" destId="{8E84A27A-E544-43A9-BB9A-C40C0CF4514A}" srcOrd="0" destOrd="0" presId="urn:microsoft.com/office/officeart/2005/8/layout/list1"/>
    <dgm:cxn modelId="{28508295-7422-41B6-8990-4D84A04C49FD}" type="presOf" srcId="{859AD56F-1ED6-41A6-BBE4-F57FEBE715C5}" destId="{EC50B256-283D-4618-BC19-C4D7E0479E16}" srcOrd="1" destOrd="0" presId="urn:microsoft.com/office/officeart/2005/8/layout/list1"/>
    <dgm:cxn modelId="{5B274897-E790-4C6C-827A-AC9CBA8BEF77}" type="presOf" srcId="{A6E44AD1-C418-48FB-B1A7-8A1E394FE95E}" destId="{70F9AF22-599C-4A4C-AD5C-9279DBB96745}" srcOrd="0" destOrd="0" presId="urn:microsoft.com/office/officeart/2005/8/layout/list1"/>
    <dgm:cxn modelId="{5890AB99-C79F-4038-8517-4B8C536D33D6}" type="presOf" srcId="{5BA163C3-E5EA-4124-ADE4-F5FB37C90CDE}" destId="{8E84A27A-E544-43A9-BB9A-C40C0CF4514A}" srcOrd="0" destOrd="1" presId="urn:microsoft.com/office/officeart/2005/8/layout/list1"/>
    <dgm:cxn modelId="{5FD3009D-330A-41AE-A088-A45622BAB7CD}" srcId="{A6E44AD1-C418-48FB-B1A7-8A1E394FE95E}" destId="{0A6DC37A-6C20-4E3B-AF5C-4A033715EFC7}" srcOrd="2" destOrd="0" parTransId="{ACF16A5F-42AD-493D-9630-A5CA432352D5}" sibTransId="{04A81D69-38D3-4DF9-AC6B-547FC25BFF1B}"/>
    <dgm:cxn modelId="{5E839BA3-4739-4346-8FC4-E46CB170C539}" type="presOf" srcId="{9091F312-5AFE-4413-922F-38D837F1FA1B}" destId="{2BA96948-0572-4CC9-A937-25BA8FF7BD1E}" srcOrd="0" destOrd="0" presId="urn:microsoft.com/office/officeart/2005/8/layout/list1"/>
    <dgm:cxn modelId="{D93719AD-D9CD-4FF2-9975-FD1E71980D10}" type="presOf" srcId="{0A6DC37A-6C20-4E3B-AF5C-4A033715EFC7}" destId="{11DE99A7-710D-435D-9227-EAE905DC8FC9}" srcOrd="1" destOrd="0" presId="urn:microsoft.com/office/officeart/2005/8/layout/list1"/>
    <dgm:cxn modelId="{BFC5B5B4-EA55-4E80-AC42-65C9033ED6B2}" srcId="{859AD56F-1ED6-41A6-BBE4-F57FEBE715C5}" destId="{D2F0088B-8359-4244-9416-40BAB9F543C2}" srcOrd="1" destOrd="0" parTransId="{955012A2-529B-46BD-B56B-1F8809985486}" sibTransId="{B83C9892-8261-47F8-834D-7C0B3F28F584}"/>
    <dgm:cxn modelId="{0FCF1CBD-F7E4-4345-9683-2E6E62455FF8}" srcId="{0A6DC37A-6C20-4E3B-AF5C-4A033715EFC7}" destId="{2ECD43A1-1D17-49C6-BFB1-305F117E4BC9}" srcOrd="0" destOrd="0" parTransId="{1F895AF7-581C-4502-899F-5D356DA7839F}" sibTransId="{8E4D78EB-164B-4C69-8989-C6A609AAA5B0}"/>
    <dgm:cxn modelId="{F434CBC9-FC47-4AB6-BF71-1408235D6D61}" type="presOf" srcId="{3F347319-AD4E-4E96-90B8-D706566444DD}" destId="{96EE5891-FFFB-4235-99B4-DB5A1A1B32AE}" srcOrd="1" destOrd="0" presId="urn:microsoft.com/office/officeart/2005/8/layout/list1"/>
    <dgm:cxn modelId="{0AAB36CB-00B3-44E3-BA60-6C323904B749}" type="presOf" srcId="{3F347319-AD4E-4E96-90B8-D706566444DD}" destId="{01D75160-6CF6-4C36-B448-3A2745877A66}" srcOrd="0" destOrd="0" presId="urn:microsoft.com/office/officeart/2005/8/layout/list1"/>
    <dgm:cxn modelId="{3B603ECE-E403-4FDE-BE47-87F87093336C}" type="presOf" srcId="{D2F0088B-8359-4244-9416-40BAB9F543C2}" destId="{8C122AF0-9B24-43F8-A0F9-3105D2E21BCB}" srcOrd="0" destOrd="1" presId="urn:microsoft.com/office/officeart/2005/8/layout/list1"/>
    <dgm:cxn modelId="{4B813450-367D-4815-8619-8FC5E88AB397}" type="presParOf" srcId="{70F9AF22-599C-4A4C-AD5C-9279DBB96745}" destId="{975C587B-82BC-4272-BED8-916A4EDB50D5}" srcOrd="0" destOrd="0" presId="urn:microsoft.com/office/officeart/2005/8/layout/list1"/>
    <dgm:cxn modelId="{F594557B-11B3-4544-A762-9CABD260F52E}" type="presParOf" srcId="{975C587B-82BC-4272-BED8-916A4EDB50D5}" destId="{01D75160-6CF6-4C36-B448-3A2745877A66}" srcOrd="0" destOrd="0" presId="urn:microsoft.com/office/officeart/2005/8/layout/list1"/>
    <dgm:cxn modelId="{4B031CE7-E09A-476C-89EA-305A8A0C4941}" type="presParOf" srcId="{975C587B-82BC-4272-BED8-916A4EDB50D5}" destId="{96EE5891-FFFB-4235-99B4-DB5A1A1B32AE}" srcOrd="1" destOrd="0" presId="urn:microsoft.com/office/officeart/2005/8/layout/list1"/>
    <dgm:cxn modelId="{9D7BBEE6-BD75-4FA7-A33D-619657420AD3}" type="presParOf" srcId="{70F9AF22-599C-4A4C-AD5C-9279DBB96745}" destId="{E7533C0E-0213-4A0F-80D7-F7B60FF50E85}" srcOrd="1" destOrd="0" presId="urn:microsoft.com/office/officeart/2005/8/layout/list1"/>
    <dgm:cxn modelId="{F733B4AE-C9F3-43EA-BD10-67F035F38F08}" type="presParOf" srcId="{70F9AF22-599C-4A4C-AD5C-9279DBB96745}" destId="{2BA96948-0572-4CC9-A937-25BA8FF7BD1E}" srcOrd="2" destOrd="0" presId="urn:microsoft.com/office/officeart/2005/8/layout/list1"/>
    <dgm:cxn modelId="{62EEBA58-487E-4C47-860A-533A290205C0}" type="presParOf" srcId="{70F9AF22-599C-4A4C-AD5C-9279DBB96745}" destId="{4783A6C3-4BC3-4C9A-B960-19D77D8B42BA}" srcOrd="3" destOrd="0" presId="urn:microsoft.com/office/officeart/2005/8/layout/list1"/>
    <dgm:cxn modelId="{2E25DD90-C61F-4138-BD8A-17A80A7FC7AA}" type="presParOf" srcId="{70F9AF22-599C-4A4C-AD5C-9279DBB96745}" destId="{3243C353-6EEE-40ED-B919-46CC7B8308B2}" srcOrd="4" destOrd="0" presId="urn:microsoft.com/office/officeart/2005/8/layout/list1"/>
    <dgm:cxn modelId="{ADB402A4-9418-4F90-B2F7-FCA613917CE3}" type="presParOf" srcId="{3243C353-6EEE-40ED-B919-46CC7B8308B2}" destId="{FD757876-EEAB-495C-B552-A31B1AC37EC3}" srcOrd="0" destOrd="0" presId="urn:microsoft.com/office/officeart/2005/8/layout/list1"/>
    <dgm:cxn modelId="{C40D2932-A304-43BE-B87F-65859E91F26C}" type="presParOf" srcId="{3243C353-6EEE-40ED-B919-46CC7B8308B2}" destId="{EC50B256-283D-4618-BC19-C4D7E0479E16}" srcOrd="1" destOrd="0" presId="urn:microsoft.com/office/officeart/2005/8/layout/list1"/>
    <dgm:cxn modelId="{4AE39F1D-5B83-43B7-AE2E-21A6B2B350B4}" type="presParOf" srcId="{70F9AF22-599C-4A4C-AD5C-9279DBB96745}" destId="{80B0F2F5-21AC-4904-ADE9-71156589EBC9}" srcOrd="5" destOrd="0" presId="urn:microsoft.com/office/officeart/2005/8/layout/list1"/>
    <dgm:cxn modelId="{48C70E4E-EF29-4FDE-A40E-E8A4A6953FAC}" type="presParOf" srcId="{70F9AF22-599C-4A4C-AD5C-9279DBB96745}" destId="{8C122AF0-9B24-43F8-A0F9-3105D2E21BCB}" srcOrd="6" destOrd="0" presId="urn:microsoft.com/office/officeart/2005/8/layout/list1"/>
    <dgm:cxn modelId="{27F4B7D9-3303-4448-88C7-FED6E5DEBBCE}" type="presParOf" srcId="{70F9AF22-599C-4A4C-AD5C-9279DBB96745}" destId="{D1FD5F20-F27F-497B-8468-602F95187E05}" srcOrd="7" destOrd="0" presId="urn:microsoft.com/office/officeart/2005/8/layout/list1"/>
    <dgm:cxn modelId="{AE6555BD-A906-464B-A852-1786AAC44634}" type="presParOf" srcId="{70F9AF22-599C-4A4C-AD5C-9279DBB96745}" destId="{DED6A665-B36C-4764-9E5B-F2DFD4451FE4}" srcOrd="8" destOrd="0" presId="urn:microsoft.com/office/officeart/2005/8/layout/list1"/>
    <dgm:cxn modelId="{D6350951-DE00-4E3A-B802-9AC092A87B85}" type="presParOf" srcId="{DED6A665-B36C-4764-9E5B-F2DFD4451FE4}" destId="{2B6F4B52-BEAB-44AE-A5F1-3768BBEF0F60}" srcOrd="0" destOrd="0" presId="urn:microsoft.com/office/officeart/2005/8/layout/list1"/>
    <dgm:cxn modelId="{CF9BC723-9E62-4CA7-9A5D-99E709B9346E}" type="presParOf" srcId="{DED6A665-B36C-4764-9E5B-F2DFD4451FE4}" destId="{11DE99A7-710D-435D-9227-EAE905DC8FC9}" srcOrd="1" destOrd="0" presId="urn:microsoft.com/office/officeart/2005/8/layout/list1"/>
    <dgm:cxn modelId="{EB6E94AB-FECF-4E42-9DAA-1092917CE362}" type="presParOf" srcId="{70F9AF22-599C-4A4C-AD5C-9279DBB96745}" destId="{E9B0CBD3-6C66-4E4C-A0A0-2CD15BDA3484}" srcOrd="9" destOrd="0" presId="urn:microsoft.com/office/officeart/2005/8/layout/list1"/>
    <dgm:cxn modelId="{BE25DB81-6220-416C-8982-2A36E7548BB5}" type="presParOf" srcId="{70F9AF22-599C-4A4C-AD5C-9279DBB96745}" destId="{8E84A27A-E544-43A9-BB9A-C40C0CF451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96948-0572-4CC9-A937-25BA8FF7BD1E}">
      <dsp:nvSpPr>
        <dsp:cNvPr id="0" name=""/>
        <dsp:cNvSpPr/>
      </dsp:nvSpPr>
      <dsp:spPr>
        <a:xfrm>
          <a:off x="0" y="247559"/>
          <a:ext cx="4663440" cy="114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35" tIns="270764" rIns="36193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Time Savings</a:t>
          </a:r>
          <a:r>
            <a:rPr lang="en-US" sz="1300" kern="1200"/>
            <a:t>: Submitting and tracking claims is much quicker.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Transparency</a:t>
          </a:r>
          <a:r>
            <a:rPr lang="en-US" sz="1300" kern="1200"/>
            <a:t>: Immediate updates on claim statuses and approvals.</a:t>
          </a:r>
        </a:p>
      </dsp:txBody>
      <dsp:txXfrm>
        <a:off x="0" y="247559"/>
        <a:ext cx="4663440" cy="1146600"/>
      </dsp:txXfrm>
    </dsp:sp>
    <dsp:sp modelId="{96EE5891-FFFB-4235-99B4-DB5A1A1B32AE}">
      <dsp:nvSpPr>
        <dsp:cNvPr id="0" name=""/>
        <dsp:cNvSpPr/>
      </dsp:nvSpPr>
      <dsp:spPr>
        <a:xfrm>
          <a:off x="233172" y="55679"/>
          <a:ext cx="3264408" cy="383760"/>
        </a:xfrm>
        <a:prstGeom prst="roundRect">
          <a:avLst/>
        </a:prstGeom>
        <a:solidFill>
          <a:srgbClr val="E357D2"/>
        </a:solidFill>
        <a:ln w="12700" cap="flat" cmpd="sng" algn="ctr">
          <a:solidFill>
            <a:srgbClr val="E357D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7" tIns="0" rIns="123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For Lecturers</a:t>
          </a:r>
          <a:r>
            <a:rPr lang="en-US" sz="1300" kern="1200"/>
            <a:t>:</a:t>
          </a:r>
        </a:p>
      </dsp:txBody>
      <dsp:txXfrm>
        <a:off x="251906" y="74413"/>
        <a:ext cx="3226940" cy="346292"/>
      </dsp:txXfrm>
    </dsp:sp>
    <dsp:sp modelId="{8C122AF0-9B24-43F8-A0F9-3105D2E21BCB}">
      <dsp:nvSpPr>
        <dsp:cNvPr id="0" name=""/>
        <dsp:cNvSpPr/>
      </dsp:nvSpPr>
      <dsp:spPr>
        <a:xfrm>
          <a:off x="0" y="1656239"/>
          <a:ext cx="4663440" cy="114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67689"/>
              <a:satOff val="126"/>
              <a:lumOff val="-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35" tIns="270764" rIns="36193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Efficiency</a:t>
          </a:r>
          <a:r>
            <a:rPr lang="en-US" sz="1300" kern="1200"/>
            <a:t>: Review and approve claims without delays.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Accuracy</a:t>
          </a:r>
          <a:r>
            <a:rPr lang="en-US" sz="1300" kern="1200"/>
            <a:t>: Automated calculations reduce the chances of errors.</a:t>
          </a:r>
        </a:p>
      </dsp:txBody>
      <dsp:txXfrm>
        <a:off x="0" y="1656239"/>
        <a:ext cx="4663440" cy="1146600"/>
      </dsp:txXfrm>
    </dsp:sp>
    <dsp:sp modelId="{EC50B256-283D-4618-BC19-C4D7E0479E16}">
      <dsp:nvSpPr>
        <dsp:cNvPr id="0" name=""/>
        <dsp:cNvSpPr/>
      </dsp:nvSpPr>
      <dsp:spPr>
        <a:xfrm>
          <a:off x="233172" y="1464359"/>
          <a:ext cx="3264408" cy="383760"/>
        </a:xfrm>
        <a:prstGeom prst="roundRect">
          <a:avLst/>
        </a:prstGeom>
        <a:solidFill>
          <a:srgbClr val="E35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7" tIns="0" rIns="123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For Programme Coordinators</a:t>
          </a:r>
          <a:r>
            <a:rPr lang="en-US" sz="1300" kern="1200"/>
            <a:t>:</a:t>
          </a:r>
        </a:p>
      </dsp:txBody>
      <dsp:txXfrm>
        <a:off x="251906" y="1483093"/>
        <a:ext cx="3226940" cy="346292"/>
      </dsp:txXfrm>
    </dsp:sp>
    <dsp:sp modelId="{8E84A27A-E544-43A9-BB9A-C40C0CF4514A}">
      <dsp:nvSpPr>
        <dsp:cNvPr id="0" name=""/>
        <dsp:cNvSpPr/>
      </dsp:nvSpPr>
      <dsp:spPr>
        <a:xfrm>
          <a:off x="0" y="3064919"/>
          <a:ext cx="4663440" cy="114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535378"/>
              <a:satOff val="252"/>
              <a:lumOff val="-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35" tIns="270764" rIns="36193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Visibility</a:t>
          </a:r>
          <a:r>
            <a:rPr lang="en-US" sz="1300" kern="1200"/>
            <a:t>: Easy tracking and reporting on claim statuses across the entire department.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Control</a:t>
          </a:r>
          <a:r>
            <a:rPr lang="en-US" sz="1300" kern="1200"/>
            <a:t>: Manage and optimize the claims process with aggregate data.</a:t>
          </a:r>
        </a:p>
      </dsp:txBody>
      <dsp:txXfrm>
        <a:off x="0" y="3064919"/>
        <a:ext cx="4663440" cy="1146600"/>
      </dsp:txXfrm>
    </dsp:sp>
    <dsp:sp modelId="{11DE99A7-710D-435D-9227-EAE905DC8FC9}">
      <dsp:nvSpPr>
        <dsp:cNvPr id="0" name=""/>
        <dsp:cNvSpPr/>
      </dsp:nvSpPr>
      <dsp:spPr>
        <a:xfrm>
          <a:off x="233172" y="2873039"/>
          <a:ext cx="3264408" cy="383760"/>
        </a:xfrm>
        <a:prstGeom prst="roundRect">
          <a:avLst/>
        </a:prstGeom>
        <a:solidFill>
          <a:srgbClr val="E35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7" tIns="0" rIns="123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For Academic Managers</a:t>
          </a:r>
          <a:r>
            <a:rPr lang="en-US" sz="1300" kern="1200"/>
            <a:t>:</a:t>
          </a:r>
        </a:p>
      </dsp:txBody>
      <dsp:txXfrm>
        <a:off x="251906" y="2891773"/>
        <a:ext cx="322694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60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9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2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9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4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12E44262-F608-F92F-3FE8-7A7FE56457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39376-AC23-1F93-0F26-F8021A166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277" y="2398143"/>
            <a:ext cx="4954137" cy="2116348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Contract Monthly Claim System (CMCS)</a:t>
            </a:r>
            <a:endParaRPr lang="en-Z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3F568-99BA-FE1A-0F0E-CCC2D0336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7276" y="4514492"/>
            <a:ext cx="4870953" cy="719424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ZA" dirty="0">
                <a:solidFill>
                  <a:srgbClr val="FFFFFF"/>
                </a:solidFill>
              </a:rPr>
              <a:t>Lwandle Chauke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9037D5-760E-1F04-18A2-81E93142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830E4-6D90-3C07-254D-235A5B2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292114"/>
            <a:ext cx="4595654" cy="2273771"/>
          </a:xfrm>
        </p:spPr>
        <p:txBody>
          <a:bodyPr>
            <a:normAutofit/>
          </a:bodyPr>
          <a:lstStyle/>
          <a:p>
            <a:r>
              <a:rPr lang="en-ZA" sz="4000" dirty="0"/>
              <a:t>Benefits &amp;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0897A0-BB37-F472-A595-197B74816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205222"/>
              </p:ext>
            </p:extLst>
          </p:nvPr>
        </p:nvGraphicFramePr>
        <p:xfrm>
          <a:off x="5878286" y="1295401"/>
          <a:ext cx="4663440" cy="426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2D69FB-D601-1AB3-9866-BD5D97800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168" y="952500"/>
            <a:ext cx="3453145" cy="4952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2CC88-7BF3-D52A-022B-E60EC52C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363" y="1295399"/>
            <a:ext cx="5710237" cy="1598023"/>
          </a:xfrm>
        </p:spPr>
        <p:txBody>
          <a:bodyPr>
            <a:normAutofit/>
          </a:bodyPr>
          <a:lstStyle/>
          <a:p>
            <a:r>
              <a:rPr lang="en-ZA" dirty="0"/>
              <a:t>Conclusion &amp; Future Enhancements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CEDFCCCD-6EB4-156D-37A9-6CB7FCAE7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1" y="1700691"/>
            <a:ext cx="3465636" cy="346563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53ADA4-4423-2812-6E08-FBA1A068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893422"/>
            <a:ext cx="4800600" cy="30120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Status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CMCS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successfully automated the monthly claim submission and approval process, reducing administrative workload and increasing operational efficiency.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Integration with Payroll Systems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Direct integration for automatic claim payments.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Mobile App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mobile version of the application for on-the-go access.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Analytics &amp; Insights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Advanced reporting features for in-depth claim analysis.</a:t>
            </a:r>
          </a:p>
          <a:p>
            <a:pPr>
              <a:lnSpc>
                <a:spcPct val="110000"/>
              </a:lnSpc>
            </a:pPr>
            <a:endParaRPr lang="en-Z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2D69FB-D601-1AB3-9866-BD5D97800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168" y="952500"/>
            <a:ext cx="3453145" cy="4952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6A677-1ADE-D42E-C694-6A62B0C6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95" y="901679"/>
            <a:ext cx="5710237" cy="1598023"/>
          </a:xfrm>
        </p:spPr>
        <p:txBody>
          <a:bodyPr>
            <a:normAutofit/>
          </a:bodyPr>
          <a:lstStyle/>
          <a:p>
            <a:r>
              <a:rPr lang="en-ZA" sz="4000" dirty="0"/>
              <a:t>INTRODUCTION</a:t>
            </a:r>
          </a:p>
        </p:txBody>
      </p:sp>
      <p:pic>
        <p:nvPicPr>
          <p:cNvPr id="7" name="Graphic 6" descr="Construction Worker">
            <a:extLst>
              <a:ext uri="{FF2B5EF4-FFF2-40B4-BE49-F238E27FC236}">
                <a16:creationId xmlns:a16="http://schemas.microsoft.com/office/drawing/2014/main" id="{82BD338C-49A9-4201-1783-3DE668630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1" y="1700691"/>
            <a:ext cx="3465636" cy="34656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0ACB-2E98-96D8-D53A-D7634CB3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804" y="2188029"/>
            <a:ext cx="6592039" cy="49529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Contract Monthly Claim System (CMCS)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aims to automate the submission and approval process of claims for hours worked by Independent Contractor (IC) lecturers.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To ensure accurate, error-free calculations and improve the efficiency of the claims process.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Claims submission, review, approval, and rejection by various user roles.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Automated calculations for claim amounts, ensuring transparency and accuracy.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Document uploads to support claims, reducing paper-based processes.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Automated processes reduce administrative tasks.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Minimizes errors in claim calculations.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Transparency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Clear visibility of claim status for all users.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en-Z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1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817AD-0B7F-4AC4-20DE-0379BC1C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87" y="788805"/>
            <a:ext cx="7085349" cy="1778907"/>
          </a:xfrm>
          <a:noFill/>
        </p:spPr>
        <p:txBody>
          <a:bodyPr>
            <a:normAutofit/>
          </a:bodyPr>
          <a:lstStyle/>
          <a:p>
            <a:r>
              <a:rPr lang="en-ZA" sz="3200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D99B-E49E-B60A-D16A-5CD993C7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62" y="2180397"/>
            <a:ext cx="6709016" cy="430204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: Built using </a:t>
            </a:r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ASP.NET Core MVC</a:t>
            </a: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 with Razor Pages, HTML, CSS, and JavaScript for responsive design.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: The system uses </a:t>
            </a:r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 for backend logic and </a:t>
            </a:r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Entity Framework Core</a:t>
            </a: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 to interact with the </a:t>
            </a:r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 database.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 for data storage, managing user details, claims, roles, and supporting documents.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ZA" sz="1600" dirty="0" err="1">
                <a:latin typeface="Arial" panose="020B0604020202020204" pitchFamily="34" charset="0"/>
                <a:cs typeface="Arial" panose="020B0604020202020204" pitchFamily="34" charset="0"/>
              </a:rPr>
              <a:t>NUnit</a:t>
            </a: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ZA" sz="1600" dirty="0" err="1"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 to test system functionality, ensuring reliable operations.</a:t>
            </a:r>
          </a:p>
          <a:p>
            <a:pPr>
              <a:lnSpc>
                <a:spcPct val="110000"/>
              </a:lnSpc>
            </a:pPr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Key Components</a:t>
            </a: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User Roles</a:t>
            </a: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: Lecturers, Programme Coordinators, Academic Managers.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ZA" sz="1600" b="1" dirty="0"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: Claim submission by lecturers → Approval/Review by coordinators → Final status viewable by lecturers and managers.</a:t>
            </a:r>
          </a:p>
          <a:p>
            <a:pPr>
              <a:lnSpc>
                <a:spcPct val="110000"/>
              </a:lnSpc>
            </a:pPr>
            <a:endParaRPr lang="en-Z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965357"/>
            <a:ext cx="2716300" cy="49425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FC6CEEE0-FD3D-4C7C-8241-B45C82520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6871" y="1953772"/>
            <a:ext cx="2943036" cy="29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5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54246F-8623-7F3F-7EFA-15A14DAF0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7FA28-2069-D3CC-1B1B-E3849314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98" y="516107"/>
            <a:ext cx="10364602" cy="1778906"/>
          </a:xfrm>
        </p:spPr>
        <p:txBody>
          <a:bodyPr>
            <a:normAutofit/>
          </a:bodyPr>
          <a:lstStyle/>
          <a:p>
            <a:r>
              <a:rPr lang="en-ZA" dirty="0"/>
              <a:t>User Registration &amp;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A0F0-CA38-E5D1-1173-75AF0F38C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764750"/>
            <a:ext cx="9062357" cy="44564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Roles in the System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Lecturer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Submits claims for hours worked and tracks their status.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Coordinator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Reviews, approves, or rejects submitted claims.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Academic Manager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Tracks the overall claim submissions and their statuses across the organization.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Registration Flow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Lecturers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fill out their personal details and role selection (Lecturer, Coordinator, or Manager).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Form Validation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Ensures all fields (like name, email, and password) are correctly filled.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Role-Based Authentication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Role determines which sections of the application users can access.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Role-based redirection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After login, users are directed to their respective dashboard based on their role.</a:t>
            </a:r>
          </a:p>
          <a:p>
            <a:pPr marL="0" indent="0">
              <a:lnSpc>
                <a:spcPct val="110000"/>
              </a:lnSpc>
              <a:buNone/>
            </a:pPr>
            <a:endParaRPr lang="en-Z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5400" y="953965"/>
            <a:ext cx="4164100" cy="495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Lecturer">
            <a:extLst>
              <a:ext uri="{FF2B5EF4-FFF2-40B4-BE49-F238E27FC236}">
                <a16:creationId xmlns:a16="http://schemas.microsoft.com/office/drawing/2014/main" id="{C0D8108A-807E-8B2B-815F-F868FB5EE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5479" y="1699143"/>
            <a:ext cx="3459714" cy="34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4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FB4C2-F8ED-9EEC-DBBC-47FA3425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78" y="654441"/>
            <a:ext cx="8371115" cy="1778907"/>
          </a:xfrm>
          <a:noFill/>
        </p:spPr>
        <p:txBody>
          <a:bodyPr>
            <a:normAutofit/>
          </a:bodyPr>
          <a:lstStyle/>
          <a:p>
            <a:r>
              <a:rPr lang="en-ZA" dirty="0"/>
              <a:t>Claim Submission by Lecturers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3A1CEF4-5A7D-45CB-7542-7C920BBD4A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1" y="1953772"/>
            <a:ext cx="6364560" cy="39464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Lecturers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can log in and submit claims for hours worked.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Required Details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Hours worked, hourly rate, date range, and any necessary supporting documentation (e.g., receipts, contracts).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Supporting Documents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Upload any relevant documents to ensure that claims are substantiated.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Track Status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After submission, lecturers can track their claims’ status (Pending, Approved, or Rejected).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Pending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Awaiting coordinator review.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Approved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Approved for payment.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Rejected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Returned for corrections.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965357"/>
            <a:ext cx="2716300" cy="49425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EC69C28C-380A-E536-DEE5-5A67B075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6871" y="1953772"/>
            <a:ext cx="2943036" cy="29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4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CB7C8-0953-1C32-004A-EF515DB6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957739"/>
            <a:ext cx="8583387" cy="1279276"/>
          </a:xfrm>
          <a:noFill/>
        </p:spPr>
        <p:txBody>
          <a:bodyPr>
            <a:normAutofit/>
          </a:bodyPr>
          <a:lstStyle/>
          <a:p>
            <a:r>
              <a:rPr lang="en-US" dirty="0"/>
              <a:t>Claim Review &amp; Management by Coordinators</a:t>
            </a:r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FFBFC4-C1A5-1514-CC1D-33C32290C9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1" y="2237015"/>
            <a:ext cx="6721928" cy="41474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Review Process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Coordinators can view all claims submitted by lecturers within their department.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They can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approve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claims based on predefined criteria (hours worked, documentation, etc.).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Rejection Reasons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Missing documentation.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Hours worked exceed predefined limits.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Errors in submission details (rate, total hours).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Status Update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Coordinators can update the claim status, and lecturers are notified instantly.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Filtering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Coordinators can filter claims by lecturer, status, or date range to expedite the approval process.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965357"/>
            <a:ext cx="2716300" cy="49425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eeting">
            <a:extLst>
              <a:ext uri="{FF2B5EF4-FFF2-40B4-BE49-F238E27FC236}">
                <a16:creationId xmlns:a16="http://schemas.microsoft.com/office/drawing/2014/main" id="{B5DE6478-9C2F-05B9-DC4D-035A59526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6871" y="1953772"/>
            <a:ext cx="2943036" cy="29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7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654E2-1E6C-F11A-713E-7519396F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16" y="942699"/>
            <a:ext cx="7783287" cy="1295605"/>
          </a:xfrm>
          <a:noFill/>
        </p:spPr>
        <p:txBody>
          <a:bodyPr>
            <a:normAutofit/>
          </a:bodyPr>
          <a:lstStyle/>
          <a:p>
            <a:r>
              <a:rPr lang="en-US" dirty="0"/>
              <a:t>Claim Tracking by Academic Managers</a:t>
            </a:r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91F3E2-1D9B-7F45-9F1A-E435C01AB9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1" y="2238304"/>
            <a:ext cx="6738256" cy="36619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Academic Managers can view and track the overall status of claims submitted across all departments.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Aggregate Overview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Managers can see the total number of claims, the number of claims approved or rejected, and the pending claims.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Reporting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Generate reports on claim statuses, trends over time, and departmental breakdowns.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Dashboard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Provides a centralized view of all claims, making it easier for managers to monitor and manage.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965357"/>
            <a:ext cx="2716300" cy="49425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29F0505B-3A42-F381-E2FD-C7E30EAC8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6871" y="1953772"/>
            <a:ext cx="2943036" cy="29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7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E8CF9-AF14-559C-C098-D3D21519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13" y="614817"/>
            <a:ext cx="8224158" cy="1197633"/>
          </a:xfrm>
          <a:noFill/>
        </p:spPr>
        <p:txBody>
          <a:bodyPr>
            <a:normAutofit/>
          </a:bodyPr>
          <a:lstStyle/>
          <a:p>
            <a:r>
              <a:rPr lang="en-ZA" dirty="0"/>
              <a:t>Automated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5541-0418-6259-017B-9326F5A29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584" y="1812449"/>
            <a:ext cx="6662215" cy="443073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Automated Calculations</a:t>
            </a:r>
            <a:r>
              <a:rPr lang="en-US" sz="2000" dirty="0"/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system automatically calculates the total claim amount based on hours worked and hourly rates.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Deductions, bonuses, and other financial adjustments can be automatically applied to the claim totals.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Error Reduction</a:t>
            </a:r>
            <a:r>
              <a:rPr lang="en-US" sz="2000" dirty="0"/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Eliminates manual errors in claim submissions.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Reduces human intervention, improving accuracy and reliability of claims processing.</a:t>
            </a:r>
          </a:p>
          <a:p>
            <a:pPr>
              <a:lnSpc>
                <a:spcPct val="110000"/>
              </a:lnSpc>
            </a:pPr>
            <a:endParaRPr lang="en-ZA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965357"/>
            <a:ext cx="2716300" cy="49425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8990F547-8292-720C-2B36-6051AF2A0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6871" y="1953772"/>
            <a:ext cx="2943036" cy="29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3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44A3-CB0C-82EA-A91C-38878B5A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17" y="747616"/>
            <a:ext cx="7881258" cy="1393576"/>
          </a:xfrm>
          <a:noFill/>
        </p:spPr>
        <p:txBody>
          <a:bodyPr>
            <a:normAutofit/>
          </a:bodyPr>
          <a:lstStyle/>
          <a:p>
            <a:r>
              <a:rPr lang="en-ZA" dirty="0"/>
              <a:t>Database &amp; Technology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027B8E-260A-D623-D7B5-C472B35FB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3255" y="1953772"/>
            <a:ext cx="6830546" cy="44065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C#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.NET Core MVC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are used to build the backend logic.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Entity Framework 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database interaction.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Razor Pages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dynamic content generation.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Bootstrap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responsive design, ensuring mobile-friendly views.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SQL 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store user data, claim records, roles, and other metadata.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Unit Testing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NUnit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xUnit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test application functions like claim submission, claim approval, and user authentication.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965357"/>
            <a:ext cx="2716300" cy="49425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D41A811-6429-A8BB-E747-9916C8EF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6871" y="1953772"/>
            <a:ext cx="2943036" cy="29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12959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LeftStep">
      <a:dk1>
        <a:srgbClr val="000000"/>
      </a:dk1>
      <a:lt1>
        <a:srgbClr val="FFFFFF"/>
      </a:lt1>
      <a:dk2>
        <a:srgbClr val="412624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934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Goudy Old Style</vt:lpstr>
      <vt:lpstr>Univers Light</vt:lpstr>
      <vt:lpstr>PoiseVTI</vt:lpstr>
      <vt:lpstr>Contract Monthly Claim System (CMCS)</vt:lpstr>
      <vt:lpstr>INTRODUCTION</vt:lpstr>
      <vt:lpstr>System Architecture</vt:lpstr>
      <vt:lpstr>User Registration &amp; Authentication</vt:lpstr>
      <vt:lpstr>Claim Submission by Lecturers</vt:lpstr>
      <vt:lpstr>Claim Review &amp; Management by Coordinators</vt:lpstr>
      <vt:lpstr>Claim Tracking by Academic Managers</vt:lpstr>
      <vt:lpstr>Automated Calculations</vt:lpstr>
      <vt:lpstr>Database &amp; Technology Stack</vt:lpstr>
      <vt:lpstr>Benefits &amp; Impact</vt:lpstr>
      <vt:lpstr>Conclusion &amp; 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Lwandle Chauke</dc:creator>
  <cp:lastModifiedBy>Lwandle Chauke</cp:lastModifiedBy>
  <cp:revision>2</cp:revision>
  <dcterms:created xsi:type="dcterms:W3CDTF">2024-11-22T16:46:17Z</dcterms:created>
  <dcterms:modified xsi:type="dcterms:W3CDTF">2024-11-22T18:05:42Z</dcterms:modified>
</cp:coreProperties>
</file>