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mailto:support@mastecard.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49" y="1464116"/>
            <a:ext cx="8032200" cy="171052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33" dirty="0"/>
              <a:t>Familiarize yourself with phishing attacks</a:t>
            </a:r>
            <a:br>
              <a:rPr lang="en" sz="2933" dirty="0"/>
            </a:br>
            <a:br>
              <a:rPr lang="en" sz="2933" dirty="0"/>
            </a:br>
            <a:r>
              <a:rPr lang="en" sz="2400" b="0" dirty="0"/>
              <a:t>HR and Marketing were the most phished out of all departments</a:t>
            </a:r>
            <a:br>
              <a:rPr lang="en" sz="2400" b="0" dirty="0"/>
            </a:br>
            <a:endParaRPr sz="2400" b="0" dirty="0"/>
          </a:p>
          <a:p>
            <a:pPr marL="0" lvl="0" indent="0" algn="l" rtl="0">
              <a:spcBef>
                <a:spcPts val="0"/>
              </a:spcBef>
              <a:spcAft>
                <a:spcPts val="0"/>
              </a:spcAft>
              <a:buNone/>
            </a:pPr>
            <a:endParaRPr sz="1200" b="0" dirty="0">
              <a:highlight>
                <a:srgbClr val="FFFF00"/>
              </a:highlight>
            </a:endParaRPr>
          </a:p>
        </p:txBody>
      </p:sp>
      <p:pic>
        <p:nvPicPr>
          <p:cNvPr id="1026" name="Picture 2" descr="What is Spear Phishing? - VIPRE">
            <a:extLst>
              <a:ext uri="{FF2B5EF4-FFF2-40B4-BE49-F238E27FC236}">
                <a16:creationId xmlns:a16="http://schemas.microsoft.com/office/drawing/2014/main" id="{B85F0F88-C030-7173-012E-0043A0B3B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896" y="3052292"/>
            <a:ext cx="3126414" cy="1817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GB" dirty="0"/>
              <a:t>Phishing is a type of cyber-crime where scammers tries to lure you into providing sensitive information such as usernames, passwords, credit card details, or other personal data. Phishing can trick through  emails, and messages, that appear to be from legitimate businesses but are actually fake. </a:t>
            </a:r>
          </a:p>
          <a:p>
            <a:pPr marL="0" lvl="0" indent="0" algn="l" rtl="0">
              <a:spcBef>
                <a:spcPts val="0"/>
              </a:spcBef>
              <a:spcAft>
                <a:spcPts val="1200"/>
              </a:spcAft>
              <a:buNone/>
            </a:pPr>
            <a:endParaRPr lang="en-ZA" dirty="0">
              <a:highlight>
                <a:srgbClr val="FFFF00"/>
              </a:highlight>
            </a:endParaRPr>
          </a:p>
          <a:p>
            <a:pPr marL="0" lvl="0" indent="0" algn="l" rtl="0">
              <a:spcBef>
                <a:spcPts val="0"/>
              </a:spcBef>
              <a:spcAft>
                <a:spcPts val="1200"/>
              </a:spcAft>
              <a:buNone/>
            </a:pPr>
            <a:endParaRPr lang="en-ZA" dirty="0">
              <a:highlight>
                <a:srgbClr val="FFFF00"/>
              </a:highlight>
            </a:endParaRPr>
          </a:p>
          <a:p>
            <a:pPr marL="0" lvl="0" indent="0" algn="l" rtl="0">
              <a:spcBef>
                <a:spcPts val="0"/>
              </a:spcBef>
              <a:spcAft>
                <a:spcPts val="1200"/>
              </a:spcAft>
              <a:buNone/>
            </a:pPr>
            <a:endParaRPr lang="en-ZA" dirty="0">
              <a:highlight>
                <a:srgbClr val="FFFF00"/>
              </a:highlight>
            </a:endParaRPr>
          </a:p>
          <a:p>
            <a:pPr marL="0" lvl="0" indent="0" algn="l" rtl="0">
              <a:spcBef>
                <a:spcPts val="0"/>
              </a:spcBef>
              <a:spcAft>
                <a:spcPts val="1200"/>
              </a:spcAft>
              <a:buNone/>
            </a:pPr>
            <a:endParaRPr lang="en-ZA" dirty="0">
              <a:highlight>
                <a:srgbClr val="FFFF00"/>
              </a:highlight>
            </a:endParaRPr>
          </a:p>
          <a:p>
            <a:pPr marL="0" lvl="0" indent="0" algn="l" rtl="0">
              <a:spcBef>
                <a:spcPts val="0"/>
              </a:spcBef>
              <a:spcAft>
                <a:spcPts val="1200"/>
              </a:spcAft>
              <a:buNone/>
            </a:pPr>
            <a:r>
              <a:rPr lang="en-ZA" b="1" dirty="0"/>
              <a:t>Messages                                                                                         Emails                                                                          Phone Calls</a:t>
            </a:r>
          </a:p>
        </p:txBody>
      </p:sp>
      <p:pic>
        <p:nvPicPr>
          <p:cNvPr id="2050" name="Picture 2" descr="55 sample text messages to customers ...">
            <a:extLst>
              <a:ext uri="{FF2B5EF4-FFF2-40B4-BE49-F238E27FC236}">
                <a16:creationId xmlns:a16="http://schemas.microsoft.com/office/drawing/2014/main" id="{A82F4B17-ECC8-333F-BBFE-E98EB8D2D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80" y="2995143"/>
            <a:ext cx="1784596" cy="9007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est Emails: A Review of Top Email ...">
            <a:extLst>
              <a:ext uri="{FF2B5EF4-FFF2-40B4-BE49-F238E27FC236}">
                <a16:creationId xmlns:a16="http://schemas.microsoft.com/office/drawing/2014/main" id="{13697073-E384-15B2-91B6-5BBF702E5A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690" y="2937387"/>
            <a:ext cx="1876493" cy="101622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one Call Vector Art, Icons, and ...">
            <a:extLst>
              <a:ext uri="{FF2B5EF4-FFF2-40B4-BE49-F238E27FC236}">
                <a16:creationId xmlns:a16="http://schemas.microsoft.com/office/drawing/2014/main" id="{B7553BF1-27E0-C331-722E-0084E72FF9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949" y="2995143"/>
            <a:ext cx="1721860" cy="9584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1764406"/>
            <a:ext cx="7688700" cy="3136005"/>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ZA" sz="1200" dirty="0"/>
              <a:t>1. Suspicious sender information</a:t>
            </a:r>
          </a:p>
          <a:p>
            <a:pPr marL="171450" indent="-171450">
              <a:spcAft>
                <a:spcPts val="1200"/>
              </a:spcAft>
            </a:pPr>
            <a:r>
              <a:rPr lang="en-ZA" sz="1000" dirty="0"/>
              <a:t>Check the email sender, phishing emails looks like legitimate email but slightly different such as </a:t>
            </a:r>
            <a:r>
              <a:rPr lang="en-ZA" sz="1000" dirty="0">
                <a:hlinkClick r:id="rId3"/>
              </a:rPr>
              <a:t>support@mastecard.com</a:t>
            </a:r>
            <a:r>
              <a:rPr lang="en-ZA" sz="1000" dirty="0"/>
              <a:t> instead support@mastercard.com</a:t>
            </a:r>
          </a:p>
          <a:p>
            <a:pPr marL="171450" indent="-171450">
              <a:spcAft>
                <a:spcPts val="1200"/>
              </a:spcAft>
            </a:pPr>
            <a:r>
              <a:rPr lang="en-ZA" sz="1000" dirty="0"/>
              <a:t>Verify caller ID , especially from banks. </a:t>
            </a:r>
          </a:p>
          <a:p>
            <a:pPr marL="0" indent="0">
              <a:spcAft>
                <a:spcPts val="1200"/>
              </a:spcAft>
              <a:buNone/>
            </a:pPr>
            <a:r>
              <a:rPr lang="en-ZA" sz="1200" dirty="0"/>
              <a:t>2. Urgent Language </a:t>
            </a:r>
          </a:p>
          <a:p>
            <a:pPr marL="171450" indent="-171450">
              <a:spcAft>
                <a:spcPts val="1200"/>
              </a:spcAft>
            </a:pPr>
            <a:r>
              <a:rPr lang="en-ZA" sz="1000" dirty="0"/>
              <a:t>Phishing messages often urgent language to pressure you into acting quickly. For example, Your account will be suspended if you don’t act now</a:t>
            </a:r>
          </a:p>
          <a:p>
            <a:pPr marL="0" indent="0">
              <a:spcAft>
                <a:spcPts val="1200"/>
              </a:spcAft>
              <a:buNone/>
            </a:pPr>
            <a:r>
              <a:rPr lang="en-ZA" sz="1200" dirty="0"/>
              <a:t>3. Unusual Attachment</a:t>
            </a:r>
          </a:p>
          <a:p>
            <a:pPr marL="171450" indent="-171450">
              <a:spcAft>
                <a:spcPts val="1200"/>
              </a:spcAft>
            </a:pPr>
            <a:r>
              <a:rPr lang="en-ZA" sz="1000" dirty="0"/>
              <a:t>Be very careful of unexpected attachments or links that come from unknown source</a:t>
            </a:r>
            <a:r>
              <a:rPr lang="en-ZA" sz="1200" dirty="0"/>
              <a:t>       </a:t>
            </a:r>
          </a:p>
          <a:p>
            <a:pPr marL="0" indent="0">
              <a:spcAft>
                <a:spcPts val="1200"/>
              </a:spcAft>
              <a:buNone/>
            </a:pPr>
            <a:r>
              <a:rPr lang="en-ZA" sz="1200" dirty="0"/>
              <a:t>4. Spelling or Grammar mistakes </a:t>
            </a:r>
          </a:p>
          <a:p>
            <a:pPr marL="171450" indent="-171450">
              <a:spcAft>
                <a:spcPts val="1200"/>
              </a:spcAft>
            </a:pPr>
            <a:r>
              <a:rPr lang="en-ZA" sz="1000" dirty="0"/>
              <a:t>Many phishing emails or messages contain spelling errors. Professional companies always proofread before they send. </a:t>
            </a:r>
            <a:endParaRPr lang="en-ZA" sz="1100" dirty="0"/>
          </a:p>
          <a:p>
            <a:pPr marL="0" indent="0">
              <a:spcAft>
                <a:spcPts val="1200"/>
              </a:spcAft>
              <a:buNone/>
            </a:pPr>
            <a:endParaRPr lang="en-ZA" sz="1200" dirty="0"/>
          </a:p>
          <a:p>
            <a:pPr marL="0" indent="0">
              <a:spcAft>
                <a:spcPts val="1200"/>
              </a:spcAft>
              <a:buNone/>
            </a:pPr>
            <a:endParaRPr lang="en-ZA" dirty="0">
              <a:highlight>
                <a:srgbClr val="FFFF00"/>
              </a:highlight>
            </a:endParaRPr>
          </a:p>
          <a:p>
            <a:pPr marL="0" indent="0">
              <a:spcAft>
                <a:spcPts val="1200"/>
              </a:spcAft>
              <a:buNone/>
            </a:pPr>
            <a:endParaRPr lang="en-ZA" dirty="0"/>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544640"/>
          </a:xfrm>
          <a:prstGeom prst="rect">
            <a:avLst/>
          </a:prstGeom>
        </p:spPr>
        <p:txBody>
          <a:bodyPr spcFirstLastPara="1" wrap="square" lIns="91425" tIns="91425" rIns="91425" bIns="91425" anchor="t" anchorCtr="0">
            <a:normAutofit fontScale="85000" lnSpcReduction="20000"/>
          </a:bodyPr>
          <a:lstStyle/>
          <a:p>
            <a:pPr marL="342900" lvl="0" indent="-342900" algn="l" rtl="0">
              <a:spcBef>
                <a:spcPts val="0"/>
              </a:spcBef>
              <a:spcAft>
                <a:spcPts val="1200"/>
              </a:spcAft>
              <a:buAutoNum type="arabicPeriod"/>
            </a:pPr>
            <a:r>
              <a:rPr lang="en-ZA" dirty="0"/>
              <a:t>Use security software such as malware and anti-virus as they can block suspicious activities</a:t>
            </a:r>
          </a:p>
          <a:p>
            <a:pPr marL="342900" lvl="0" indent="-342900" algn="l" rtl="0">
              <a:spcBef>
                <a:spcPts val="0"/>
              </a:spcBef>
              <a:spcAft>
                <a:spcPts val="1200"/>
              </a:spcAft>
              <a:buAutoNum type="arabicPeriod"/>
            </a:pPr>
            <a:r>
              <a:rPr lang="en-ZA" dirty="0"/>
              <a:t>Enable Multi-Factor Authentication, even if attackers have your password, they still won’t access your account without the second factor such as code. </a:t>
            </a:r>
          </a:p>
          <a:p>
            <a:pPr marL="342900" lvl="0" indent="-342900" algn="l" rtl="0">
              <a:spcBef>
                <a:spcPts val="0"/>
              </a:spcBef>
              <a:spcAft>
                <a:spcPts val="1200"/>
              </a:spcAft>
              <a:buAutoNum type="arabicPeriod"/>
            </a:pPr>
            <a:r>
              <a:rPr lang="en-ZA" dirty="0"/>
              <a:t>Don’t click on suspicious links</a:t>
            </a:r>
          </a:p>
          <a:p>
            <a:pPr marL="342900" lvl="0" indent="-342900" algn="l" rtl="0">
              <a:spcBef>
                <a:spcPts val="0"/>
              </a:spcBef>
              <a:spcAft>
                <a:spcPts val="1200"/>
              </a:spcAft>
              <a:buAutoNum type="arabicPeriod"/>
            </a:pPr>
            <a:r>
              <a:rPr lang="en-ZA" dirty="0"/>
              <a:t>Use strong passwords</a:t>
            </a:r>
          </a:p>
          <a:p>
            <a:pPr marL="342900" lvl="0" indent="-342900" algn="l" rtl="0">
              <a:spcBef>
                <a:spcPts val="0"/>
              </a:spcBef>
              <a:spcAft>
                <a:spcPts val="1200"/>
              </a:spcAft>
              <a:buAutoNum type="arabicPeriod"/>
            </a:pPr>
            <a:r>
              <a:rPr lang="en-ZA" dirty="0"/>
              <a:t>Always update your software</a:t>
            </a:r>
          </a:p>
          <a:p>
            <a:pPr marL="342900" lvl="0" indent="-342900" algn="l" rtl="0">
              <a:spcBef>
                <a:spcPts val="0"/>
              </a:spcBef>
              <a:spcAft>
                <a:spcPts val="1200"/>
              </a:spcAft>
              <a:buAutoNum type="arabicPeriod"/>
            </a:pPr>
            <a:r>
              <a:rPr lang="en-ZA" dirty="0"/>
              <a:t>Report phishing attempts to your security team</a:t>
            </a:r>
          </a:p>
          <a:p>
            <a:pPr marL="342900" lvl="0" indent="-342900" algn="l" rtl="0">
              <a:spcBef>
                <a:spcPts val="0"/>
              </a:spcBef>
              <a:spcAft>
                <a:spcPts val="1200"/>
              </a:spcAft>
              <a:buAutoNum type="arabicPeriod"/>
            </a:pPr>
            <a:r>
              <a:rPr lang="en-ZA" dirty="0"/>
              <a:t>User secure WI-FI</a:t>
            </a: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Words>
  <Application>Microsoft Office PowerPoint</Application>
  <PresentationFormat>On-screen Show (16:9)</PresentationFormat>
  <Paragraphs>27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Lato</vt:lpstr>
      <vt:lpstr>Raleway</vt:lpstr>
      <vt:lpstr>Arial</vt:lpstr>
      <vt:lpstr>Streamline</vt:lpstr>
      <vt:lpstr>Familiarize yourself with phishing attacks  HR and Marketing were the most phished out of all departments  </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lwando luyolo</cp:lastModifiedBy>
  <cp:revision>1</cp:revision>
  <dcterms:modified xsi:type="dcterms:W3CDTF">2024-09-24T17:34:45Z</dcterms:modified>
</cp:coreProperties>
</file>