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yNfNMr7OfPUp3XE326lRDhp/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c584a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d2c584a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bdf2e1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d2bdf2e1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df044a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d2df044a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c584a5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d2c584a5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2df044a1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d2df044a1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bdf2e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d2bdf2e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df044a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d2df044a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bdf2e1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d2bdf2e1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bdf2e1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d2bdf2e1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df044a1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d2df044a1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2bdf2e1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d2bdf2e1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bdf2e1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d2bdf2e1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2df044a1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d2df044a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2bdf2e1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d2bdf2e1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bdf2e1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d2bdf2e1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2c584a5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d2c584a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df044a1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d2df044a1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2df044a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d2df044a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2df044a1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2df044a1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2df044a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d2df044a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a80c6c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d0a80c6c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0a80c6c2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d0a80c6c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a80c6c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d0a80c6c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a80c6c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d0a80c6c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a80c6c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d0a80c6c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a80c6c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d0a80c6c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0a80c6c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d0a80c6c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a80c6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d0a80c6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638925" y="3872875"/>
            <a:ext cx="60963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Disc. 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Levy Gabriel </a:t>
            </a:r>
            <a:r>
              <a:rPr lang="en" sz="1800">
                <a:solidFill>
                  <a:srgbClr val="434343"/>
                </a:solidFill>
              </a:rPr>
              <a:t>e Thiago Maia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Doc.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Prof. Dr. </a:t>
            </a:r>
            <a:r>
              <a:rPr lang="en" sz="1800">
                <a:solidFill>
                  <a:srgbClr val="434343"/>
                </a:solidFill>
              </a:rPr>
              <a:t>José Silveira Júnior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89250" y="661975"/>
            <a:ext cx="7461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76A5AF"/>
                </a:solidFill>
                <a:latin typeface="Oswald"/>
                <a:ea typeface="Oswald"/>
                <a:cs typeface="Oswald"/>
                <a:sym typeface="Oswald"/>
              </a:rPr>
              <a:t>Geração de sinais OFDM</a:t>
            </a:r>
            <a:endParaRPr sz="3000">
              <a:solidFill>
                <a:srgbClr val="76A5A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800">
                <a:solidFill>
                  <a:srgbClr val="134F5C"/>
                </a:solidFill>
                <a:latin typeface="Oswald"/>
                <a:ea typeface="Oswald"/>
                <a:cs typeface="Oswald"/>
                <a:sym typeface="Oswald"/>
              </a:rPr>
              <a:t>ATRAVÉS DA IFFT</a:t>
            </a:r>
            <a:r>
              <a:rPr lang="en" sz="3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50" y="0"/>
            <a:ext cx="91440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c584a5a5_0_0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2c584a5a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Ortogonalidade entre portadoras</a:t>
            </a:r>
            <a:endParaRPr/>
          </a:p>
        </p:txBody>
      </p:sp>
      <p:sp>
        <p:nvSpPr>
          <p:cNvPr id="137" name="Google Shape;137;gd2c584a5a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gd2c584a5a5_0_0"/>
          <p:cNvSpPr/>
          <p:nvPr/>
        </p:nvSpPr>
        <p:spPr>
          <a:xfrm>
            <a:off x="-50" y="0"/>
            <a:ext cx="27246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d2c584a5a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00" y="1352650"/>
            <a:ext cx="5693254" cy="32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bdf2e121_0_70"/>
          <p:cNvSpPr txBox="1"/>
          <p:nvPr/>
        </p:nvSpPr>
        <p:spPr>
          <a:xfrm rot="1342196">
            <a:off x="-90212" y="2209876"/>
            <a:ext cx="9347974" cy="1051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4800">
                <a:solidFill>
                  <a:srgbClr val="EFEFEF"/>
                </a:solidFill>
              </a:rPr>
              <a:t>© </a:t>
            </a:r>
            <a:r>
              <a:rPr b="0" i="0" lang="en" sz="4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Levy Gabriel </a:t>
            </a:r>
            <a:r>
              <a:rPr lang="en" sz="4800">
                <a:solidFill>
                  <a:srgbClr val="EFEFEF"/>
                </a:solidFill>
              </a:rPr>
              <a:t>e Thiago Maia</a:t>
            </a:r>
            <a:endParaRPr sz="4800">
              <a:solidFill>
                <a:srgbClr val="EFEFE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2bdf2e121_0_70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2bdf2e121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DFT/IDFT</a:t>
            </a:r>
            <a:endParaRPr/>
          </a:p>
        </p:txBody>
      </p:sp>
      <p:sp>
        <p:nvSpPr>
          <p:cNvPr id="147" name="Google Shape;147;gd2bdf2e121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gd2bdf2e121_0_70"/>
          <p:cNvSpPr/>
          <p:nvPr/>
        </p:nvSpPr>
        <p:spPr>
          <a:xfrm>
            <a:off x="-50" y="0"/>
            <a:ext cx="27366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d2bdf2e121_0_70"/>
          <p:cNvSpPr txBox="1"/>
          <p:nvPr/>
        </p:nvSpPr>
        <p:spPr>
          <a:xfrm>
            <a:off x="1135975" y="1352650"/>
            <a:ext cx="134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DFT:</a:t>
            </a:r>
            <a:endParaRPr sz="2700"/>
          </a:p>
        </p:txBody>
      </p:sp>
      <p:sp>
        <p:nvSpPr>
          <p:cNvPr id="150" name="Google Shape;150;gd2bdf2e121_0_70"/>
          <p:cNvSpPr txBox="1"/>
          <p:nvPr/>
        </p:nvSpPr>
        <p:spPr>
          <a:xfrm>
            <a:off x="1135975" y="2897725"/>
            <a:ext cx="134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IDFT:</a:t>
            </a:r>
            <a:endParaRPr sz="2700"/>
          </a:p>
        </p:txBody>
      </p:sp>
      <p:pic>
        <p:nvPicPr>
          <p:cNvPr id="151" name="Google Shape;151;gd2bdf2e121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50" y="3498025"/>
            <a:ext cx="4933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d2bdf2e121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375" y="1581600"/>
            <a:ext cx="46005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df044a10_0_71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2df044a10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Geração de sinais OFDM</a:t>
            </a:r>
            <a:endParaRPr/>
          </a:p>
        </p:txBody>
      </p:sp>
      <p:sp>
        <p:nvSpPr>
          <p:cNvPr id="159" name="Google Shape;159;gd2df044a10_0_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gd2df044a10_0_71"/>
          <p:cNvSpPr txBox="1"/>
          <p:nvPr>
            <p:ph idx="1" type="body"/>
          </p:nvPr>
        </p:nvSpPr>
        <p:spPr>
          <a:xfrm>
            <a:off x="311700" y="1152475"/>
            <a:ext cx="836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Conversão série-paralelo do fluxo de bits de entrada;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Mapear os bits de cada subgrupo em uma constelação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Garantir a propriedade da simetria conjugada da sequência de pontos da constelação M-QAM para que uma série temporal derivada dessa sequência seja real;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Modular cada ponto de constelação gerado por uma diferente portadora: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As portadoras devem obedecer a ortogonalidade;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Do ponto de vista digital, essa modulação se dá por uma IDFT (eficiência com a IFFT);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Naturalmente a aplicação da IDFT vai gerar símbolos OFDM que contém N símbolos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Inserir o prefixo cíclico ao bloco de amostras do símbolo OFDM para mitigar os efeitos da ISI.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161" name="Google Shape;161;gd2df044a10_0_71"/>
          <p:cNvSpPr/>
          <p:nvPr/>
        </p:nvSpPr>
        <p:spPr>
          <a:xfrm>
            <a:off x="-50" y="0"/>
            <a:ext cx="36531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c584a5a5_0_24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2c584a5a5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gd2c584a5a5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conversão série-paralelo</a:t>
            </a:r>
            <a:endParaRPr/>
          </a:p>
        </p:txBody>
      </p:sp>
      <p:sp>
        <p:nvSpPr>
          <p:cNvPr id="169" name="Google Shape;169;gd2c584a5a5_0_24"/>
          <p:cNvSpPr/>
          <p:nvPr/>
        </p:nvSpPr>
        <p:spPr>
          <a:xfrm>
            <a:off x="-50" y="0"/>
            <a:ext cx="36651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d2c584a5a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00" y="1352650"/>
            <a:ext cx="8160748" cy="24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d2c584a5a5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250" y="3447723"/>
            <a:ext cx="1814075" cy="10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2c584a5a5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100" y="4150125"/>
            <a:ext cx="3055350" cy="6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df044a10_0_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Geração de sinais OFDM</a:t>
            </a:r>
            <a:endParaRPr/>
          </a:p>
        </p:txBody>
      </p:sp>
      <p:sp>
        <p:nvSpPr>
          <p:cNvPr id="178" name="Google Shape;178;gd2df044a10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gd2df044a10_0_78"/>
          <p:cNvSpPr txBox="1"/>
          <p:nvPr>
            <p:ph idx="1" type="body"/>
          </p:nvPr>
        </p:nvSpPr>
        <p:spPr>
          <a:xfrm>
            <a:off x="311700" y="1152475"/>
            <a:ext cx="836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Conversão série-paralelo do fluxo de bits de entrada;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Mapear os bits de cada subgrupo em uma constelação M-QAM;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Garantir a propriedade da simetria conjugada da sequência de pontos da constelação M-QAM para que uma série temporal derivada dessa sequência seja real;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Modular cada ponto de constelação gerado por uma diferente portadora: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As portadoras devem obedecer a ortogonalidade;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Do ponto de vista digital, essa modulação se dá por uma IDFT (eficiência com a IFFT);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Naturalmente a aplicação da IDFT vai gerar símbolos OFDM que contém N símbolos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Inserir o prefixo cíclico ao bloco de amostras do símbolo OFDM para mitigar os efeitos da ISI.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180" name="Google Shape;180;gd2df044a10_0_78"/>
          <p:cNvSpPr/>
          <p:nvPr/>
        </p:nvSpPr>
        <p:spPr>
          <a:xfrm>
            <a:off x="-50" y="0"/>
            <a:ext cx="45720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bdf2e12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mapeamento da constelação</a:t>
            </a:r>
            <a:endParaRPr/>
          </a:p>
        </p:txBody>
      </p:sp>
      <p:sp>
        <p:nvSpPr>
          <p:cNvPr id="186" name="Google Shape;186;gd2bdf2e12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gd2bdf2e121_0_0"/>
          <p:cNvSpPr/>
          <p:nvPr/>
        </p:nvSpPr>
        <p:spPr>
          <a:xfrm>
            <a:off x="-50" y="0"/>
            <a:ext cx="45720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d2bdf2e1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75" y="1150750"/>
            <a:ext cx="54804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df044a10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Geração de sinais OFDM</a:t>
            </a:r>
            <a:endParaRPr/>
          </a:p>
        </p:txBody>
      </p:sp>
      <p:sp>
        <p:nvSpPr>
          <p:cNvPr id="194" name="Google Shape;194;gd2df044a10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gd2df044a10_0_85"/>
          <p:cNvSpPr txBox="1"/>
          <p:nvPr>
            <p:ph idx="1" type="body"/>
          </p:nvPr>
        </p:nvSpPr>
        <p:spPr>
          <a:xfrm>
            <a:off x="311700" y="1152475"/>
            <a:ext cx="836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Conversão série-paralelo do fluxo de bits de entrada;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Mapear os bits de cada subgrupo em uma constelação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Garantir a propriedade da simetria conjugada da sequência de pontos da constelação M-QAM para que uma série temporal derivada dessa sequência seja real;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Modular cada ponto de constelação gerado por uma diferente portadora: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As portadoras devem obedecer a ortogonalidade;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Do ponto de vista digital, essa modulação se dá por uma IDFT (eficiência com a IFFT);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Naturalmente a aplicação da IDFT vai gerar símbolos OFDM que contém N símbolos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Inserir o prefixo cíclico ao bloco de amostras do símbolo OFDM para mitigar os efeitos da ISI.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196" name="Google Shape;196;gd2df044a10_0_85"/>
          <p:cNvSpPr/>
          <p:nvPr/>
        </p:nvSpPr>
        <p:spPr>
          <a:xfrm>
            <a:off x="-50" y="0"/>
            <a:ext cx="5485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bdf2e12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garantindo simetria</a:t>
            </a:r>
            <a:endParaRPr/>
          </a:p>
        </p:txBody>
      </p:sp>
      <p:sp>
        <p:nvSpPr>
          <p:cNvPr id="202" name="Google Shape;202;gd2bdf2e121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gd2bdf2e121_0_10"/>
          <p:cNvSpPr/>
          <p:nvPr/>
        </p:nvSpPr>
        <p:spPr>
          <a:xfrm>
            <a:off x="-50" y="0"/>
            <a:ext cx="5473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d2bdf2e12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963" y="1157900"/>
            <a:ext cx="52500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bdf2e121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garantindo simetria</a:t>
            </a:r>
            <a:endParaRPr/>
          </a:p>
        </p:txBody>
      </p:sp>
      <p:sp>
        <p:nvSpPr>
          <p:cNvPr id="210" name="Google Shape;210;gd2bdf2e121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gd2bdf2e121_0_18"/>
          <p:cNvSpPr/>
          <p:nvPr/>
        </p:nvSpPr>
        <p:spPr>
          <a:xfrm>
            <a:off x="-50" y="0"/>
            <a:ext cx="54978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d2bdf2e12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00" y="1235850"/>
            <a:ext cx="73045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df044a10_0_92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d2df044a10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Geração de sinais OFDM</a:t>
            </a:r>
            <a:endParaRPr/>
          </a:p>
        </p:txBody>
      </p:sp>
      <p:sp>
        <p:nvSpPr>
          <p:cNvPr id="219" name="Google Shape;219;gd2df044a10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gd2df044a10_0_92"/>
          <p:cNvSpPr txBox="1"/>
          <p:nvPr>
            <p:ph idx="1" type="body"/>
          </p:nvPr>
        </p:nvSpPr>
        <p:spPr>
          <a:xfrm>
            <a:off x="311700" y="1152475"/>
            <a:ext cx="836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Conversão série-paralelo do fluxo de bits de entrada;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Mapear os bits de cada subgrupo em uma constelação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Garantir a propriedade da simetria conjugada da sequência de pontos da constelação M-QAM para que uma série temporal derivada dessa sequência seja real;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Modular cada ponto de constelação gerado por uma diferente portadora: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 portadoras devem obedecer a ortogonalidade;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ponto de vista digital, essa modulação se dá por uma IDFT (eficiência com a IFFT);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Naturalmente a aplicação da IDFT vai gerar símbolos OFDM que contém N símbolos M-QAM;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Inserir o prefixo cíclico ao bloco de amostras do símbolo OFDM para mitigar os efeitos da ISI.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221" name="Google Shape;221;gd2df044a10_0_92"/>
          <p:cNvSpPr/>
          <p:nvPr/>
        </p:nvSpPr>
        <p:spPr>
          <a:xfrm>
            <a:off x="-50" y="0"/>
            <a:ext cx="64020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87985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950" y="1522425"/>
            <a:ext cx="3677599" cy="263608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Desvanecimento </a:t>
            </a:r>
            <a:r>
              <a:rPr b="1" lang="en"/>
              <a:t>multicaminho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intersimbólica (ISI);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intercanal (ICI);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Seletividade de frequência;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Escassez de banda.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2bdf2e121_0_27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d2bdf2e121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modulação com multi portadoras (IDFT)</a:t>
            </a:r>
            <a:endParaRPr/>
          </a:p>
        </p:txBody>
      </p:sp>
      <p:sp>
        <p:nvSpPr>
          <p:cNvPr id="228" name="Google Shape;228;gd2bdf2e121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gd2bdf2e121_0_27"/>
          <p:cNvSpPr/>
          <p:nvPr/>
        </p:nvSpPr>
        <p:spPr>
          <a:xfrm>
            <a:off x="-50" y="0"/>
            <a:ext cx="63774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d2bdf2e12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538" y="1159650"/>
            <a:ext cx="530892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bdf2e121_0_36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2bdf2e121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modulação com multi portadoras (IDFT)</a:t>
            </a:r>
            <a:endParaRPr/>
          </a:p>
        </p:txBody>
      </p:sp>
      <p:sp>
        <p:nvSpPr>
          <p:cNvPr id="237" name="Google Shape;237;gd2bdf2e121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gd2bdf2e121_0_36"/>
          <p:cNvSpPr/>
          <p:nvPr/>
        </p:nvSpPr>
        <p:spPr>
          <a:xfrm>
            <a:off x="-50" y="0"/>
            <a:ext cx="63774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d2bdf2e12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75" y="3434375"/>
            <a:ext cx="3014428" cy="32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d2bdf2e121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175" y="1646600"/>
            <a:ext cx="62579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d2bdf2e121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175" y="4018625"/>
            <a:ext cx="368131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df044a10_0_99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2df044a10_0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gd2df044a10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Geração de sinais OFDM</a:t>
            </a:r>
            <a:endParaRPr/>
          </a:p>
        </p:txBody>
      </p:sp>
      <p:sp>
        <p:nvSpPr>
          <p:cNvPr id="249" name="Google Shape;249;gd2df044a10_0_99"/>
          <p:cNvSpPr txBox="1"/>
          <p:nvPr>
            <p:ph idx="1" type="body"/>
          </p:nvPr>
        </p:nvSpPr>
        <p:spPr>
          <a:xfrm>
            <a:off x="311700" y="1152475"/>
            <a:ext cx="836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Conversão série-paralelo do fluxo de bits de entrada;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Mapear os bits de cada subgrupo em uma constelação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Garantir a propriedade da simetria conjugada da sequência de pontos da constelação M-QAM para que uma série temporal derivada dessa sequência seja real;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AutoNum type="arabicPeriod"/>
            </a:pPr>
            <a:r>
              <a:rPr lang="en">
                <a:solidFill>
                  <a:srgbClr val="EAD1DC"/>
                </a:solidFill>
              </a:rPr>
              <a:t>Modular cada ponto de constelação gerado por uma diferente portadora: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As portadoras devem obedecer a ortogonalidade;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Do ponto de vista digital, essa modulação se dá por uma IDFT (eficiência com a IFFT);</a:t>
            </a:r>
            <a:endParaRPr>
              <a:solidFill>
                <a:srgbClr val="EAD1D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AutoNum type="alphaLcPeriod"/>
            </a:pPr>
            <a:r>
              <a:rPr lang="en">
                <a:solidFill>
                  <a:srgbClr val="EAD1DC"/>
                </a:solidFill>
              </a:rPr>
              <a:t>Naturalmente a aplicação da IDFT vai gerar símbolos OFDM que contém N símbolos M-QAM;</a:t>
            </a:r>
            <a:endParaRPr>
              <a:solidFill>
                <a:srgbClr val="EAD1D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Inserir o prefixo cíclico ao bloco de amostras do símbolo OFDM para mitigar os efeitos da ISI.</a:t>
            </a:r>
            <a:endParaRPr/>
          </a:p>
        </p:txBody>
      </p:sp>
      <p:sp>
        <p:nvSpPr>
          <p:cNvPr id="250" name="Google Shape;250;gd2df044a10_0_99"/>
          <p:cNvSpPr/>
          <p:nvPr/>
        </p:nvSpPr>
        <p:spPr>
          <a:xfrm>
            <a:off x="-50" y="0"/>
            <a:ext cx="73059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bdf2e121_0_49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2bdf2e121_0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prefixo cíclico</a:t>
            </a:r>
            <a:endParaRPr/>
          </a:p>
        </p:txBody>
      </p:sp>
      <p:sp>
        <p:nvSpPr>
          <p:cNvPr id="257" name="Google Shape;257;gd2bdf2e121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gd2bdf2e121_0_49"/>
          <p:cNvSpPr/>
          <p:nvPr/>
        </p:nvSpPr>
        <p:spPr>
          <a:xfrm>
            <a:off x="-50" y="0"/>
            <a:ext cx="72939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d2bdf2e121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75" y="1235850"/>
            <a:ext cx="64286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2bdf2e121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OFDM: transmissor</a:t>
            </a:r>
            <a:endParaRPr/>
          </a:p>
        </p:txBody>
      </p:sp>
      <p:sp>
        <p:nvSpPr>
          <p:cNvPr id="265" name="Google Shape;265;gd2bdf2e121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gd2bdf2e121_0_60"/>
          <p:cNvSpPr/>
          <p:nvPr/>
        </p:nvSpPr>
        <p:spPr>
          <a:xfrm>
            <a:off x="-50" y="0"/>
            <a:ext cx="73059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d2bdf2e121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06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c584a5a5_0_7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d2c584a5a5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Formas de onda</a:t>
            </a:r>
            <a:endParaRPr/>
          </a:p>
        </p:txBody>
      </p:sp>
      <p:sp>
        <p:nvSpPr>
          <p:cNvPr id="274" name="Google Shape;274;gd2c584a5a5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gd2c584a5a5_0_7"/>
          <p:cNvSpPr/>
          <p:nvPr/>
        </p:nvSpPr>
        <p:spPr>
          <a:xfrm>
            <a:off x="-50" y="0"/>
            <a:ext cx="82344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d2c584a5a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88500" cy="2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d2c584a5a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900" y="1170125"/>
            <a:ext cx="4250700" cy="2794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d2c584a5a5_0_7"/>
          <p:cNvSpPr txBox="1"/>
          <p:nvPr/>
        </p:nvSpPr>
        <p:spPr>
          <a:xfrm>
            <a:off x="1803000" y="4074475"/>
            <a:ext cx="55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 de onda no tempo (esquerda) e espectro na frequência (direita) do sinal OFDM separado para 4 portadoras</a:t>
            </a:r>
            <a:r>
              <a:rPr lang="en"/>
              <a:t>.Fonte: WITTE (2020).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2df044a10_0_116"/>
          <p:cNvSpPr/>
          <p:nvPr/>
        </p:nvSpPr>
        <p:spPr>
          <a:xfrm>
            <a:off x="87699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d2df044a10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gd2df044a10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Formas de onda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6" name="Google Shape;286;gd2df044a10_0_116"/>
          <p:cNvSpPr/>
          <p:nvPr/>
        </p:nvSpPr>
        <p:spPr>
          <a:xfrm>
            <a:off x="-50" y="0"/>
            <a:ext cx="82467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d2df044a10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3083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d2df044a10_0_116"/>
          <p:cNvSpPr txBox="1"/>
          <p:nvPr/>
        </p:nvSpPr>
        <p:spPr>
          <a:xfrm>
            <a:off x="6483225" y="2571750"/>
            <a:ext cx="234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típico das subportadoras e o sinal transmitido no sistema OFDM para M=8. Fonte: YANG (2009).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2df044a10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Formas de onda</a:t>
            </a:r>
            <a:endParaRPr/>
          </a:p>
        </p:txBody>
      </p:sp>
      <p:sp>
        <p:nvSpPr>
          <p:cNvPr id="294" name="Google Shape;294;gd2df044a10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gd2df044a10_0_26"/>
          <p:cNvSpPr/>
          <p:nvPr/>
        </p:nvSpPr>
        <p:spPr>
          <a:xfrm>
            <a:off x="-50" y="0"/>
            <a:ext cx="82101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d2df044a10_0_26"/>
          <p:cNvSpPr txBox="1"/>
          <p:nvPr/>
        </p:nvSpPr>
        <p:spPr>
          <a:xfrm>
            <a:off x="1803000" y="4074475"/>
            <a:ext cx="5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Espectro do sinal OFDM .</a:t>
            </a:r>
            <a:r>
              <a:rPr lang="en"/>
              <a:t>Fonte: BAHAI (2004).</a:t>
            </a:r>
            <a:endParaRPr/>
          </a:p>
        </p:txBody>
      </p:sp>
      <p:pic>
        <p:nvPicPr>
          <p:cNvPr id="297" name="Google Shape;297;gd2df044a10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63" y="1426675"/>
            <a:ext cx="6409475" cy="2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2df044a10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Formas de onda</a:t>
            </a:r>
            <a:endParaRPr/>
          </a:p>
        </p:txBody>
      </p:sp>
      <p:sp>
        <p:nvSpPr>
          <p:cNvPr id="303" name="Google Shape;303;gd2df044a10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gd2df044a10_0_124"/>
          <p:cNvSpPr/>
          <p:nvPr/>
        </p:nvSpPr>
        <p:spPr>
          <a:xfrm>
            <a:off x="-50" y="0"/>
            <a:ext cx="82158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d2df044a10_0_124"/>
          <p:cNvSpPr txBox="1"/>
          <p:nvPr/>
        </p:nvSpPr>
        <p:spPr>
          <a:xfrm>
            <a:off x="1851875" y="4153875"/>
            <a:ext cx="55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Sinal OFDM no tempo (esquerda) e spectro do sinal OFDM (direita)</a:t>
            </a:r>
            <a:r>
              <a:rPr lang="en"/>
              <a:t>. Fonte: CHENG (2014).</a:t>
            </a:r>
            <a:endParaRPr/>
          </a:p>
        </p:txBody>
      </p:sp>
      <p:pic>
        <p:nvPicPr>
          <p:cNvPr id="306" name="Google Shape;306;gd2df044a10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63" y="1145675"/>
            <a:ext cx="7287275" cy="3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2df044a10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Formas de onda</a:t>
            </a:r>
            <a:endParaRPr/>
          </a:p>
        </p:txBody>
      </p:sp>
      <p:sp>
        <p:nvSpPr>
          <p:cNvPr id="312" name="Google Shape;312;gd2df044a10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gd2df044a10_0_5"/>
          <p:cNvSpPr/>
          <p:nvPr/>
        </p:nvSpPr>
        <p:spPr>
          <a:xfrm>
            <a:off x="-50" y="0"/>
            <a:ext cx="82224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d2df044a1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37" y="1105900"/>
            <a:ext cx="7966718" cy="35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d2df044a10_0_5"/>
          <p:cNvSpPr txBox="1"/>
          <p:nvPr/>
        </p:nvSpPr>
        <p:spPr>
          <a:xfrm>
            <a:off x="3771750" y="4626075"/>
            <a:ext cx="1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Fonte: Keysight.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a80c6c28_0_8"/>
          <p:cNvSpPr/>
          <p:nvPr/>
        </p:nvSpPr>
        <p:spPr>
          <a:xfrm>
            <a:off x="87985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0a80c6c28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73" name="Google Shape;73;gd0a80c6c28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gd0a80c6c28_0_8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d0a80c6c2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75" y="1576050"/>
            <a:ext cx="4041126" cy="237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d0a80c6c28_0_8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Desvanecimento multicaminho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Interferência intersimbólica (ISI)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intercanal (ICI);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Seletividade de frequência;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Escassez de banda.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0a80c6c28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gd0a80c6c28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Conclusões:</a:t>
            </a:r>
            <a:r>
              <a:rPr lang="en"/>
              <a:t> vantagens e desvantagens do OFDM</a:t>
            </a:r>
            <a:endParaRPr/>
          </a:p>
        </p:txBody>
      </p:sp>
      <p:sp>
        <p:nvSpPr>
          <p:cNvPr id="322" name="Google Shape;322;gd0a80c6c28_0_87"/>
          <p:cNvSpPr txBox="1"/>
          <p:nvPr>
            <p:ph idx="1" type="body"/>
          </p:nvPr>
        </p:nvSpPr>
        <p:spPr>
          <a:xfrm>
            <a:off x="311700" y="1152475"/>
            <a:ext cx="795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Vantagens: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Imunidade a desvanecimento seletivo;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Resiliente à interferência;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Resiliente</a:t>
            </a:r>
            <a:r>
              <a:rPr lang="en"/>
              <a:t> à ISI (e IFI);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Resiliente a efeitos de banda estreita;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Eficiência espectral;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Equalização de canal simples.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Desvantagens: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Alta PAPR (peak to average power ratio);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Sensível ao deslocamento da portadora e deriva.</a:t>
            </a:r>
            <a:endParaRPr/>
          </a:p>
        </p:txBody>
      </p:sp>
      <p:sp>
        <p:nvSpPr>
          <p:cNvPr id="323" name="Google Shape;323;gd0a80c6c28_0_87"/>
          <p:cNvSpPr/>
          <p:nvPr/>
        </p:nvSpPr>
        <p:spPr>
          <a:xfrm>
            <a:off x="-50" y="0"/>
            <a:ext cx="91440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Proakis, John G., et al. Communication systems engineering. Vol. 2. New Jersey: Prentice Hall, 1994.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Bahai, Ahmad RS, Burton R. Saltzberg, and Mustafa Ergen. Multi-carrier digital communications: theory and applications of OFDM. Springer Science &amp; Business Media, 2004.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Yang, Lie-Liang. Multicarrier communications. John Wiley &amp; Sons, 2009.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Liu, Hui, and Guoqing Li. OFDM-based broadband wireless networks: design and optimization. John Wiley &amp; Sons, 2005.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Hara, Shinsuke, and Ramjee Prasad. Multicarrier techniques for 4G mobile communications. Artech House, 2003.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Electronics Notes. What is OFDM: Orthogonal Frequency Division Multiplexing. Disponível em: &lt;https://www.electronics-notes.com/articles/radio/multicarrier-modulation/ofdm-orthogonal-frequency-division-multiplexing-what-is-tutorial-basics.php&gt;, acesso em 19 abr. 2021.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Keysight. Concepts of Orthogonal Frequency Division Multiplexing (OFDM) and 802.11 WLAN. Disponível em: &lt;http://rfmw.em.keysight.com/wireless/helpfiles/89600b/webhelp/subsystems/wlan-ofdm/Content/ofdm_basicprinciplesoverview.htm&gt;, acesso em 19 abr. 2021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Bob Witte. The basics of 5G’s modulation, OFDM. Disponível em: &lt;https://www.5gtechnologyworld.com/the-basics-of-5gs-modulation-ofdm/&gt;, acesso em 19 abr. 2021.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Chi, Cheng, and Zhaohui Li. "Design of modulated excitation waveform based on OFDM signals for medical ultrasound imaging." 2014 12th International Conference on Signal Processing (ICSP). IEEE, 2014.</a:t>
            </a:r>
            <a:endParaRPr sz="1200"/>
          </a:p>
        </p:txBody>
      </p:sp>
      <p:sp>
        <p:nvSpPr>
          <p:cNvPr id="330" name="Google Shape;3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-50" y="0"/>
            <a:ext cx="91440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a80c6c28_0_33"/>
          <p:cNvSpPr/>
          <p:nvPr/>
        </p:nvSpPr>
        <p:spPr>
          <a:xfrm>
            <a:off x="87985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d0a80c6c28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83" name="Google Shape;83;gd0a80c6c28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gd0a80c6c28_0_33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d0a80c6c2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75" y="1567525"/>
            <a:ext cx="4041124" cy="238103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0a80c6c28_0_33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Desvanecimento multicaminho;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Interferência intersimbólica (ISI)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intercanal (ICI);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Seletividade de frequência;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Escassez de banda.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a80c6c28_0_41"/>
          <p:cNvSpPr/>
          <p:nvPr/>
        </p:nvSpPr>
        <p:spPr>
          <a:xfrm>
            <a:off x="8798550" y="4756225"/>
            <a:ext cx="195600" cy="20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d0a80c6c2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93" name="Google Shape;93;gd0a80c6c28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gd0a80c6c28_0_41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d0a80c6c28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1703225"/>
            <a:ext cx="3897648" cy="22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0a80c6c28_0_41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Desvanecimento multicaminho;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Interferência intersimbólica (ISI)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intercanal (ICI);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Seletividade de frequência;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Escassez de banda.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a80c6c28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102" name="Google Shape;102;gd0a80c6c28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gd0a80c6c28_0_16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d0a80c6c2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00" y="1152475"/>
            <a:ext cx="3323299" cy="3639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d0a80c6c28_0_16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Desvanecimento multicaminho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intersimbólica (ISI);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Interferência intercanal (ICI)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Seletividade de frequência;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Escassez de banda.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a80c6c28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111" name="Google Shape;111;gd0a80c6c28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gd0a80c6c28_0_53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d0a80c6c2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7763"/>
            <a:ext cx="3989402" cy="29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d0a80c6c28_0_53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Desvanecimento multicaminho;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intersimbólica (ISI);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intercanal (ICI);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Seletividade de frequência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Escassez de banda.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0a80c6c28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Complexidades em canais de comunicação sem fio</a:t>
            </a:r>
            <a:endParaRPr/>
          </a:p>
        </p:txBody>
      </p:sp>
      <p:sp>
        <p:nvSpPr>
          <p:cNvPr id="120" name="Google Shape;120;gd0a80c6c28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gd0a80c6c28_0_60"/>
          <p:cNvSpPr txBox="1"/>
          <p:nvPr>
            <p:ph idx="1" type="body"/>
          </p:nvPr>
        </p:nvSpPr>
        <p:spPr>
          <a:xfrm>
            <a:off x="311700" y="1152475"/>
            <a:ext cx="605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Desvanecimento multicaminho;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intersimbólica (ISI);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Interferência intercanal (ICI);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Seletividade de frequência;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Escassez de banda</a:t>
            </a:r>
            <a:r>
              <a:rPr lang="en"/>
              <a:t>.</a:t>
            </a:r>
            <a:endParaRPr/>
          </a:p>
        </p:txBody>
      </p:sp>
      <p:sp>
        <p:nvSpPr>
          <p:cNvPr id="122" name="Google Shape;122;gd0a80c6c28_0_60"/>
          <p:cNvSpPr/>
          <p:nvPr/>
        </p:nvSpPr>
        <p:spPr>
          <a:xfrm>
            <a:off x="-50" y="0"/>
            <a:ext cx="9165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a80c6c2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é o OFDM?</a:t>
            </a:r>
            <a:endParaRPr/>
          </a:p>
        </p:txBody>
      </p:sp>
      <p:sp>
        <p:nvSpPr>
          <p:cNvPr id="128" name="Google Shape;128;gd0a80c6c2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gd0a80c6c28_0_0"/>
          <p:cNvSpPr txBox="1"/>
          <p:nvPr>
            <p:ph idx="1" type="body"/>
          </p:nvPr>
        </p:nvSpPr>
        <p:spPr>
          <a:xfrm>
            <a:off x="311700" y="1152475"/>
            <a:ext cx="795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Orthogonal Frequency Division Multiplexing </a:t>
            </a:r>
            <a:r>
              <a:rPr lang="en"/>
              <a:t>(OFDM);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Estratégia de modulação </a:t>
            </a:r>
            <a:r>
              <a:rPr lang="en"/>
              <a:t>multiportadora</a:t>
            </a:r>
            <a:r>
              <a:rPr lang="en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sinal OFDM contém múltiplas portadoras </a:t>
            </a:r>
            <a:r>
              <a:rPr b="1" lang="en"/>
              <a:t>pouco</a:t>
            </a:r>
            <a:r>
              <a:rPr lang="en"/>
              <a:t> espaçadas;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Divisão do fluxo de dados em fluxos de </a:t>
            </a:r>
            <a:r>
              <a:rPr b="1" lang="en"/>
              <a:t>taxa de dados menor</a:t>
            </a:r>
            <a:r>
              <a:rPr lang="en"/>
              <a:t> e </a:t>
            </a:r>
            <a:r>
              <a:rPr b="1" lang="en"/>
              <a:t>tempo de símbolo maior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d0a80c6c28_0_0"/>
          <p:cNvSpPr/>
          <p:nvPr/>
        </p:nvSpPr>
        <p:spPr>
          <a:xfrm>
            <a:off x="-50" y="0"/>
            <a:ext cx="1820400" cy="110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