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64f4fc7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64f4fc7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64f4fc7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64f4fc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64f4fc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64f4fc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63f718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63f718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63f718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63f718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3f718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3f718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64f4fc7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64f4fc7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64f4fc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64f4fc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64f4fc7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64f4fc7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64f4fc7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64f4fc7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64f4fc7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64f4fc7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64f4fc7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64f4fc7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Parquímetro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Simulações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88" y="1287375"/>
            <a:ext cx="7365237" cy="38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Simulações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88" y="1273325"/>
            <a:ext cx="8690625" cy="35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96850" y="1306950"/>
            <a:ext cx="73503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ABNT, Associação Brasileira de Normas Técnicas. </a:t>
            </a:r>
            <a:r>
              <a:rPr b="1" lang="pt-BR"/>
              <a:t>NBR 10719 – Apresentação de relatórios técnico-científicos</a:t>
            </a:r>
            <a:r>
              <a:rPr lang="pt-BR"/>
              <a:t>. Rio de Janeiro: ABNT, Copyright © 1989.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MARCONI, Marina de A. &amp; LAKATOS, Eva M. </a:t>
            </a:r>
            <a:r>
              <a:rPr b="1" lang="pt-BR"/>
              <a:t>Fundamentos de metodologia científica</a:t>
            </a:r>
            <a:r>
              <a:rPr lang="pt-BR"/>
              <a:t>. 5 ed. Editora Atlas. São Paulo, 2003.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VAHID, Frank. ​</a:t>
            </a:r>
            <a:r>
              <a:rPr b="1" lang="pt-BR"/>
              <a:t>Sistemas Digitais</a:t>
            </a:r>
            <a:r>
              <a:rPr lang="pt-BR"/>
              <a:t>​: Projetos, Otimização e HDLs. 1 ed. Editora Bookman, 2008.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TOCCI, Ronald J. </a:t>
            </a:r>
            <a:r>
              <a:rPr b="1" lang="pt-BR"/>
              <a:t>​Digital Systems</a:t>
            </a:r>
            <a:r>
              <a:rPr lang="pt-BR"/>
              <a:t>​: principles and applications. 11 ed. Pearson Education India, 1991.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33350" y="2391550"/>
            <a:ext cx="38688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J. </a:t>
            </a:r>
            <a:r>
              <a:rPr lang="pt-BR" sz="3000">
                <a:latin typeface="Oswald"/>
                <a:ea typeface="Oswald"/>
                <a:cs typeface="Oswald"/>
                <a:sym typeface="Oswald"/>
              </a:rPr>
              <a:t>RICARDO</a:t>
            </a:r>
            <a:r>
              <a:rPr b="0" i="0" lang="pt-BR" sz="30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Bezerra</a:t>
            </a:r>
            <a:endParaRPr b="0" i="0" sz="1800" u="none" cap="none" strike="noStrike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latin typeface="Oswald"/>
                <a:ea typeface="Oswald"/>
                <a:cs typeface="Oswald"/>
                <a:sym typeface="Oswald"/>
              </a:rPr>
              <a:t>LEVY </a:t>
            </a:r>
            <a:r>
              <a:rPr b="0" i="0" lang="pt-BR" sz="1800" u="none" cap="none" strike="noStrike">
                <a:latin typeface="Ubuntu"/>
                <a:ea typeface="Ubuntu"/>
                <a:cs typeface="Ubuntu"/>
                <a:sym typeface="Ubuntu"/>
              </a:rPr>
              <a:t>Gabriel da S. G.</a:t>
            </a:r>
            <a:endParaRPr b="0" i="0" sz="1800" u="none" cap="none" strike="noStrike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swald"/>
                <a:ea typeface="Oswald"/>
                <a:cs typeface="Oswald"/>
                <a:sym typeface="Oswald"/>
              </a:rPr>
              <a:t>THIAGO</a:t>
            </a:r>
            <a:r>
              <a:rPr b="0" i="0" lang="pt-BR" sz="30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Maia</a:t>
            </a:r>
            <a:r>
              <a:rPr b="0" i="0" lang="pt-BR" sz="1800" u="none" cap="none" strike="noStrike">
                <a:latin typeface="Ubuntu"/>
                <a:ea typeface="Ubuntu"/>
                <a:cs typeface="Ubuntu"/>
                <a:sym typeface="Ubuntu"/>
              </a:rPr>
              <a:t>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Prof. J.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3000">
                <a:latin typeface="Oswald"/>
                <a:ea typeface="Oswald"/>
                <a:cs typeface="Oswald"/>
                <a:sym typeface="Oswald"/>
              </a:rPr>
              <a:t>ALFREDO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Ferreira C.</a:t>
            </a:r>
            <a:endParaRPr b="0" i="0" sz="1800" u="none" cap="none" strike="noStrike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38" y="1659175"/>
            <a:ext cx="8069725" cy="2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63" y="1324575"/>
            <a:ext cx="7110475" cy="36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08150" y="1519225"/>
            <a:ext cx="923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parkOmeter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endParaRPr b="1" sz="16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	b, c, f, rst, d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std_logic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	A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std_logic_vector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	clk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std_logic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	ts, go, ch, td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std_logic_vector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	tgo, tch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std_logic_vector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	tt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std_logic_vector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ourier New"/>
              <a:buAutoNum type="arabicPeriod"/>
            </a:pPr>
            <a:r>
              <a:rPr b="1" lang="pt-BR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parkOmeter</a:t>
            </a:r>
            <a:r>
              <a:rPr lang="pt-BR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76175" y="1517775"/>
            <a:ext cx="843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ourier New"/>
              <a:buAutoNum type="arabicPeriod"/>
            </a:pPr>
            <a:r>
              <a:rPr b="1" lang="pt-BR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state </a:t>
            </a:r>
            <a:r>
              <a:rPr b="1" lang="pt-BR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wait_b, sel_type, add, time_count, end_park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actual_s, next_s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state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count 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pt-BR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Discutindo a arquitetura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1530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Pressione</a:t>
            </a:r>
            <a:r>
              <a:rPr lang="pt-BR" sz="1800"/>
              <a:t> </a:t>
            </a:r>
            <a:r>
              <a:rPr b="1" lang="pt-BR" sz="1800"/>
              <a:t>b </a:t>
            </a:r>
            <a:r>
              <a:rPr lang="pt-BR" sz="1800"/>
              <a:t>para iniciar a </a:t>
            </a:r>
            <a:r>
              <a:rPr lang="pt-BR" sz="1800"/>
              <a:t>sessão</a:t>
            </a:r>
            <a:r>
              <a:rPr lang="pt-BR" sz="1800"/>
              <a:t>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Insira as moedas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O botão </a:t>
            </a:r>
            <a:r>
              <a:rPr b="1" lang="pt-BR" sz="1800"/>
              <a:t>c</a:t>
            </a:r>
            <a:r>
              <a:rPr lang="pt-BR" sz="1800"/>
              <a:t> indica a presença de moedas;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 variável </a:t>
            </a:r>
            <a:r>
              <a:rPr b="1" lang="pt-BR" sz="1800"/>
              <a:t>A</a:t>
            </a:r>
            <a:r>
              <a:rPr lang="pt-BR" sz="1800"/>
              <a:t> indica os valores da moeda inserida.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O valor monetário da moeda será computado em </a:t>
            </a:r>
            <a:r>
              <a:rPr b="1" lang="pt-BR" sz="1800"/>
              <a:t>TS</a:t>
            </a:r>
            <a:r>
              <a:rPr lang="pt-BR" sz="1800"/>
              <a:t> e o valor de tempo da moeda, em </a:t>
            </a:r>
            <a:r>
              <a:rPr b="1" lang="pt-BR" sz="1800"/>
              <a:t>TT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Pressionar </a:t>
            </a:r>
            <a:r>
              <a:rPr b="1" lang="pt-BR" sz="1800"/>
              <a:t>f</a:t>
            </a:r>
            <a:r>
              <a:rPr lang="pt-BR" sz="1800"/>
              <a:t> indica que terminou de inserir as moedas;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tempo </a:t>
            </a:r>
            <a:r>
              <a:rPr b="1" lang="pt-BR" sz="1800"/>
              <a:t>TT</a:t>
            </a:r>
            <a:r>
              <a:rPr lang="pt-BR" sz="1800"/>
              <a:t> irá ser reduzido até 0, ou um botão </a:t>
            </a:r>
            <a:r>
              <a:rPr b="1" lang="pt-BR" sz="1800"/>
              <a:t>d </a:t>
            </a:r>
            <a:r>
              <a:rPr lang="pt-BR" sz="1800"/>
              <a:t>finaliza a sessão</a:t>
            </a:r>
            <a:r>
              <a:rPr lang="pt-BR" sz="1800"/>
              <a:t> antes do tempo acabar;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Discutindo a arquitetura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7650" y="1530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Ao final da sessão, os valores destinados ao governo (</a:t>
            </a:r>
            <a:r>
              <a:rPr b="1" lang="pt-BR" sz="1800"/>
              <a:t>GO</a:t>
            </a:r>
            <a:r>
              <a:rPr lang="pt-BR" sz="1800"/>
              <a:t>) e caridade (</a:t>
            </a:r>
            <a:r>
              <a:rPr b="1" lang="pt-BR" sz="1800"/>
              <a:t>CH</a:t>
            </a:r>
            <a:r>
              <a:rPr lang="pt-BR" sz="1800"/>
              <a:t>) serão computados e adicionados ao total diário de cada um (</a:t>
            </a:r>
            <a:r>
              <a:rPr b="1" lang="pt-BR" sz="1800"/>
              <a:t>TCH </a:t>
            </a:r>
            <a:r>
              <a:rPr lang="pt-BR" sz="1800"/>
              <a:t>e </a:t>
            </a:r>
            <a:r>
              <a:rPr b="1" lang="pt-BR" sz="1800"/>
              <a:t>TGO</a:t>
            </a:r>
            <a:r>
              <a:rPr lang="pt-BR" sz="1800"/>
              <a:t>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total de sessões diárias (</a:t>
            </a:r>
            <a:r>
              <a:rPr b="1" lang="pt-BR" sz="1800"/>
              <a:t>TD</a:t>
            </a:r>
            <a:r>
              <a:rPr lang="pt-BR" sz="1800"/>
              <a:t>) será acrescido de uma sessão;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parquímetro voltará para o estado em que espera o botão </a:t>
            </a:r>
            <a:r>
              <a:rPr b="1" lang="pt-BR" sz="1800"/>
              <a:t>b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5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Simulações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63" y="1287375"/>
            <a:ext cx="5953467" cy="38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