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8" roundtripDataSignature="AMtx7mhRRqPg/0qphRoNrobMvbEprWGa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968565648_0_3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5968565648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968565648_0_2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5968565648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968565648_0_3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5968565648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968565648_0_3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5968565648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968565648_0_3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5968565648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968565648_0_4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5968565648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974a0745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5974a074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974a0745f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5974a0745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974a0745f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5974a0745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974a0745f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5974a0745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968565648_0_3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5968565648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974a0745f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5974a0745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974a0745f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5974a0745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968565648_0_4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5968565648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968565648_0_4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5968565648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968565648_0_7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5968565648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968565648_0_5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5968565648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968565648_0_5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5968565648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968565648_0_5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5968565648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968565648_0_5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5968565648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968565648_0_3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5968565648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968565648_0_6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5968565648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968565648_0_6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5968565648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968565648_0_6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5968565648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968565648_0_6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5968565648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968565648_0_4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5968565648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968565648_0_6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5968565648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968565648_0_6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5968565648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968565648_0_6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5968565648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968565648_0_6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5968565648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968565648_0_4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g5968565648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968565648_0_3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5968565648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96856564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59685656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68565648_0_3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5968565648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24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5" name="Google Shape;55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15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8" name="Google Shape;18;p15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6" name="Google Shape;36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21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1" name="Google Shape;41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22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7" name="Google Shape;47;p22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22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Relationship Id="rId7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Relationship Id="rId7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22.png"/><Relationship Id="rId7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11.png"/><Relationship Id="rId7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35.png"/><Relationship Id="rId7" Type="http://schemas.openxmlformats.org/officeDocument/2006/relationships/image" Target="../media/image1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Relationship Id="rId4" Type="http://schemas.openxmlformats.org/officeDocument/2006/relationships/image" Target="../media/image34.png"/><Relationship Id="rId5" Type="http://schemas.openxmlformats.org/officeDocument/2006/relationships/image" Target="../media/image37.png"/><Relationship Id="rId6" Type="http://schemas.openxmlformats.org/officeDocument/2006/relationships/image" Target="../media/image33.png"/><Relationship Id="rId7" Type="http://schemas.openxmlformats.org/officeDocument/2006/relationships/image" Target="../media/image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/>
          <p:nvPr/>
        </p:nvSpPr>
        <p:spPr>
          <a:xfrm>
            <a:off x="0" y="0"/>
            <a:ext cx="9144000" cy="3160500"/>
          </a:xfrm>
          <a:prstGeom prst="rect">
            <a:avLst/>
          </a:prstGeom>
          <a:solidFill>
            <a:srgbClr val="C4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 sz="9600"/>
              <a:t>A  L  U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 sz="4200"/>
              <a:t>ARITHMETIC LOGIC UNIT</a:t>
            </a:r>
            <a:endParaRPr/>
          </a:p>
        </p:txBody>
      </p:sp>
      <p:sp>
        <p:nvSpPr>
          <p:cNvPr id="64" name="Google Shape;64;p1"/>
          <p:cNvSpPr txBox="1"/>
          <p:nvPr/>
        </p:nvSpPr>
        <p:spPr>
          <a:xfrm>
            <a:off x="1139125" y="3567275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ELE0518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latin typeface="Oswald"/>
                <a:ea typeface="Oswald"/>
                <a:cs typeface="Oswald"/>
                <a:sym typeface="Oswald"/>
              </a:rPr>
              <a:t>21</a:t>
            </a:r>
            <a:r>
              <a:rPr b="0" i="0" lang="pt-BR" sz="1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. Jun 2019</a:t>
            </a:r>
            <a:endParaRPr/>
          </a:p>
        </p:txBody>
      </p:sp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6" name="Google Shape;66;p1"/>
          <p:cNvSpPr/>
          <p:nvPr/>
        </p:nvSpPr>
        <p:spPr>
          <a:xfrm rot="10800000">
            <a:off x="4435650" y="3160525"/>
            <a:ext cx="272700" cy="161700"/>
          </a:xfrm>
          <a:prstGeom prst="triangle">
            <a:avLst>
              <a:gd fmla="val 50000" name="adj"/>
            </a:avLst>
          </a:prstGeom>
          <a:solidFill>
            <a:srgbClr val="C4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968565648_0_3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Componente (ALU)</a:t>
            </a:r>
            <a:endParaRPr/>
          </a:p>
        </p:txBody>
      </p:sp>
      <p:sp>
        <p:nvSpPr>
          <p:cNvPr id="140" name="Google Shape;140;g5968565648_0_331"/>
          <p:cNvSpPr/>
          <p:nvPr/>
        </p:nvSpPr>
        <p:spPr>
          <a:xfrm>
            <a:off x="-109109" y="5048700"/>
            <a:ext cx="3224400" cy="948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5968565648_0_331"/>
          <p:cNvSpPr txBox="1"/>
          <p:nvPr/>
        </p:nvSpPr>
        <p:spPr>
          <a:xfrm>
            <a:off x="496425" y="1347550"/>
            <a:ext cx="8080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ALU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	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a    :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std_logic_vector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(4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downto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0);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b    :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std_logic_vector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(4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downto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0);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o    :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std_logic_vector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(2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downto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0);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show :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s    :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std_logic_vector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(4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downto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0);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csig :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std_logic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);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Google Shape;142;g5968565648_0_3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968565648_0_27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Componente (divider)</a:t>
            </a:r>
            <a:endParaRPr/>
          </a:p>
        </p:txBody>
      </p:sp>
      <p:sp>
        <p:nvSpPr>
          <p:cNvPr id="148" name="Google Shape;148;g5968565648_0_278"/>
          <p:cNvSpPr/>
          <p:nvPr/>
        </p:nvSpPr>
        <p:spPr>
          <a:xfrm>
            <a:off x="-109109" y="5048700"/>
            <a:ext cx="3224400" cy="948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5968565648_0_278"/>
          <p:cNvSpPr txBox="1"/>
          <p:nvPr/>
        </p:nvSpPr>
        <p:spPr>
          <a:xfrm>
            <a:off x="448200" y="1365150"/>
            <a:ext cx="8384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divider </a:t>
            </a: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a    : </a:t>
            </a: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std_logic_vector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(4 </a:t>
            </a: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downto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0);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show : </a:t>
            </a: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csig : </a:t>
            </a: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std_logic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op   : </a:t>
            </a: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std_logic_vector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(2 </a:t>
            </a: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downto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0);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s    : </a:t>
            </a: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std_logic_vector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(4 </a:t>
            </a: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downto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0);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dis_0, dis_1, dis_2, dis_3, dis_4: </a:t>
            </a: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std_logic_vector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(3 </a:t>
            </a: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downto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0)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g5968565648_0_2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968565648_0_38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Componente (BCD27)</a:t>
            </a:r>
            <a:endParaRPr/>
          </a:p>
        </p:txBody>
      </p:sp>
      <p:sp>
        <p:nvSpPr>
          <p:cNvPr id="156" name="Google Shape;156;g5968565648_0_383"/>
          <p:cNvSpPr/>
          <p:nvPr/>
        </p:nvSpPr>
        <p:spPr>
          <a:xfrm>
            <a:off x="-109109" y="5048700"/>
            <a:ext cx="3224400" cy="948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5968565648_0_383"/>
          <p:cNvSpPr txBox="1"/>
          <p:nvPr/>
        </p:nvSpPr>
        <p:spPr>
          <a:xfrm>
            <a:off x="448200" y="1365150"/>
            <a:ext cx="8384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entity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BCD27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bcd: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std_logic_vector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(3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downto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0);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seg: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std_logic_vector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(6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downto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0)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);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BCD27;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F005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g5968565648_0_3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968565648_0_33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Sinais </a:t>
            </a:r>
            <a:endParaRPr/>
          </a:p>
        </p:txBody>
      </p:sp>
      <p:sp>
        <p:nvSpPr>
          <p:cNvPr id="164" name="Google Shape;164;g5968565648_0_336"/>
          <p:cNvSpPr/>
          <p:nvPr/>
        </p:nvSpPr>
        <p:spPr>
          <a:xfrm>
            <a:off x="-109109" y="5048700"/>
            <a:ext cx="3224400" cy="948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5968565648_0_336"/>
          <p:cNvSpPr txBox="1"/>
          <p:nvPr/>
        </p:nvSpPr>
        <p:spPr>
          <a:xfrm>
            <a:off x="805775" y="1329500"/>
            <a:ext cx="7950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project3</a:t>
            </a:r>
            <a:endParaRPr b="1" sz="2400">
              <a:solidFill>
                <a:srgbClr val="7F005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state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(init, wait_a, wait_b, wait_o, unit); </a:t>
            </a:r>
            <a:endParaRPr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signal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actual_s, next_s: state;</a:t>
            </a:r>
            <a:endParaRPr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signal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a_temp, b_temp: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std_logic_vector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(4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downto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0) := </a:t>
            </a:r>
            <a:r>
              <a:rPr lang="pt-BR" sz="1600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"00000"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signal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o_temp: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std_logic_vector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(2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downto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0) := </a:t>
            </a:r>
            <a:r>
              <a:rPr lang="pt-BR" sz="1600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"000"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signal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show: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:= 0;</a:t>
            </a:r>
            <a:endParaRPr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signal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d0, d1, d2, d3, d4: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std_logic_vector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(3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downto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0) := </a:t>
            </a:r>
            <a:r>
              <a:rPr lang="pt-BR" sz="1600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"0000"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g5968565648_0_3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968565648_0_39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Sinais </a:t>
            </a:r>
            <a:endParaRPr/>
          </a:p>
        </p:txBody>
      </p:sp>
      <p:sp>
        <p:nvSpPr>
          <p:cNvPr id="172" name="Google Shape;172;g5968565648_0_391"/>
          <p:cNvSpPr/>
          <p:nvPr/>
        </p:nvSpPr>
        <p:spPr>
          <a:xfrm>
            <a:off x="-109109" y="5048700"/>
            <a:ext cx="3224400" cy="948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5968565648_0_391"/>
          <p:cNvSpPr txBox="1"/>
          <p:nvPr/>
        </p:nvSpPr>
        <p:spPr>
          <a:xfrm>
            <a:off x="805775" y="1329500"/>
            <a:ext cx="7950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ALU</a:t>
            </a:r>
            <a:endParaRPr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signal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vta, vtb: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std_logic_vector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(5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downto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0) := </a:t>
            </a:r>
            <a:r>
              <a:rPr lang="pt-BR" sz="1600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"000000"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signal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temp_s, temp_a, temp_b :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signed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(5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downto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0) := </a:t>
            </a:r>
            <a:r>
              <a:rPr lang="pt-BR" sz="1600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"000000"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divider</a:t>
            </a:r>
            <a:endParaRPr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signal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temp_s, d1, d0: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signed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(4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downto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0) := </a:t>
            </a:r>
            <a:r>
              <a:rPr lang="pt-BR" sz="1600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"00000"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signal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vta: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std_logic_vector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(4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downto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0) := </a:t>
            </a:r>
            <a:r>
              <a:rPr lang="pt-BR" sz="1600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"00000"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signal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opt, optt: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std_logic_vector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(3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downto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0) := </a:t>
            </a:r>
            <a:r>
              <a:rPr lang="pt-BR" sz="1600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"0000"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ClockDiv</a:t>
            </a:r>
            <a:endParaRPr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signal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count :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0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50000001;</a:t>
            </a:r>
            <a:endParaRPr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g5968565648_0_3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968565648_0_41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Funcionamento das arquiteturas</a:t>
            </a:r>
            <a:endParaRPr/>
          </a:p>
        </p:txBody>
      </p:sp>
      <p:sp>
        <p:nvSpPr>
          <p:cNvPr id="180" name="Google Shape;180;g5968565648_0_412"/>
          <p:cNvSpPr txBox="1"/>
          <p:nvPr/>
        </p:nvSpPr>
        <p:spPr>
          <a:xfrm>
            <a:off x="896850" y="1354350"/>
            <a:ext cx="7350300" cy="30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pt-BR" sz="2000"/>
              <a:t>Insere-se cada variável (</a:t>
            </a: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op</a:t>
            </a:r>
            <a:r>
              <a:rPr lang="pt-BR" sz="2000"/>
              <a:t>);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Em cada estado a variável 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show</a:t>
            </a:r>
            <a:r>
              <a:rPr lang="pt-BR" sz="2000"/>
              <a:t> assume certo valor;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As variáveis 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show</a:t>
            </a:r>
            <a:r>
              <a:rPr lang="pt-BR" sz="2000"/>
              <a:t> e 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op</a:t>
            </a:r>
            <a:r>
              <a:rPr lang="pt-BR" sz="2000"/>
              <a:t> são avaliadas: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O </a:t>
            </a:r>
            <a:r>
              <a:rPr lang="pt-BR" sz="2000"/>
              <a:t>componente</a:t>
            </a:r>
            <a:r>
              <a:rPr lang="pt-BR" sz="2000"/>
              <a:t> </a:t>
            </a: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ALU</a:t>
            </a:r>
            <a:r>
              <a:rPr b="1" lang="pt-BR" sz="2000"/>
              <a:t> </a:t>
            </a:r>
            <a:r>
              <a:rPr lang="pt-BR" sz="2000"/>
              <a:t>avalia se deve fazer alguma operação e qual deve fazer;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O componente </a:t>
            </a: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divider</a:t>
            </a:r>
            <a:r>
              <a:rPr lang="pt-BR" sz="2000"/>
              <a:t> gera o código BCD para cada display de acordo com o que deve ser mostrado;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O componente </a:t>
            </a:r>
            <a:r>
              <a:rPr b="1" lang="pt-BR" sz="2000"/>
              <a:t>BCD27</a:t>
            </a:r>
            <a:r>
              <a:rPr lang="pt-BR" sz="2000"/>
              <a:t> converte o código BCD oriundo do </a:t>
            </a: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divider</a:t>
            </a:r>
            <a:r>
              <a:rPr lang="pt-BR" sz="2000"/>
              <a:t> para o código dos displays de 7 segmentos.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5968565648_0_412"/>
          <p:cNvSpPr/>
          <p:nvPr/>
        </p:nvSpPr>
        <p:spPr>
          <a:xfrm>
            <a:off x="-109101" y="5036075"/>
            <a:ext cx="4473600" cy="1074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5968565648_0_4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974a0745f_0_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Funcionamento das arquiteturas (ALU)</a:t>
            </a:r>
            <a:endParaRPr/>
          </a:p>
        </p:txBody>
      </p:sp>
      <p:sp>
        <p:nvSpPr>
          <p:cNvPr id="188" name="Google Shape;188;g5974a0745f_0_0"/>
          <p:cNvSpPr/>
          <p:nvPr/>
        </p:nvSpPr>
        <p:spPr>
          <a:xfrm>
            <a:off x="-109101" y="5036075"/>
            <a:ext cx="4473600" cy="1074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5974a0745f_0_0"/>
          <p:cNvSpPr txBox="1"/>
          <p:nvPr/>
        </p:nvSpPr>
        <p:spPr>
          <a:xfrm>
            <a:off x="374400" y="1208650"/>
            <a:ext cx="8769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ula: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process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(show)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(show=3)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vta(3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downto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0) &lt;= a(3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downto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0);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vtb(3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downto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0) &lt;= b(3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downto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0);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(a(4)=</a:t>
            </a:r>
            <a:r>
              <a:rPr lang="pt-BR" sz="1800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'1'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temp_a &lt;= 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signed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vta)+1;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temp_a &lt;=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signed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(vta);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g5974a0745f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974a0745f_0_9"/>
          <p:cNvSpPr/>
          <p:nvPr/>
        </p:nvSpPr>
        <p:spPr>
          <a:xfrm>
            <a:off x="-109101" y="5036075"/>
            <a:ext cx="4473600" cy="1074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5974a0745f_0_9"/>
          <p:cNvSpPr txBox="1"/>
          <p:nvPr/>
        </p:nvSpPr>
        <p:spPr>
          <a:xfrm>
            <a:off x="374400" y="1208650"/>
            <a:ext cx="8769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(b(4)=</a:t>
            </a:r>
            <a:r>
              <a:rPr lang="pt-BR" sz="1800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'1'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temp_b &lt;= 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signed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vtb)+1;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temp_b &lt;=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signed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(vtb);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temp_a(5) &lt;= a(4);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temp_b(5) &lt;= b(4);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g5974a0745f_0_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Funcionamento das arquiteturas (ALU)</a:t>
            </a:r>
            <a:endParaRPr/>
          </a:p>
        </p:txBody>
      </p:sp>
      <p:sp>
        <p:nvSpPr>
          <p:cNvPr id="198" name="Google Shape;198;g5974a0745f_0_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974a0745f_0_15"/>
          <p:cNvSpPr/>
          <p:nvPr/>
        </p:nvSpPr>
        <p:spPr>
          <a:xfrm>
            <a:off x="-109101" y="5036075"/>
            <a:ext cx="4473600" cy="1074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5974a0745f_0_15"/>
          <p:cNvSpPr txBox="1"/>
          <p:nvPr/>
        </p:nvSpPr>
        <p:spPr>
          <a:xfrm>
            <a:off x="374400" y="1208650"/>
            <a:ext cx="8769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"000"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pt-BR" sz="1800">
                <a:solidFill>
                  <a:srgbClr val="3F7F5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-- soma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temp_s &lt;= temp_a + temp_b;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s &lt;=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std_logic_vector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(temp_s(4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downto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0));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csig &lt;= temp_s(5);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"001"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pt-BR" sz="1800">
                <a:solidFill>
                  <a:srgbClr val="3F7F5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-- subtracao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temp_s &lt;= temp_a - temp_b;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s &lt;=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std_logic_vector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(temp_s(4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downto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0));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csig &lt;= temp_s(5);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g5974a0745f_0_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Funcionamento das arquiteturas (ALU)</a:t>
            </a:r>
            <a:endParaRPr/>
          </a:p>
        </p:txBody>
      </p:sp>
      <p:sp>
        <p:nvSpPr>
          <p:cNvPr id="206" name="Google Shape;206;g5974a0745f_0_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974a0745f_0_21"/>
          <p:cNvSpPr/>
          <p:nvPr/>
        </p:nvSpPr>
        <p:spPr>
          <a:xfrm>
            <a:off x="-109101" y="5036075"/>
            <a:ext cx="4473600" cy="1074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5974a0745f_0_21"/>
          <p:cNvSpPr txBox="1"/>
          <p:nvPr/>
        </p:nvSpPr>
        <p:spPr>
          <a:xfrm>
            <a:off x="374400" y="1208650"/>
            <a:ext cx="8769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"010"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pt-BR" sz="1800">
                <a:solidFill>
                  <a:srgbClr val="3F7F5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-- comparacao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(temp_a&gt;temp_b)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	s &lt;= </a:t>
            </a:r>
            <a:r>
              <a:rPr lang="pt-BR" sz="1800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"00100"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pt-BR" sz="1800">
                <a:solidFill>
                  <a:srgbClr val="3F7F5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-- maior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elsif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(temp_a=temp_b)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	s &lt;= </a:t>
            </a:r>
            <a:r>
              <a:rPr lang="pt-BR" sz="1800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"00010"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pt-BR" sz="1800">
                <a:solidFill>
                  <a:srgbClr val="3F7F5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-- igual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	s &lt;= </a:t>
            </a:r>
            <a:r>
              <a:rPr lang="pt-BR" sz="1800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"00001"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pt-BR" sz="1800">
                <a:solidFill>
                  <a:srgbClr val="3F7F5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-- menor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g5974a0745f_0_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Funcionamento das arquiteturas (ALU)</a:t>
            </a:r>
            <a:endParaRPr/>
          </a:p>
        </p:txBody>
      </p:sp>
      <p:sp>
        <p:nvSpPr>
          <p:cNvPr id="214" name="Google Shape;214;g5974a0745f_0_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968565648_0_347"/>
          <p:cNvSpPr/>
          <p:nvPr/>
        </p:nvSpPr>
        <p:spPr>
          <a:xfrm>
            <a:off x="-53725" y="0"/>
            <a:ext cx="4625700" cy="5143500"/>
          </a:xfrm>
          <a:prstGeom prst="rect">
            <a:avLst/>
          </a:prstGeom>
          <a:solidFill>
            <a:srgbClr val="C4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5968565648_0_347"/>
          <p:cNvSpPr txBox="1"/>
          <p:nvPr/>
        </p:nvSpPr>
        <p:spPr>
          <a:xfrm>
            <a:off x="306475" y="2429525"/>
            <a:ext cx="3868800" cy="23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BRUNO </a:t>
            </a:r>
            <a:r>
              <a:rPr b="0" i="0" lang="pt-BR" sz="18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Matias de S.</a:t>
            </a:r>
            <a:endParaRPr b="0" i="0" sz="18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LEVY </a:t>
            </a:r>
            <a:r>
              <a:rPr b="0" i="0" lang="pt-BR" sz="18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Gabriel da S. G.</a:t>
            </a:r>
            <a:endParaRPr b="0" i="0" sz="18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PEDRO </a:t>
            </a:r>
            <a:r>
              <a:rPr b="0" i="0" lang="pt-BR" sz="18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Henrique de S. F. dos 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Prof</a:t>
            </a:r>
            <a:r>
              <a:rPr b="1" i="0" lang="pt-BR" sz="18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. </a:t>
            </a:r>
            <a:r>
              <a:rPr b="0" i="0" lang="pt-BR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CARLOS </a:t>
            </a:r>
            <a:r>
              <a:rPr b="0" i="0" lang="pt-BR" sz="18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Yuri F. S.</a:t>
            </a:r>
            <a:endParaRPr b="0" i="0" sz="18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3" name="Google Shape;73;g5968565648_0_347"/>
          <p:cNvSpPr txBox="1"/>
          <p:nvPr/>
        </p:nvSpPr>
        <p:spPr>
          <a:xfrm>
            <a:off x="225175" y="319975"/>
            <a:ext cx="37176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COMPONENTES</a:t>
            </a:r>
            <a:endParaRPr b="1" i="0" sz="3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4" name="Google Shape;74;g5968565648_0_347"/>
          <p:cNvCxnSpPr/>
          <p:nvPr/>
        </p:nvCxnSpPr>
        <p:spPr>
          <a:xfrm>
            <a:off x="319075" y="1007275"/>
            <a:ext cx="3282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g5968565648_0_347"/>
          <p:cNvSpPr/>
          <p:nvPr/>
        </p:nvSpPr>
        <p:spPr>
          <a:xfrm>
            <a:off x="4901775" y="4324300"/>
            <a:ext cx="859500" cy="28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5968565648_0_3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974a0745f_0_27"/>
          <p:cNvSpPr/>
          <p:nvPr/>
        </p:nvSpPr>
        <p:spPr>
          <a:xfrm>
            <a:off x="-109101" y="5036075"/>
            <a:ext cx="4473600" cy="1074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5974a0745f_0_27"/>
          <p:cNvSpPr txBox="1"/>
          <p:nvPr/>
        </p:nvSpPr>
        <p:spPr>
          <a:xfrm>
            <a:off x="374400" y="1208650"/>
            <a:ext cx="8769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"011"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pt-BR" sz="1800">
                <a:solidFill>
                  <a:srgbClr val="3F7F5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-- and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s &lt;= a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b;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"100"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pt-BR" sz="1800">
                <a:solidFill>
                  <a:srgbClr val="3F7F5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-- or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s &lt;= a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b;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"101"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pt-BR" sz="1800">
                <a:solidFill>
                  <a:srgbClr val="3F7F5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-- not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s &lt;=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a;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"110"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pt-BR" sz="1800">
                <a:solidFill>
                  <a:srgbClr val="3F7F5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-- xor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s &lt;= a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xor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b;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"111"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pt-BR" sz="1800">
                <a:solidFill>
                  <a:srgbClr val="3F7F5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-- xnor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s &lt;= a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xnor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b;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g5974a0745f_0_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Funcionamento das arquiteturas (ALU)</a:t>
            </a:r>
            <a:endParaRPr/>
          </a:p>
        </p:txBody>
      </p:sp>
      <p:sp>
        <p:nvSpPr>
          <p:cNvPr id="222" name="Google Shape;222;g5974a0745f_0_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974a0745f_0_33"/>
          <p:cNvSpPr/>
          <p:nvPr/>
        </p:nvSpPr>
        <p:spPr>
          <a:xfrm>
            <a:off x="-109101" y="5036075"/>
            <a:ext cx="4473600" cy="1074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5974a0745f_0_33"/>
          <p:cNvSpPr txBox="1"/>
          <p:nvPr/>
        </p:nvSpPr>
        <p:spPr>
          <a:xfrm>
            <a:off x="374400" y="1208650"/>
            <a:ext cx="8769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s &lt;= </a:t>
            </a:r>
            <a:r>
              <a:rPr lang="pt-BR" sz="1800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"00000"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csig &lt;= </a:t>
            </a:r>
            <a:r>
              <a:rPr lang="pt-BR" sz="1800">
                <a:solidFill>
                  <a:srgbClr val="2A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'0'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process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ula;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" name="Google Shape;229;g5974a0745f_0_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Funcionamento das arquiteturas (ALU)</a:t>
            </a:r>
            <a:endParaRPr/>
          </a:p>
        </p:txBody>
      </p:sp>
      <p:sp>
        <p:nvSpPr>
          <p:cNvPr id="230" name="Google Shape;230;g5974a0745f_0_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968565648_0_4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Funcionamento das arquiteturas</a:t>
            </a:r>
            <a:endParaRPr/>
          </a:p>
        </p:txBody>
      </p:sp>
      <p:sp>
        <p:nvSpPr>
          <p:cNvPr id="236" name="Google Shape;236;g5968565648_0_419"/>
          <p:cNvSpPr/>
          <p:nvPr/>
        </p:nvSpPr>
        <p:spPr>
          <a:xfrm>
            <a:off x="-109101" y="5036075"/>
            <a:ext cx="4473600" cy="1074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5968565648_0_419"/>
          <p:cNvSpPr txBox="1"/>
          <p:nvPr/>
        </p:nvSpPr>
        <p:spPr>
          <a:xfrm>
            <a:off x="537175" y="1638400"/>
            <a:ext cx="8460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procALU : ALU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a_temp, b_temp, o_temp, show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s, csig);</a:t>
            </a:r>
            <a:endParaRPr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display : divider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(a, show, csig, op_in, s, d0, d1, d2, d3, d4);</a:t>
            </a:r>
            <a:endParaRPr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p_disp4 : BCD27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(d4, dis_4);</a:t>
            </a:r>
            <a:endParaRPr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p_disp3 : BCD27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(d3, dis_3);</a:t>
            </a:r>
            <a:endParaRPr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p_disp2 : BCD27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(d2, dis_2);</a:t>
            </a:r>
            <a:endParaRPr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p_disp1 : BCD27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(d1, dis_1);</a:t>
            </a:r>
            <a:endParaRPr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p_disp0 : BCD27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(d0, dis_0);</a:t>
            </a:r>
            <a:endParaRPr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Google Shape;238;g5968565648_0_4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968565648_0_4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Funcionamento das arquiteturas</a:t>
            </a:r>
            <a:endParaRPr/>
          </a:p>
        </p:txBody>
      </p:sp>
      <p:sp>
        <p:nvSpPr>
          <p:cNvPr id="244" name="Google Shape;244;g5968565648_0_428"/>
          <p:cNvSpPr/>
          <p:nvPr/>
        </p:nvSpPr>
        <p:spPr>
          <a:xfrm>
            <a:off x="-109101" y="5036075"/>
            <a:ext cx="4473600" cy="1074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5968565648_0_428"/>
          <p:cNvSpPr txBox="1"/>
          <p:nvPr/>
        </p:nvSpPr>
        <p:spPr>
          <a:xfrm>
            <a:off x="537175" y="1638400"/>
            <a:ext cx="8460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procALU : ALU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1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a_temp</a:t>
            </a: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b_temp</a:t>
            </a: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o_temp</a:t>
            </a: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show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600">
                <a:highlight>
                  <a:srgbClr val="FF00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600">
                <a:highlight>
                  <a:srgbClr val="FF00FF"/>
                </a:highlight>
                <a:latin typeface="Consolas"/>
                <a:ea typeface="Consolas"/>
                <a:cs typeface="Consolas"/>
                <a:sym typeface="Consolas"/>
              </a:rPr>
              <a:t>csig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display : divider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1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show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csig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op_in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600">
                <a:highlight>
                  <a:srgbClr val="FF00FF"/>
                </a:highlight>
                <a:latin typeface="Consolas"/>
                <a:ea typeface="Consolas"/>
                <a:cs typeface="Consolas"/>
                <a:sym typeface="Consolas"/>
              </a:rPr>
              <a:t>d0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600">
                <a:highlight>
                  <a:srgbClr val="FF00FF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600">
                <a:highlight>
                  <a:srgbClr val="FF00FF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600">
                <a:highlight>
                  <a:srgbClr val="FF00FF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600">
                <a:highlight>
                  <a:srgbClr val="FF00FF"/>
                </a:highlight>
                <a:latin typeface="Consolas"/>
                <a:ea typeface="Consolas"/>
                <a:cs typeface="Consolas"/>
                <a:sym typeface="Consolas"/>
              </a:rPr>
              <a:t>d4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p_disp4 : BCD27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1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d4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600">
                <a:highlight>
                  <a:srgbClr val="FF00FF"/>
                </a:highlight>
                <a:latin typeface="Consolas"/>
                <a:ea typeface="Consolas"/>
                <a:cs typeface="Consolas"/>
                <a:sym typeface="Consolas"/>
              </a:rPr>
              <a:t>dis_4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p_disp3 : BCD27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1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600">
                <a:highlight>
                  <a:srgbClr val="FF00FF"/>
                </a:highlight>
                <a:latin typeface="Consolas"/>
                <a:ea typeface="Consolas"/>
                <a:cs typeface="Consolas"/>
                <a:sym typeface="Consolas"/>
              </a:rPr>
              <a:t>dis_3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p_disp2 : BCD27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1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600">
                <a:highlight>
                  <a:srgbClr val="FF00FF"/>
                </a:highlight>
                <a:latin typeface="Consolas"/>
                <a:ea typeface="Consolas"/>
                <a:cs typeface="Consolas"/>
                <a:sym typeface="Consolas"/>
              </a:rPr>
              <a:t>dis_2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p_disp1 : BCD27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1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600">
                <a:highlight>
                  <a:srgbClr val="FF00FF"/>
                </a:highlight>
                <a:latin typeface="Consolas"/>
                <a:ea typeface="Consolas"/>
                <a:cs typeface="Consolas"/>
                <a:sym typeface="Consolas"/>
              </a:rPr>
              <a:t>dis_1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p_disp0 : BCD27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6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1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d0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600">
                <a:highlight>
                  <a:srgbClr val="FF00FF"/>
                </a:highlight>
                <a:latin typeface="Consolas"/>
                <a:ea typeface="Consolas"/>
                <a:cs typeface="Consolas"/>
                <a:sym typeface="Consolas"/>
              </a:rPr>
              <a:t>dis_0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____</a:t>
            </a:r>
            <a:r>
              <a:rPr lang="pt-BR" sz="1600">
                <a:solidFill>
                  <a:srgbClr val="FFFF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envia</a:t>
            </a:r>
            <a:endParaRPr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FF"/>
                </a:solidFill>
                <a:highlight>
                  <a:srgbClr val="FF00FF"/>
                </a:highlight>
                <a:latin typeface="Consolas"/>
                <a:ea typeface="Consolas"/>
                <a:cs typeface="Consolas"/>
                <a:sym typeface="Consolas"/>
              </a:rPr>
              <a:t>____</a:t>
            </a:r>
            <a:r>
              <a:rPr lang="pt-BR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recebe</a:t>
            </a:r>
            <a:endParaRPr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" name="Google Shape;246;g5968565648_0_4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968565648_0_70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Simulações</a:t>
            </a:r>
            <a:endParaRPr/>
          </a:p>
        </p:txBody>
      </p:sp>
      <p:sp>
        <p:nvSpPr>
          <p:cNvPr id="252" name="Google Shape;252;g5968565648_0_701"/>
          <p:cNvSpPr txBox="1"/>
          <p:nvPr/>
        </p:nvSpPr>
        <p:spPr>
          <a:xfrm>
            <a:off x="896850" y="1354350"/>
            <a:ext cx="7350300" cy="30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Soma;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Maior, menor ou igual;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XNOR.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5968565648_0_701"/>
          <p:cNvSpPr/>
          <p:nvPr/>
        </p:nvSpPr>
        <p:spPr>
          <a:xfrm>
            <a:off x="-109099" y="5036075"/>
            <a:ext cx="5427300" cy="1074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5968565648_0_7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968565648_0_54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Simulações (+)</a:t>
            </a:r>
            <a:endParaRPr/>
          </a:p>
        </p:txBody>
      </p:sp>
      <p:sp>
        <p:nvSpPr>
          <p:cNvPr id="260" name="Google Shape;260;g5968565648_0_540"/>
          <p:cNvSpPr/>
          <p:nvPr/>
        </p:nvSpPr>
        <p:spPr>
          <a:xfrm>
            <a:off x="-109099" y="5036075"/>
            <a:ext cx="5427300" cy="1074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g5968565648_0_540"/>
          <p:cNvPicPr preferRelativeResize="0"/>
          <p:nvPr/>
        </p:nvPicPr>
        <p:blipFill rotWithShape="1">
          <a:blip r:embed="rId3">
            <a:alphaModFix/>
          </a:blip>
          <a:srcRect b="6217" l="0" r="0" t="6217"/>
          <a:stretch/>
        </p:blipFill>
        <p:spPr>
          <a:xfrm>
            <a:off x="2079100" y="1799575"/>
            <a:ext cx="1661925" cy="202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5968565648_0_540"/>
          <p:cNvPicPr preferRelativeResize="0"/>
          <p:nvPr/>
        </p:nvPicPr>
        <p:blipFill rotWithShape="1">
          <a:blip r:embed="rId4">
            <a:alphaModFix/>
          </a:blip>
          <a:srcRect b="6761" l="0" r="0" t="6770"/>
          <a:stretch/>
        </p:blipFill>
        <p:spPr>
          <a:xfrm>
            <a:off x="3741025" y="1799575"/>
            <a:ext cx="1661925" cy="20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5968565648_0_540"/>
          <p:cNvPicPr preferRelativeResize="0"/>
          <p:nvPr/>
        </p:nvPicPr>
        <p:blipFill rotWithShape="1">
          <a:blip r:embed="rId5">
            <a:alphaModFix/>
          </a:blip>
          <a:srcRect b="6430" l="0" r="0" t="6430"/>
          <a:stretch/>
        </p:blipFill>
        <p:spPr>
          <a:xfrm>
            <a:off x="5402950" y="1799575"/>
            <a:ext cx="1661925" cy="202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5968565648_0_540"/>
          <p:cNvPicPr preferRelativeResize="0"/>
          <p:nvPr/>
        </p:nvPicPr>
        <p:blipFill rotWithShape="1">
          <a:blip r:embed="rId6">
            <a:alphaModFix/>
          </a:blip>
          <a:srcRect b="6000" l="0" r="0" t="6009"/>
          <a:stretch/>
        </p:blipFill>
        <p:spPr>
          <a:xfrm>
            <a:off x="7064875" y="1799575"/>
            <a:ext cx="1661925" cy="202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5968565648_0_540"/>
          <p:cNvPicPr preferRelativeResize="0"/>
          <p:nvPr/>
        </p:nvPicPr>
        <p:blipFill rotWithShape="1">
          <a:blip r:embed="rId7">
            <a:alphaModFix/>
          </a:blip>
          <a:srcRect b="6430" l="0" r="0" t="6430"/>
          <a:stretch/>
        </p:blipFill>
        <p:spPr>
          <a:xfrm>
            <a:off x="417175" y="1799575"/>
            <a:ext cx="1661925" cy="2027451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5968565648_0_5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968565648_0_55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Simulações (+)</a:t>
            </a:r>
            <a:endParaRPr/>
          </a:p>
        </p:txBody>
      </p:sp>
      <p:sp>
        <p:nvSpPr>
          <p:cNvPr id="272" name="Google Shape;272;g5968565648_0_550"/>
          <p:cNvSpPr/>
          <p:nvPr/>
        </p:nvSpPr>
        <p:spPr>
          <a:xfrm>
            <a:off x="-109099" y="5036075"/>
            <a:ext cx="5427300" cy="1074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g5968565648_0_550"/>
          <p:cNvPicPr preferRelativeResize="0"/>
          <p:nvPr/>
        </p:nvPicPr>
        <p:blipFill rotWithShape="1">
          <a:blip r:embed="rId3">
            <a:alphaModFix/>
          </a:blip>
          <a:srcRect b="6217" l="0" r="0" t="6217"/>
          <a:stretch/>
        </p:blipFill>
        <p:spPr>
          <a:xfrm>
            <a:off x="2079100" y="1799575"/>
            <a:ext cx="1661925" cy="202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5968565648_0_550"/>
          <p:cNvPicPr preferRelativeResize="0"/>
          <p:nvPr/>
        </p:nvPicPr>
        <p:blipFill rotWithShape="1">
          <a:blip r:embed="rId4">
            <a:alphaModFix/>
          </a:blip>
          <a:srcRect b="6761" l="0" r="0" t="6770"/>
          <a:stretch/>
        </p:blipFill>
        <p:spPr>
          <a:xfrm>
            <a:off x="3741025" y="1799575"/>
            <a:ext cx="1661925" cy="20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5968565648_0_550"/>
          <p:cNvPicPr preferRelativeResize="0"/>
          <p:nvPr/>
        </p:nvPicPr>
        <p:blipFill rotWithShape="1">
          <a:blip r:embed="rId5">
            <a:alphaModFix/>
          </a:blip>
          <a:srcRect b="6430" l="0" r="0" t="6430"/>
          <a:stretch/>
        </p:blipFill>
        <p:spPr>
          <a:xfrm>
            <a:off x="5402950" y="1799575"/>
            <a:ext cx="1661925" cy="202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5968565648_0_550"/>
          <p:cNvPicPr preferRelativeResize="0"/>
          <p:nvPr/>
        </p:nvPicPr>
        <p:blipFill rotWithShape="1">
          <a:blip r:embed="rId6">
            <a:alphaModFix/>
          </a:blip>
          <a:srcRect b="6000" l="0" r="0" t="6009"/>
          <a:stretch/>
        </p:blipFill>
        <p:spPr>
          <a:xfrm>
            <a:off x="7064875" y="1799575"/>
            <a:ext cx="1661925" cy="202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5968565648_0_550"/>
          <p:cNvPicPr preferRelativeResize="0"/>
          <p:nvPr/>
        </p:nvPicPr>
        <p:blipFill rotWithShape="1">
          <a:blip r:embed="rId7">
            <a:alphaModFix/>
          </a:blip>
          <a:srcRect b="6430" l="0" r="0" t="6430"/>
          <a:stretch/>
        </p:blipFill>
        <p:spPr>
          <a:xfrm>
            <a:off x="417175" y="1799575"/>
            <a:ext cx="1661925" cy="202745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5968565648_0_5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968565648_0_56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Simulações (+)</a:t>
            </a:r>
            <a:endParaRPr/>
          </a:p>
        </p:txBody>
      </p:sp>
      <p:sp>
        <p:nvSpPr>
          <p:cNvPr id="284" name="Google Shape;284;g5968565648_0_560"/>
          <p:cNvSpPr/>
          <p:nvPr/>
        </p:nvSpPr>
        <p:spPr>
          <a:xfrm>
            <a:off x="-109099" y="5036075"/>
            <a:ext cx="5427300" cy="1074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g5968565648_0_560"/>
          <p:cNvPicPr preferRelativeResize="0"/>
          <p:nvPr/>
        </p:nvPicPr>
        <p:blipFill rotWithShape="1">
          <a:blip r:embed="rId3">
            <a:alphaModFix/>
          </a:blip>
          <a:srcRect b="6217" l="0" r="0" t="6217"/>
          <a:stretch/>
        </p:blipFill>
        <p:spPr>
          <a:xfrm>
            <a:off x="2079100" y="1799575"/>
            <a:ext cx="1661925" cy="202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5968565648_0_560"/>
          <p:cNvPicPr preferRelativeResize="0"/>
          <p:nvPr/>
        </p:nvPicPr>
        <p:blipFill rotWithShape="1">
          <a:blip r:embed="rId4">
            <a:alphaModFix/>
          </a:blip>
          <a:srcRect b="6217" l="0" r="0" t="6217"/>
          <a:stretch/>
        </p:blipFill>
        <p:spPr>
          <a:xfrm>
            <a:off x="3741025" y="1799575"/>
            <a:ext cx="1661925" cy="20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5968565648_0_560"/>
          <p:cNvPicPr preferRelativeResize="0"/>
          <p:nvPr/>
        </p:nvPicPr>
        <p:blipFill rotWithShape="1">
          <a:blip r:embed="rId5">
            <a:alphaModFix/>
          </a:blip>
          <a:srcRect b="6217" l="0" r="0" t="6217"/>
          <a:stretch/>
        </p:blipFill>
        <p:spPr>
          <a:xfrm>
            <a:off x="5402950" y="1799575"/>
            <a:ext cx="1661925" cy="202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5968565648_0_560"/>
          <p:cNvPicPr preferRelativeResize="0"/>
          <p:nvPr/>
        </p:nvPicPr>
        <p:blipFill rotWithShape="1">
          <a:blip r:embed="rId6">
            <a:alphaModFix/>
          </a:blip>
          <a:srcRect b="6430" l="0" r="0" t="6430"/>
          <a:stretch/>
        </p:blipFill>
        <p:spPr>
          <a:xfrm>
            <a:off x="7064875" y="1799575"/>
            <a:ext cx="1661925" cy="202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g5968565648_0_560"/>
          <p:cNvPicPr preferRelativeResize="0"/>
          <p:nvPr/>
        </p:nvPicPr>
        <p:blipFill rotWithShape="1">
          <a:blip r:embed="rId7">
            <a:alphaModFix/>
          </a:blip>
          <a:srcRect b="6124" l="0" r="0" t="6124"/>
          <a:stretch/>
        </p:blipFill>
        <p:spPr>
          <a:xfrm>
            <a:off x="417175" y="1799575"/>
            <a:ext cx="1661925" cy="202745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5968565648_0_5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968565648_0_58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Simulações (+)</a:t>
            </a:r>
            <a:endParaRPr/>
          </a:p>
        </p:txBody>
      </p:sp>
      <p:sp>
        <p:nvSpPr>
          <p:cNvPr id="296" name="Google Shape;296;g5968565648_0_580"/>
          <p:cNvSpPr/>
          <p:nvPr/>
        </p:nvSpPr>
        <p:spPr>
          <a:xfrm>
            <a:off x="-109099" y="5036075"/>
            <a:ext cx="5427300" cy="1074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g5968565648_0_580"/>
          <p:cNvPicPr preferRelativeResize="0"/>
          <p:nvPr/>
        </p:nvPicPr>
        <p:blipFill rotWithShape="1">
          <a:blip r:embed="rId3">
            <a:alphaModFix/>
          </a:blip>
          <a:srcRect b="6430" l="0" r="0" t="6430"/>
          <a:stretch/>
        </p:blipFill>
        <p:spPr>
          <a:xfrm>
            <a:off x="2079100" y="1799575"/>
            <a:ext cx="1661925" cy="202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5968565648_0_580"/>
          <p:cNvPicPr preferRelativeResize="0"/>
          <p:nvPr/>
        </p:nvPicPr>
        <p:blipFill rotWithShape="1">
          <a:blip r:embed="rId4">
            <a:alphaModFix/>
          </a:blip>
          <a:srcRect b="6761" l="0" r="0" t="6770"/>
          <a:stretch/>
        </p:blipFill>
        <p:spPr>
          <a:xfrm>
            <a:off x="3741025" y="1799575"/>
            <a:ext cx="1661925" cy="20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5968565648_0_580"/>
          <p:cNvPicPr preferRelativeResize="0"/>
          <p:nvPr/>
        </p:nvPicPr>
        <p:blipFill rotWithShape="1">
          <a:blip r:embed="rId5">
            <a:alphaModFix/>
          </a:blip>
          <a:srcRect b="6124" l="0" r="0" t="6124"/>
          <a:stretch/>
        </p:blipFill>
        <p:spPr>
          <a:xfrm>
            <a:off x="5402950" y="1799575"/>
            <a:ext cx="1661925" cy="202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g5968565648_0_580"/>
          <p:cNvPicPr preferRelativeResize="0"/>
          <p:nvPr/>
        </p:nvPicPr>
        <p:blipFill rotWithShape="1">
          <a:blip r:embed="rId6">
            <a:alphaModFix/>
          </a:blip>
          <a:srcRect b="6642" l="0" r="0" t="6642"/>
          <a:stretch/>
        </p:blipFill>
        <p:spPr>
          <a:xfrm>
            <a:off x="7064875" y="1799575"/>
            <a:ext cx="1661925" cy="202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5968565648_0_580"/>
          <p:cNvPicPr preferRelativeResize="0"/>
          <p:nvPr/>
        </p:nvPicPr>
        <p:blipFill rotWithShape="1">
          <a:blip r:embed="rId7">
            <a:alphaModFix/>
          </a:blip>
          <a:srcRect b="6430" l="0" r="0" t="6430"/>
          <a:stretch/>
        </p:blipFill>
        <p:spPr>
          <a:xfrm>
            <a:off x="417175" y="1799575"/>
            <a:ext cx="1661925" cy="2027451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5968565648_0_5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Simulações (+)</a:t>
            </a:r>
            <a:endParaRPr/>
          </a:p>
        </p:txBody>
      </p:sp>
      <p:sp>
        <p:nvSpPr>
          <p:cNvPr id="308" name="Google Shape;308;p7"/>
          <p:cNvSpPr/>
          <p:nvPr/>
        </p:nvSpPr>
        <p:spPr>
          <a:xfrm>
            <a:off x="-109099" y="5036075"/>
            <a:ext cx="5427300" cy="1074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2125"/>
            <a:ext cx="8520600" cy="332972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968565648_0_356"/>
          <p:cNvSpPr txBox="1"/>
          <p:nvPr/>
        </p:nvSpPr>
        <p:spPr>
          <a:xfrm>
            <a:off x="4754825" y="961927"/>
            <a:ext cx="4363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212121"/>
                </a:solidFill>
                <a:latin typeface="Consolas"/>
                <a:ea typeface="Consolas"/>
                <a:cs typeface="Consolas"/>
                <a:sym typeface="Consolas"/>
              </a:rPr>
              <a:t>Proposta do projeto;</a:t>
            </a:r>
            <a:endParaRPr/>
          </a:p>
          <a:p>
            <a:pPr indent="-3429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212121"/>
                </a:solidFill>
                <a:latin typeface="Consolas"/>
                <a:ea typeface="Consolas"/>
                <a:cs typeface="Consolas"/>
                <a:sym typeface="Consolas"/>
              </a:rPr>
              <a:t>Máquina de estados;</a:t>
            </a:r>
            <a:endParaRPr/>
          </a:p>
          <a:p>
            <a:pPr indent="-3429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212121"/>
                </a:solidFill>
                <a:latin typeface="Consolas"/>
                <a:ea typeface="Consolas"/>
                <a:cs typeface="Consolas"/>
                <a:sym typeface="Consolas"/>
              </a:rPr>
              <a:t>Discussão do código;</a:t>
            </a:r>
            <a:endParaRPr/>
          </a:p>
          <a:p>
            <a:pPr indent="0" lvl="4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212121"/>
                </a:solidFill>
                <a:latin typeface="Consolas"/>
                <a:ea typeface="Consolas"/>
                <a:cs typeface="Consolas"/>
                <a:sym typeface="Consolas"/>
              </a:rPr>
              <a:t>	- Entidade principal;</a:t>
            </a:r>
            <a:endParaRPr/>
          </a:p>
          <a:p>
            <a:pPr indent="0" lvl="4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212121"/>
                </a:solidFill>
                <a:latin typeface="Consolas"/>
                <a:ea typeface="Consolas"/>
                <a:cs typeface="Consolas"/>
                <a:sym typeface="Consolas"/>
              </a:rPr>
              <a:t>	- Componentes;</a:t>
            </a:r>
            <a:endParaRPr b="0" i="0" sz="2000" u="none" cap="none" strike="noStrike">
              <a:solidFill>
                <a:srgbClr val="21212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4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12121"/>
                </a:solidFill>
                <a:latin typeface="Consolas"/>
                <a:ea typeface="Consolas"/>
                <a:cs typeface="Consolas"/>
                <a:sym typeface="Consolas"/>
              </a:rPr>
              <a:t>	- Sinais;</a:t>
            </a:r>
            <a:endParaRPr sz="2000">
              <a:solidFill>
                <a:srgbClr val="21212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4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212121"/>
                </a:solidFill>
                <a:latin typeface="Consolas"/>
                <a:ea typeface="Consolas"/>
                <a:cs typeface="Consolas"/>
                <a:sym typeface="Consolas"/>
              </a:rPr>
              <a:t>	- Funcionamento da</a:t>
            </a:r>
            <a:r>
              <a:rPr lang="pt-BR" sz="2000">
                <a:solidFill>
                  <a:srgbClr val="212121"/>
                </a:solidFill>
                <a:latin typeface="Consolas"/>
                <a:ea typeface="Consolas"/>
                <a:cs typeface="Consolas"/>
                <a:sym typeface="Consolas"/>
              </a:rPr>
              <a:t>s a</a:t>
            </a:r>
            <a:r>
              <a:rPr b="0" i="0" lang="pt-BR" sz="2000" u="none" cap="none" strike="noStrike">
                <a:solidFill>
                  <a:srgbClr val="212121"/>
                </a:solidFill>
                <a:latin typeface="Consolas"/>
                <a:ea typeface="Consolas"/>
                <a:cs typeface="Consolas"/>
                <a:sym typeface="Consolas"/>
              </a:rPr>
              <a:t>rquiteturas;</a:t>
            </a:r>
            <a:endParaRPr sz="2000">
              <a:solidFill>
                <a:srgbClr val="21212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212121"/>
                </a:solidFill>
                <a:latin typeface="Consolas"/>
                <a:ea typeface="Consolas"/>
                <a:cs typeface="Consolas"/>
                <a:sym typeface="Consolas"/>
              </a:rPr>
              <a:t>Simulações</a:t>
            </a:r>
            <a:r>
              <a:rPr lang="pt-BR" sz="2000">
                <a:solidFill>
                  <a:srgbClr val="21212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-3429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212121"/>
                </a:solidFill>
                <a:latin typeface="Consolas"/>
                <a:ea typeface="Consolas"/>
                <a:cs typeface="Consolas"/>
                <a:sym typeface="Consolas"/>
              </a:rPr>
              <a:t>Desafios;</a:t>
            </a:r>
            <a:endParaRPr/>
          </a:p>
          <a:p>
            <a:pPr indent="-3429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212121"/>
                </a:solidFill>
                <a:latin typeface="Consolas"/>
                <a:ea typeface="Consolas"/>
                <a:cs typeface="Consolas"/>
                <a:sym typeface="Consolas"/>
              </a:rPr>
              <a:t>Conclusões;</a:t>
            </a:r>
            <a:endParaRPr b="0" i="0" sz="2000" u="none" cap="none" strike="noStrike">
              <a:solidFill>
                <a:srgbClr val="21212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" name="Google Shape;82;g5968565648_0_356"/>
          <p:cNvSpPr txBox="1"/>
          <p:nvPr/>
        </p:nvSpPr>
        <p:spPr>
          <a:xfrm>
            <a:off x="5201225" y="319975"/>
            <a:ext cx="37176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SUMÁRIO</a:t>
            </a:r>
            <a:endParaRPr b="1" i="0" sz="3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3" name="Google Shape;83;g5968565648_0_356"/>
          <p:cNvCxnSpPr/>
          <p:nvPr/>
        </p:nvCxnSpPr>
        <p:spPr>
          <a:xfrm>
            <a:off x="5295125" y="1007275"/>
            <a:ext cx="328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g5968565648_0_356"/>
          <p:cNvSpPr/>
          <p:nvPr/>
        </p:nvSpPr>
        <p:spPr>
          <a:xfrm>
            <a:off x="4915200" y="4378025"/>
            <a:ext cx="859500" cy="28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5968565648_0_3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6" name="Google Shape;86;g5968565648_0_356"/>
          <p:cNvSpPr/>
          <p:nvPr/>
        </p:nvSpPr>
        <p:spPr>
          <a:xfrm>
            <a:off x="-53725" y="0"/>
            <a:ext cx="4625700" cy="5143500"/>
          </a:xfrm>
          <a:prstGeom prst="rect">
            <a:avLst/>
          </a:prstGeom>
          <a:solidFill>
            <a:srgbClr val="C4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968565648_0_60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Simulações (&gt;=&lt;)</a:t>
            </a:r>
            <a:endParaRPr/>
          </a:p>
        </p:txBody>
      </p:sp>
      <p:sp>
        <p:nvSpPr>
          <p:cNvPr id="316" name="Google Shape;316;g5968565648_0_600"/>
          <p:cNvSpPr/>
          <p:nvPr/>
        </p:nvSpPr>
        <p:spPr>
          <a:xfrm>
            <a:off x="-109099" y="5036075"/>
            <a:ext cx="5427300" cy="1074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g5968565648_0_600"/>
          <p:cNvPicPr preferRelativeResize="0"/>
          <p:nvPr/>
        </p:nvPicPr>
        <p:blipFill rotWithShape="1">
          <a:blip r:embed="rId3">
            <a:alphaModFix/>
          </a:blip>
          <a:srcRect b="6217" l="0" r="0" t="6217"/>
          <a:stretch/>
        </p:blipFill>
        <p:spPr>
          <a:xfrm>
            <a:off x="2079100" y="1799575"/>
            <a:ext cx="1661925" cy="202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5968565648_0_600"/>
          <p:cNvPicPr preferRelativeResize="0"/>
          <p:nvPr/>
        </p:nvPicPr>
        <p:blipFill rotWithShape="1">
          <a:blip r:embed="rId4">
            <a:alphaModFix/>
          </a:blip>
          <a:srcRect b="6999" l="0" r="0" t="7008"/>
          <a:stretch/>
        </p:blipFill>
        <p:spPr>
          <a:xfrm>
            <a:off x="3741025" y="1799575"/>
            <a:ext cx="1661925" cy="20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5968565648_0_600"/>
          <p:cNvPicPr preferRelativeResize="0"/>
          <p:nvPr/>
        </p:nvPicPr>
        <p:blipFill rotWithShape="1">
          <a:blip r:embed="rId5">
            <a:alphaModFix/>
          </a:blip>
          <a:srcRect b="6642" l="0" r="0" t="6642"/>
          <a:stretch/>
        </p:blipFill>
        <p:spPr>
          <a:xfrm>
            <a:off x="5402950" y="1799575"/>
            <a:ext cx="1661925" cy="202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5968565648_0_600"/>
          <p:cNvPicPr preferRelativeResize="0"/>
          <p:nvPr/>
        </p:nvPicPr>
        <p:blipFill rotWithShape="1">
          <a:blip r:embed="rId6">
            <a:alphaModFix/>
          </a:blip>
          <a:srcRect b="6247" l="0" r="0" t="6247"/>
          <a:stretch/>
        </p:blipFill>
        <p:spPr>
          <a:xfrm>
            <a:off x="7064875" y="1799575"/>
            <a:ext cx="1661925" cy="20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5968565648_0_600"/>
          <p:cNvPicPr preferRelativeResize="0"/>
          <p:nvPr/>
        </p:nvPicPr>
        <p:blipFill rotWithShape="1">
          <a:blip r:embed="rId7">
            <a:alphaModFix/>
          </a:blip>
          <a:srcRect b="6430" l="0" r="0" t="6430"/>
          <a:stretch/>
        </p:blipFill>
        <p:spPr>
          <a:xfrm>
            <a:off x="417175" y="1799575"/>
            <a:ext cx="1661925" cy="2027451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5968565648_0_6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968565648_0_68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Simulações (&gt;=&lt;)</a:t>
            </a:r>
            <a:endParaRPr/>
          </a:p>
        </p:txBody>
      </p:sp>
      <p:sp>
        <p:nvSpPr>
          <p:cNvPr id="328" name="Google Shape;328;g5968565648_0_681"/>
          <p:cNvSpPr/>
          <p:nvPr/>
        </p:nvSpPr>
        <p:spPr>
          <a:xfrm>
            <a:off x="-109099" y="5036075"/>
            <a:ext cx="5427300" cy="1074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g5968565648_0_681"/>
          <p:cNvPicPr preferRelativeResize="0"/>
          <p:nvPr/>
        </p:nvPicPr>
        <p:blipFill rotWithShape="1">
          <a:blip r:embed="rId3">
            <a:alphaModFix/>
          </a:blip>
          <a:srcRect b="6217" l="0" r="0" t="6217"/>
          <a:stretch/>
        </p:blipFill>
        <p:spPr>
          <a:xfrm>
            <a:off x="2079100" y="1799575"/>
            <a:ext cx="1661925" cy="202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5968565648_0_681"/>
          <p:cNvPicPr preferRelativeResize="0"/>
          <p:nvPr/>
        </p:nvPicPr>
        <p:blipFill rotWithShape="1">
          <a:blip r:embed="rId4">
            <a:alphaModFix/>
          </a:blip>
          <a:srcRect b="6999" l="0" r="0" t="7008"/>
          <a:stretch/>
        </p:blipFill>
        <p:spPr>
          <a:xfrm>
            <a:off x="3741025" y="1799575"/>
            <a:ext cx="1661925" cy="20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5968565648_0_681"/>
          <p:cNvPicPr preferRelativeResize="0"/>
          <p:nvPr/>
        </p:nvPicPr>
        <p:blipFill rotWithShape="1">
          <a:blip r:embed="rId5">
            <a:alphaModFix/>
          </a:blip>
          <a:srcRect b="6642" l="0" r="0" t="6642"/>
          <a:stretch/>
        </p:blipFill>
        <p:spPr>
          <a:xfrm>
            <a:off x="5402950" y="1799575"/>
            <a:ext cx="1661925" cy="202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g5968565648_0_681"/>
          <p:cNvPicPr preferRelativeResize="0"/>
          <p:nvPr/>
        </p:nvPicPr>
        <p:blipFill rotWithShape="1">
          <a:blip r:embed="rId6">
            <a:alphaModFix/>
          </a:blip>
          <a:srcRect b="6247" l="0" r="0" t="6247"/>
          <a:stretch/>
        </p:blipFill>
        <p:spPr>
          <a:xfrm>
            <a:off x="7064875" y="1799575"/>
            <a:ext cx="1661925" cy="20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5968565648_0_681"/>
          <p:cNvPicPr preferRelativeResize="0"/>
          <p:nvPr/>
        </p:nvPicPr>
        <p:blipFill rotWithShape="1">
          <a:blip r:embed="rId7">
            <a:alphaModFix/>
          </a:blip>
          <a:srcRect b="6430" l="0" r="0" t="6430"/>
          <a:stretch/>
        </p:blipFill>
        <p:spPr>
          <a:xfrm>
            <a:off x="417175" y="1799575"/>
            <a:ext cx="1661925" cy="2027451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5968565648_0_6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968565648_0_6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Simulações (</a:t>
            </a:r>
            <a:r>
              <a:rPr lang="pt-BR"/>
              <a:t>&gt;=&lt;</a:t>
            </a:r>
            <a:r>
              <a:rPr lang="pt-BR"/>
              <a:t>)</a:t>
            </a:r>
            <a:endParaRPr/>
          </a:p>
        </p:txBody>
      </p:sp>
      <p:sp>
        <p:nvSpPr>
          <p:cNvPr id="340" name="Google Shape;340;g5968565648_0_620"/>
          <p:cNvSpPr/>
          <p:nvPr/>
        </p:nvSpPr>
        <p:spPr>
          <a:xfrm>
            <a:off x="-109099" y="5036075"/>
            <a:ext cx="5427300" cy="1074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g5968565648_0_620"/>
          <p:cNvPicPr preferRelativeResize="0"/>
          <p:nvPr/>
        </p:nvPicPr>
        <p:blipFill rotWithShape="1">
          <a:blip r:embed="rId3">
            <a:alphaModFix/>
          </a:blip>
          <a:srcRect b="6217" l="0" r="0" t="6217"/>
          <a:stretch/>
        </p:blipFill>
        <p:spPr>
          <a:xfrm>
            <a:off x="2079100" y="1799575"/>
            <a:ext cx="1661925" cy="202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g5968565648_0_620"/>
          <p:cNvPicPr preferRelativeResize="0"/>
          <p:nvPr/>
        </p:nvPicPr>
        <p:blipFill rotWithShape="1">
          <a:blip r:embed="rId4">
            <a:alphaModFix/>
          </a:blip>
          <a:srcRect b="6217" l="0" r="0" t="6217"/>
          <a:stretch/>
        </p:blipFill>
        <p:spPr>
          <a:xfrm>
            <a:off x="3741025" y="1799575"/>
            <a:ext cx="1661925" cy="20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5968565648_0_620"/>
          <p:cNvPicPr preferRelativeResize="0"/>
          <p:nvPr/>
        </p:nvPicPr>
        <p:blipFill rotWithShape="1">
          <a:blip r:embed="rId5">
            <a:alphaModFix/>
          </a:blip>
          <a:srcRect b="6217" l="0" r="0" t="6217"/>
          <a:stretch/>
        </p:blipFill>
        <p:spPr>
          <a:xfrm>
            <a:off x="5402950" y="1799575"/>
            <a:ext cx="1661925" cy="202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g5968565648_0_620"/>
          <p:cNvPicPr preferRelativeResize="0"/>
          <p:nvPr/>
        </p:nvPicPr>
        <p:blipFill rotWithShape="1">
          <a:blip r:embed="rId6">
            <a:alphaModFix/>
          </a:blip>
          <a:srcRect b="6124" l="0" r="0" t="6124"/>
          <a:stretch/>
        </p:blipFill>
        <p:spPr>
          <a:xfrm>
            <a:off x="7064875" y="1799575"/>
            <a:ext cx="1661925" cy="202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g5968565648_0_620"/>
          <p:cNvPicPr preferRelativeResize="0"/>
          <p:nvPr/>
        </p:nvPicPr>
        <p:blipFill rotWithShape="1">
          <a:blip r:embed="rId7">
            <a:alphaModFix/>
          </a:blip>
          <a:srcRect b="6124" l="0" r="0" t="6124"/>
          <a:stretch/>
        </p:blipFill>
        <p:spPr>
          <a:xfrm>
            <a:off x="417175" y="1799575"/>
            <a:ext cx="1661925" cy="2027451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g5968565648_0_6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968565648_0_6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Simulações (</a:t>
            </a:r>
            <a:r>
              <a:rPr lang="pt-BR"/>
              <a:t>&gt;=&lt;</a:t>
            </a:r>
            <a:r>
              <a:rPr lang="pt-BR"/>
              <a:t>)</a:t>
            </a:r>
            <a:endParaRPr/>
          </a:p>
        </p:txBody>
      </p:sp>
      <p:sp>
        <p:nvSpPr>
          <p:cNvPr id="352" name="Google Shape;352;g5968565648_0_630"/>
          <p:cNvSpPr/>
          <p:nvPr/>
        </p:nvSpPr>
        <p:spPr>
          <a:xfrm>
            <a:off x="-109099" y="5036075"/>
            <a:ext cx="5427300" cy="1074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g5968565648_0_630"/>
          <p:cNvPicPr preferRelativeResize="0"/>
          <p:nvPr/>
        </p:nvPicPr>
        <p:blipFill rotWithShape="1">
          <a:blip r:embed="rId3">
            <a:alphaModFix/>
          </a:blip>
          <a:srcRect b="6642" l="0" r="0" t="6642"/>
          <a:stretch/>
        </p:blipFill>
        <p:spPr>
          <a:xfrm>
            <a:off x="2079100" y="1799575"/>
            <a:ext cx="1661925" cy="202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g5968565648_0_630"/>
          <p:cNvPicPr preferRelativeResize="0"/>
          <p:nvPr/>
        </p:nvPicPr>
        <p:blipFill rotWithShape="1">
          <a:blip r:embed="rId4">
            <a:alphaModFix/>
          </a:blip>
          <a:srcRect b="6642" l="0" r="0" t="6642"/>
          <a:stretch/>
        </p:blipFill>
        <p:spPr>
          <a:xfrm>
            <a:off x="3741025" y="1799575"/>
            <a:ext cx="1661925" cy="20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g5968565648_0_630"/>
          <p:cNvPicPr preferRelativeResize="0"/>
          <p:nvPr/>
        </p:nvPicPr>
        <p:blipFill rotWithShape="1">
          <a:blip r:embed="rId5">
            <a:alphaModFix/>
          </a:blip>
          <a:srcRect b="6430" l="0" r="0" t="6430"/>
          <a:stretch/>
        </p:blipFill>
        <p:spPr>
          <a:xfrm>
            <a:off x="5402950" y="1799575"/>
            <a:ext cx="1661925" cy="202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g5968565648_0_630"/>
          <p:cNvPicPr preferRelativeResize="0"/>
          <p:nvPr/>
        </p:nvPicPr>
        <p:blipFill rotWithShape="1">
          <a:blip r:embed="rId6">
            <a:alphaModFix/>
          </a:blip>
          <a:srcRect b="6642" l="0" r="0" t="6642"/>
          <a:stretch/>
        </p:blipFill>
        <p:spPr>
          <a:xfrm>
            <a:off x="7064875" y="1799575"/>
            <a:ext cx="1661925" cy="202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g5968565648_0_630"/>
          <p:cNvPicPr preferRelativeResize="0"/>
          <p:nvPr/>
        </p:nvPicPr>
        <p:blipFill rotWithShape="1">
          <a:blip r:embed="rId7">
            <a:alphaModFix/>
          </a:blip>
          <a:srcRect b="6124" l="0" r="0" t="6124"/>
          <a:stretch/>
        </p:blipFill>
        <p:spPr>
          <a:xfrm>
            <a:off x="417175" y="1799575"/>
            <a:ext cx="1661925" cy="2027451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5968565648_0_6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968565648_0_43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Simulações (&gt;=&lt;)</a:t>
            </a:r>
            <a:endParaRPr/>
          </a:p>
        </p:txBody>
      </p:sp>
      <p:sp>
        <p:nvSpPr>
          <p:cNvPr id="364" name="Google Shape;364;g5968565648_0_435"/>
          <p:cNvSpPr/>
          <p:nvPr/>
        </p:nvSpPr>
        <p:spPr>
          <a:xfrm>
            <a:off x="-109099" y="5036075"/>
            <a:ext cx="5427300" cy="1074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g5968565648_0_4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50" y="1325525"/>
            <a:ext cx="8402276" cy="31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g5968565648_0_4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968565648_0_64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Simulações (XNOR)</a:t>
            </a:r>
            <a:endParaRPr/>
          </a:p>
        </p:txBody>
      </p:sp>
      <p:sp>
        <p:nvSpPr>
          <p:cNvPr id="372" name="Google Shape;372;g5968565648_0_640"/>
          <p:cNvSpPr/>
          <p:nvPr/>
        </p:nvSpPr>
        <p:spPr>
          <a:xfrm>
            <a:off x="-109099" y="5036075"/>
            <a:ext cx="5427300" cy="1074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g5968565648_0_640"/>
          <p:cNvPicPr preferRelativeResize="0"/>
          <p:nvPr/>
        </p:nvPicPr>
        <p:blipFill rotWithShape="1">
          <a:blip r:embed="rId3">
            <a:alphaModFix/>
          </a:blip>
          <a:srcRect b="6217" l="0" r="0" t="6217"/>
          <a:stretch/>
        </p:blipFill>
        <p:spPr>
          <a:xfrm>
            <a:off x="2079100" y="1799575"/>
            <a:ext cx="1661925" cy="202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g5968565648_0_640"/>
          <p:cNvPicPr preferRelativeResize="0"/>
          <p:nvPr/>
        </p:nvPicPr>
        <p:blipFill rotWithShape="1">
          <a:blip r:embed="rId4">
            <a:alphaModFix/>
          </a:blip>
          <a:srcRect b="6999" l="0" r="0" t="7008"/>
          <a:stretch/>
        </p:blipFill>
        <p:spPr>
          <a:xfrm>
            <a:off x="3741025" y="1799575"/>
            <a:ext cx="1661925" cy="20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g5968565648_0_640"/>
          <p:cNvPicPr preferRelativeResize="0"/>
          <p:nvPr/>
        </p:nvPicPr>
        <p:blipFill rotWithShape="1">
          <a:blip r:embed="rId5">
            <a:alphaModFix/>
          </a:blip>
          <a:srcRect b="6642" l="0" r="0" t="6642"/>
          <a:stretch/>
        </p:blipFill>
        <p:spPr>
          <a:xfrm>
            <a:off x="5402950" y="1799575"/>
            <a:ext cx="1661925" cy="202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g5968565648_0_640"/>
          <p:cNvPicPr preferRelativeResize="0"/>
          <p:nvPr/>
        </p:nvPicPr>
        <p:blipFill rotWithShape="1">
          <a:blip r:embed="rId6">
            <a:alphaModFix/>
          </a:blip>
          <a:srcRect b="6642" l="0" r="0" t="6642"/>
          <a:stretch/>
        </p:blipFill>
        <p:spPr>
          <a:xfrm>
            <a:off x="7064875" y="1799575"/>
            <a:ext cx="1661925" cy="202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g5968565648_0_640"/>
          <p:cNvPicPr preferRelativeResize="0"/>
          <p:nvPr/>
        </p:nvPicPr>
        <p:blipFill rotWithShape="1">
          <a:blip r:embed="rId7">
            <a:alphaModFix/>
          </a:blip>
          <a:srcRect b="6430" l="0" r="0" t="6430"/>
          <a:stretch/>
        </p:blipFill>
        <p:spPr>
          <a:xfrm>
            <a:off x="417175" y="1799575"/>
            <a:ext cx="1661925" cy="2027451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g5968565648_0_6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968565648_0_69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Simulações (XNOR)</a:t>
            </a:r>
            <a:endParaRPr/>
          </a:p>
        </p:txBody>
      </p:sp>
      <p:sp>
        <p:nvSpPr>
          <p:cNvPr id="384" name="Google Shape;384;g5968565648_0_691"/>
          <p:cNvSpPr/>
          <p:nvPr/>
        </p:nvSpPr>
        <p:spPr>
          <a:xfrm>
            <a:off x="-109099" y="5036075"/>
            <a:ext cx="5427300" cy="1074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g5968565648_0_691"/>
          <p:cNvPicPr preferRelativeResize="0"/>
          <p:nvPr/>
        </p:nvPicPr>
        <p:blipFill rotWithShape="1">
          <a:blip r:embed="rId3">
            <a:alphaModFix/>
          </a:blip>
          <a:srcRect b="6217" l="0" r="0" t="6217"/>
          <a:stretch/>
        </p:blipFill>
        <p:spPr>
          <a:xfrm>
            <a:off x="2079100" y="1799575"/>
            <a:ext cx="1661925" cy="202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g5968565648_0_691"/>
          <p:cNvPicPr preferRelativeResize="0"/>
          <p:nvPr/>
        </p:nvPicPr>
        <p:blipFill rotWithShape="1">
          <a:blip r:embed="rId4">
            <a:alphaModFix/>
          </a:blip>
          <a:srcRect b="6999" l="0" r="0" t="7008"/>
          <a:stretch/>
        </p:blipFill>
        <p:spPr>
          <a:xfrm>
            <a:off x="3741025" y="1799575"/>
            <a:ext cx="1661925" cy="20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g5968565648_0_691"/>
          <p:cNvPicPr preferRelativeResize="0"/>
          <p:nvPr/>
        </p:nvPicPr>
        <p:blipFill rotWithShape="1">
          <a:blip r:embed="rId5">
            <a:alphaModFix/>
          </a:blip>
          <a:srcRect b="6642" l="0" r="0" t="6642"/>
          <a:stretch/>
        </p:blipFill>
        <p:spPr>
          <a:xfrm>
            <a:off x="5402950" y="1799575"/>
            <a:ext cx="1661925" cy="202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g5968565648_0_691"/>
          <p:cNvPicPr preferRelativeResize="0"/>
          <p:nvPr/>
        </p:nvPicPr>
        <p:blipFill rotWithShape="1">
          <a:blip r:embed="rId6">
            <a:alphaModFix/>
          </a:blip>
          <a:srcRect b="6642" l="0" r="0" t="6642"/>
          <a:stretch/>
        </p:blipFill>
        <p:spPr>
          <a:xfrm>
            <a:off x="7064875" y="1799575"/>
            <a:ext cx="1661925" cy="202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g5968565648_0_691"/>
          <p:cNvPicPr preferRelativeResize="0"/>
          <p:nvPr/>
        </p:nvPicPr>
        <p:blipFill rotWithShape="1">
          <a:blip r:embed="rId7">
            <a:alphaModFix/>
          </a:blip>
          <a:srcRect b="6430" l="0" r="0" t="6430"/>
          <a:stretch/>
        </p:blipFill>
        <p:spPr>
          <a:xfrm>
            <a:off x="417175" y="1799575"/>
            <a:ext cx="1661925" cy="2027451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g5968565648_0_6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968565648_0_66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Simulações (</a:t>
            </a:r>
            <a:r>
              <a:rPr lang="pt-BR"/>
              <a:t>XNOR</a:t>
            </a:r>
            <a:r>
              <a:rPr lang="pt-BR"/>
              <a:t>)</a:t>
            </a:r>
            <a:endParaRPr/>
          </a:p>
        </p:txBody>
      </p:sp>
      <p:sp>
        <p:nvSpPr>
          <p:cNvPr id="396" name="Google Shape;396;g5968565648_0_660"/>
          <p:cNvSpPr/>
          <p:nvPr/>
        </p:nvSpPr>
        <p:spPr>
          <a:xfrm>
            <a:off x="-109099" y="5036075"/>
            <a:ext cx="5427300" cy="1074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g5968565648_0_660"/>
          <p:cNvPicPr preferRelativeResize="0"/>
          <p:nvPr/>
        </p:nvPicPr>
        <p:blipFill rotWithShape="1">
          <a:blip r:embed="rId3">
            <a:alphaModFix/>
          </a:blip>
          <a:srcRect b="6217" l="0" r="0" t="6217"/>
          <a:stretch/>
        </p:blipFill>
        <p:spPr>
          <a:xfrm>
            <a:off x="2079100" y="1799575"/>
            <a:ext cx="1661925" cy="202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g5968565648_0_660"/>
          <p:cNvPicPr preferRelativeResize="0"/>
          <p:nvPr/>
        </p:nvPicPr>
        <p:blipFill rotWithShape="1">
          <a:blip r:embed="rId4">
            <a:alphaModFix/>
          </a:blip>
          <a:srcRect b="6217" l="0" r="0" t="6217"/>
          <a:stretch/>
        </p:blipFill>
        <p:spPr>
          <a:xfrm>
            <a:off x="3741025" y="1799575"/>
            <a:ext cx="1661925" cy="20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g5968565648_0_660"/>
          <p:cNvPicPr preferRelativeResize="0"/>
          <p:nvPr/>
        </p:nvPicPr>
        <p:blipFill rotWithShape="1">
          <a:blip r:embed="rId5">
            <a:alphaModFix/>
          </a:blip>
          <a:srcRect b="6217" l="0" r="0" t="6217"/>
          <a:stretch/>
        </p:blipFill>
        <p:spPr>
          <a:xfrm>
            <a:off x="5402950" y="1799575"/>
            <a:ext cx="1661925" cy="202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g5968565648_0_660"/>
          <p:cNvPicPr preferRelativeResize="0"/>
          <p:nvPr/>
        </p:nvPicPr>
        <p:blipFill rotWithShape="1">
          <a:blip r:embed="rId6">
            <a:alphaModFix/>
          </a:blip>
          <a:srcRect b="6278" l="0" r="0" t="6278"/>
          <a:stretch/>
        </p:blipFill>
        <p:spPr>
          <a:xfrm>
            <a:off x="7064875" y="1799575"/>
            <a:ext cx="1661925" cy="20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g5968565648_0_660"/>
          <p:cNvPicPr preferRelativeResize="0"/>
          <p:nvPr/>
        </p:nvPicPr>
        <p:blipFill rotWithShape="1">
          <a:blip r:embed="rId7">
            <a:alphaModFix/>
          </a:blip>
          <a:srcRect b="6124" l="0" r="0" t="6124"/>
          <a:stretch/>
        </p:blipFill>
        <p:spPr>
          <a:xfrm>
            <a:off x="417175" y="1799575"/>
            <a:ext cx="1661925" cy="2027451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g5968565648_0_6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968565648_0_67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Simulações (</a:t>
            </a:r>
            <a:r>
              <a:rPr lang="pt-BR"/>
              <a:t>XNOR</a:t>
            </a:r>
            <a:r>
              <a:rPr lang="pt-BR"/>
              <a:t>)</a:t>
            </a:r>
            <a:endParaRPr/>
          </a:p>
        </p:txBody>
      </p:sp>
      <p:sp>
        <p:nvSpPr>
          <p:cNvPr id="408" name="Google Shape;408;g5968565648_0_670"/>
          <p:cNvSpPr/>
          <p:nvPr/>
        </p:nvSpPr>
        <p:spPr>
          <a:xfrm>
            <a:off x="-109099" y="5036075"/>
            <a:ext cx="5427300" cy="1074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" name="Google Shape;409;g5968565648_0_670"/>
          <p:cNvPicPr preferRelativeResize="0"/>
          <p:nvPr/>
        </p:nvPicPr>
        <p:blipFill rotWithShape="1">
          <a:blip r:embed="rId3">
            <a:alphaModFix/>
          </a:blip>
          <a:srcRect b="6430" l="0" r="0" t="6430"/>
          <a:stretch/>
        </p:blipFill>
        <p:spPr>
          <a:xfrm>
            <a:off x="2079100" y="1799575"/>
            <a:ext cx="1661925" cy="202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g5968565648_0_670"/>
          <p:cNvPicPr preferRelativeResize="0"/>
          <p:nvPr/>
        </p:nvPicPr>
        <p:blipFill rotWithShape="1">
          <a:blip r:embed="rId4">
            <a:alphaModFix/>
          </a:blip>
          <a:srcRect b="6430" l="0" r="0" t="6430"/>
          <a:stretch/>
        </p:blipFill>
        <p:spPr>
          <a:xfrm>
            <a:off x="3741025" y="1799575"/>
            <a:ext cx="1661925" cy="20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g5968565648_0_670"/>
          <p:cNvPicPr preferRelativeResize="0"/>
          <p:nvPr/>
        </p:nvPicPr>
        <p:blipFill rotWithShape="1">
          <a:blip r:embed="rId5">
            <a:alphaModFix/>
          </a:blip>
          <a:srcRect b="6430" l="0" r="0" t="6430"/>
          <a:stretch/>
        </p:blipFill>
        <p:spPr>
          <a:xfrm>
            <a:off x="5402950" y="1799575"/>
            <a:ext cx="1661925" cy="202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g5968565648_0_670"/>
          <p:cNvPicPr preferRelativeResize="0"/>
          <p:nvPr/>
        </p:nvPicPr>
        <p:blipFill rotWithShape="1">
          <a:blip r:embed="rId6">
            <a:alphaModFix/>
          </a:blip>
          <a:srcRect b="6430" l="0" r="0" t="6430"/>
          <a:stretch/>
        </p:blipFill>
        <p:spPr>
          <a:xfrm>
            <a:off x="7064875" y="1799575"/>
            <a:ext cx="1661925" cy="202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g5968565648_0_670"/>
          <p:cNvPicPr preferRelativeResize="0"/>
          <p:nvPr/>
        </p:nvPicPr>
        <p:blipFill rotWithShape="1">
          <a:blip r:embed="rId7">
            <a:alphaModFix/>
          </a:blip>
          <a:srcRect b="6278" l="0" r="0" t="6278"/>
          <a:stretch/>
        </p:blipFill>
        <p:spPr>
          <a:xfrm>
            <a:off x="417175" y="1799575"/>
            <a:ext cx="1661925" cy="202745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g5968565648_0_6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5968565648_0_44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Simulações (XNOR)</a:t>
            </a:r>
            <a:endParaRPr/>
          </a:p>
        </p:txBody>
      </p:sp>
      <p:sp>
        <p:nvSpPr>
          <p:cNvPr id="420" name="Google Shape;420;g5968565648_0_443"/>
          <p:cNvSpPr/>
          <p:nvPr/>
        </p:nvSpPr>
        <p:spPr>
          <a:xfrm>
            <a:off x="-109099" y="5036075"/>
            <a:ext cx="5427300" cy="1074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1" name="Google Shape;421;g5968565648_0_4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50" y="1352400"/>
            <a:ext cx="8368300" cy="3106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g5968565648_0_4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Proposta do projeto</a:t>
            </a:r>
            <a:endParaRPr/>
          </a:p>
        </p:txBody>
      </p:sp>
      <p:sp>
        <p:nvSpPr>
          <p:cNvPr id="92" name="Google Shape;92;p4"/>
          <p:cNvSpPr/>
          <p:nvPr/>
        </p:nvSpPr>
        <p:spPr>
          <a:xfrm>
            <a:off x="-109108" y="5048700"/>
            <a:ext cx="810858" cy="948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400" y="1451400"/>
            <a:ext cx="8421200" cy="30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Desafios</a:t>
            </a:r>
            <a:endParaRPr/>
          </a:p>
        </p:txBody>
      </p:sp>
      <p:sp>
        <p:nvSpPr>
          <p:cNvPr id="428" name="Google Shape;428;p8"/>
          <p:cNvSpPr/>
          <p:nvPr/>
        </p:nvSpPr>
        <p:spPr>
          <a:xfrm>
            <a:off x="-109109" y="5048700"/>
            <a:ext cx="6435482" cy="948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3050" y="1012000"/>
            <a:ext cx="3637901" cy="3637901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875" y="616000"/>
            <a:ext cx="6488776" cy="432165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Conclusões</a:t>
            </a:r>
            <a:endParaRPr/>
          </a:p>
        </p:txBody>
      </p:sp>
      <p:sp>
        <p:nvSpPr>
          <p:cNvPr id="437" name="Google Shape;437;p9"/>
          <p:cNvSpPr/>
          <p:nvPr/>
        </p:nvSpPr>
        <p:spPr>
          <a:xfrm>
            <a:off x="-109110" y="5048700"/>
            <a:ext cx="8136691" cy="948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444" name="Google Shape;444;p12"/>
          <p:cNvSpPr txBox="1"/>
          <p:nvPr/>
        </p:nvSpPr>
        <p:spPr>
          <a:xfrm>
            <a:off x="896850" y="1306950"/>
            <a:ext cx="7350300" cy="32234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ABNT, Associação Brasileira de Normas Técnicas.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NBR 10719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Apresentação de relatórios técnico-científicos. Rio de Janeiro: ABNT, Copyright © 1989.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MARCONI, Marina de A. &amp; LAKATOS, Eva M.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Fundamentos de metodologia científica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5 ed. Editora Atlas. São Paulo, 2003.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e anotações da Aula.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Linguagem de Descrição de Hardware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Professor: Carlos Yuri Ferreira Silva.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TOCCI,  Ronald J.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principles and applications. 11 ed. Pearson Education India, 1991.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VAHID, Frank. Sistemas Digitais: Projetos, Otimização e HDLs. 1 ed. Editora Bookman, 2008.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2"/>
          <p:cNvSpPr/>
          <p:nvPr/>
        </p:nvSpPr>
        <p:spPr>
          <a:xfrm>
            <a:off x="-130375" y="5048700"/>
            <a:ext cx="9516600" cy="948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Máquina de estados</a:t>
            </a: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-109109" y="5048700"/>
            <a:ext cx="1895379" cy="948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662" y="1926125"/>
            <a:ext cx="6502675" cy="174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968565648_0_36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Máquina de estados</a:t>
            </a:r>
            <a:endParaRPr/>
          </a:p>
        </p:txBody>
      </p:sp>
      <p:sp>
        <p:nvSpPr>
          <p:cNvPr id="108" name="Google Shape;108;g5968565648_0_366"/>
          <p:cNvSpPr/>
          <p:nvPr/>
        </p:nvSpPr>
        <p:spPr>
          <a:xfrm>
            <a:off x="-109109" y="5048700"/>
            <a:ext cx="1895400" cy="948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g5968565648_0_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900" y="1288900"/>
            <a:ext cx="3677975" cy="360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5968565648_0_3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Discussão do código</a:t>
            </a:r>
            <a:endParaRPr/>
          </a:p>
        </p:txBody>
      </p:sp>
      <p:sp>
        <p:nvSpPr>
          <p:cNvPr id="116" name="Google Shape;116;p6"/>
          <p:cNvSpPr txBox="1"/>
          <p:nvPr/>
        </p:nvSpPr>
        <p:spPr>
          <a:xfrm>
            <a:off x="896850" y="1354350"/>
            <a:ext cx="7350300" cy="30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pt-BR" sz="2000"/>
              <a:t>Entidade principal;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Componentes;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Sinais;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Arquiteturas.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/>
          <p:nvPr/>
        </p:nvSpPr>
        <p:spPr>
          <a:xfrm>
            <a:off x="-109109" y="5048700"/>
            <a:ext cx="3224449" cy="948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968565648_0_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Entidade principal (project3)</a:t>
            </a:r>
            <a:endParaRPr/>
          </a:p>
        </p:txBody>
      </p:sp>
      <p:sp>
        <p:nvSpPr>
          <p:cNvPr id="124" name="Google Shape;124;g5968565648_0_0"/>
          <p:cNvSpPr/>
          <p:nvPr/>
        </p:nvSpPr>
        <p:spPr>
          <a:xfrm>
            <a:off x="-109109" y="5048700"/>
            <a:ext cx="3224400" cy="948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5968565648_0_0"/>
          <p:cNvSpPr txBox="1"/>
          <p:nvPr/>
        </p:nvSpPr>
        <p:spPr>
          <a:xfrm>
            <a:off x="579150" y="1392750"/>
            <a:ext cx="8728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entity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project3 </a:t>
            </a: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num_in : </a:t>
            </a: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std_logic_vector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(4 </a:t>
            </a: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downto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0); 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b_op   : </a:t>
            </a: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std_logic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b_rst  : </a:t>
            </a: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std_logic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rst    : </a:t>
            </a: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std_logic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op_in  : </a:t>
            </a: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std_logic_vector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(2 </a:t>
            </a: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downto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0); 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s      : </a:t>
            </a: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buffer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std_logic_vector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(4 </a:t>
            </a: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downto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0); 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csig   : </a:t>
            </a: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buffer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std_logic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clk_in : </a:t>
            </a: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std_logic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clk    : </a:t>
            </a: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buffer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std_logic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dis_0, dis_1, dis_2, dis_3, dis_4 : </a:t>
            </a: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std_logic_vector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(6 </a:t>
            </a: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downto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0)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project3;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Google Shape;126;g5968565648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968565648_0_3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Componente (ClockDiv)</a:t>
            </a:r>
            <a:endParaRPr/>
          </a:p>
        </p:txBody>
      </p:sp>
      <p:sp>
        <p:nvSpPr>
          <p:cNvPr id="132" name="Google Shape;132;g5968565648_0_313"/>
          <p:cNvSpPr/>
          <p:nvPr/>
        </p:nvSpPr>
        <p:spPr>
          <a:xfrm>
            <a:off x="-109109" y="5048700"/>
            <a:ext cx="3224400" cy="948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5968565648_0_313"/>
          <p:cNvSpPr txBox="1"/>
          <p:nvPr/>
        </p:nvSpPr>
        <p:spPr>
          <a:xfrm>
            <a:off x="800500" y="1375125"/>
            <a:ext cx="7267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ClockDiv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 	clkIn  :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std_logic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clkOut :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std_logic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);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7F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 component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g5968565648_0_3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