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63" r:id="rId5"/>
    <p:sldId id="262" r:id="rId6"/>
    <p:sldId id="259"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49" autoAdjust="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380-EA3A-4306-8F17-59B5159B67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E33267-C7EE-4E07-BAE6-090F4FAA45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F7D619-C201-412A-A39E-3BD4F8B0F00F}"/>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5" name="Footer Placeholder 4">
            <a:extLst>
              <a:ext uri="{FF2B5EF4-FFF2-40B4-BE49-F238E27FC236}">
                <a16:creationId xmlns:a16="http://schemas.microsoft.com/office/drawing/2014/main" id="{DBB8AF4B-1455-4AD3-8C1F-36DC83590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AFD2AB-37BF-441A-8D01-80291AA688E0}"/>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117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5CD2-9B3E-43A4-9414-65E6C0A56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788149-B8AC-45FC-BD6D-CCE07F82DC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4759DA-AE69-4674-9D5E-22B8B34B9A61}"/>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5" name="Footer Placeholder 4">
            <a:extLst>
              <a:ext uri="{FF2B5EF4-FFF2-40B4-BE49-F238E27FC236}">
                <a16:creationId xmlns:a16="http://schemas.microsoft.com/office/drawing/2014/main" id="{DAC4B5DD-1A6D-4BED-B036-5F372FC912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8F112F-8E53-44E0-A965-056A41BC6BA9}"/>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320913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3E866-FAFA-447D-A87D-58A35F1F2A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07338F-445A-42E9-A4DA-58813572FB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C35B44-D546-43C8-BBB3-0AD43809CF94}"/>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5" name="Footer Placeholder 4">
            <a:extLst>
              <a:ext uri="{FF2B5EF4-FFF2-40B4-BE49-F238E27FC236}">
                <a16:creationId xmlns:a16="http://schemas.microsoft.com/office/drawing/2014/main" id="{1CB3B27C-40D2-45C9-A768-0E3B7D5CD2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DE22E-2A3F-4A61-98D3-D443D396A972}"/>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682024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66F9-3ED4-465B-B578-BA54F79C1B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F5765D-ED91-4087-871A-39944AC204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292404-3A7E-4E8D-B533-D36A286DD9D5}"/>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5" name="Footer Placeholder 4">
            <a:extLst>
              <a:ext uri="{FF2B5EF4-FFF2-40B4-BE49-F238E27FC236}">
                <a16:creationId xmlns:a16="http://schemas.microsoft.com/office/drawing/2014/main" id="{CE3C0705-964E-46C2-B3E7-D58FCA7CED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84E4C-2A1B-4062-A870-8B3590BC7ED2}"/>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146349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FFF4E-A8FB-4271-B466-CCB7E8E6D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052D03-8582-43B4-AF25-12B8A8F128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630357-1F62-46A8-85CD-598CEB213BCF}"/>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5" name="Footer Placeholder 4">
            <a:extLst>
              <a:ext uri="{FF2B5EF4-FFF2-40B4-BE49-F238E27FC236}">
                <a16:creationId xmlns:a16="http://schemas.microsoft.com/office/drawing/2014/main" id="{5CDDADD5-2774-4E1D-B16A-A0DBA65ABC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28B9A5-DE06-46FE-BD2D-3F4B8FFEAC90}"/>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405753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219B8-8A03-4D5A-89E4-B817CD29B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C7BDF-DD71-4585-9B28-43CDCE21F2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1BA77A-C690-413D-BDE6-8A4526B642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72D8-39A4-43D5-ACC3-57A9BB447553}"/>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6" name="Footer Placeholder 5">
            <a:extLst>
              <a:ext uri="{FF2B5EF4-FFF2-40B4-BE49-F238E27FC236}">
                <a16:creationId xmlns:a16="http://schemas.microsoft.com/office/drawing/2014/main" id="{400D4E2F-646A-453E-AE3C-FF7387C7B8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2F2BBE-FDE0-4BE4-9AE9-EAA73818ABE2}"/>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5444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60B0A-0A86-4201-B397-A15EA7D182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B515DD-56CE-440C-897D-07C24F640E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747133-31F3-4215-8746-83F71D5089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328F08-D3E4-40CD-A730-68937CEEB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34BCE-B4FD-4438-AC0A-28404836A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F0D366-9D21-4BEF-8CCE-C73172C2FBC6}"/>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8" name="Footer Placeholder 7">
            <a:extLst>
              <a:ext uri="{FF2B5EF4-FFF2-40B4-BE49-F238E27FC236}">
                <a16:creationId xmlns:a16="http://schemas.microsoft.com/office/drawing/2014/main" id="{ABD997F2-2FBB-4F91-A765-5FBB4DCB4A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1D47BC-7AA6-4B9B-BB6C-A0C9E88373B9}"/>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2264331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C41B-AB1B-449A-AAD0-E5358B4647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1369D8-E5A8-4960-BA6E-00A554924823}"/>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4" name="Footer Placeholder 3">
            <a:extLst>
              <a:ext uri="{FF2B5EF4-FFF2-40B4-BE49-F238E27FC236}">
                <a16:creationId xmlns:a16="http://schemas.microsoft.com/office/drawing/2014/main" id="{030C5ACC-C4AF-4F08-B338-344E0AF1E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4AA73D-F015-4E21-BB66-CA1A2D87ED8E}"/>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2930429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B8E1D-2230-4672-9A9F-D9D4E078CDD6}"/>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3" name="Footer Placeholder 2">
            <a:extLst>
              <a:ext uri="{FF2B5EF4-FFF2-40B4-BE49-F238E27FC236}">
                <a16:creationId xmlns:a16="http://schemas.microsoft.com/office/drawing/2014/main" id="{693151E8-68CF-4F7E-9638-9EC17E1538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BD535-9906-4AA0-9188-ED927E696B36}"/>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3112570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D984-C60F-412F-A49F-BAB2ECBCE0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D33759-1FB7-465B-AD8D-84C924B649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FD7FBC-80F0-45F1-8F49-0943B236AF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7A4DE8-B327-4D1B-A7AF-DADE8BA6593A}"/>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6" name="Footer Placeholder 5">
            <a:extLst>
              <a:ext uri="{FF2B5EF4-FFF2-40B4-BE49-F238E27FC236}">
                <a16:creationId xmlns:a16="http://schemas.microsoft.com/office/drawing/2014/main" id="{452D82F6-971D-4EC9-A682-65A1972021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05920-DB98-4322-AF58-F3E3236C91C7}"/>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81966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7AD5E-BFCB-493E-8C09-BE583EC445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F8C597-0B01-4187-B950-F90715BFF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173CBA-6E69-47A6-96FB-4CB5E93D32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C048EC-9389-4D72-A929-616886CB4F53}"/>
              </a:ext>
            </a:extLst>
          </p:cNvPr>
          <p:cNvSpPr>
            <a:spLocks noGrp="1"/>
          </p:cNvSpPr>
          <p:nvPr>
            <p:ph type="dt" sz="half" idx="10"/>
          </p:nvPr>
        </p:nvSpPr>
        <p:spPr/>
        <p:txBody>
          <a:bodyPr/>
          <a:lstStyle/>
          <a:p>
            <a:fld id="{95A42811-3D51-42F7-9CA5-2F9D1103FFF5}" type="datetimeFigureOut">
              <a:rPr lang="en-US" smtClean="0"/>
              <a:t>9/10/2025</a:t>
            </a:fld>
            <a:endParaRPr lang="en-US"/>
          </a:p>
        </p:txBody>
      </p:sp>
      <p:sp>
        <p:nvSpPr>
          <p:cNvPr id="6" name="Footer Placeholder 5">
            <a:extLst>
              <a:ext uri="{FF2B5EF4-FFF2-40B4-BE49-F238E27FC236}">
                <a16:creationId xmlns:a16="http://schemas.microsoft.com/office/drawing/2014/main" id="{1490FDD3-ABF1-4AB0-AE49-BD00405F9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B736C0-6139-4F13-B436-BABBF3E5D59C}"/>
              </a:ext>
            </a:extLst>
          </p:cNvPr>
          <p:cNvSpPr>
            <a:spLocks noGrp="1"/>
          </p:cNvSpPr>
          <p:nvPr>
            <p:ph type="sldNum" sz="quarter" idx="12"/>
          </p:nvPr>
        </p:nvSpPr>
        <p:spPr/>
        <p:txBody>
          <a:bodyPr/>
          <a:lstStyle/>
          <a:p>
            <a:fld id="{8FA01A1D-DFEA-4A4B-BF22-6555C00B5E5F}" type="slidenum">
              <a:rPr lang="en-US" smtClean="0"/>
              <a:t>‹#›</a:t>
            </a:fld>
            <a:endParaRPr lang="en-US"/>
          </a:p>
        </p:txBody>
      </p:sp>
    </p:spTree>
    <p:extLst>
      <p:ext uri="{BB962C8B-B14F-4D97-AF65-F5344CB8AC3E}">
        <p14:creationId xmlns:p14="http://schemas.microsoft.com/office/powerpoint/2010/main" val="1898475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691BD6-AD81-4182-9198-00C91D0D85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418346-0963-4053-8EDE-A4FFFE77F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CBE249-B81C-40E6-B282-141EB3DC0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A42811-3D51-42F7-9CA5-2F9D1103FFF5}" type="datetimeFigureOut">
              <a:rPr lang="en-US" smtClean="0"/>
              <a:t>9/10/2025</a:t>
            </a:fld>
            <a:endParaRPr lang="en-US"/>
          </a:p>
        </p:txBody>
      </p:sp>
      <p:sp>
        <p:nvSpPr>
          <p:cNvPr id="5" name="Footer Placeholder 4">
            <a:extLst>
              <a:ext uri="{FF2B5EF4-FFF2-40B4-BE49-F238E27FC236}">
                <a16:creationId xmlns:a16="http://schemas.microsoft.com/office/drawing/2014/main" id="{54305AA0-3416-4F61-B7D5-E56364C8F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47EDF3-0D15-412D-9D8C-077F46EABF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01A1D-DFEA-4A4B-BF22-6555C00B5E5F}" type="slidenum">
              <a:rPr lang="en-US" smtClean="0"/>
              <a:t>‹#›</a:t>
            </a:fld>
            <a:endParaRPr lang="en-US"/>
          </a:p>
        </p:txBody>
      </p:sp>
    </p:spTree>
    <p:extLst>
      <p:ext uri="{BB962C8B-B14F-4D97-AF65-F5344CB8AC3E}">
        <p14:creationId xmlns:p14="http://schemas.microsoft.com/office/powerpoint/2010/main" val="2979444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2FD93-5A59-47A2-BA34-E9F8ECA46E82}"/>
              </a:ext>
            </a:extLst>
          </p:cNvPr>
          <p:cNvSpPr>
            <a:spLocks noGrp="1"/>
          </p:cNvSpPr>
          <p:nvPr>
            <p:ph type="title"/>
          </p:nvPr>
        </p:nvSpPr>
        <p:spPr/>
        <p:txBody>
          <a:bodyPr/>
          <a:lstStyle/>
          <a:p>
            <a:r>
              <a:rPr lang="en-US" dirty="0"/>
              <a:t>PRESENTATION BY GROUP F</a:t>
            </a:r>
          </a:p>
        </p:txBody>
      </p:sp>
      <p:graphicFrame>
        <p:nvGraphicFramePr>
          <p:cNvPr id="6" name="Table 6">
            <a:extLst>
              <a:ext uri="{FF2B5EF4-FFF2-40B4-BE49-F238E27FC236}">
                <a16:creationId xmlns:a16="http://schemas.microsoft.com/office/drawing/2014/main" id="{C7FD37E0-49B0-42C6-A130-6194696E9F0B}"/>
              </a:ext>
            </a:extLst>
          </p:cNvPr>
          <p:cNvGraphicFramePr>
            <a:graphicFrameLocks noGrp="1"/>
          </p:cNvGraphicFramePr>
          <p:nvPr>
            <p:ph sz="half" idx="2"/>
            <p:extLst>
              <p:ext uri="{D42A27DB-BD31-4B8C-83A1-F6EECF244321}">
                <p14:modId xmlns:p14="http://schemas.microsoft.com/office/powerpoint/2010/main" val="3640011068"/>
              </p:ext>
            </p:extLst>
          </p:nvPr>
        </p:nvGraphicFramePr>
        <p:xfrm>
          <a:off x="6172200" y="1825625"/>
          <a:ext cx="5181600" cy="2617978"/>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688103717"/>
                    </a:ext>
                  </a:extLst>
                </a:gridCol>
                <a:gridCol w="1727200">
                  <a:extLst>
                    <a:ext uri="{9D8B030D-6E8A-4147-A177-3AD203B41FA5}">
                      <a16:colId xmlns:a16="http://schemas.microsoft.com/office/drawing/2014/main" val="895185605"/>
                    </a:ext>
                  </a:extLst>
                </a:gridCol>
                <a:gridCol w="1727200">
                  <a:extLst>
                    <a:ext uri="{9D8B030D-6E8A-4147-A177-3AD203B41FA5}">
                      <a16:colId xmlns:a16="http://schemas.microsoft.com/office/drawing/2014/main" val="4211997794"/>
                    </a:ext>
                  </a:extLst>
                </a:gridCol>
              </a:tblGrid>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NUMBER</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OF STUDY</a:t>
                      </a:r>
                    </a:p>
                  </a:txBody>
                  <a:tcPr marL="68580" marR="68580" marT="0" marB="0"/>
                </a:tc>
                <a:extLst>
                  <a:ext uri="{0D108BD9-81ED-4DB2-BD59-A6C34878D82A}">
                    <a16:rowId xmlns:a16="http://schemas.microsoft.com/office/drawing/2014/main" val="2684367633"/>
                  </a:ext>
                </a:extLst>
              </a:tr>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ONANYANGA FRANCIS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BU/UP/2024/4757</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808769934"/>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NANDERA JULIET</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BU/UP/2024/1047</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2867271655"/>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LWASAMPIJJA MIKE CRISPUS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BU/UG/2024/2678</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4277787919"/>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ISABIRYE EDMOND</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BU/UP/2024/3733</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874321737"/>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WANDABWA ELVIS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BU/UP/2024/1076</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1376678351"/>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NABUMBO FARIDA</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BU/UP/2024/4452</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29511361"/>
                  </a:ext>
                </a:extLst>
              </a:tr>
            </a:tbl>
          </a:graphicData>
        </a:graphic>
      </p:graphicFrame>
      <p:graphicFrame>
        <p:nvGraphicFramePr>
          <p:cNvPr id="9" name="Table 9">
            <a:extLst>
              <a:ext uri="{FF2B5EF4-FFF2-40B4-BE49-F238E27FC236}">
                <a16:creationId xmlns:a16="http://schemas.microsoft.com/office/drawing/2014/main" id="{AB6C5B5A-AD44-4187-8699-E2EB732561D7}"/>
              </a:ext>
            </a:extLst>
          </p:cNvPr>
          <p:cNvGraphicFramePr>
            <a:graphicFrameLocks noGrp="1"/>
          </p:cNvGraphicFramePr>
          <p:nvPr>
            <p:ph sz="half" idx="1"/>
            <p:extLst>
              <p:ext uri="{D42A27DB-BD31-4B8C-83A1-F6EECF244321}">
                <p14:modId xmlns:p14="http://schemas.microsoft.com/office/powerpoint/2010/main" val="1376087411"/>
              </p:ext>
            </p:extLst>
          </p:nvPr>
        </p:nvGraphicFramePr>
        <p:xfrm>
          <a:off x="838200" y="1825625"/>
          <a:ext cx="5181600" cy="4535949"/>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926535367"/>
                    </a:ext>
                  </a:extLst>
                </a:gridCol>
                <a:gridCol w="1727200">
                  <a:extLst>
                    <a:ext uri="{9D8B030D-6E8A-4147-A177-3AD203B41FA5}">
                      <a16:colId xmlns:a16="http://schemas.microsoft.com/office/drawing/2014/main" val="869663861"/>
                    </a:ext>
                  </a:extLst>
                </a:gridCol>
                <a:gridCol w="1727200">
                  <a:extLst>
                    <a:ext uri="{9D8B030D-6E8A-4147-A177-3AD203B41FA5}">
                      <a16:colId xmlns:a16="http://schemas.microsoft.com/office/drawing/2014/main" val="9780396"/>
                    </a:ext>
                  </a:extLst>
                </a:gridCol>
              </a:tblGrid>
              <a:tr h="427245">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NAME</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REGISTRATION NUMBER</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PROGRAM OF STUDY</a:t>
                      </a:r>
                    </a:p>
                  </a:txBody>
                  <a:tcPr marL="68580" marR="68580" marT="0" marB="0"/>
                </a:tc>
                <a:extLst>
                  <a:ext uri="{0D108BD9-81ED-4DB2-BD59-A6C34878D82A}">
                    <a16:rowId xmlns:a16="http://schemas.microsoft.com/office/drawing/2014/main" val="4052372797"/>
                  </a:ext>
                </a:extLst>
              </a:tr>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NTALE JOASH KATEREGA</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BU/UG/2024/2595</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458464696"/>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OGWANG EMMANUEL </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BU/UP/2024/3254</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4292343996"/>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OBBO DANIEL BENJAMIN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BU/UP/2024/1054</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1329106962"/>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TANGA REAGAN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BU/UP/2024/1071</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336014200"/>
                  </a:ext>
                </a:extLst>
              </a:tr>
              <a:tr h="370840">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BUSUULWA HASSAN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BU/UP/2024/3732</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2803454947"/>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WAMBWA DERRICK</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BU/UP/2023/0837</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845137372"/>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ATWIINE SANDRAH</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BU/UG/2024/2632</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MEB</a:t>
                      </a:r>
                    </a:p>
                  </a:txBody>
                  <a:tcPr marL="68580" marR="68580" marT="0" marB="0"/>
                </a:tc>
                <a:extLst>
                  <a:ext uri="{0D108BD9-81ED-4DB2-BD59-A6C34878D82A}">
                    <a16:rowId xmlns:a16="http://schemas.microsoft.com/office/drawing/2014/main" val="241111915"/>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ABESIGA KEITH ADAMS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BU/UP/2024/3974</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AMI</a:t>
                      </a:r>
                    </a:p>
                  </a:txBody>
                  <a:tcPr marL="68580" marR="68580" marT="0" marB="0"/>
                </a:tc>
                <a:extLst>
                  <a:ext uri="{0D108BD9-81ED-4DB2-BD59-A6C34878D82A}">
                    <a16:rowId xmlns:a16="http://schemas.microsoft.com/office/drawing/2014/main" val="2530619407"/>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WASSWA FRANCIS</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BU/UG/2024/2669</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APE</a:t>
                      </a:r>
                    </a:p>
                  </a:txBody>
                  <a:tcPr marL="68580" marR="68580" marT="0" marB="0"/>
                </a:tc>
                <a:extLst>
                  <a:ext uri="{0D108BD9-81ED-4DB2-BD59-A6C34878D82A}">
                    <a16:rowId xmlns:a16="http://schemas.microsoft.com/office/drawing/2014/main" val="2368743154"/>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AGABA JOSHUA</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BU/UP/2024/1009</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WAR</a:t>
                      </a:r>
                    </a:p>
                  </a:txBody>
                  <a:tcPr marL="68580" marR="68580" marT="0" marB="0"/>
                </a:tc>
                <a:extLst>
                  <a:ext uri="{0D108BD9-81ED-4DB2-BD59-A6C34878D82A}">
                    <a16:rowId xmlns:a16="http://schemas.microsoft.com/office/drawing/2014/main" val="3768819283"/>
                  </a:ext>
                </a:extLst>
              </a:tr>
              <a:tr h="370840">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MBABAZI BLESSING GILLIAN</a:t>
                      </a:r>
                    </a:p>
                  </a:txBody>
                  <a:tcPr marL="68580" marR="68580" marT="0" marB="0"/>
                </a:tc>
                <a:tc>
                  <a:txBody>
                    <a:bodyPr/>
                    <a:lstStyle/>
                    <a:p>
                      <a:pPr marL="0" marR="0" indent="0">
                        <a:lnSpc>
                          <a:spcPct val="107000"/>
                        </a:lnSpc>
                        <a:spcBef>
                          <a:spcPts val="0"/>
                        </a:spcBef>
                        <a:spcAft>
                          <a:spcPts val="645"/>
                        </a:spcAft>
                      </a:pPr>
                      <a:r>
                        <a:rPr lang="en-US" sz="1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BU/UP/2024/0994</a:t>
                      </a:r>
                    </a:p>
                  </a:txBody>
                  <a:tcPr marL="68580" marR="68580" marT="0" marB="0"/>
                </a:tc>
                <a:tc>
                  <a:txBody>
                    <a:bodyPr/>
                    <a:lstStyle/>
                    <a:p>
                      <a:pPr marL="0" marR="0" indent="0">
                        <a:lnSpc>
                          <a:spcPct val="107000"/>
                        </a:lnSpc>
                        <a:spcBef>
                          <a:spcPts val="0"/>
                        </a:spcBef>
                        <a:spcAft>
                          <a:spcPts val="645"/>
                        </a:spcAf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PTI</a:t>
                      </a:r>
                    </a:p>
                  </a:txBody>
                  <a:tcPr marL="68580" marR="68580" marT="0" marB="0"/>
                </a:tc>
                <a:extLst>
                  <a:ext uri="{0D108BD9-81ED-4DB2-BD59-A6C34878D82A}">
                    <a16:rowId xmlns:a16="http://schemas.microsoft.com/office/drawing/2014/main" val="816552338"/>
                  </a:ext>
                </a:extLst>
              </a:tr>
            </a:tbl>
          </a:graphicData>
        </a:graphic>
      </p:graphicFrame>
    </p:spTree>
    <p:extLst>
      <p:ext uri="{BB962C8B-B14F-4D97-AF65-F5344CB8AC3E}">
        <p14:creationId xmlns:p14="http://schemas.microsoft.com/office/powerpoint/2010/main" val="234198700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1000" fill="hold"/>
                                        <p:tgtEl>
                                          <p:spTgt spid="9"/>
                                        </p:tgtEl>
                                        <p:attrNameLst>
                                          <p:attrName>ppt_w</p:attrName>
                                        </p:attrNameLst>
                                      </p:cBhvr>
                                      <p:tavLst>
                                        <p:tav tm="0">
                                          <p:val>
                                            <p:fltVal val="0"/>
                                          </p:val>
                                        </p:tav>
                                        <p:tav tm="100000">
                                          <p:val>
                                            <p:strVal val="#ppt_w"/>
                                          </p:val>
                                        </p:tav>
                                      </p:tavLst>
                                    </p:anim>
                                    <p:anim calcmode="lin" valueType="num">
                                      <p:cBhvr>
                                        <p:cTn id="14" dur="1000" fill="hold"/>
                                        <p:tgtEl>
                                          <p:spTgt spid="9"/>
                                        </p:tgtEl>
                                        <p:attrNameLst>
                                          <p:attrName>ppt_h</p:attrName>
                                        </p:attrNameLst>
                                      </p:cBhvr>
                                      <p:tavLst>
                                        <p:tav tm="0">
                                          <p:val>
                                            <p:fltVal val="0"/>
                                          </p:val>
                                        </p:tav>
                                        <p:tav tm="100000">
                                          <p:val>
                                            <p:strVal val="#ppt_h"/>
                                          </p:val>
                                        </p:tav>
                                      </p:tavLst>
                                    </p:anim>
                                    <p:anim calcmode="lin" valueType="num">
                                      <p:cBhvr>
                                        <p:cTn id="15" dur="1000" fill="hold"/>
                                        <p:tgtEl>
                                          <p:spTgt spid="9"/>
                                        </p:tgtEl>
                                        <p:attrNameLst>
                                          <p:attrName>style.rotation</p:attrName>
                                        </p:attrNameLst>
                                      </p:cBhvr>
                                      <p:tavLst>
                                        <p:tav tm="0">
                                          <p:val>
                                            <p:fltVal val="90"/>
                                          </p:val>
                                        </p:tav>
                                        <p:tav tm="100000">
                                          <p:val>
                                            <p:fltVal val="0"/>
                                          </p:val>
                                        </p:tav>
                                      </p:tavLst>
                                    </p:anim>
                                    <p:animEffect transition="in" filter="fade">
                                      <p:cBhvr>
                                        <p:cTn id="16" dur="1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fltVal val="0"/>
                                          </p:val>
                                        </p:tav>
                                        <p:tav tm="100000">
                                          <p:val>
                                            <p:strVal val="#ppt_w"/>
                                          </p:val>
                                        </p:tav>
                                      </p:tavLst>
                                    </p:anim>
                                    <p:anim calcmode="lin" valueType="num">
                                      <p:cBhvr>
                                        <p:cTn id="22" dur="1000" fill="hold"/>
                                        <p:tgtEl>
                                          <p:spTgt spid="6"/>
                                        </p:tgtEl>
                                        <p:attrNameLst>
                                          <p:attrName>ppt_h</p:attrName>
                                        </p:attrNameLst>
                                      </p:cBhvr>
                                      <p:tavLst>
                                        <p:tav tm="0">
                                          <p:val>
                                            <p:fltVal val="0"/>
                                          </p:val>
                                        </p:tav>
                                        <p:tav tm="100000">
                                          <p:val>
                                            <p:strVal val="#ppt_h"/>
                                          </p:val>
                                        </p:tav>
                                      </p:tavLst>
                                    </p:anim>
                                    <p:anim calcmode="lin" valueType="num">
                                      <p:cBhvr>
                                        <p:cTn id="23" dur="1000" fill="hold"/>
                                        <p:tgtEl>
                                          <p:spTgt spid="6"/>
                                        </p:tgtEl>
                                        <p:attrNameLst>
                                          <p:attrName>style.rotation</p:attrName>
                                        </p:attrNameLst>
                                      </p:cBhvr>
                                      <p:tavLst>
                                        <p:tav tm="0">
                                          <p:val>
                                            <p:fltVal val="90"/>
                                          </p:val>
                                        </p:tav>
                                        <p:tav tm="100000">
                                          <p:val>
                                            <p:fltVal val="0"/>
                                          </p:val>
                                        </p:tav>
                                      </p:tavLst>
                                    </p:anim>
                                    <p:animEffect transition="in" filter="fade">
                                      <p:cBhvr>
                                        <p:cTn id="24"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0C4C4-24C1-484A-A06F-8BC428DDB91A}"/>
              </a:ext>
            </a:extLst>
          </p:cNvPr>
          <p:cNvSpPr>
            <a:spLocks noGrp="1"/>
          </p:cNvSpPr>
          <p:nvPr>
            <p:ph type="ctrTitle"/>
          </p:nvPr>
        </p:nvSpPr>
        <p:spPr>
          <a:xfrm>
            <a:off x="1524000" y="1122363"/>
            <a:ext cx="8618806" cy="1655762"/>
          </a:xfrm>
        </p:spPr>
        <p:txBody>
          <a:bodyPr>
            <a:normAutofit fontScale="90000"/>
          </a:bodyPr>
          <a:lstStyle/>
          <a:p>
            <a:r>
              <a:rPr lang="en-US" dirty="0"/>
              <a:t>WHAT IS MATLAB</a:t>
            </a:r>
            <a:br>
              <a:rPr lang="en-US" dirty="0"/>
            </a:br>
            <a:endParaRPr lang="en-US" dirty="0"/>
          </a:p>
        </p:txBody>
      </p:sp>
      <p:sp>
        <p:nvSpPr>
          <p:cNvPr id="3" name="Subtitle 2">
            <a:extLst>
              <a:ext uri="{FF2B5EF4-FFF2-40B4-BE49-F238E27FC236}">
                <a16:creationId xmlns:a16="http://schemas.microsoft.com/office/drawing/2014/main" id="{63F065C6-3BEF-49F0-B62A-5BD0FF5EC026}"/>
              </a:ext>
            </a:extLst>
          </p:cNvPr>
          <p:cNvSpPr>
            <a:spLocks noGrp="1"/>
          </p:cNvSpPr>
          <p:nvPr>
            <p:ph type="subTitle" idx="1"/>
          </p:nvPr>
        </p:nvSpPr>
        <p:spPr>
          <a:xfrm>
            <a:off x="1073834" y="1942899"/>
            <a:ext cx="10044332" cy="4557932"/>
          </a:xfrm>
        </p:spPr>
        <p:txBody>
          <a:bodyPr>
            <a:normAutofit fontScale="85000" lnSpcReduction="20000"/>
          </a:bodyPr>
          <a:lstStyle/>
          <a:p>
            <a:pPr marL="342900" marR="805815" lvl="0" indent="-342900" fontAlgn="base">
              <a:lnSpc>
                <a:spcPct val="106000"/>
              </a:lnSpc>
              <a:spcBef>
                <a:spcPts val="0"/>
              </a:spcBef>
              <a:spcAft>
                <a:spcPts val="1090"/>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Initial Development</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The first version of MATLAB was created in Fortran in the late 1970s as a simple interactive matrix calculator. This early iteration included basic matrix operations and was built on top of two significant mathematical libraries: LINPACK and EISPACK, which were developed for numerical linear algebra and eigenvalue problems, respectively.   </a:t>
            </a:r>
          </a:p>
          <a:p>
            <a:pPr marL="342900" marR="805815" lvl="0" indent="-342900" fontAlgn="base">
              <a:lnSpc>
                <a:spcPct val="107000"/>
              </a:lnSpc>
              <a:spcBef>
                <a:spcPts val="0"/>
              </a:spcBef>
              <a:spcAft>
                <a:spcPts val="0"/>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Commercial Launch</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MATLAB was officially launched as a commercial product in  </a:t>
            </a:r>
          </a:p>
          <a:p>
            <a:pPr marL="553085" marR="753745" indent="5715">
              <a:lnSpc>
                <a:spcPct val="106000"/>
              </a:lnSpc>
              <a:spcBef>
                <a:spcPts val="0"/>
              </a:spcBef>
              <a:spcAft>
                <a:spcPts val="1095"/>
              </a:spcAft>
            </a:pPr>
            <a:r>
              <a:rPr lang="en-US" sz="1800" dirty="0">
                <a:solidFill>
                  <a:srgbClr val="000000"/>
                </a:solidFill>
                <a:effectLst/>
                <a:latin typeface="Times New Roman" panose="02020603050405020304" pitchFamily="18" charset="0"/>
                <a:ea typeface="Times New Roman" panose="02020603050405020304" pitchFamily="18" charset="0"/>
              </a:rPr>
              <a:t>1984 by MathWorks, a company founded by </a:t>
            </a:r>
            <a:r>
              <a:rPr lang="en-US" sz="1800" dirty="0" err="1">
                <a:solidFill>
                  <a:srgbClr val="000000"/>
                </a:solidFill>
                <a:effectLst/>
                <a:latin typeface="Times New Roman" panose="02020603050405020304" pitchFamily="18" charset="0"/>
                <a:ea typeface="Times New Roman" panose="02020603050405020304" pitchFamily="18" charset="0"/>
              </a:rPr>
              <a:t>Moler</a:t>
            </a:r>
            <a:r>
              <a:rPr lang="en-US" sz="1800" dirty="0">
                <a:solidFill>
                  <a:srgbClr val="000000"/>
                </a:solidFill>
                <a:effectLst/>
                <a:latin typeface="Times New Roman" panose="02020603050405020304" pitchFamily="18" charset="0"/>
                <a:ea typeface="Times New Roman" panose="02020603050405020304" pitchFamily="18" charset="0"/>
              </a:rPr>
              <a:t> along with Jack Little and Steve </a:t>
            </a:r>
            <a:r>
              <a:rPr lang="en-US" sz="1800" dirty="0" err="1">
                <a:solidFill>
                  <a:srgbClr val="000000"/>
                </a:solidFill>
                <a:effectLst/>
                <a:latin typeface="Times New Roman" panose="02020603050405020304" pitchFamily="18" charset="0"/>
                <a:ea typeface="Times New Roman" panose="02020603050405020304" pitchFamily="18" charset="0"/>
              </a:rPr>
              <a:t>Bangert</a:t>
            </a:r>
            <a:r>
              <a:rPr lang="en-US" sz="1800" dirty="0">
                <a:solidFill>
                  <a:srgbClr val="000000"/>
                </a:solidFill>
                <a:effectLst/>
                <a:latin typeface="Times New Roman" panose="02020603050405020304" pitchFamily="18" charset="0"/>
                <a:ea typeface="Times New Roman" panose="02020603050405020304" pitchFamily="18" charset="0"/>
              </a:rPr>
              <a:t>. This marked the transition from a simple calculator to a comprehensive programming environment. The software was reimplemented in C, enhancing its capabilities with the addition of user-defined functions, toolboxes, and graphical interfaces.   </a:t>
            </a:r>
          </a:p>
          <a:p>
            <a:pPr marL="342900" marR="805815" lvl="0" indent="-342900" fontAlgn="base">
              <a:lnSpc>
                <a:spcPct val="106000"/>
              </a:lnSpc>
              <a:spcBef>
                <a:spcPts val="0"/>
              </a:spcBef>
              <a:spcAft>
                <a:spcPts val="1110"/>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Expansion and Toolboxes</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Over the years, MATLAB has expanded significantly. By the late 1980s, it had introduced several specialized toolboxes for various applications, including control systems and signal processing. The introduction of the </a:t>
            </a:r>
            <a:r>
              <a:rPr lang="en-US"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Simulink</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environment further allowed users to model and simulate dynamic systems graphically.   </a:t>
            </a:r>
          </a:p>
          <a:p>
            <a:pPr marL="342900" marR="805815" lvl="0" indent="-342900" fontAlgn="base">
              <a:lnSpc>
                <a:spcPct val="106000"/>
              </a:lnSpc>
              <a:spcBef>
                <a:spcPts val="0"/>
              </a:spcBef>
              <a:spcAft>
                <a:spcPts val="1095"/>
              </a:spcAft>
              <a:buClr>
                <a:srgbClr val="000000"/>
              </a:buClr>
              <a:buSzPts val="1000"/>
              <a:buFont typeface="Arial" panose="020B0604020202020204" pitchFamily="34" charset="0"/>
              <a:buChar char="•"/>
            </a:pPr>
            <a:r>
              <a:rPr lang="en-US" sz="1800" b="1"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Modern Enhancements</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Recent versions of MATLAB have introduced features like the </a:t>
            </a:r>
            <a:r>
              <a:rPr lang="en-US" sz="1800" i="1"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Live Editor</a:t>
            </a:r>
            <a:r>
              <a:rPr lang="en-US" sz="1800" u="none" strike="noStrike"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which allows users to create interactive documents that combine code, output, and formatted text. This evolution reflects MATLAB's ongoing adaptation to meet the needs of its diverse user base across academia and industry.   </a:t>
            </a:r>
          </a:p>
          <a:p>
            <a:pPr marL="95885" marR="0" indent="0">
              <a:lnSpc>
                <a:spcPct val="107000"/>
              </a:lnSpc>
              <a:spcBef>
                <a:spcPts val="0"/>
              </a:spcBef>
              <a:spcAft>
                <a:spcPts val="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4043788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D5BE3-B325-4C4D-8939-F241703D1450}"/>
              </a:ext>
            </a:extLst>
          </p:cNvPr>
          <p:cNvSpPr>
            <a:spLocks noGrp="1"/>
          </p:cNvSpPr>
          <p:nvPr>
            <p:ph type="title"/>
          </p:nvPr>
        </p:nvSpPr>
        <p:spPr/>
        <p:txBody>
          <a:bodyPr/>
          <a:lstStyle/>
          <a:p>
            <a:r>
              <a:rPr lang="en-US" dirty="0"/>
              <a:t>PROCEDURE FOR NUMBER 1</a:t>
            </a:r>
          </a:p>
        </p:txBody>
      </p:sp>
      <p:sp>
        <p:nvSpPr>
          <p:cNvPr id="3" name="Content Placeholder 2">
            <a:extLst>
              <a:ext uri="{FF2B5EF4-FFF2-40B4-BE49-F238E27FC236}">
                <a16:creationId xmlns:a16="http://schemas.microsoft.com/office/drawing/2014/main" id="{34A18C32-5536-4363-8D2E-20458DB4D959}"/>
              </a:ext>
            </a:extLst>
          </p:cNvPr>
          <p:cNvSpPr>
            <a:spLocks noGrp="1"/>
          </p:cNvSpPr>
          <p:nvPr>
            <p:ph idx="1"/>
          </p:nvPr>
        </p:nvSpPr>
        <p:spPr/>
        <p:txBody>
          <a:bodyPr>
            <a:normAutofit/>
          </a:bodyPr>
          <a:lstStyle/>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We were able to import, retrieve data from Kaggle.com website, importing it to MATLAB, converting tables in to structural arrays, outputting variables in to a single workbook with each year on separate sheets having clear column headings and sheet names.</a:t>
            </a:r>
          </a:p>
          <a:p>
            <a:pPr marL="89535" marR="0" indent="0">
              <a:lnSpc>
                <a:spcPct val="106000"/>
              </a:lnSpc>
              <a:spcBef>
                <a:spcPts val="0"/>
              </a:spcBef>
              <a:spcAft>
                <a:spcPts val="2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Step1; Open Kaggle.com website from </a:t>
            </a:r>
            <a:r>
              <a:rPr lang="en-US" sz="1800" dirty="0">
                <a:solidFill>
                  <a:srgbClr val="000000"/>
                </a:solidFill>
                <a:latin typeface="Times New Roman" panose="02020603050405020304" pitchFamily="18" charset="0"/>
                <a:ea typeface="Times New Roman" panose="02020603050405020304" pitchFamily="18" charset="0"/>
              </a:rPr>
              <a:t>a browser of your choice</a:t>
            </a:r>
            <a:r>
              <a:rPr lang="en-US" sz="1800" dirty="0">
                <a:solidFill>
                  <a:srgbClr val="000000"/>
                </a:solidFill>
                <a:effectLst/>
                <a:latin typeface="Times New Roman" panose="02020603050405020304" pitchFamily="18" charset="0"/>
                <a:ea typeface="Times New Roman" panose="02020603050405020304" pitchFamily="18" charset="0"/>
              </a:rPr>
              <a:t>.</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Step2; Sign in Kaggle.com and download any desired excel dataset and </a:t>
            </a:r>
            <a:r>
              <a:rPr lang="en-US" sz="1800" dirty="0">
                <a:solidFill>
                  <a:srgbClr val="000000"/>
                </a:solidFill>
                <a:latin typeface="Times New Roman" panose="02020603050405020304" pitchFamily="18" charset="0"/>
                <a:ea typeface="Times New Roman" panose="02020603050405020304" pitchFamily="18" charset="0"/>
              </a:rPr>
              <a:t>extract</a:t>
            </a:r>
            <a:r>
              <a:rPr lang="en-US" sz="1800" dirty="0">
                <a:solidFill>
                  <a:srgbClr val="000000"/>
                </a:solidFill>
                <a:effectLst/>
                <a:latin typeface="Times New Roman" panose="02020603050405020304" pitchFamily="18" charset="0"/>
                <a:ea typeface="Times New Roman" panose="02020603050405020304" pitchFamily="18" charset="0"/>
              </a:rPr>
              <a:t> it in to a desired folder.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3; </a:t>
            </a:r>
            <a:r>
              <a:rPr lang="en-US" sz="1800" dirty="0">
                <a:solidFill>
                  <a:srgbClr val="000000"/>
                </a:solidFill>
                <a:latin typeface="Times New Roman" panose="02020603050405020304" pitchFamily="18" charset="0"/>
                <a:ea typeface="Times New Roman" panose="02020603050405020304" pitchFamily="18" charset="0"/>
              </a:rPr>
              <a:t>Copy the file into the active MATLAB  folder for programming.</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Step4; Go to Home tab and click on new live script to open the editor.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5; Save the script as assignment. And save it in the directory that is in your MATLAB path or current working directory.</a:t>
            </a:r>
          </a:p>
          <a:p>
            <a:pPr marL="89535" marR="0" indent="5715">
              <a:lnSpc>
                <a:spcPct val="106000"/>
              </a:lnSpc>
              <a:spcBef>
                <a:spcPts val="0"/>
              </a:spcBef>
              <a:spcAft>
                <a:spcPts val="20"/>
              </a:spcAft>
            </a:pPr>
            <a:r>
              <a:rPr lang="en-US" sz="1800" dirty="0">
                <a:solidFill>
                  <a:srgbClr val="000000"/>
                </a:solidFill>
                <a:latin typeface="Times New Roman" panose="02020603050405020304" pitchFamily="18" charset="0"/>
                <a:ea typeface="Times New Roman" panose="02020603050405020304" pitchFamily="18" charset="0"/>
              </a:rPr>
              <a:t>Step 6; We separated  the data of  each year into individual tables.</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7; We made  structural arrays for each year.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8; Converted the arrays back into tables.</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9; Export the new tables into the</a:t>
            </a:r>
          </a:p>
          <a:p>
            <a:pPr marL="0" indent="0">
              <a:buNone/>
            </a:pPr>
            <a:endParaRPr lang="en-US" dirty="0"/>
          </a:p>
        </p:txBody>
      </p:sp>
    </p:spTree>
    <p:extLst>
      <p:ext uri="{BB962C8B-B14F-4D97-AF65-F5344CB8AC3E}">
        <p14:creationId xmlns:p14="http://schemas.microsoft.com/office/powerpoint/2010/main" val="38721759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arn(inVertic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arn(inVertical)">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arn(inVertic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C987-B2D6-4D12-B0C4-2FC5610157C9}"/>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51DB50C-FA01-44F6-9013-2F5D39E3BCF5}"/>
              </a:ext>
            </a:extLst>
          </p:cNvPr>
          <p:cNvSpPr>
            <a:spLocks noGrp="1"/>
          </p:cNvSpPr>
          <p:nvPr>
            <p:ph sz="half" idx="1"/>
          </p:nvPr>
        </p:nvSpPr>
        <p:spPr/>
        <p:txBody>
          <a:bodyPr>
            <a:normAutofit fontScale="25000" lnSpcReduction="20000"/>
          </a:bodyPr>
          <a:lstStyle/>
          <a:p>
            <a:pPr marL="0" marR="0" indent="0">
              <a:lnSpc>
                <a:spcPts val="1500"/>
              </a:lnSpc>
              <a:spcBef>
                <a:spcPts val="1500"/>
              </a:spcBef>
              <a:spcAft>
                <a:spcPts val="375"/>
              </a:spcAft>
            </a:pPr>
            <a:r>
              <a:rPr lang="en-US" sz="6000" b="1" dirty="0">
                <a:solidFill>
                  <a:srgbClr val="212121"/>
                </a:solidFill>
                <a:effectLst/>
                <a:latin typeface="Helvetica" panose="020B0604020202020204" pitchFamily="34" charset="0"/>
                <a:ea typeface="Times New Roman" panose="02020603050405020304" pitchFamily="18" charset="0"/>
              </a:rPr>
              <a:t>Extracting the table from the file</a:t>
            </a:r>
            <a:endParaRPr lang="en-US" sz="60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6000" dirty="0" err="1">
                <a:solidFill>
                  <a:srgbClr val="212121"/>
                </a:solidFill>
                <a:effectLst/>
                <a:latin typeface="Consolas" panose="020B0609020204030204" pitchFamily="49" charset="0"/>
                <a:ea typeface="Times New Roman" panose="02020603050405020304" pitchFamily="18" charset="0"/>
              </a:rPr>
              <a:t>vgmain</a:t>
            </a:r>
            <a:r>
              <a:rPr lang="en-US" sz="6000" dirty="0">
                <a:solidFill>
                  <a:srgbClr val="212121"/>
                </a:solidFill>
                <a:effectLst/>
                <a:latin typeface="Consolas" panose="020B0609020204030204" pitchFamily="49" charset="0"/>
                <a:ea typeface="Times New Roman" panose="02020603050405020304" pitchFamily="18" charset="0"/>
              </a:rPr>
              <a:t> = </a:t>
            </a:r>
            <a:r>
              <a:rPr lang="en-US" sz="6000" dirty="0" err="1">
                <a:solidFill>
                  <a:srgbClr val="212121"/>
                </a:solidFill>
                <a:effectLst/>
                <a:latin typeface="Consolas" panose="020B0609020204030204" pitchFamily="49" charset="0"/>
                <a:ea typeface="Times New Roman" panose="02020603050405020304" pitchFamily="18" charset="0"/>
              </a:rPr>
              <a:t>readtable</a:t>
            </a:r>
            <a:r>
              <a:rPr lang="en-US" sz="6000" dirty="0">
                <a:solidFill>
                  <a:srgbClr val="212121"/>
                </a:solidFill>
                <a:effectLst/>
                <a:latin typeface="Consolas" panose="020B0609020204030204" pitchFamily="49" charset="0"/>
                <a:ea typeface="Times New Roman" panose="02020603050405020304" pitchFamily="18" charset="0"/>
              </a:rPr>
              <a:t>(</a:t>
            </a:r>
            <a:r>
              <a:rPr lang="en-US" sz="6000" dirty="0">
                <a:solidFill>
                  <a:srgbClr val="A709F5"/>
                </a:solidFill>
                <a:effectLst/>
                <a:latin typeface="Consolas" panose="020B0609020204030204" pitchFamily="49" charset="0"/>
                <a:ea typeface="Times New Roman" panose="02020603050405020304" pitchFamily="18" charset="0"/>
              </a:rPr>
              <a:t>"vgsales.csv"</a:t>
            </a:r>
            <a:r>
              <a:rPr lang="en-US" sz="6000" dirty="0">
                <a:solidFill>
                  <a:srgbClr val="212121"/>
                </a:solidFill>
                <a:effectLst/>
                <a:latin typeface="Consolas" panose="020B0609020204030204" pitchFamily="49" charset="0"/>
                <a:ea typeface="Times New Roman" panose="02020603050405020304" pitchFamily="18" charset="0"/>
              </a:rPr>
              <a:t>);</a:t>
            </a:r>
            <a:endParaRPr lang="en-US" sz="5600" b="1" dirty="0">
              <a:solidFill>
                <a:srgbClr val="212121"/>
              </a:solidFill>
              <a:effectLst/>
              <a:latin typeface="Helvetica" panose="020B0604020202020204" pitchFamily="34" charset="0"/>
              <a:ea typeface="Times New Roman" panose="02020603050405020304" pitchFamily="18" charset="0"/>
            </a:endParaRPr>
          </a:p>
          <a:p>
            <a:pPr marL="0" marR="0" indent="0">
              <a:lnSpc>
                <a:spcPts val="1500"/>
              </a:lnSpc>
              <a:spcBef>
                <a:spcPts val="1500"/>
              </a:spcBef>
              <a:spcAft>
                <a:spcPts val="375"/>
              </a:spcAft>
            </a:pPr>
            <a:r>
              <a:rPr lang="en-US" sz="5600" b="1" dirty="0">
                <a:solidFill>
                  <a:srgbClr val="212121"/>
                </a:solidFill>
                <a:effectLst/>
                <a:latin typeface="Helvetica" panose="020B0604020202020204" pitchFamily="34" charset="0"/>
                <a:ea typeface="Times New Roman" panose="02020603050405020304" pitchFamily="18" charset="0"/>
              </a:rPr>
              <a:t>Separating data for each year into different tables</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vg_2010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2010,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vg_2011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2011,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vg_2012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2012,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vg_2013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2013,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vg_2014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2014,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vg_2015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2015,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vg_2016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2016,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5600" dirty="0">
                <a:solidFill>
                  <a:srgbClr val="212121"/>
                </a:solidFill>
                <a:effectLst/>
                <a:latin typeface="Consolas" panose="020B0609020204030204" pitchFamily="49" charset="0"/>
                <a:ea typeface="Times New Roman" panose="02020603050405020304" pitchFamily="18" charset="0"/>
              </a:rPr>
              <a:t>vg_2017 = </a:t>
            </a:r>
            <a:r>
              <a:rPr lang="en-US" sz="5600" dirty="0" err="1">
                <a:solidFill>
                  <a:srgbClr val="212121"/>
                </a:solidFill>
                <a:effectLst/>
                <a:latin typeface="Consolas" panose="020B0609020204030204" pitchFamily="49" charset="0"/>
                <a:ea typeface="Times New Roman" panose="02020603050405020304" pitchFamily="18" charset="0"/>
              </a:rPr>
              <a:t>vgmain</a:t>
            </a:r>
            <a:r>
              <a:rPr lang="en-US" sz="5600" dirty="0">
                <a:solidFill>
                  <a:srgbClr val="212121"/>
                </a:solidFill>
                <a:effectLst/>
                <a:latin typeface="Consolas" panose="020B0609020204030204" pitchFamily="49" charset="0"/>
                <a:ea typeface="Times New Roman" panose="02020603050405020304" pitchFamily="18" charset="0"/>
              </a:rPr>
              <a:t>(</a:t>
            </a:r>
            <a:r>
              <a:rPr lang="en-US" sz="5600" dirty="0" err="1">
                <a:solidFill>
                  <a:srgbClr val="212121"/>
                </a:solidFill>
                <a:effectLst/>
                <a:latin typeface="Consolas" panose="020B0609020204030204" pitchFamily="49" charset="0"/>
                <a:ea typeface="Times New Roman" panose="02020603050405020304" pitchFamily="18" charset="0"/>
              </a:rPr>
              <a:t>vgmain.Year</a:t>
            </a:r>
            <a:r>
              <a:rPr lang="en-US" sz="5600" dirty="0">
                <a:solidFill>
                  <a:srgbClr val="212121"/>
                </a:solidFill>
                <a:effectLst/>
                <a:latin typeface="Consolas" panose="020B0609020204030204" pitchFamily="49" charset="0"/>
                <a:ea typeface="Times New Roman" panose="02020603050405020304" pitchFamily="18" charset="0"/>
              </a:rPr>
              <a:t> == 2017, :);</a:t>
            </a:r>
            <a:endParaRPr lang="en-US" sz="5600" dirty="0">
              <a:solidFill>
                <a:srgbClr val="000000"/>
              </a:solidFill>
              <a:effectLst/>
              <a:latin typeface="Times New Roman" panose="02020603050405020304" pitchFamily="18" charset="0"/>
              <a:ea typeface="Times New Roman" panose="02020603050405020304" pitchFamily="18" charset="0"/>
            </a:endParaRPr>
          </a:p>
          <a:p>
            <a:pPr marL="0" marR="0" indent="0">
              <a:lnSpc>
                <a:spcPts val="1500"/>
              </a:lnSpc>
              <a:spcBef>
                <a:spcPts val="1500"/>
              </a:spcBef>
              <a:spcAft>
                <a:spcPts val="375"/>
              </a:spcAft>
            </a:pPr>
            <a:r>
              <a:rPr lang="en-US" sz="5600" b="1" dirty="0">
                <a:solidFill>
                  <a:srgbClr val="212121"/>
                </a:solidFill>
                <a:effectLst/>
                <a:latin typeface="Helvetica" panose="020B0604020202020204" pitchFamily="34" charset="0"/>
                <a:ea typeface="Times New Roman" panose="02020603050405020304" pitchFamily="18" charset="0"/>
              </a:rPr>
              <a:t>Constructing arrays for each year</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vg_a_2010 = table2struct(vg_2010);</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vg_a_2011 = table2struct(vg_2011);</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vg_a_2012 = table2struct(vg_2012);</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vg_a_2013 = table2struct(vg_2013);</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vg_a_2014 = table2struct(vg_2014);</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vg_a_2015 = table2struct(vg_2015);</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5600" dirty="0">
                <a:solidFill>
                  <a:srgbClr val="212121"/>
                </a:solidFill>
                <a:effectLst/>
                <a:latin typeface="Consolas" panose="020B0609020204030204" pitchFamily="49" charset="0"/>
                <a:ea typeface="Times New Roman" panose="02020603050405020304" pitchFamily="18" charset="0"/>
              </a:rPr>
              <a:t>vg_a_2016 = table2struct(vg_2016);</a:t>
            </a:r>
            <a:endParaRPr lang="en-US" sz="56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5600" dirty="0">
                <a:solidFill>
                  <a:srgbClr val="212121"/>
                </a:solidFill>
                <a:effectLst/>
                <a:latin typeface="Consolas" panose="020B0609020204030204" pitchFamily="49" charset="0"/>
                <a:ea typeface="Times New Roman" panose="02020603050405020304" pitchFamily="18" charset="0"/>
              </a:rPr>
              <a:t>vg_a_2017 = table2struct(vg_2017);</a:t>
            </a:r>
            <a:endParaRPr lang="en-US" sz="56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A74F91EA-F430-4CFE-8219-5CB844E22EF8}"/>
              </a:ext>
            </a:extLst>
          </p:cNvPr>
          <p:cNvSpPr>
            <a:spLocks noGrp="1"/>
          </p:cNvSpPr>
          <p:nvPr>
            <p:ph sz="half" idx="2"/>
          </p:nvPr>
        </p:nvSpPr>
        <p:spPr>
          <a:xfrm>
            <a:off x="6019800" y="1346132"/>
            <a:ext cx="5181600" cy="4351338"/>
          </a:xfrm>
        </p:spPr>
        <p:txBody>
          <a:bodyPr>
            <a:normAutofit fontScale="25000" lnSpcReduction="20000"/>
          </a:bodyPr>
          <a:lstStyle/>
          <a:p>
            <a:pPr marL="0" marR="0" indent="0">
              <a:lnSpc>
                <a:spcPts val="1500"/>
              </a:lnSpc>
              <a:spcBef>
                <a:spcPts val="1500"/>
              </a:spcBef>
              <a:spcAft>
                <a:spcPts val="375"/>
              </a:spcAft>
            </a:pPr>
            <a:r>
              <a:rPr lang="en-US" sz="4200" b="1" dirty="0">
                <a:solidFill>
                  <a:srgbClr val="212121"/>
                </a:solidFill>
                <a:effectLst/>
                <a:latin typeface="Helvetica" panose="020B0604020202020204" pitchFamily="34" charset="0"/>
                <a:ea typeface="Times New Roman" panose="02020603050405020304" pitchFamily="18" charset="0"/>
              </a:rPr>
              <a:t>Converting the arrays into tables for export</a:t>
            </a:r>
            <a:endParaRPr lang="en-US" sz="4200" b="1"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vg_2_2010 = struct2table(vg_a_2010);</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vg_2_2011 = struct2table(vg_a_2011);</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vg_2_2012 = struct2table(vg_a_2012);</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vg_2_2013 = struct2table(vg_a_2013);</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vg_2_2014 = struct2table(vg_a_2014);</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vg_2_2015 = struct2table(vg_a_2015);</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a:solidFill>
                  <a:srgbClr val="212121"/>
                </a:solidFill>
                <a:effectLst/>
                <a:latin typeface="Consolas" panose="020B0609020204030204" pitchFamily="49" charset="0"/>
                <a:ea typeface="Times New Roman" panose="02020603050405020304" pitchFamily="18" charset="0"/>
              </a:rPr>
              <a:t>vg_2_2016 = struct2table(vg_a_2016);</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4200" dirty="0">
                <a:solidFill>
                  <a:srgbClr val="212121"/>
                </a:solidFill>
                <a:effectLst/>
                <a:latin typeface="Consolas" panose="020B0609020204030204" pitchFamily="49" charset="0"/>
                <a:ea typeface="Times New Roman" panose="02020603050405020304" pitchFamily="18" charset="0"/>
              </a:rPr>
              <a:t>vg_2_2017 = struct2table(vg_a_2017);</a:t>
            </a:r>
            <a:endParaRPr lang="en-US" sz="4200" dirty="0">
              <a:solidFill>
                <a:srgbClr val="000000"/>
              </a:solidFill>
              <a:effectLst/>
              <a:latin typeface="Times New Roman" panose="02020603050405020304" pitchFamily="18" charset="0"/>
              <a:ea typeface="Times New Roman" panose="02020603050405020304" pitchFamily="18" charset="0"/>
            </a:endParaRPr>
          </a:p>
          <a:p>
            <a:pPr marL="0" marR="0" indent="0">
              <a:lnSpc>
                <a:spcPts val="1500"/>
              </a:lnSpc>
              <a:spcBef>
                <a:spcPts val="1500"/>
              </a:spcBef>
              <a:spcAft>
                <a:spcPts val="375"/>
              </a:spcAft>
            </a:pPr>
            <a:r>
              <a:rPr lang="en-US" sz="4200" b="1" dirty="0">
                <a:solidFill>
                  <a:srgbClr val="212121"/>
                </a:solidFill>
                <a:effectLst/>
                <a:latin typeface="Helvetica" panose="020B0604020202020204" pitchFamily="34" charset="0"/>
                <a:ea typeface="Times New Roman" panose="02020603050405020304" pitchFamily="18" charset="0"/>
              </a:rPr>
              <a:t>Output of each of the variables into a single workbook with each year on separate worksheets</a:t>
            </a:r>
            <a:endParaRPr lang="en-US" sz="4200" b="1"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(vg_2_2010,</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"2010");</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(vg_2_2011,</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"2011");</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(vg_2_2012,</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"2012");</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(vg_2_2013,</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"2013");</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(vg_2_2014,</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"2014");</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(vg_2_2015,</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"2015");</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(vg_2_2016,</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"2016");</a:t>
            </a:r>
            <a:endParaRPr lang="en-US" sz="42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700"/>
              </a:spcAft>
            </a:pPr>
            <a:r>
              <a:rPr lang="en-US" sz="4200" dirty="0" err="1">
                <a:solidFill>
                  <a:srgbClr val="212121"/>
                </a:solidFill>
                <a:effectLst/>
                <a:latin typeface="Consolas" panose="020B0609020204030204" pitchFamily="49" charset="0"/>
                <a:ea typeface="Times New Roman" panose="02020603050405020304" pitchFamily="18" charset="0"/>
              </a:rPr>
              <a:t>writetable</a:t>
            </a:r>
            <a:r>
              <a:rPr lang="en-US" sz="4200" dirty="0">
                <a:solidFill>
                  <a:srgbClr val="212121"/>
                </a:solidFill>
                <a:effectLst/>
                <a:latin typeface="Consolas" panose="020B0609020204030204" pitchFamily="49" charset="0"/>
                <a:ea typeface="Times New Roman" panose="02020603050405020304" pitchFamily="18" charset="0"/>
              </a:rPr>
              <a:t>(vg_2_2017,</a:t>
            </a:r>
            <a:r>
              <a:rPr lang="en-US" sz="4200" dirty="0">
                <a:solidFill>
                  <a:srgbClr val="A709F5"/>
                </a:solidFill>
                <a:effectLst/>
                <a:latin typeface="Consolas" panose="020B0609020204030204" pitchFamily="49" charset="0"/>
                <a:ea typeface="Times New Roman" panose="02020603050405020304" pitchFamily="18" charset="0"/>
              </a:rPr>
              <a:t>"ASSIGNMENT_TABLE.xlsx"</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"Sheet"</a:t>
            </a:r>
            <a:r>
              <a:rPr lang="en-US" sz="4200" dirty="0">
                <a:solidFill>
                  <a:srgbClr val="212121"/>
                </a:solidFill>
                <a:effectLst/>
                <a:latin typeface="Consolas" panose="020B0609020204030204" pitchFamily="49" charset="0"/>
                <a:ea typeface="Times New Roman" panose="02020603050405020304" pitchFamily="18" charset="0"/>
              </a:rPr>
              <a:t>,</a:t>
            </a:r>
            <a:r>
              <a:rPr lang="en-US" sz="4200" dirty="0">
                <a:solidFill>
                  <a:srgbClr val="A709F5"/>
                </a:solidFill>
                <a:effectLst/>
                <a:latin typeface="Consolas" panose="020B0609020204030204" pitchFamily="49" charset="0"/>
                <a:ea typeface="Times New Roman" panose="02020603050405020304" pitchFamily="18" charset="0"/>
              </a:rPr>
              <a:t>"2017“)</a:t>
            </a:r>
            <a:endParaRPr lang="en-US" dirty="0"/>
          </a:p>
        </p:txBody>
      </p:sp>
      <p:sp>
        <p:nvSpPr>
          <p:cNvPr id="5" name="Rectangle 4">
            <a:extLst>
              <a:ext uri="{FF2B5EF4-FFF2-40B4-BE49-F238E27FC236}">
                <a16:creationId xmlns:a16="http://schemas.microsoft.com/office/drawing/2014/main" id="{A6BDC1F8-8FC3-4DDA-8257-D7B5553457E9}"/>
              </a:ext>
            </a:extLst>
          </p:cNvPr>
          <p:cNvSpPr/>
          <p:nvPr/>
        </p:nvSpPr>
        <p:spPr>
          <a:xfrm>
            <a:off x="2650435" y="477078"/>
            <a:ext cx="6573078" cy="5830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b="1" dirty="0">
                <a:solidFill>
                  <a:schemeClr val="tx1"/>
                </a:solidFill>
                <a:latin typeface="+mj-lt"/>
              </a:rPr>
              <a:t>CODE USED FOR NUMBER 1</a:t>
            </a:r>
          </a:p>
        </p:txBody>
      </p:sp>
    </p:spTree>
    <p:extLst>
      <p:ext uri="{BB962C8B-B14F-4D97-AF65-F5344CB8AC3E}">
        <p14:creationId xmlns:p14="http://schemas.microsoft.com/office/powerpoint/2010/main" val="287885505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A050-F6FD-429A-BE81-BBF0AFF45D53}"/>
              </a:ext>
            </a:extLst>
          </p:cNvPr>
          <p:cNvSpPr>
            <a:spLocks noGrp="1"/>
          </p:cNvSpPr>
          <p:nvPr>
            <p:ph type="title"/>
          </p:nvPr>
        </p:nvSpPr>
        <p:spPr/>
        <p:txBody>
          <a:bodyPr/>
          <a:lstStyle/>
          <a:p>
            <a:r>
              <a:rPr lang="en-US" dirty="0"/>
              <a:t>NUMBER 2</a:t>
            </a:r>
          </a:p>
        </p:txBody>
      </p:sp>
      <p:sp>
        <p:nvSpPr>
          <p:cNvPr id="3" name="Content Placeholder 2">
            <a:extLst>
              <a:ext uri="{FF2B5EF4-FFF2-40B4-BE49-F238E27FC236}">
                <a16:creationId xmlns:a16="http://schemas.microsoft.com/office/drawing/2014/main" id="{856E1914-A860-4551-B928-114DEFF2CEBD}"/>
              </a:ext>
            </a:extLst>
          </p:cNvPr>
          <p:cNvSpPr>
            <a:spLocks noGrp="1"/>
          </p:cNvSpPr>
          <p:nvPr>
            <p:ph idx="1"/>
          </p:nvPr>
        </p:nvSpPr>
        <p:spPr/>
        <p:txBody>
          <a:bodyPr>
            <a:normAutofit fontScale="85000" lnSpcReduction="20000"/>
          </a:bodyPr>
          <a:lstStyle/>
          <a:p>
            <a:pPr marL="83820" marR="0" indent="0">
              <a:lnSpc>
                <a:spcPct val="107000"/>
              </a:lnSpc>
              <a:spcBef>
                <a:spcPts val="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rPr>
              <a:t>Steps involved.</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Step1; open and launch MATLAB</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2; click on new script to open editor</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3; acquiring each member’s affirmative information</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4; generating a MATLAB code that can store each member’s attributes like age, date of birth, district etc. in a table</a:t>
            </a:r>
          </a:p>
          <a:p>
            <a:pPr marL="89535" marR="0" indent="5715">
              <a:lnSpc>
                <a:spcPct val="106000"/>
              </a:lnSpc>
              <a:spcBef>
                <a:spcPts val="0"/>
              </a:spcBef>
              <a:spcAft>
                <a:spcPts val="20"/>
              </a:spcAft>
            </a:pPr>
            <a:r>
              <a:rPr lang="en-US" sz="1800" dirty="0">
                <a:solidFill>
                  <a:srgbClr val="000000"/>
                </a:solidFill>
                <a:effectLst/>
                <a:latin typeface="Times New Roman" panose="02020603050405020304" pitchFamily="18" charset="0"/>
                <a:ea typeface="Times New Roman" panose="02020603050405020304" pitchFamily="18" charset="0"/>
              </a:rPr>
              <a:t>Step 5; run the achieved code in MATLAB as shown below.</a:t>
            </a:r>
          </a:p>
          <a:p>
            <a:pPr marL="89535" marR="0" indent="5715">
              <a:lnSpc>
                <a:spcPct val="106000"/>
              </a:lnSpc>
              <a:spcBef>
                <a:spcPts val="0"/>
              </a:spcBef>
              <a:spcAft>
                <a:spcPts val="20"/>
              </a:spcAft>
            </a:pPr>
            <a:r>
              <a:rPr lang="en-US" sz="1800" dirty="0">
                <a:solidFill>
                  <a:srgbClr val="000000"/>
                </a:solidFill>
                <a:latin typeface="Times New Roman" panose="02020603050405020304" pitchFamily="18" charset="0"/>
                <a:ea typeface="Times New Roman" panose="02020603050405020304" pitchFamily="18" charset="0"/>
              </a:rPr>
              <a:t>Step 6;Save the table variable separately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5715">
              <a:lnSpc>
                <a:spcPct val="106000"/>
              </a:lnSpc>
              <a:spcBef>
                <a:spcPts val="0"/>
              </a:spcBef>
              <a:spcAft>
                <a:spcPts val="20"/>
              </a:spcAft>
            </a:pPr>
            <a:endParaRPr lang="en-US" sz="1800" dirty="0">
              <a:solidFill>
                <a:srgbClr val="000000"/>
              </a:solidFill>
              <a:latin typeface="Times New Roman" panose="02020603050405020304" pitchFamily="18" charset="0"/>
              <a:ea typeface="Times New Roman" panose="02020603050405020304" pitchFamily="18" charset="0"/>
            </a:endParaRPr>
          </a:p>
          <a:p>
            <a:pPr marL="0" marR="0" indent="0">
              <a:lnSpc>
                <a:spcPts val="1500"/>
              </a:lnSpc>
              <a:spcBef>
                <a:spcPts val="1500"/>
              </a:spcBef>
              <a:spcAft>
                <a:spcPts val="375"/>
              </a:spcAft>
              <a:buNone/>
            </a:pPr>
            <a:r>
              <a:rPr lang="en-US" sz="1800" b="1" dirty="0">
                <a:solidFill>
                  <a:srgbClr val="212121"/>
                </a:solidFill>
                <a:effectLst/>
                <a:latin typeface="Helvetica" panose="020B0604020202020204" pitchFamily="34" charset="0"/>
                <a:ea typeface="Times New Roman" panose="02020603050405020304" pitchFamily="18" charset="0"/>
              </a:rPr>
              <a:t>Input of data</a:t>
            </a: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NAME = [</a:t>
            </a:r>
            <a:r>
              <a:rPr lang="en-US" sz="1800" dirty="0">
                <a:solidFill>
                  <a:srgbClr val="A709F5"/>
                </a:solidFill>
                <a:effectLst/>
                <a:latin typeface="Consolas" panose="020B0609020204030204" pitchFamily="49" charset="0"/>
                <a:ea typeface="Times New Roman" panose="02020603050405020304" pitchFamily="18" charset="0"/>
              </a:rPr>
              <a:t>"AGABA JOSHUA"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"WASSWA FRANCIS"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"OBBO DANIEL BENJAMIN"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"MBABAZI BLESSING GILLIAN"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"NANDERA JULIET"</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"ATWINE SANDRAH"</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"IWASAMPIJJA MIKE CRISPUS"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"TANGA RIGAN"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"WANDABA ELVIS"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"WAMBWA DERRIKC"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"OGWANG EMMANUEL"</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"ABESIGA KEITH ADAMS"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"BUSUULWA HASSAN"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"ISABIRIYE EDMOND"</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"ONANYANG FRANCIS"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"NTALE JOASH KATEREGA"</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TRIBAL_BACKGROUND = [</a:t>
            </a:r>
            <a:r>
              <a:rPr lang="en-US" sz="1800" dirty="0">
                <a:solidFill>
                  <a:srgbClr val="A709F5"/>
                </a:solidFill>
                <a:effectLst/>
                <a:latin typeface="Consolas" panose="020B0609020204030204" pitchFamily="49" charset="0"/>
                <a:ea typeface="Times New Roman" panose="02020603050405020304" pitchFamily="18" charset="0"/>
              </a:rPr>
              <a:t>"MUGISU"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"JAPADHOLA"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"MUFIMBIRA"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"MUNYORE"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"MUNYANKORE"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"SAMIA"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"MUGISU"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"MUGISU"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"LANGI"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"MUNYANKOLE"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"MUSOGA"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"ITESOT"</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"MUGANDA"</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HOME_DISTRICT = [</a:t>
            </a:r>
            <a:r>
              <a:rPr lang="en-US" sz="1800" dirty="0">
                <a:solidFill>
                  <a:srgbClr val="A709F5"/>
                </a:solidFill>
                <a:effectLst/>
                <a:latin typeface="Consolas" panose="020B0609020204030204" pitchFamily="49" charset="0"/>
                <a:ea typeface="Times New Roman" panose="02020603050405020304" pitchFamily="18" charset="0"/>
              </a:rPr>
              <a:t>"BUDUDA"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"TORORO"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"NTUNGAMO"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"BUHWEHJU"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"BUKOMANSIMBI"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"BUSIA"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"BUKUSU"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"NAMISIDWA"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"LIRA"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"RUKUNGIRI"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"IGANGA"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"KUMI"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"LUWEERO"</a:t>
            </a:r>
            <a:r>
              <a:rPr lang="en-US" sz="1800" dirty="0">
                <a:solidFill>
                  <a:srgbClr val="212121"/>
                </a:solidFill>
                <a:effectLst/>
                <a:latin typeface="Consolas" panose="020B0609020204030204" pitchFamily="49"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5715">
              <a:lnSpc>
                <a:spcPct val="106000"/>
              </a:lnSpc>
              <a:spcBef>
                <a:spcPts val="0"/>
              </a:spcBef>
              <a:spcAft>
                <a:spcPts val="2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05712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5AC9B-E23D-42B0-A600-F005221DE86D}"/>
              </a:ext>
            </a:extLst>
          </p:cNvPr>
          <p:cNvSpPr>
            <a:spLocks noGrp="1"/>
          </p:cNvSpPr>
          <p:nvPr>
            <p:ph type="title"/>
          </p:nvPr>
        </p:nvSpPr>
        <p:spPr/>
        <p:txBody>
          <a:bodyPr/>
          <a:lstStyle/>
          <a:p>
            <a:r>
              <a:rPr lang="en-US" dirty="0"/>
              <a:t>Input of data</a:t>
            </a:r>
          </a:p>
        </p:txBody>
      </p:sp>
      <p:sp>
        <p:nvSpPr>
          <p:cNvPr id="3" name="Content Placeholder 2">
            <a:extLst>
              <a:ext uri="{FF2B5EF4-FFF2-40B4-BE49-F238E27FC236}">
                <a16:creationId xmlns:a16="http://schemas.microsoft.com/office/drawing/2014/main" id="{44B6AC3E-0646-4051-854E-CC1C5893EF13}"/>
              </a:ext>
            </a:extLst>
          </p:cNvPr>
          <p:cNvSpPr>
            <a:spLocks noGrp="1"/>
          </p:cNvSpPr>
          <p:nvPr>
            <p:ph idx="1"/>
          </p:nvPr>
        </p:nvSpPr>
        <p:spPr>
          <a:xfrm>
            <a:off x="838200" y="1825624"/>
            <a:ext cx="10515600" cy="4879975"/>
          </a:xfrm>
        </p:spPr>
        <p:txBody>
          <a:bodyPr>
            <a:normAutofit/>
          </a:bodyPr>
          <a:lstStyle/>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HOME_DISTRICT = [</a:t>
            </a:r>
            <a:r>
              <a:rPr lang="en-US" sz="1800" dirty="0">
                <a:solidFill>
                  <a:srgbClr val="A709F5"/>
                </a:solidFill>
                <a:effectLst/>
                <a:latin typeface="Consolas" panose="020B0609020204030204" pitchFamily="49" charset="0"/>
                <a:ea typeface="Times New Roman" panose="02020603050405020304" pitchFamily="18" charset="0"/>
              </a:rPr>
              <a:t>"BUDUDA"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"TORORO"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"NTUNGAMO"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"BUHWEHJU"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"BUKOMANSIMBI"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"BUSIA"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"BUKUSU"</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"NAMISIDWA"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"LIRA"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"RUKUNGIRI"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"WAKISO"</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"IGANGA"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"KUMI"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"LUWEERO"</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RELIGION = [</a:t>
            </a:r>
            <a:r>
              <a:rPr lang="en-US" sz="1800" dirty="0">
                <a:solidFill>
                  <a:srgbClr val="A709F5"/>
                </a:solidFill>
                <a:effectLst/>
                <a:latin typeface="Consolas" panose="020B0609020204030204" pitchFamily="49" charset="0"/>
                <a:ea typeface="Times New Roman" panose="02020603050405020304" pitchFamily="18" charset="0"/>
              </a:rPr>
              <a:t>"BORN AGAIN"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"BORN AGAIN"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"NIL"</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"SDA"</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"PENTECOSTAL"</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"ATR"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"CATHOLIC"</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"ANGLICAN"</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COURSE =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"APE"</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"PTI"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"MEB"</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"AMI"</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"WAR"</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INTERESTS = [</a:t>
            </a:r>
            <a:r>
              <a:rPr lang="en-US" sz="1800" dirty="0">
                <a:solidFill>
                  <a:srgbClr val="A709F5"/>
                </a:solidFill>
                <a:effectLst/>
                <a:latin typeface="Consolas" panose="020B0609020204030204" pitchFamily="49" charset="0"/>
                <a:ea typeface="Times New Roman" panose="02020603050405020304" pitchFamily="18" charset="0"/>
              </a:rPr>
              <a:t>"BADMINTON"</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"DRIVING"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"GYMING"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"EATING"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"MONEY"</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"READING NOVELS"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"WATCHING MOVIES"</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"STUDYING"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"FOOD"</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"RUGBY"</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"TECH"</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"SWIMMING"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"BOXING"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"READING"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"READING"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a:solidFill>
                  <a:srgbClr val="A709F5"/>
                </a:solidFill>
                <a:effectLst/>
                <a:latin typeface="Consolas" panose="020B0609020204030204" pitchFamily="49" charset="0"/>
                <a:ea typeface="Times New Roman" panose="02020603050405020304" pitchFamily="18" charset="0"/>
              </a:rPr>
              <a:t>"VIDEO GAMES"</a:t>
            </a:r>
            <a:r>
              <a:rPr lang="en-US" sz="1800" dirty="0">
                <a:solidFill>
                  <a:srgbClr val="212121"/>
                </a:solidFill>
                <a:effectLst/>
                <a:latin typeface="Consolas" panose="020B0609020204030204" pitchFamily="49" charset="0"/>
                <a:ea typeface="Times New Roman" panose="02020603050405020304" pitchFamily="18" charset="0"/>
              </a:rPr>
              <a:t>];</a:t>
            </a:r>
          </a:p>
          <a:p>
            <a:pPr marL="152400" marR="0" indent="0">
              <a:lnSpc>
                <a:spcPts val="1350"/>
              </a:lnSpc>
              <a:spcBef>
                <a:spcPts val="0"/>
              </a:spcBef>
              <a:spcAft>
                <a:spcPts val="0"/>
              </a:spcAft>
            </a:pPr>
            <a:endParaRPr lang="en-US" sz="18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a:solidFill>
                  <a:srgbClr val="212121"/>
                </a:solidFill>
                <a:effectLst/>
                <a:latin typeface="Consolas" panose="020B0609020204030204" pitchFamily="49" charset="0"/>
                <a:ea typeface="Times New Roman" panose="02020603050405020304" pitchFamily="18" charset="0"/>
              </a:rPr>
              <a:t>FACIAL_REPRESENTATION =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"AGABA.jpg"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"WASSWA.jpg"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"OBBO.jpg"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"MBABAZI.jpg"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"NANDERA.jpg"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"ATWIINE.jpg"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"IWASAMPIJJA.jpg"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"TANGA.jpg"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"WANDABA.jpg"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"WAMBWA.jpg"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"OGWANG.jpg"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"ABESIGA .jpg"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"BUSUULWA.jpg"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"ISABIRIYE.jpg"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"ONANYANG.jpg"</a:t>
            </a:r>
            <a:r>
              <a:rPr lang="en-US" sz="1800" dirty="0">
                <a:solidFill>
                  <a:srgbClr val="212121"/>
                </a:solidFill>
                <a:effectLst/>
                <a:latin typeface="Consolas" panose="020B0609020204030204" pitchFamily="49" charset="0"/>
                <a:ea typeface="Times New Roman" panose="02020603050405020304" pitchFamily="18" charset="0"/>
              </a:rPr>
              <a:t>); </a:t>
            </a:r>
            <a:r>
              <a:rPr lang="en-US" sz="1800" dirty="0" err="1">
                <a:solidFill>
                  <a:srgbClr val="212121"/>
                </a:solidFill>
                <a:effectLst/>
                <a:latin typeface="Consolas" panose="020B0609020204030204" pitchFamily="49" charset="0"/>
                <a:ea typeface="Times New Roman" panose="02020603050405020304" pitchFamily="18" charset="0"/>
              </a:rPr>
              <a:t>imread</a:t>
            </a:r>
            <a:r>
              <a:rPr lang="en-US" sz="1800" dirty="0">
                <a:solidFill>
                  <a:srgbClr val="212121"/>
                </a:solidFill>
                <a:effectLst/>
                <a:latin typeface="Consolas" panose="020B0609020204030204" pitchFamily="49" charset="0"/>
                <a:ea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rPr>
              <a:t>"NTALE.jpg"</a:t>
            </a:r>
            <a:r>
              <a:rPr lang="en-US" sz="1800" dirty="0">
                <a:solidFill>
                  <a:srgbClr val="212121"/>
                </a:solidFill>
                <a:effectLst/>
                <a:latin typeface="Consolas" panose="020B0609020204030204" pitchFamily="49" charset="0"/>
                <a:ea typeface="Times New Roman" panose="02020603050405020304" pitchFamily="18" charset="0"/>
              </a:rPr>
              <a:t>)}</a:t>
            </a:r>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689519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1D751-4507-4EA5-AA45-30084040376A}"/>
              </a:ext>
            </a:extLst>
          </p:cNvPr>
          <p:cNvSpPr>
            <a:spLocks noGrp="1"/>
          </p:cNvSpPr>
          <p:nvPr>
            <p:ph type="title"/>
          </p:nvPr>
        </p:nvSpPr>
        <p:spPr/>
        <p:txBody>
          <a:bodyPr/>
          <a:lstStyle/>
          <a:p>
            <a:r>
              <a:rPr lang="en-US" dirty="0"/>
              <a:t>Data input(2)</a:t>
            </a:r>
          </a:p>
        </p:txBody>
      </p:sp>
      <p:sp>
        <p:nvSpPr>
          <p:cNvPr id="3" name="Content Placeholder 2">
            <a:extLst>
              <a:ext uri="{FF2B5EF4-FFF2-40B4-BE49-F238E27FC236}">
                <a16:creationId xmlns:a16="http://schemas.microsoft.com/office/drawing/2014/main" id="{48E7B358-32C7-484B-8B1E-21DFF1CB5EF5}"/>
              </a:ext>
            </a:extLst>
          </p:cNvPr>
          <p:cNvSpPr>
            <a:spLocks noGrp="1"/>
          </p:cNvSpPr>
          <p:nvPr>
            <p:ph idx="1"/>
          </p:nvPr>
        </p:nvSpPr>
        <p:spPr/>
        <p:txBody>
          <a:bodyPr/>
          <a:lstStyle/>
          <a:p>
            <a:r>
              <a:rPr lang="en-US" sz="1800" dirty="0">
                <a:solidFill>
                  <a:srgbClr val="212121"/>
                </a:solidFill>
                <a:effectLst/>
                <a:latin typeface="Consolas" panose="020B0609020204030204" pitchFamily="49" charset="0"/>
                <a:ea typeface="Times New Roman" panose="02020603050405020304" pitchFamily="18" charset="0"/>
              </a:rPr>
              <a:t>AGE = [21; 20; 21; 27; 21; 22; 23; 23; 22; 23; 23; 23; 38; 23; 23; 20];</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a:p>
            <a:pPr marL="0" marR="0" indent="0">
              <a:lnSpc>
                <a:spcPts val="1500"/>
              </a:lnSpc>
              <a:spcBef>
                <a:spcPts val="1500"/>
              </a:spcBef>
              <a:spcAft>
                <a:spcPts val="375"/>
              </a:spcAft>
              <a:buNone/>
            </a:pPr>
            <a:r>
              <a:rPr lang="en-US" sz="2000" b="1" dirty="0">
                <a:solidFill>
                  <a:srgbClr val="212121"/>
                </a:solidFill>
                <a:effectLst/>
                <a:latin typeface="Helvetica" panose="020B0604020202020204" pitchFamily="34" charset="0"/>
                <a:ea typeface="Times New Roman" panose="02020603050405020304" pitchFamily="18" charset="0"/>
                <a:cs typeface="Times New Roman" panose="02020603050405020304" pitchFamily="18" charset="0"/>
              </a:rPr>
              <a:t>Organization of Data into single table variable</a:t>
            </a:r>
          </a:p>
          <a:p>
            <a:pPr marL="0" marR="0" indent="0">
              <a:lnSpc>
                <a:spcPts val="1500"/>
              </a:lnSpc>
              <a:spcBef>
                <a:spcPts val="1500"/>
              </a:spcBef>
              <a:spcAft>
                <a:spcPts val="375"/>
              </a:spcAft>
              <a:buNone/>
            </a:pPr>
            <a:endParaRPr lang="en-US" sz="2000" dirty="0">
              <a:solidFill>
                <a:srgbClr val="000000"/>
              </a:solidFill>
              <a:effectLst/>
              <a:latin typeface="Times New Roman" panose="02020603050405020304" pitchFamily="18" charset="0"/>
              <a:ea typeface="Times New Roman" panose="02020603050405020304" pitchFamily="18" charset="0"/>
            </a:endParaRPr>
          </a:p>
          <a:p>
            <a:pPr marL="152400" marR="0" indent="0">
              <a:lnSpc>
                <a:spcPts val="1350"/>
              </a:lnSpc>
              <a:spcBef>
                <a:spcPts val="0"/>
              </a:spcBef>
              <a:spcAft>
                <a:spcPts val="0"/>
              </a:spcAft>
            </a:pPr>
            <a:r>
              <a:rPr lang="en-US" sz="1800" dirty="0" err="1">
                <a:solidFill>
                  <a:srgbClr val="212121"/>
                </a:solidFill>
                <a:effectLst/>
                <a:latin typeface="Consolas" panose="020B0609020204030204" pitchFamily="49" charset="0"/>
                <a:ea typeface="Times New Roman" panose="02020603050405020304" pitchFamily="18" charset="0"/>
              </a:rPr>
              <a:t>Studentdata</a:t>
            </a:r>
            <a:r>
              <a:rPr lang="en-US" sz="1800" dirty="0">
                <a:solidFill>
                  <a:srgbClr val="212121"/>
                </a:solidFill>
                <a:effectLst/>
                <a:latin typeface="Consolas" panose="020B0609020204030204" pitchFamily="49" charset="0"/>
                <a:ea typeface="Times New Roman" panose="02020603050405020304" pitchFamily="18" charset="0"/>
              </a:rPr>
              <a:t> = table(NAME,COURSE,AGE,TRIBAL_BACKGROUND,HOME_DISTRICT,RELIGION,INTERESTS,FACIAL_REPRESENTATION);</a:t>
            </a: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r>
              <a:rPr lang="en-US" sz="1800" dirty="0">
                <a:solidFill>
                  <a:srgbClr val="000000"/>
                </a:solidFill>
                <a:latin typeface="Times New Roman" panose="02020603050405020304" pitchFamily="18" charset="0"/>
                <a:ea typeface="Times New Roman" panose="02020603050405020304" pitchFamily="18" charset="0"/>
              </a:rPr>
              <a:t>The save function was used to save the variable at the end of the code </a:t>
            </a:r>
            <a:r>
              <a:rPr lang="en-US" sz="1800" dirty="0" err="1">
                <a:solidFill>
                  <a:srgbClr val="000000"/>
                </a:solidFill>
                <a:latin typeface="Times New Roman" panose="02020603050405020304" pitchFamily="18" charset="0"/>
                <a:ea typeface="Times New Roman" panose="02020603050405020304" pitchFamily="18" charset="0"/>
              </a:rPr>
              <a:t>ie</a:t>
            </a:r>
            <a:r>
              <a:rPr lang="en-US" sz="1800" dirty="0">
                <a:solidFill>
                  <a:srgbClr val="000000"/>
                </a:solidFill>
                <a:latin typeface="Times New Roman" panose="02020603050405020304" pitchFamily="18" charset="0"/>
                <a:ea typeface="Times New Roman" panose="02020603050405020304" pitchFamily="18" charset="0"/>
              </a:rPr>
              <a:t>.</a:t>
            </a:r>
          </a:p>
          <a:p>
            <a:pPr marL="89535" marR="0" indent="0">
              <a:lnSpc>
                <a:spcPct val="106000"/>
              </a:lnSpc>
              <a:spcBef>
                <a:spcPts val="0"/>
              </a:spcBef>
              <a:spcAft>
                <a:spcPts val="20"/>
              </a:spcAft>
              <a:buNone/>
            </a:pPr>
            <a:endParaRPr lang="en-US" sz="1800" dirty="0">
              <a:solidFill>
                <a:srgbClr val="000000"/>
              </a:solidFill>
              <a:latin typeface="Times New Roman" panose="02020603050405020304" pitchFamily="18" charset="0"/>
              <a:ea typeface="Times New Roman" panose="02020603050405020304" pitchFamily="18" charset="0"/>
            </a:endParaRPr>
          </a:p>
          <a:p>
            <a:pPr marL="89535" marR="0" indent="0">
              <a:lnSpc>
                <a:spcPct val="106000"/>
              </a:lnSpc>
              <a:spcBef>
                <a:spcPts val="0"/>
              </a:spcBef>
              <a:spcAft>
                <a:spcPts val="20"/>
              </a:spcAft>
              <a:buNone/>
            </a:pPr>
            <a:r>
              <a:rPr lang="en-US" sz="1800" dirty="0">
                <a:solidFill>
                  <a:srgbClr val="000000"/>
                </a:solidFill>
                <a:latin typeface="Times New Roman" panose="02020603050405020304" pitchFamily="18" charset="0"/>
                <a:ea typeface="Times New Roman" panose="02020603050405020304" pitchFamily="18" charset="0"/>
              </a:rPr>
              <a:t>s</a:t>
            </a:r>
            <a:r>
              <a:rPr lang="en-US" sz="1800" dirty="0">
                <a:solidFill>
                  <a:srgbClr val="000000"/>
                </a:solidFill>
                <a:effectLst/>
                <a:latin typeface="Times New Roman" panose="02020603050405020304" pitchFamily="18" charset="0"/>
                <a:ea typeface="Times New Roman" panose="02020603050405020304" pitchFamily="18" charset="0"/>
              </a:rPr>
              <a:t>ave(</a:t>
            </a:r>
            <a:r>
              <a:rPr lang="en-US" sz="1800" dirty="0">
                <a:solidFill>
                  <a:srgbClr val="7030A0"/>
                </a:solidFill>
                <a:effectLst/>
                <a:latin typeface="Times New Roman" panose="02020603050405020304" pitchFamily="18" charset="0"/>
                <a:ea typeface="Times New Roman" panose="02020603050405020304" pitchFamily="18" charset="0"/>
              </a:rPr>
              <a:t>“</a:t>
            </a:r>
            <a:r>
              <a:rPr lang="en-US" sz="1800" dirty="0" err="1">
                <a:solidFill>
                  <a:srgbClr val="7030A0"/>
                </a:solidFill>
                <a:effectLst/>
                <a:latin typeface="Times New Roman" panose="02020603050405020304" pitchFamily="18" charset="0"/>
                <a:ea typeface="Times New Roman" panose="02020603050405020304" pitchFamily="18" charset="0"/>
              </a:rPr>
              <a:t>studendata.mat</a:t>
            </a:r>
            <a:r>
              <a:rPr lang="en-US" sz="1800" dirty="0">
                <a:solidFill>
                  <a:srgbClr val="7030A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7030A0"/>
                </a:solidFill>
                <a:effectLst/>
                <a:latin typeface="Times New Roman" panose="02020603050405020304" pitchFamily="18" charset="0"/>
                <a:ea typeface="Times New Roman" panose="02020603050405020304" pitchFamily="18" charset="0"/>
              </a:rPr>
              <a:t>“</a:t>
            </a:r>
            <a:r>
              <a:rPr lang="en-US" sz="1800" dirty="0" err="1">
                <a:solidFill>
                  <a:srgbClr val="7030A0"/>
                </a:solidFill>
                <a:effectLst/>
                <a:latin typeface="Times New Roman" panose="02020603050405020304" pitchFamily="18" charset="0"/>
                <a:ea typeface="Times New Roman" panose="02020603050405020304" pitchFamily="18" charset="0"/>
              </a:rPr>
              <a:t>Studentdata</a:t>
            </a:r>
            <a:r>
              <a:rPr lang="en-US" sz="1800" dirty="0">
                <a:solidFill>
                  <a:srgbClr val="7030A0"/>
                </a:solidFill>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3524148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82E-676D-4DF4-ABB6-323B6B417EE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BC755AD-F113-4F14-AA39-766A4C6707B7}"/>
              </a:ext>
            </a:extLst>
          </p:cNvPr>
          <p:cNvSpPr>
            <a:spLocks noGrp="1"/>
          </p:cNvSpPr>
          <p:nvPr>
            <p:ph idx="1"/>
          </p:nvPr>
        </p:nvSpPr>
        <p:spPr/>
        <p:txBody>
          <a:bodyPr/>
          <a:lstStyle/>
          <a:p>
            <a:r>
              <a:rPr lang="en-US" dirty="0"/>
              <a:t>Members were able to learn how to extract data from huge datasets, compile it in a single workbook</a:t>
            </a:r>
            <a:r>
              <a:rPr lang="en-US"/>
              <a:t>. </a:t>
            </a:r>
          </a:p>
          <a:p>
            <a:r>
              <a:rPr lang="en-US"/>
              <a:t>Members </a:t>
            </a:r>
            <a:r>
              <a:rPr lang="en-US" dirty="0"/>
              <a:t>were also exposed to Kaggle.com a useful site to get any necessary data. </a:t>
            </a:r>
          </a:p>
        </p:txBody>
      </p:sp>
    </p:spTree>
    <p:extLst>
      <p:ext uri="{BB962C8B-B14F-4D97-AF65-F5344CB8AC3E}">
        <p14:creationId xmlns:p14="http://schemas.microsoft.com/office/powerpoint/2010/main" val="3973906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TotalTime>
  <Words>1760</Words>
  <Application>Microsoft Office PowerPoint</Application>
  <PresentationFormat>Widescreen</PresentationFormat>
  <Paragraphs>159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Consolas</vt:lpstr>
      <vt:lpstr>Helvetica</vt:lpstr>
      <vt:lpstr>Times New Roman</vt:lpstr>
      <vt:lpstr>Office Theme</vt:lpstr>
      <vt:lpstr>PRESENTATION BY GROUP F</vt:lpstr>
      <vt:lpstr>WHAT IS MATLAB </vt:lpstr>
      <vt:lpstr>PROCEDURE FOR NUMBER 1</vt:lpstr>
      <vt:lpstr> </vt:lpstr>
      <vt:lpstr>NUMBER 2</vt:lpstr>
      <vt:lpstr>Input of data</vt:lpstr>
      <vt:lpstr>Data input(2)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ASIGNMENT PRESENTATION BY GROUP F</dc:title>
  <dc:creator>EDMOND</dc:creator>
  <cp:lastModifiedBy>Joash</cp:lastModifiedBy>
  <cp:revision>10</cp:revision>
  <dcterms:created xsi:type="dcterms:W3CDTF">2025-09-09T04:08:07Z</dcterms:created>
  <dcterms:modified xsi:type="dcterms:W3CDTF">2025-09-10T04:16:35Z</dcterms:modified>
</cp:coreProperties>
</file>