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9794f64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9794f64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6abec67b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6abec67b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794f64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9794f64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794f64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794f64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Yes...yes they 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= 0.00000000000018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6abec67b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6abec67b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2 minutes so we can get to questions etc.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abec67b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abec67b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6abec67b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6abec67b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91c0290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91c0290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know if I ever make a movie, i’ll make dang sure it fits into 7 Genres.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91c0290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91c0290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are now more clear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87bd2e3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87bd2e3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6abec67b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6abec67b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6abec67b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6abec67b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6abec67b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6abec67b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7e5ce58b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7e5ce58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6abec67b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6abec67b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6abec67b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6abec67b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slide for question answering and plots.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8324714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8324714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slides for 3 questions. 1 minute per slide max.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mdb.com/list/ls057823854/" TargetMode="External"/><Relationship Id="rId4" Type="http://schemas.openxmlformats.org/officeDocument/2006/relationships/hyperlink" Target="http://www.omdbapi.com/?i=%7BID%7D&amp;apikey=%7Bkey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Trends from 1972 to 2016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93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Penrose, Lance Weston, and Reneise White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00" y="2538125"/>
            <a:ext cx="3894849" cy="2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625" y="2492366"/>
            <a:ext cx="3967749" cy="264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 rotWithShape="1">
          <a:blip r:embed="rId5">
            <a:alphaModFix/>
          </a:blip>
          <a:srcRect b="55767" l="29548" r="28021" t="27583"/>
          <a:stretch/>
        </p:blipFill>
        <p:spPr>
          <a:xfrm>
            <a:off x="0" y="834075"/>
            <a:ext cx="4775225" cy="10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 rotWithShape="1">
          <a:blip r:embed="rId6">
            <a:alphaModFix/>
          </a:blip>
          <a:srcRect b="1835" l="0" r="0" t="0"/>
          <a:stretch/>
        </p:blipFill>
        <p:spPr>
          <a:xfrm>
            <a:off x="4611850" y="14900"/>
            <a:ext cx="3967752" cy="25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352075" y="210700"/>
            <a:ext cx="4548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Movies Released By Month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600" y="-70250"/>
            <a:ext cx="3939726" cy="2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75" y="2423000"/>
            <a:ext cx="4195050" cy="27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6200" y="1190150"/>
            <a:ext cx="4683051" cy="31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3"/>
          <p:cNvSpPr txBox="1"/>
          <p:nvPr/>
        </p:nvSpPr>
        <p:spPr>
          <a:xfrm>
            <a:off x="111550" y="371825"/>
            <a:ext cx="49947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Movies Rated By Month Released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/>
        </p:nvSpPr>
        <p:spPr>
          <a:xfrm>
            <a:off x="1099850" y="322225"/>
            <a:ext cx="7485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  <a:highlight>
                  <a:srgbClr val="FFFFFF"/>
                </a:highlight>
              </a:rPr>
              <a:t>Do higher rated movies make more money?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425" y="763425"/>
            <a:ext cx="5833150" cy="38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Discussion, Conclusions, and Parting Thoughts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291400" y="689000"/>
            <a:ext cx="70305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</a:rPr>
              <a:t>Overall, this was a very interesting project and if we had extra time we would have explored the following:</a:t>
            </a:r>
            <a:endParaRPr b="0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0" lang="en" sz="1600">
                <a:solidFill>
                  <a:srgbClr val="000000"/>
                </a:solidFill>
              </a:rPr>
              <a:t>In particular do movies created by the same directors in different genres make more revenue compared to other directors</a:t>
            </a:r>
            <a:endParaRPr b="0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0" lang="en" sz="1600">
                <a:solidFill>
                  <a:srgbClr val="000000"/>
                </a:solidFill>
              </a:rPr>
              <a:t>We also would have explored movie ratings given by Metacritic, Rotten Tomatoes, etc.</a:t>
            </a:r>
            <a:endParaRPr b="0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b="0" lang="en" sz="1600">
                <a:solidFill>
                  <a:srgbClr val="000000"/>
                </a:solidFill>
              </a:rPr>
              <a:t>Would have to find a way to do this while accounting for bias of these ratings</a:t>
            </a:r>
            <a:endParaRPr b="0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0" lang="en" sz="1600">
                <a:solidFill>
                  <a:srgbClr val="000000"/>
                </a:solidFill>
              </a:rPr>
              <a:t>Correlate </a:t>
            </a:r>
            <a:r>
              <a:rPr b="0" lang="en" sz="1600">
                <a:solidFill>
                  <a:srgbClr val="000000"/>
                </a:solidFill>
              </a:rPr>
              <a:t>movies</a:t>
            </a:r>
            <a:r>
              <a:rPr b="0" lang="en" sz="1600">
                <a:solidFill>
                  <a:srgbClr val="000000"/>
                </a:solidFill>
              </a:rPr>
              <a:t> in the same series but different </a:t>
            </a:r>
            <a:r>
              <a:rPr b="0" lang="en" sz="1600">
                <a:solidFill>
                  <a:srgbClr val="000000"/>
                </a:solidFill>
              </a:rPr>
              <a:t>franchises</a:t>
            </a:r>
            <a:r>
              <a:rPr b="0" lang="en" sz="1600">
                <a:solidFill>
                  <a:srgbClr val="000000"/>
                </a:solidFill>
              </a:rPr>
              <a:t>. </a:t>
            </a:r>
            <a:endParaRPr b="0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b="0" lang="en" sz="1600">
                <a:solidFill>
                  <a:srgbClr val="000000"/>
                </a:solidFill>
              </a:rPr>
              <a:t>Consider how to eliminate effect of multiple movies</a:t>
            </a:r>
            <a:endParaRPr b="0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0" lang="en" sz="1600">
                <a:solidFill>
                  <a:srgbClr val="000000"/>
                </a:solidFill>
              </a:rPr>
              <a:t>Does the number of genres that a movie is classified under, affect its rating or its box office total?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653700" y="115400"/>
            <a:ext cx="77553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</a:t>
            </a:r>
            <a:endParaRPr sz="6000"/>
          </a:p>
        </p:txBody>
      </p:sp>
      <p:sp>
        <p:nvSpPr>
          <p:cNvPr id="372" name="Google Shape;372;p27"/>
          <p:cNvSpPr txBox="1"/>
          <p:nvPr/>
        </p:nvSpPr>
        <p:spPr>
          <a:xfrm>
            <a:off x="2690850" y="1489850"/>
            <a:ext cx="36810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Thanks for listening!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/>
        </p:nvSpPr>
        <p:spPr>
          <a:xfrm>
            <a:off x="1099850" y="322225"/>
            <a:ext cx="7485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  <a:highlight>
                  <a:srgbClr val="FFFFFF"/>
                </a:highlight>
              </a:rPr>
              <a:t>Does frivolous genre..ing </a:t>
            </a:r>
            <a:r>
              <a:rPr b="1" lang="en" sz="2400">
                <a:solidFill>
                  <a:srgbClr val="1D1C1D"/>
                </a:solidFill>
                <a:highlight>
                  <a:srgbClr val="FFFFFF"/>
                </a:highlight>
              </a:rPr>
              <a:t>increase</a:t>
            </a:r>
            <a:r>
              <a:rPr b="1" lang="en" sz="2400">
                <a:solidFill>
                  <a:srgbClr val="1D1C1D"/>
                </a:solidFill>
                <a:highlight>
                  <a:srgbClr val="FFFFFF"/>
                </a:highlight>
              </a:rPr>
              <a:t> Box Office?</a:t>
            </a:r>
            <a:endParaRPr b="1" sz="24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  <a:highlight>
                  <a:srgbClr val="FFFFFF"/>
                </a:highlight>
              </a:rPr>
              <a:t>Does it make for a higher rated movie?</a:t>
            </a:r>
            <a:endParaRPr b="1" sz="240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pic>
        <p:nvPicPr>
          <p:cNvPr id="378" name="Google Shape;3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25" y="15135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075" y="15135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 txBox="1"/>
          <p:nvPr/>
        </p:nvSpPr>
        <p:spPr>
          <a:xfrm>
            <a:off x="578650" y="4382700"/>
            <a:ext cx="7683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Strong inverse correlation between Average Box Office and Average Rating based on Number of Genres.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/>
        </p:nvSpPr>
        <p:spPr>
          <a:xfrm>
            <a:off x="1099850" y="322225"/>
            <a:ext cx="7485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  <a:highlight>
                  <a:srgbClr val="FFFFFF"/>
                </a:highlight>
              </a:rPr>
              <a:t>After removing bins with only a handful of niche movies (ones with 7+ genres)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1099850" y="4189800"/>
            <a:ext cx="7485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Is it right to chop off the last couple bins in this case?  Who can say..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headline here is that trends appear clearer and inverse correlation between the two remains whether or not data removal is appropriate.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94" y="1268414"/>
            <a:ext cx="4382156" cy="29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000" y="1268389"/>
            <a:ext cx="4382150" cy="29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95750" y="1326150"/>
            <a:ext cx="43104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movies in horror, romance, and sci-fi genres are released each year?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the box office totals changing for these genres over the years?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any difference in box office totals of movies that are released during their “peak season” vs. being released any other time of the year?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51700" y="1531500"/>
            <a:ext cx="3883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and Cleaning Data</a:t>
            </a:r>
            <a:endParaRPr/>
          </a:p>
        </p:txBody>
      </p:sp>
      <p:sp>
        <p:nvSpPr>
          <p:cNvPr id="290" name="Google Shape;290;p15"/>
          <p:cNvSpPr txBox="1"/>
          <p:nvPr>
            <p:ph idx="4294967295" type="subTitle"/>
          </p:nvPr>
        </p:nvSpPr>
        <p:spPr>
          <a:xfrm>
            <a:off x="824000" y="3039225"/>
            <a:ext cx="493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475" y="10743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669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Data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44650" y="1235725"/>
            <a:ext cx="4144500" cy="1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Uncleaned starter csv url: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https://www.imdb.com/list/ls057823854/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Omdbapi url: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http://www.omdbapi.com/?i={ID}&amp;apikey={key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5">
            <a:alphaModFix/>
          </a:blip>
          <a:srcRect b="4920" l="0" r="41166" t="8296"/>
          <a:stretch/>
        </p:blipFill>
        <p:spPr>
          <a:xfrm>
            <a:off x="4468650" y="901625"/>
            <a:ext cx="4432048" cy="36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-76200" y="85425"/>
            <a:ext cx="96405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Using VSCode and Jupyter Notebook To Clean The Data</a:t>
            </a:r>
            <a:endParaRPr sz="27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4784075" y="684825"/>
            <a:ext cx="4251300" cy="4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the formatted code in a .py file and moved it into a .ipynb file.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Issues that arose while cleaning data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Awards data was listed as a sentence in multiple formats and made it hard to clean up.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list of dictionaries containing the ratings was silly.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NaN values after the  API pull.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insights: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the CSV once and do the clean up in a separate file so that you didn’t have to pull it again.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save the cleaned data frame under a different name so we always had the raw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DataFrames lose certain data types when exported as a csv.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75" y="608625"/>
            <a:ext cx="37603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4795" l="4881" r="48626" t="8172"/>
          <a:stretch/>
        </p:blipFill>
        <p:spPr>
          <a:xfrm>
            <a:off x="4806075" y="334625"/>
            <a:ext cx="4251149" cy="447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 rotWithShape="1">
          <a:blip r:embed="rId4">
            <a:alphaModFix/>
          </a:blip>
          <a:srcRect b="5577" l="0" r="48862" t="8482"/>
          <a:stretch/>
        </p:blipFill>
        <p:spPr>
          <a:xfrm>
            <a:off x="0" y="356850"/>
            <a:ext cx="4688324" cy="442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-235475" y="111575"/>
            <a:ext cx="4630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Example of </a:t>
            </a:r>
            <a:r>
              <a:rPr lang="en" sz="1200"/>
              <a:t> list of dictionaries containing the ratings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5999625" y="73925"/>
            <a:ext cx="321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 of basic formatting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824000" y="1613825"/>
            <a:ext cx="627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&amp; Visualization</a:t>
            </a:r>
            <a:endParaRPr/>
          </a:p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Matplotlib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025" y="409025"/>
            <a:ext cx="5997975" cy="39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2523525" y="917150"/>
            <a:ext cx="1856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Nunito"/>
                <a:ea typeface="Nunito"/>
                <a:cs typeface="Nunito"/>
                <a:sym typeface="Nunito"/>
              </a:rPr>
              <a:t>Legend</a:t>
            </a:r>
            <a:endParaRPr b="1" sz="12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___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Romance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___Horror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FF"/>
                </a:solidFill>
                <a:latin typeface="Nunito"/>
                <a:ea typeface="Nunito"/>
                <a:cs typeface="Nunito"/>
                <a:sym typeface="Nunito"/>
              </a:rPr>
              <a:t>___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Sci-Fi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886325" y="7713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Bias of box office reporting</a:t>
            </a:r>
            <a:endParaRPr b="1" sz="2400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1250" y="1192875"/>
            <a:ext cx="5121874" cy="341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306287"/>
            <a:ext cx="4907451" cy="32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