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Lee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0c500ced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0c500ce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Sean </a:t>
            </a:r>
            <a:endParaRPr/>
          </a:p>
          <a:p>
            <a:pPr indent="0" lvl="0" marL="0" rtl="0" algn="l">
              <a:spcBef>
                <a:spcPts val="0"/>
              </a:spcBef>
              <a:spcAft>
                <a:spcPts val="0"/>
              </a:spcAft>
              <a:buNone/>
            </a:pPr>
            <a:r>
              <a:t/>
            </a:r>
            <a:endParaRPr/>
          </a:p>
          <a:p>
            <a:pPr indent="0" lvl="0" marL="0" rtl="0" algn="l">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Key Observations</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During COVID-19 ETFs demonstrated a much lower volatility when compared to the other two disruptions. This raises the question if EFTs were managed differently now when compared the other time periods?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 general the returns of EFTs follow similar market patterns at a much lower amplitude compared to stocks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There is indication that each of these three events are unique in the resulting effect they had on both stocks and ETFs.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ETFs are able to “weather the storm” of disruption well, at the cost of lower returns, often completely missing out on periods when the market swings up in value.</a:t>
            </a:r>
            <a:endParaRPr sz="1200">
              <a:solidFill>
                <a:schemeClr val="dk1"/>
              </a:solidFill>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7fdc4b8a0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7fdc4b8a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Lee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0c500c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0c500c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Sean</a:t>
            </a:r>
            <a:endParaRPr/>
          </a:p>
          <a:p>
            <a:pPr indent="0" lvl="0" marL="0" rtl="0" algn="l">
              <a:spcBef>
                <a:spcPts val="0"/>
              </a:spcBef>
              <a:spcAft>
                <a:spcPts val="0"/>
              </a:spcAft>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rPr>
              <a:t>During periods of market disruption there is no statistically significant difference in the mean returns of Stock vs ETFs. Expanding on this idea from our exploratory data analysis, the traditional held belief that ETFs will provide a lower return at lower risk does hold true but during market disruptions they </a:t>
            </a:r>
            <a:r>
              <a:rPr lang="en" sz="1050">
                <a:solidFill>
                  <a:schemeClr val="dk1"/>
                </a:solidFill>
              </a:rPr>
              <a:t>perform</a:t>
            </a:r>
            <a:r>
              <a:rPr lang="en" sz="1050">
                <a:solidFill>
                  <a:schemeClr val="dk1"/>
                </a:solidFill>
              </a:rPr>
              <a:t> similarly to stocks. This </a:t>
            </a:r>
            <a:r>
              <a:rPr lang="en" sz="1050">
                <a:solidFill>
                  <a:schemeClr val="dk1"/>
                </a:solidFill>
              </a:rPr>
              <a:t>could</a:t>
            </a:r>
            <a:r>
              <a:rPr lang="en" sz="1050">
                <a:solidFill>
                  <a:schemeClr val="dk1"/>
                </a:solidFill>
              </a:rPr>
              <a:t> be </a:t>
            </a:r>
            <a:r>
              <a:rPr lang="en" sz="1050">
                <a:solidFill>
                  <a:schemeClr val="dk1"/>
                </a:solidFill>
              </a:rPr>
              <a:t>surprising</a:t>
            </a:r>
            <a:r>
              <a:rPr lang="en" sz="1050">
                <a:solidFill>
                  <a:schemeClr val="dk1"/>
                </a:solidFill>
              </a:rPr>
              <a:t> at first but illustrates how </a:t>
            </a:r>
            <a:r>
              <a:rPr lang="en" sz="1050">
                <a:solidFill>
                  <a:schemeClr val="dk1"/>
                </a:solidFill>
              </a:rPr>
              <a:t>even</a:t>
            </a:r>
            <a:r>
              <a:rPr lang="en" sz="1050">
                <a:solidFill>
                  <a:schemeClr val="dk1"/>
                </a:solidFill>
              </a:rPr>
              <a:t> the most </a:t>
            </a:r>
            <a:r>
              <a:rPr lang="en" sz="1050">
                <a:solidFill>
                  <a:schemeClr val="dk1"/>
                </a:solidFill>
              </a:rPr>
              <a:t>resilient</a:t>
            </a:r>
            <a:r>
              <a:rPr lang="en" sz="1050">
                <a:solidFill>
                  <a:schemeClr val="dk1"/>
                </a:solidFill>
              </a:rPr>
              <a:t> ETFs are not </a:t>
            </a:r>
            <a:r>
              <a:rPr lang="en" sz="1050">
                <a:solidFill>
                  <a:schemeClr val="dk1"/>
                </a:solidFill>
              </a:rPr>
              <a:t>immune</a:t>
            </a:r>
            <a:r>
              <a:rPr lang="en" sz="1050">
                <a:solidFill>
                  <a:schemeClr val="dk1"/>
                </a:solidFill>
              </a:rPr>
              <a:t> to the shock of world events on the markets </a:t>
            </a:r>
            <a:endParaRPr sz="105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7fdc4b8a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7fdc4b8a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Sean &amp; Lee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latin typeface="Roboto"/>
                <a:ea typeface="Roboto"/>
                <a:cs typeface="Roboto"/>
                <a:sym typeface="Roboto"/>
              </a:rPr>
              <a:t>ETFs are only growing more popular by the day as they provide a convent off the shelf package for investors to instantly diversify their portfolios. This convince comes at a cost where the investor has to just accept that the ETF provider is calling the shots on what assets are in the ETF itself.</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Common belief is that ETFs provide lower returns but are generally less risky investment than stocks dues to their lower volatility. Our project illustrates this fact ETFs had higher average closing prices but appeared to have lower returns. Plotting the returns of both stocks and ETFs we saw that ETFs had a lower amplitude. When we tested this hypothesis we found that, at least during periods of market disruptions, there was no difference in average returns between Stocks and ETFs. This could be surprising at first, but illustrates how even the most resilient ETFs are not immune to wold events and disruptions.</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7fdc4b8a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7fdc4b8a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f163b81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f163b81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7fdc4b8a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7fdc4b8a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Lee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e58bf98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e58bf98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Sean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ETF is a collection or “basket” of </a:t>
            </a:r>
            <a:r>
              <a:rPr lang="en"/>
              <a:t>individual</a:t>
            </a:r>
            <a:r>
              <a:rPr lang="en"/>
              <a:t> </a:t>
            </a:r>
            <a:r>
              <a:rPr lang="en"/>
              <a:t>stocks</a:t>
            </a:r>
            <a:r>
              <a:rPr lang="en"/>
              <a:t>, bonds, or other </a:t>
            </a:r>
            <a:r>
              <a:rPr lang="en"/>
              <a:t>investments</a:t>
            </a:r>
            <a:r>
              <a:rPr lang="en"/>
              <a:t> , all pooled together into a single asset type. When a person elects to invest a in a share of an ETF, they </a:t>
            </a:r>
            <a:r>
              <a:rPr lang="en"/>
              <a:t>will</a:t>
            </a:r>
            <a:r>
              <a:rPr lang="en"/>
              <a:t> own a fraction of that pool of investments. ETFs are </a:t>
            </a:r>
            <a:r>
              <a:rPr lang="en"/>
              <a:t>provided</a:t>
            </a:r>
            <a:r>
              <a:rPr lang="en"/>
              <a:t> by corporations including Blackrock and </a:t>
            </a:r>
            <a:r>
              <a:rPr lang="en"/>
              <a:t>Vanguard</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e58bf98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e58bf98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Sean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ed82276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ed82276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Lee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7fdc4b8a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7fdc4b8a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Lee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7fdc4b8a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7fdc4b8a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Lee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7fdc4b8a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7fdc4b8a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Sean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latin typeface="Roboto"/>
                <a:ea typeface="Roboto"/>
                <a:cs typeface="Roboto"/>
                <a:sym typeface="Roboto"/>
              </a:rPr>
              <a:t>Whenever working with time series data, visualization is the most effective tool for analyzing trends and patterns in the data. After gathering data on the top performing stocks and ETFs, ranked by average trading volume, we will look at the closing prices and returns of both. First we plot the top 10 stocks and ETFs for each of the three disruption periods (COVID, Selloff, and Subprime Crisis).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0c500ce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0c500ce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rPr>
              <a:t>Speaker: Sean </a:t>
            </a:r>
            <a:endParaRPr sz="105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Visually inspecting the closing prices of both stocks and ETFs over all three disruption periods, we can see that ETFs have a higher mean price when compared to stocks. Additionally ETFs appear far less volatile, and more resistant to sudden drops and </a:t>
            </a:r>
            <a:r>
              <a:rPr lang="en" sz="1200">
                <a:solidFill>
                  <a:schemeClr val="dk1"/>
                </a:solidFill>
                <a:latin typeface="Roboto"/>
                <a:ea typeface="Roboto"/>
                <a:cs typeface="Roboto"/>
                <a:sym typeface="Roboto"/>
              </a:rPr>
              <a:t>climbs</a:t>
            </a:r>
            <a:r>
              <a:rPr lang="en" sz="1200">
                <a:solidFill>
                  <a:schemeClr val="dk1"/>
                </a:solidFill>
                <a:latin typeface="Roboto"/>
                <a:ea typeface="Roboto"/>
                <a:cs typeface="Roboto"/>
                <a:sym typeface="Roboto"/>
              </a:rPr>
              <a:t> in the market. In a minor to moderate situation, ETFs outperform individual stocks, when the market expense rapid changes, ETFs advantages are less evident. Expanding upon this, the situational context of the disruption event also influences the difference between stocks and ETFs. For example, during the COVID-19 pandemic, some industry segments were subject to greater losses (hospitality, travel, etc.) and other saw rapid growth (online service, biotech). When market disruptions are evenly felt across every market, such as the subprime loan crisis, ETF’s appear to loose their advantages. We will investigate this further by looking at the returns.</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us.etrade.com/knowledge/library/etfs/stocks-vs-etfs"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nline.hbs.edu/blog/post/new-market-disruption"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6300" y="1847700"/>
            <a:ext cx="8319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20"/>
              <a:t>Portfolio Optimization During Market </a:t>
            </a:r>
            <a:r>
              <a:rPr lang="en" sz="2820"/>
              <a:t>Disruptions</a:t>
            </a:r>
            <a:r>
              <a:rPr lang="en" sz="2820"/>
              <a:t>: </a:t>
            </a:r>
            <a:endParaRPr sz="2820"/>
          </a:p>
          <a:p>
            <a:pPr indent="0" lvl="0" marL="0" rtl="0" algn="ctr">
              <a:spcBef>
                <a:spcPts val="0"/>
              </a:spcBef>
              <a:spcAft>
                <a:spcPts val="0"/>
              </a:spcAft>
              <a:buSzPts val="990"/>
              <a:buNone/>
            </a:pPr>
            <a:r>
              <a:rPr lang="en" sz="2820"/>
              <a:t>Are ETFs better than Stocks?</a:t>
            </a:r>
            <a:endParaRPr sz="2820"/>
          </a:p>
        </p:txBody>
      </p:sp>
      <p:sp>
        <p:nvSpPr>
          <p:cNvPr id="129" name="Google Shape;129;p13"/>
          <p:cNvSpPr txBox="1"/>
          <p:nvPr>
            <p:ph idx="1" type="subTitle"/>
          </p:nvPr>
        </p:nvSpPr>
        <p:spPr>
          <a:xfrm>
            <a:off x="1858700" y="3270925"/>
            <a:ext cx="5361300" cy="9774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688"/>
              <a:buNone/>
            </a:pPr>
            <a:r>
              <a:rPr lang="en" sz="1312"/>
              <a:t>UMBC’s Spring 2022 DATA690: Financial Data Science Presentation</a:t>
            </a:r>
            <a:endParaRPr sz="1312"/>
          </a:p>
          <a:p>
            <a:pPr indent="0" lvl="0" marL="0" rtl="0" algn="ctr">
              <a:lnSpc>
                <a:spcPct val="80000"/>
              </a:lnSpc>
              <a:spcBef>
                <a:spcPts val="0"/>
              </a:spcBef>
              <a:spcAft>
                <a:spcPts val="0"/>
              </a:spcAft>
              <a:buSzPts val="688"/>
              <a:buNone/>
            </a:pPr>
            <a:r>
              <a:t/>
            </a:r>
            <a:endParaRPr sz="1312"/>
          </a:p>
          <a:p>
            <a:pPr indent="0" lvl="0" marL="0" rtl="0" algn="ctr">
              <a:lnSpc>
                <a:spcPct val="80000"/>
              </a:lnSpc>
              <a:spcBef>
                <a:spcPts val="0"/>
              </a:spcBef>
              <a:spcAft>
                <a:spcPts val="0"/>
              </a:spcAft>
              <a:buSzPts val="688"/>
              <a:buNone/>
            </a:pPr>
            <a:r>
              <a:rPr lang="en" sz="1312"/>
              <a:t>Sean Reidy &amp; Lee Whieldon</a:t>
            </a:r>
            <a:endParaRPr sz="1312"/>
          </a:p>
          <a:p>
            <a:pPr indent="0" lvl="0" marL="0" rtl="0" algn="ctr">
              <a:lnSpc>
                <a:spcPct val="80000"/>
              </a:lnSpc>
              <a:spcBef>
                <a:spcPts val="0"/>
              </a:spcBef>
              <a:spcAft>
                <a:spcPts val="0"/>
              </a:spcAft>
              <a:buSzPts val="688"/>
              <a:buNone/>
            </a:pPr>
            <a:r>
              <a:t/>
            </a:r>
            <a:endParaRPr sz="1312"/>
          </a:p>
          <a:p>
            <a:pPr indent="0" lvl="0" marL="0" rtl="0" algn="ctr">
              <a:lnSpc>
                <a:spcPct val="80000"/>
              </a:lnSpc>
              <a:spcBef>
                <a:spcPts val="0"/>
              </a:spcBef>
              <a:spcAft>
                <a:spcPts val="0"/>
              </a:spcAft>
              <a:buSzPts val="688"/>
              <a:buNone/>
            </a:pPr>
            <a:r>
              <a:rPr lang="en" sz="1312"/>
              <a:t>Under the guidance of Professor Abdullah Karasan</a:t>
            </a:r>
            <a:endParaRPr sz="13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152400" y="152400"/>
            <a:ext cx="5492828" cy="4838699"/>
          </a:xfrm>
          <a:prstGeom prst="rect">
            <a:avLst/>
          </a:prstGeom>
          <a:noFill/>
          <a:ln>
            <a:noFill/>
          </a:ln>
        </p:spPr>
      </p:pic>
      <p:sp>
        <p:nvSpPr>
          <p:cNvPr id="194" name="Google Shape;194;p22"/>
          <p:cNvSpPr txBox="1"/>
          <p:nvPr/>
        </p:nvSpPr>
        <p:spPr>
          <a:xfrm>
            <a:off x="6156625" y="688400"/>
            <a:ext cx="244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ETFs </a:t>
            </a:r>
            <a:r>
              <a:rPr lang="en">
                <a:latin typeface="Calibri"/>
                <a:ea typeface="Calibri"/>
                <a:cs typeface="Calibri"/>
                <a:sym typeface="Calibri"/>
              </a:rPr>
              <a:t>appear</a:t>
            </a:r>
            <a:r>
              <a:rPr lang="en">
                <a:latin typeface="Calibri"/>
                <a:ea typeface="Calibri"/>
                <a:cs typeface="Calibri"/>
                <a:sym typeface="Calibri"/>
              </a:rPr>
              <a:t> to show less </a:t>
            </a:r>
            <a:r>
              <a:rPr lang="en">
                <a:latin typeface="Calibri"/>
                <a:ea typeface="Calibri"/>
                <a:cs typeface="Calibri"/>
                <a:sym typeface="Calibri"/>
              </a:rPr>
              <a:t>varying</a:t>
            </a:r>
            <a:r>
              <a:rPr lang="en">
                <a:latin typeface="Calibri"/>
                <a:ea typeface="Calibri"/>
                <a:cs typeface="Calibri"/>
                <a:sym typeface="Calibri"/>
              </a:rPr>
              <a:t> </a:t>
            </a:r>
            <a:r>
              <a:rPr lang="en">
                <a:latin typeface="Calibri"/>
                <a:ea typeface="Calibri"/>
                <a:cs typeface="Calibri"/>
                <a:sym typeface="Calibri"/>
              </a:rPr>
              <a:t>levels</a:t>
            </a:r>
            <a:r>
              <a:rPr lang="en">
                <a:latin typeface="Calibri"/>
                <a:ea typeface="Calibri"/>
                <a:cs typeface="Calibri"/>
                <a:sym typeface="Calibri"/>
              </a:rPr>
              <a:t> of returns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3"/>
          <p:cNvPicPr preferRelativeResize="0"/>
          <p:nvPr/>
        </p:nvPicPr>
        <p:blipFill>
          <a:blip r:embed="rId3">
            <a:alphaModFix/>
          </a:blip>
          <a:stretch>
            <a:fillRect/>
          </a:stretch>
        </p:blipFill>
        <p:spPr>
          <a:xfrm>
            <a:off x="4800600" y="700375"/>
            <a:ext cx="3524251" cy="2005025"/>
          </a:xfrm>
          <a:prstGeom prst="rect">
            <a:avLst/>
          </a:prstGeom>
          <a:noFill/>
          <a:ln>
            <a:noFill/>
          </a:ln>
          <a:effectLst>
            <a:reflection blurRad="0" dir="0" dist="0" endA="0" endPos="5000" fadeDir="5400012" kx="0" rotWithShape="0" algn="bl" stPos="0" sy="-100000" ky="0"/>
          </a:effectLst>
        </p:spPr>
      </p:pic>
      <p:sp>
        <p:nvSpPr>
          <p:cNvPr id="200" name="Google Shape;200;p23"/>
          <p:cNvSpPr txBox="1"/>
          <p:nvPr>
            <p:ph type="title"/>
          </p:nvPr>
        </p:nvSpPr>
        <p:spPr>
          <a:xfrm>
            <a:off x="532600" y="265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Portfolio </a:t>
            </a:r>
            <a:r>
              <a:rPr lang="en"/>
              <a:t>Optimization</a:t>
            </a:r>
            <a:endParaRPr/>
          </a:p>
        </p:txBody>
      </p:sp>
      <p:pic>
        <p:nvPicPr>
          <p:cNvPr id="201" name="Google Shape;201;p23"/>
          <p:cNvPicPr preferRelativeResize="0"/>
          <p:nvPr/>
        </p:nvPicPr>
        <p:blipFill>
          <a:blip r:embed="rId4">
            <a:alphaModFix/>
          </a:blip>
          <a:stretch>
            <a:fillRect/>
          </a:stretch>
        </p:blipFill>
        <p:spPr>
          <a:xfrm>
            <a:off x="4800600" y="2679500"/>
            <a:ext cx="3524251" cy="2005025"/>
          </a:xfrm>
          <a:prstGeom prst="rect">
            <a:avLst/>
          </a:prstGeom>
          <a:noFill/>
          <a:ln>
            <a:noFill/>
          </a:ln>
        </p:spPr>
      </p:pic>
      <p:sp>
        <p:nvSpPr>
          <p:cNvPr id="202" name="Google Shape;202;p23"/>
          <p:cNvSpPr txBox="1"/>
          <p:nvPr/>
        </p:nvSpPr>
        <p:spPr>
          <a:xfrm>
            <a:off x="532600" y="1371150"/>
            <a:ext cx="38814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ETFs suggest that a high risk brings a high reward at lower rates of risk &amp; return, BUT…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 Stocks during market disruptions suggest that reducing your risk will generally produce higher returns at higher rates of risk &amp; returns (interesting!)</a:t>
            </a:r>
            <a:endParaRPr sz="1800">
              <a:latin typeface="Calibri"/>
              <a:ea typeface="Calibri"/>
              <a:cs typeface="Calibri"/>
              <a:sym typeface="Calibri"/>
            </a:endParaRPr>
          </a:p>
        </p:txBody>
      </p:sp>
      <p:cxnSp>
        <p:nvCxnSpPr>
          <p:cNvPr id="203" name="Google Shape;203;p23"/>
          <p:cNvCxnSpPr/>
          <p:nvPr/>
        </p:nvCxnSpPr>
        <p:spPr>
          <a:xfrm flipH="1" rot="10800000">
            <a:off x="4640100" y="3202700"/>
            <a:ext cx="933900" cy="366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3"/>
          <p:cNvCxnSpPr/>
          <p:nvPr/>
        </p:nvCxnSpPr>
        <p:spPr>
          <a:xfrm flipH="1" rot="10800000">
            <a:off x="6347300" y="1065075"/>
            <a:ext cx="518100" cy="147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3"/>
          <p:cNvSpPr txBox="1"/>
          <p:nvPr/>
        </p:nvSpPr>
        <p:spPr>
          <a:xfrm>
            <a:off x="728450" y="3718950"/>
            <a:ext cx="30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Calibri"/>
                <a:ea typeface="Calibri"/>
                <a:cs typeface="Calibri"/>
                <a:sym typeface="Calibri"/>
              </a:rPr>
              <a:t>*Blue</a:t>
            </a:r>
            <a:r>
              <a:rPr lang="en">
                <a:latin typeface="Calibri"/>
                <a:ea typeface="Calibri"/>
                <a:cs typeface="Calibri"/>
                <a:sym typeface="Calibri"/>
              </a:rPr>
              <a:t> dot represents the Sharpe Ratio</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Hypothesis Testing</a:t>
            </a:r>
            <a:endParaRPr/>
          </a:p>
        </p:txBody>
      </p:sp>
      <p:sp>
        <p:nvSpPr>
          <p:cNvPr id="211" name="Google Shape;211;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During market </a:t>
            </a:r>
            <a:r>
              <a:rPr lang="en" sz="1900"/>
              <a:t>disruptions</a:t>
            </a:r>
            <a:r>
              <a:rPr lang="en" sz="1900"/>
              <a:t>, we found no statistically significant </a:t>
            </a:r>
            <a:r>
              <a:rPr lang="en" sz="1900"/>
              <a:t>difference</a:t>
            </a:r>
            <a:r>
              <a:rPr lang="en" sz="1900"/>
              <a:t> in the mean returns of stocks &amp; ETFs</a:t>
            </a:r>
            <a:endParaRPr sz="1900"/>
          </a:p>
          <a:p>
            <a:pPr indent="0" lvl="0" marL="457200" rtl="0" algn="l">
              <a:spcBef>
                <a:spcPts val="1200"/>
              </a:spcBef>
              <a:spcAft>
                <a:spcPts val="1200"/>
              </a:spcAft>
              <a:buNone/>
            </a:pPr>
            <a:r>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 &amp; Future Outlook</a:t>
            </a:r>
            <a:endParaRPr/>
          </a:p>
        </p:txBody>
      </p:sp>
      <p:sp>
        <p:nvSpPr>
          <p:cNvPr id="217" name="Google Shape;217;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10000"/>
          </a:bodyPr>
          <a:lstStyle/>
          <a:p>
            <a:pPr indent="-335280" lvl="0" marL="457200" rtl="0" algn="l">
              <a:spcBef>
                <a:spcPts val="0"/>
              </a:spcBef>
              <a:spcAft>
                <a:spcPts val="0"/>
              </a:spcAft>
              <a:buSzPct val="100000"/>
              <a:buChar char="●"/>
            </a:pPr>
            <a:r>
              <a:rPr lang="en" sz="2400"/>
              <a:t>During </a:t>
            </a:r>
            <a:r>
              <a:rPr lang="en" sz="2400"/>
              <a:t>market</a:t>
            </a:r>
            <a:r>
              <a:rPr lang="en" sz="2400"/>
              <a:t> disruptions ETFs are not </a:t>
            </a:r>
            <a:r>
              <a:rPr lang="en" sz="2400"/>
              <a:t>immune</a:t>
            </a:r>
            <a:r>
              <a:rPr lang="en" sz="2400"/>
              <a:t> to higher </a:t>
            </a:r>
            <a:r>
              <a:rPr lang="en" sz="2400"/>
              <a:t>volatility, but more research is needed to determine why. </a:t>
            </a:r>
            <a:endParaRPr sz="2400"/>
          </a:p>
          <a:p>
            <a:pPr indent="-335280" lvl="0" marL="457200" rtl="0" algn="l">
              <a:spcBef>
                <a:spcPts val="0"/>
              </a:spcBef>
              <a:spcAft>
                <a:spcPts val="0"/>
              </a:spcAft>
              <a:buSzPct val="100000"/>
              <a:buChar char="●"/>
            </a:pPr>
            <a:r>
              <a:rPr lang="en" sz="2400"/>
              <a:t>For Portfolio Optimization, ETFs included in this project favor higher risk/higher returns ratios but with generally smaller risk/return values over stocks; conversely, Stocks included in this project favor less risk/higher return ratios but with generally more risk/return values over ETFs.  </a:t>
            </a:r>
            <a:endParaRPr sz="2400"/>
          </a:p>
          <a:p>
            <a:pPr indent="-335280" lvl="0" marL="457200" rtl="0" algn="l">
              <a:spcBef>
                <a:spcPts val="0"/>
              </a:spcBef>
              <a:spcAft>
                <a:spcPts val="0"/>
              </a:spcAft>
              <a:buSzPct val="100000"/>
              <a:buChar char="●"/>
            </a:pPr>
            <a:r>
              <a:rPr lang="en" sz="2400"/>
              <a:t>Expand the data to look at random samples of stocks and ETFs, expanding the breadth and eliminating bias in our dataset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Stack</a:t>
            </a:r>
            <a:endParaRPr/>
          </a:p>
        </p:txBody>
      </p:sp>
      <p:sp>
        <p:nvSpPr>
          <p:cNvPr id="223" name="Google Shape;223;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Languages: </a:t>
            </a:r>
            <a:r>
              <a:rPr lang="en" sz="1500"/>
              <a:t>Python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Tools/IDE:</a:t>
            </a:r>
            <a:r>
              <a:rPr lang="en" sz="1500"/>
              <a:t> Google Collab</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Libraries:</a:t>
            </a:r>
            <a:r>
              <a:rPr lang="en" sz="1500"/>
              <a:t> Pandas, Matplotlib, Numpy, Scipy, Seaborn, Requests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100"/>
              <a:t>Thank you for your time! </a:t>
            </a:r>
            <a:endParaRPr sz="4200"/>
          </a:p>
        </p:txBody>
      </p:sp>
      <p:pic>
        <p:nvPicPr>
          <p:cNvPr id="229" name="Google Shape;229;p27"/>
          <p:cNvPicPr preferRelativeResize="0"/>
          <p:nvPr/>
        </p:nvPicPr>
        <p:blipFill>
          <a:blip r:embed="rId3">
            <a:alphaModFix/>
          </a:blip>
          <a:stretch>
            <a:fillRect/>
          </a:stretch>
        </p:blipFill>
        <p:spPr>
          <a:xfrm>
            <a:off x="2184613" y="1708400"/>
            <a:ext cx="4774786" cy="303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p:txBody>
      </p:sp>
      <p:sp>
        <p:nvSpPr>
          <p:cNvPr id="135" name="Google Shape;135;p14"/>
          <p:cNvSpPr txBox="1"/>
          <p:nvPr>
            <p:ph idx="1" type="body"/>
          </p:nvPr>
        </p:nvSpPr>
        <p:spPr>
          <a:xfrm>
            <a:off x="689750" y="1633725"/>
            <a:ext cx="3753000" cy="2448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1200"/>
              </a:spcAft>
              <a:buNone/>
            </a:pPr>
            <a:r>
              <a:rPr lang="en" sz="3250"/>
              <a:t>Do </a:t>
            </a:r>
            <a:r>
              <a:rPr b="1" lang="en" sz="3250"/>
              <a:t>ETFs</a:t>
            </a:r>
            <a:r>
              <a:rPr lang="en" sz="3250"/>
              <a:t> (Exchange Traded Funds) provide a more </a:t>
            </a:r>
            <a:r>
              <a:rPr b="1" lang="en" sz="3250"/>
              <a:t>optimized &amp; diversified portfolio</a:t>
            </a:r>
            <a:r>
              <a:rPr lang="en" sz="3250"/>
              <a:t> when compared to a collection of top </a:t>
            </a:r>
            <a:r>
              <a:rPr b="1" lang="en" sz="3250"/>
              <a:t>stocks </a:t>
            </a:r>
            <a:r>
              <a:rPr lang="en" sz="3250"/>
              <a:t>traded on the </a:t>
            </a:r>
            <a:r>
              <a:rPr lang="en" sz="3250"/>
              <a:t>Nasdaq &amp; NYSE during moments of market disruption?</a:t>
            </a:r>
            <a:endParaRPr sz="3250"/>
          </a:p>
        </p:txBody>
      </p:sp>
      <p:pic>
        <p:nvPicPr>
          <p:cNvPr id="136" name="Google Shape;136;p14"/>
          <p:cNvPicPr preferRelativeResize="0"/>
          <p:nvPr/>
        </p:nvPicPr>
        <p:blipFill>
          <a:blip r:embed="rId3">
            <a:alphaModFix/>
          </a:blip>
          <a:stretch>
            <a:fillRect/>
          </a:stretch>
        </p:blipFill>
        <p:spPr>
          <a:xfrm>
            <a:off x="4647475" y="1267000"/>
            <a:ext cx="3753001" cy="28147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 ETF?</a:t>
            </a:r>
            <a:endParaRPr/>
          </a:p>
        </p:txBody>
      </p:sp>
      <p:sp>
        <p:nvSpPr>
          <p:cNvPr id="142" name="Google Shape;142;p15"/>
          <p:cNvSpPr txBox="1"/>
          <p:nvPr>
            <p:ph idx="1" type="body"/>
          </p:nvPr>
        </p:nvSpPr>
        <p:spPr>
          <a:xfrm>
            <a:off x="589125" y="1703175"/>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25"/>
              <a:t>“An Exchange Traded Fund is a collection, or "basket", of individual stocks, bonds, or other investments, all pooled together. When you buy a share of an ETF, you own a fraction of that pool of investments.” </a:t>
            </a:r>
            <a:endParaRPr sz="1525"/>
          </a:p>
          <a:p>
            <a:pPr indent="-325485" lvl="0" marL="457200" rtl="0" algn="l">
              <a:spcBef>
                <a:spcPts val="0"/>
              </a:spcBef>
              <a:spcAft>
                <a:spcPts val="0"/>
              </a:spcAft>
              <a:buSzPts val="1526"/>
              <a:buChar char="-"/>
            </a:pPr>
            <a:r>
              <a:rPr lang="en" sz="10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https://us.etrade.com/knowledge/library/etfs/stocks-vs-etfs</a:t>
            </a:r>
            <a:endParaRPr sz="1525"/>
          </a:p>
          <a:p>
            <a:pPr indent="0" lvl="0" marL="0" rtl="0" algn="l">
              <a:spcBef>
                <a:spcPts val="0"/>
              </a:spcBef>
              <a:spcAft>
                <a:spcPts val="1200"/>
              </a:spcAft>
              <a:buNone/>
            </a:pPr>
            <a:r>
              <a:t/>
            </a:r>
            <a:endParaRPr/>
          </a:p>
        </p:txBody>
      </p:sp>
      <p:pic>
        <p:nvPicPr>
          <p:cNvPr id="143" name="Google Shape;143;p15"/>
          <p:cNvPicPr preferRelativeResize="0"/>
          <p:nvPr/>
        </p:nvPicPr>
        <p:blipFill>
          <a:blip r:embed="rId4">
            <a:alphaModFix/>
          </a:blip>
          <a:stretch>
            <a:fillRect/>
          </a:stretch>
        </p:blipFill>
        <p:spPr>
          <a:xfrm>
            <a:off x="4342125" y="1298738"/>
            <a:ext cx="4497076" cy="25460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Market Disruption?</a:t>
            </a:r>
            <a:endParaRPr/>
          </a:p>
        </p:txBody>
      </p:sp>
      <p:sp>
        <p:nvSpPr>
          <p:cNvPr id="149" name="Google Shape;149;p16"/>
          <p:cNvSpPr txBox="1"/>
          <p:nvPr>
            <p:ph idx="1" type="body"/>
          </p:nvPr>
        </p:nvSpPr>
        <p:spPr>
          <a:xfrm>
            <a:off x="819150" y="1658200"/>
            <a:ext cx="3321600" cy="1878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918"/>
              <a:t>“Any situation where the market ceases to function in a normal manner, including physical disruptions (natural disasters) or crashes.”</a:t>
            </a:r>
            <a:endParaRPr sz="2918"/>
          </a:p>
          <a:p>
            <a:pPr indent="0" lvl="0" marL="0" rtl="0" algn="l">
              <a:spcBef>
                <a:spcPts val="1200"/>
              </a:spcBef>
              <a:spcAft>
                <a:spcPts val="1200"/>
              </a:spcAft>
              <a:buNone/>
            </a:pPr>
            <a:r>
              <a:rPr lang="en" sz="1700"/>
              <a:t>-</a:t>
            </a:r>
            <a:r>
              <a:rPr lang="en" sz="1700" u="sng">
                <a:solidFill>
                  <a:schemeClr val="hlink"/>
                </a:solidFill>
                <a:hlinkClick r:id="rId3"/>
              </a:rPr>
              <a:t>https://online.hbs.edu/blog/post/new-market-disruption</a:t>
            </a:r>
            <a:r>
              <a:rPr lang="en" sz="1700"/>
              <a:t> </a:t>
            </a:r>
            <a:endParaRPr sz="1700"/>
          </a:p>
        </p:txBody>
      </p:sp>
      <p:pic>
        <p:nvPicPr>
          <p:cNvPr id="150" name="Google Shape;150;p16"/>
          <p:cNvPicPr preferRelativeResize="0"/>
          <p:nvPr/>
        </p:nvPicPr>
        <p:blipFill>
          <a:blip r:embed="rId4">
            <a:alphaModFix/>
          </a:blip>
          <a:stretch>
            <a:fillRect/>
          </a:stretch>
        </p:blipFill>
        <p:spPr>
          <a:xfrm>
            <a:off x="4532775" y="1998875"/>
            <a:ext cx="2619375"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Disruptions Included in Our Project</a:t>
            </a:r>
            <a:endParaRPr/>
          </a:p>
        </p:txBody>
      </p:sp>
      <p:sp>
        <p:nvSpPr>
          <p:cNvPr id="156" name="Google Shape;156;p17"/>
          <p:cNvSpPr txBox="1"/>
          <p:nvPr>
            <p:ph idx="1" type="body"/>
          </p:nvPr>
        </p:nvSpPr>
        <p:spPr>
          <a:xfrm>
            <a:off x="819150" y="1990725"/>
            <a:ext cx="7505700" cy="1210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2015–16 Stock Market Selloff: </a:t>
            </a:r>
            <a:r>
              <a:rPr lang="en" sz="1700"/>
              <a:t>6/1/2015 - 6/30/2016 </a:t>
            </a:r>
            <a:endParaRPr sz="1700"/>
          </a:p>
          <a:p>
            <a:pPr indent="-336550" lvl="0" marL="457200" rtl="0" algn="l">
              <a:spcBef>
                <a:spcPts val="0"/>
              </a:spcBef>
              <a:spcAft>
                <a:spcPts val="0"/>
              </a:spcAft>
              <a:buSzPts val="1700"/>
              <a:buChar char="●"/>
            </a:pPr>
            <a:r>
              <a:rPr b="1" lang="en" sz="1700"/>
              <a:t>Subprime loan/Financial Crisis:</a:t>
            </a:r>
            <a:r>
              <a:rPr lang="en" sz="1700"/>
              <a:t> 12/27/2007 -  6/30/2009*</a:t>
            </a:r>
            <a:endParaRPr sz="1700"/>
          </a:p>
          <a:p>
            <a:pPr indent="-336550" lvl="0" marL="457200" rtl="0" algn="l">
              <a:spcBef>
                <a:spcPts val="0"/>
              </a:spcBef>
              <a:spcAft>
                <a:spcPts val="0"/>
              </a:spcAft>
              <a:buSzPts val="1700"/>
              <a:buChar char="●"/>
            </a:pPr>
            <a:r>
              <a:rPr b="1" lang="en" sz="1700"/>
              <a:t>COVID Pandemic:</a:t>
            </a:r>
            <a:r>
              <a:rPr lang="en" sz="1700"/>
              <a:t> 2/20/2020-2/1/2022** </a:t>
            </a:r>
            <a:endParaRPr sz="1700"/>
          </a:p>
        </p:txBody>
      </p:sp>
      <p:sp>
        <p:nvSpPr>
          <p:cNvPr id="157" name="Google Shape;157;p17"/>
          <p:cNvSpPr txBox="1"/>
          <p:nvPr/>
        </p:nvSpPr>
        <p:spPr>
          <a:xfrm>
            <a:off x="392975" y="4265275"/>
            <a:ext cx="6028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Calibri"/>
                <a:ea typeface="Calibri"/>
                <a:cs typeface="Calibri"/>
                <a:sym typeface="Calibri"/>
              </a:rPr>
              <a:t>*Dates selected are b</a:t>
            </a:r>
            <a:r>
              <a:rPr lang="en" sz="1200">
                <a:solidFill>
                  <a:schemeClr val="dk2"/>
                </a:solidFill>
                <a:latin typeface="Calibri"/>
                <a:ea typeface="Calibri"/>
                <a:cs typeface="Calibri"/>
                <a:sym typeface="Calibri"/>
              </a:rPr>
              <a:t>ased on when U.S. unemployment rate peaked</a:t>
            </a:r>
            <a:endParaRPr sz="12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2"/>
                </a:solidFill>
                <a:latin typeface="Calibri"/>
                <a:ea typeface="Calibri"/>
                <a:cs typeface="Calibri"/>
                <a:sym typeface="Calibri"/>
              </a:rPr>
              <a:t>**Using the last full month end close for our analysis</a:t>
            </a:r>
            <a:endParaRPr sz="12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163" name="Google Shape;163;p18"/>
          <p:cNvSpPr txBox="1"/>
          <p:nvPr>
            <p:ph idx="1" type="body"/>
          </p:nvPr>
        </p:nvSpPr>
        <p:spPr>
          <a:xfrm>
            <a:off x="4802050" y="1501875"/>
            <a:ext cx="3484500" cy="283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Do ETFs (Exchange Traded Funds) provide a more optimized &amp; diversified portfolio based on month end returns when compared to collection of top Nasdaq &amp; NYSE stocks during moments of market disruption? </a:t>
            </a:r>
            <a:endParaRPr sz="1800"/>
          </a:p>
        </p:txBody>
      </p:sp>
      <p:pic>
        <p:nvPicPr>
          <p:cNvPr id="164" name="Google Shape;164;p18"/>
          <p:cNvPicPr preferRelativeResize="0"/>
          <p:nvPr/>
        </p:nvPicPr>
        <p:blipFill>
          <a:blip r:embed="rId3">
            <a:alphaModFix/>
          </a:blip>
          <a:stretch>
            <a:fillRect/>
          </a:stretch>
        </p:blipFill>
        <p:spPr>
          <a:xfrm>
            <a:off x="819150" y="1622850"/>
            <a:ext cx="3752852" cy="25031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7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170" name="Google Shape;170;p19"/>
          <p:cNvSpPr txBox="1"/>
          <p:nvPr>
            <p:ph idx="1" type="body"/>
          </p:nvPr>
        </p:nvSpPr>
        <p:spPr>
          <a:xfrm>
            <a:off x="819150" y="1552700"/>
            <a:ext cx="3877500" cy="28860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Char char="●"/>
            </a:pPr>
            <a:r>
              <a:rPr lang="en" sz="1500"/>
              <a:t>AlphaVantage</a:t>
            </a:r>
            <a:endParaRPr sz="1500"/>
          </a:p>
          <a:p>
            <a:pPr indent="-304958" lvl="1" marL="914400" rtl="0" algn="l">
              <a:spcBef>
                <a:spcPts val="0"/>
              </a:spcBef>
              <a:spcAft>
                <a:spcPts val="0"/>
              </a:spcAft>
              <a:buSzPct val="100000"/>
              <a:buChar char="○"/>
            </a:pPr>
            <a:r>
              <a:rPr lang="en" sz="1300"/>
              <a:t>Asset Types</a:t>
            </a:r>
            <a:endParaRPr sz="1300"/>
          </a:p>
          <a:p>
            <a:pPr indent="-316706" lvl="0" marL="457200" rtl="0" algn="l">
              <a:spcBef>
                <a:spcPts val="0"/>
              </a:spcBef>
              <a:spcAft>
                <a:spcPts val="0"/>
              </a:spcAft>
              <a:buSzPct val="100000"/>
              <a:buChar char="●"/>
            </a:pPr>
            <a:r>
              <a:rPr lang="en" sz="1500"/>
              <a:t>Polygon.io API</a:t>
            </a:r>
            <a:endParaRPr sz="1500"/>
          </a:p>
          <a:p>
            <a:pPr indent="-304958" lvl="1" marL="914400" rtl="0" algn="l">
              <a:spcBef>
                <a:spcPts val="0"/>
              </a:spcBef>
              <a:spcAft>
                <a:spcPts val="0"/>
              </a:spcAft>
              <a:buSzPct val="100000"/>
              <a:buChar char="○"/>
            </a:pPr>
            <a:r>
              <a:rPr lang="en" sz="1300"/>
              <a:t>Historical Data - For Cohorts Collection</a:t>
            </a:r>
            <a:endParaRPr sz="1300"/>
          </a:p>
          <a:p>
            <a:pPr indent="-304958" lvl="0" marL="457200" rtl="0" algn="l">
              <a:spcBef>
                <a:spcPts val="0"/>
              </a:spcBef>
              <a:spcAft>
                <a:spcPts val="0"/>
              </a:spcAft>
              <a:buSzPct val="100000"/>
              <a:buChar char="●"/>
            </a:pPr>
            <a:r>
              <a:rPr lang="en"/>
              <a:t>Yfinance</a:t>
            </a:r>
            <a:endParaRPr/>
          </a:p>
          <a:p>
            <a:pPr indent="-305911" lvl="1" marL="914400" rtl="0" algn="l">
              <a:spcBef>
                <a:spcPts val="0"/>
              </a:spcBef>
              <a:spcAft>
                <a:spcPts val="0"/>
              </a:spcAft>
              <a:buSzPct val="100000"/>
              <a:buChar char="○"/>
            </a:pPr>
            <a:r>
              <a:rPr lang="en" sz="1316"/>
              <a:t>Historical Data - For EDA &amp; portfolio optimization exercise</a:t>
            </a:r>
            <a:endParaRPr sz="1316"/>
          </a:p>
          <a:p>
            <a:pPr indent="-316706" lvl="0" marL="457200" rtl="0" algn="l">
              <a:spcBef>
                <a:spcPts val="0"/>
              </a:spcBef>
              <a:spcAft>
                <a:spcPts val="0"/>
              </a:spcAft>
              <a:buSzPct val="100000"/>
              <a:buChar char="●"/>
            </a:pPr>
            <a:r>
              <a:rPr lang="en" sz="1500"/>
              <a:t>Data Overview:</a:t>
            </a:r>
            <a:endParaRPr sz="1500"/>
          </a:p>
          <a:p>
            <a:pPr indent="-316706" lvl="1" marL="914400" rtl="0" algn="l">
              <a:spcBef>
                <a:spcPts val="0"/>
              </a:spcBef>
              <a:spcAft>
                <a:spcPts val="0"/>
              </a:spcAft>
              <a:buSzPct val="100000"/>
              <a:buChar char="○"/>
            </a:pPr>
            <a:r>
              <a:rPr lang="en" sz="1500"/>
              <a:t>Stock &amp; ETF close price market entries </a:t>
            </a:r>
            <a:r>
              <a:rPr lang="en" sz="1500"/>
              <a:t>from market disruption time periods for NYSE &amp; NASDAQ markets.</a:t>
            </a:r>
            <a:endParaRPr sz="1500"/>
          </a:p>
          <a:p>
            <a:pPr indent="-316706" lvl="1" marL="914400" rtl="0" algn="l">
              <a:spcBef>
                <a:spcPts val="0"/>
              </a:spcBef>
              <a:spcAft>
                <a:spcPts val="0"/>
              </a:spcAft>
              <a:buSzPct val="100000"/>
              <a:buChar char="○"/>
            </a:pPr>
            <a:r>
              <a:rPr lang="en" sz="1500"/>
              <a:t>Asset Types associated to above record, classifying stocks as ‘Stock’ versus ‘ETF’ respectively.</a:t>
            </a:r>
            <a:endParaRPr sz="1500"/>
          </a:p>
        </p:txBody>
      </p:sp>
      <p:pic>
        <p:nvPicPr>
          <p:cNvPr id="171" name="Google Shape;171;p19"/>
          <p:cNvPicPr preferRelativeResize="0"/>
          <p:nvPr/>
        </p:nvPicPr>
        <p:blipFill>
          <a:blip r:embed="rId3">
            <a:alphaModFix/>
          </a:blip>
          <a:stretch>
            <a:fillRect/>
          </a:stretch>
        </p:blipFill>
        <p:spPr>
          <a:xfrm>
            <a:off x="4696650" y="1379200"/>
            <a:ext cx="385762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30250" y="229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Approaches</a:t>
            </a:r>
            <a:endParaRPr/>
          </a:p>
        </p:txBody>
      </p:sp>
      <p:pic>
        <p:nvPicPr>
          <p:cNvPr id="177" name="Google Shape;177;p20"/>
          <p:cNvPicPr preferRelativeResize="0"/>
          <p:nvPr/>
        </p:nvPicPr>
        <p:blipFill>
          <a:blip r:embed="rId3">
            <a:alphaModFix/>
          </a:blip>
          <a:stretch>
            <a:fillRect/>
          </a:stretch>
        </p:blipFill>
        <p:spPr>
          <a:xfrm>
            <a:off x="566425" y="886075"/>
            <a:ext cx="5776499" cy="1852000"/>
          </a:xfrm>
          <a:prstGeom prst="rect">
            <a:avLst/>
          </a:prstGeom>
          <a:noFill/>
          <a:ln>
            <a:noFill/>
          </a:ln>
        </p:spPr>
      </p:pic>
      <p:pic>
        <p:nvPicPr>
          <p:cNvPr id="178" name="Google Shape;178;p20"/>
          <p:cNvPicPr preferRelativeResize="0"/>
          <p:nvPr/>
        </p:nvPicPr>
        <p:blipFill>
          <a:blip r:embed="rId4">
            <a:alphaModFix/>
          </a:blip>
          <a:stretch>
            <a:fillRect/>
          </a:stretch>
        </p:blipFill>
        <p:spPr>
          <a:xfrm>
            <a:off x="566425" y="2798750"/>
            <a:ext cx="5747081" cy="1852000"/>
          </a:xfrm>
          <a:prstGeom prst="rect">
            <a:avLst/>
          </a:prstGeom>
          <a:noFill/>
          <a:ln>
            <a:noFill/>
          </a:ln>
        </p:spPr>
      </p:pic>
      <p:sp>
        <p:nvSpPr>
          <p:cNvPr id="179" name="Google Shape;179;p20"/>
          <p:cNvSpPr txBox="1"/>
          <p:nvPr/>
        </p:nvSpPr>
        <p:spPr>
          <a:xfrm>
            <a:off x="6637175" y="1402775"/>
            <a:ext cx="909300" cy="400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Tesla </a:t>
            </a:r>
            <a:endParaRPr>
              <a:latin typeface="Calibri"/>
              <a:ea typeface="Calibri"/>
              <a:cs typeface="Calibri"/>
              <a:sym typeface="Calibri"/>
            </a:endParaRPr>
          </a:p>
        </p:txBody>
      </p:sp>
      <p:cxnSp>
        <p:nvCxnSpPr>
          <p:cNvPr id="180" name="Google Shape;180;p20"/>
          <p:cNvCxnSpPr/>
          <p:nvPr/>
        </p:nvCxnSpPr>
        <p:spPr>
          <a:xfrm rot="10800000">
            <a:off x="6078575" y="1350875"/>
            <a:ext cx="558600" cy="25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378175" y="252674"/>
            <a:ext cx="4734175" cy="1586175"/>
          </a:xfrm>
          <a:prstGeom prst="rect">
            <a:avLst/>
          </a:prstGeom>
          <a:noFill/>
          <a:ln>
            <a:noFill/>
          </a:ln>
        </p:spPr>
      </p:pic>
      <p:pic>
        <p:nvPicPr>
          <p:cNvPr id="186" name="Google Shape;186;p21"/>
          <p:cNvPicPr preferRelativeResize="0"/>
          <p:nvPr/>
        </p:nvPicPr>
        <p:blipFill>
          <a:blip r:embed="rId4">
            <a:alphaModFix/>
          </a:blip>
          <a:stretch>
            <a:fillRect/>
          </a:stretch>
        </p:blipFill>
        <p:spPr>
          <a:xfrm>
            <a:off x="426750" y="1838850"/>
            <a:ext cx="4734198" cy="1586175"/>
          </a:xfrm>
          <a:prstGeom prst="rect">
            <a:avLst/>
          </a:prstGeom>
          <a:noFill/>
          <a:ln>
            <a:noFill/>
          </a:ln>
        </p:spPr>
      </p:pic>
      <p:pic>
        <p:nvPicPr>
          <p:cNvPr id="187" name="Google Shape;187;p21"/>
          <p:cNvPicPr preferRelativeResize="0"/>
          <p:nvPr/>
        </p:nvPicPr>
        <p:blipFill>
          <a:blip r:embed="rId5">
            <a:alphaModFix/>
          </a:blip>
          <a:stretch>
            <a:fillRect/>
          </a:stretch>
        </p:blipFill>
        <p:spPr>
          <a:xfrm>
            <a:off x="426750" y="3335425"/>
            <a:ext cx="4734199" cy="1578073"/>
          </a:xfrm>
          <a:prstGeom prst="rect">
            <a:avLst/>
          </a:prstGeom>
          <a:noFill/>
          <a:ln>
            <a:noFill/>
          </a:ln>
        </p:spPr>
      </p:pic>
      <p:sp>
        <p:nvSpPr>
          <p:cNvPr id="188" name="Google Shape;188;p21"/>
          <p:cNvSpPr txBox="1"/>
          <p:nvPr/>
        </p:nvSpPr>
        <p:spPr>
          <a:xfrm>
            <a:off x="5689025" y="896225"/>
            <a:ext cx="2844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ETFs have a higher mean price and are much less </a:t>
            </a:r>
            <a:r>
              <a:rPr lang="en">
                <a:latin typeface="Calibri"/>
                <a:ea typeface="Calibri"/>
                <a:cs typeface="Calibri"/>
                <a:sym typeface="Calibri"/>
              </a:rPr>
              <a:t>volatile, but does this translate into better returns when compared to stocks?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