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57" r:id="rId5"/>
    <p:sldId id="259" r:id="rId6"/>
    <p:sldId id="261" r:id="rId7"/>
    <p:sldId id="262" r:id="rId8"/>
    <p:sldId id="260" r:id="rId9"/>
    <p:sldId id="266" r:id="rId10"/>
    <p:sldId id="267" r:id="rId11"/>
    <p:sldId id="265"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3438" autoAdjust="0"/>
  </p:normalViewPr>
  <p:slideViewPr>
    <p:cSldViewPr snapToGrid="0">
      <p:cViewPr varScale="1">
        <p:scale>
          <a:sx n="104" d="100"/>
          <a:sy n="104" d="100"/>
        </p:scale>
        <p:origin x="138"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521CB-4E2F-4B3B-9638-BCB654A7C60F}" type="doc">
      <dgm:prSet loTypeId="urn:microsoft.com/office/officeart/2005/8/layout/matrix3" loCatId="matrix" qsTypeId="urn:microsoft.com/office/officeart/2005/8/quickstyle/simple2" qsCatId="simple" csTypeId="urn:microsoft.com/office/officeart/2005/8/colors/colorful5" csCatId="colorful" phldr="1"/>
      <dgm:spPr/>
      <dgm:t>
        <a:bodyPr/>
        <a:lstStyle/>
        <a:p>
          <a:endParaRPr lang="en-US"/>
        </a:p>
      </dgm:t>
    </dgm:pt>
    <dgm:pt modelId="{81B04357-D35B-4038-A0AD-F3D829C03185}">
      <dgm:prSet/>
      <dgm:spPr/>
      <dgm:t>
        <a:bodyPr/>
        <a:lstStyle/>
        <a:p>
          <a:r>
            <a:rPr lang="en-US"/>
            <a:t>Step 1: Clean Data</a:t>
          </a:r>
        </a:p>
      </dgm:t>
    </dgm:pt>
    <dgm:pt modelId="{0986B6AE-7F8D-4AFE-9583-65963593355C}" type="parTrans" cxnId="{CED0273E-C931-47FD-9AF7-FB8EC61B98A2}">
      <dgm:prSet/>
      <dgm:spPr/>
      <dgm:t>
        <a:bodyPr/>
        <a:lstStyle/>
        <a:p>
          <a:endParaRPr lang="en-US"/>
        </a:p>
      </dgm:t>
    </dgm:pt>
    <dgm:pt modelId="{54BFB210-E1FD-4A52-AB0C-950F5C338FB5}" type="sibTrans" cxnId="{CED0273E-C931-47FD-9AF7-FB8EC61B98A2}">
      <dgm:prSet/>
      <dgm:spPr/>
      <dgm:t>
        <a:bodyPr/>
        <a:lstStyle/>
        <a:p>
          <a:endParaRPr lang="en-US"/>
        </a:p>
      </dgm:t>
    </dgm:pt>
    <dgm:pt modelId="{08A3C778-074E-426F-AF4B-D0EB64324377}">
      <dgm:prSet/>
      <dgm:spPr>
        <a:solidFill>
          <a:schemeClr val="accent5">
            <a:lumMod val="75000"/>
          </a:schemeClr>
        </a:solidFill>
      </dgm:spPr>
      <dgm:t>
        <a:bodyPr/>
        <a:lstStyle/>
        <a:p>
          <a:r>
            <a:rPr lang="en-US"/>
            <a:t>Step 2: Analyze Data</a:t>
          </a:r>
        </a:p>
      </dgm:t>
    </dgm:pt>
    <dgm:pt modelId="{7B8CE19A-C565-46D6-AD04-9F79F119B7FF}" type="parTrans" cxnId="{C408F6B5-AC95-4904-AE77-9A0ACEFB0C85}">
      <dgm:prSet/>
      <dgm:spPr/>
      <dgm:t>
        <a:bodyPr/>
        <a:lstStyle/>
        <a:p>
          <a:endParaRPr lang="en-US"/>
        </a:p>
      </dgm:t>
    </dgm:pt>
    <dgm:pt modelId="{72264443-BA70-43B6-B57E-BDBD954FB0EC}" type="sibTrans" cxnId="{C408F6B5-AC95-4904-AE77-9A0ACEFB0C85}">
      <dgm:prSet/>
      <dgm:spPr/>
      <dgm:t>
        <a:bodyPr/>
        <a:lstStyle/>
        <a:p>
          <a:endParaRPr lang="en-US"/>
        </a:p>
      </dgm:t>
    </dgm:pt>
    <dgm:pt modelId="{A9F58D3A-86E2-4537-9936-A24ABCB18D5C}">
      <dgm:prSet/>
      <dgm:spPr>
        <a:solidFill>
          <a:schemeClr val="accent5">
            <a:lumMod val="50000"/>
          </a:schemeClr>
        </a:solidFill>
      </dgm:spPr>
      <dgm:t>
        <a:bodyPr/>
        <a:lstStyle/>
        <a:p>
          <a:r>
            <a:rPr lang="en-US" dirty="0"/>
            <a:t>Step 3: Gather Insight</a:t>
          </a:r>
        </a:p>
      </dgm:t>
    </dgm:pt>
    <dgm:pt modelId="{324B4D6F-B84D-43BA-8DD4-2A4F2004FA59}" type="parTrans" cxnId="{0048F133-8237-41D5-85BF-670B666FEAAC}">
      <dgm:prSet/>
      <dgm:spPr/>
      <dgm:t>
        <a:bodyPr/>
        <a:lstStyle/>
        <a:p>
          <a:endParaRPr lang="en-US"/>
        </a:p>
      </dgm:t>
    </dgm:pt>
    <dgm:pt modelId="{437FC542-602C-48BD-B093-30F2CE0AB47F}" type="sibTrans" cxnId="{0048F133-8237-41D5-85BF-670B666FEAAC}">
      <dgm:prSet/>
      <dgm:spPr/>
      <dgm:t>
        <a:bodyPr/>
        <a:lstStyle/>
        <a:p>
          <a:endParaRPr lang="en-US"/>
        </a:p>
      </dgm:t>
    </dgm:pt>
    <dgm:pt modelId="{C636A3CC-790D-4280-AAEB-7E308948D59F}">
      <dgm:prSet/>
      <dgm:spPr>
        <a:solidFill>
          <a:srgbClr val="00B050"/>
        </a:solidFill>
      </dgm:spPr>
      <dgm:t>
        <a:bodyPr/>
        <a:lstStyle/>
        <a:p>
          <a:r>
            <a:rPr lang="en-US" dirty="0"/>
            <a:t>Step 4: Present Data</a:t>
          </a:r>
        </a:p>
      </dgm:t>
    </dgm:pt>
    <dgm:pt modelId="{6F4923A4-FC6B-4E5B-BE84-E01BB3128D66}" type="parTrans" cxnId="{824B0BB3-C8D5-4127-A919-6980A85F64BF}">
      <dgm:prSet/>
      <dgm:spPr/>
      <dgm:t>
        <a:bodyPr/>
        <a:lstStyle/>
        <a:p>
          <a:endParaRPr lang="en-US"/>
        </a:p>
      </dgm:t>
    </dgm:pt>
    <dgm:pt modelId="{ED84B51B-E137-464F-8A1B-3F3502A5EDDB}" type="sibTrans" cxnId="{824B0BB3-C8D5-4127-A919-6980A85F64BF}">
      <dgm:prSet/>
      <dgm:spPr/>
      <dgm:t>
        <a:bodyPr/>
        <a:lstStyle/>
        <a:p>
          <a:endParaRPr lang="en-US"/>
        </a:p>
      </dgm:t>
    </dgm:pt>
    <dgm:pt modelId="{B0711F49-C481-4527-AD14-EF313D0B5A5F}">
      <dgm:prSet/>
      <dgm:spPr>
        <a:solidFill>
          <a:srgbClr val="00B050"/>
        </a:solidFill>
      </dgm:spPr>
      <dgm:t>
        <a:bodyPr/>
        <a:lstStyle/>
        <a:p>
          <a:endParaRPr lang="en-US" dirty="0"/>
        </a:p>
      </dgm:t>
    </dgm:pt>
    <dgm:pt modelId="{83C100C8-36ED-401A-9627-264F515EDA5B}" type="parTrans" cxnId="{A990DE66-052C-4299-BBA0-E01E43658B5E}">
      <dgm:prSet/>
      <dgm:spPr/>
      <dgm:t>
        <a:bodyPr/>
        <a:lstStyle/>
        <a:p>
          <a:endParaRPr lang="en-US"/>
        </a:p>
      </dgm:t>
    </dgm:pt>
    <dgm:pt modelId="{AF5A7A70-A39E-4DC6-9B4D-A1898F80DCFD}" type="sibTrans" cxnId="{A990DE66-052C-4299-BBA0-E01E43658B5E}">
      <dgm:prSet/>
      <dgm:spPr/>
      <dgm:t>
        <a:bodyPr/>
        <a:lstStyle/>
        <a:p>
          <a:endParaRPr lang="en-US"/>
        </a:p>
      </dgm:t>
    </dgm:pt>
    <dgm:pt modelId="{0CCB65FA-701F-4071-BCF5-07C8FC4D5780}" type="pres">
      <dgm:prSet presAssocID="{11B521CB-4E2F-4B3B-9638-BCB654A7C60F}" presName="matrix" presStyleCnt="0">
        <dgm:presLayoutVars>
          <dgm:chMax val="1"/>
          <dgm:dir/>
          <dgm:resizeHandles val="exact"/>
        </dgm:presLayoutVars>
      </dgm:prSet>
      <dgm:spPr/>
    </dgm:pt>
    <dgm:pt modelId="{146C8369-0A13-4015-A7B7-4D644EF25F86}" type="pres">
      <dgm:prSet presAssocID="{11B521CB-4E2F-4B3B-9638-BCB654A7C60F}" presName="diamond" presStyleLbl="bgShp" presStyleIdx="0" presStyleCnt="1"/>
      <dgm:spPr/>
    </dgm:pt>
    <dgm:pt modelId="{580F88CD-F69B-40AA-AAAD-F47108638C08}" type="pres">
      <dgm:prSet presAssocID="{11B521CB-4E2F-4B3B-9638-BCB654A7C60F}" presName="quad1" presStyleLbl="node1" presStyleIdx="0" presStyleCnt="4">
        <dgm:presLayoutVars>
          <dgm:chMax val="0"/>
          <dgm:chPref val="0"/>
          <dgm:bulletEnabled val="1"/>
        </dgm:presLayoutVars>
      </dgm:prSet>
      <dgm:spPr/>
    </dgm:pt>
    <dgm:pt modelId="{07E790F1-3B9E-4F1C-98A9-FF116C568328}" type="pres">
      <dgm:prSet presAssocID="{11B521CB-4E2F-4B3B-9638-BCB654A7C60F}" presName="quad2" presStyleLbl="node1" presStyleIdx="1" presStyleCnt="4">
        <dgm:presLayoutVars>
          <dgm:chMax val="0"/>
          <dgm:chPref val="0"/>
          <dgm:bulletEnabled val="1"/>
        </dgm:presLayoutVars>
      </dgm:prSet>
      <dgm:spPr/>
    </dgm:pt>
    <dgm:pt modelId="{C3E2919A-D0B8-4605-9CBE-8BE561772CD4}" type="pres">
      <dgm:prSet presAssocID="{11B521CB-4E2F-4B3B-9638-BCB654A7C60F}" presName="quad3" presStyleLbl="node1" presStyleIdx="2" presStyleCnt="4">
        <dgm:presLayoutVars>
          <dgm:chMax val="0"/>
          <dgm:chPref val="0"/>
          <dgm:bulletEnabled val="1"/>
        </dgm:presLayoutVars>
      </dgm:prSet>
      <dgm:spPr/>
    </dgm:pt>
    <dgm:pt modelId="{5CB1390A-36A4-49EC-B53D-74E989C71D54}" type="pres">
      <dgm:prSet presAssocID="{11B521CB-4E2F-4B3B-9638-BCB654A7C60F}" presName="quad4" presStyleLbl="node1" presStyleIdx="3" presStyleCnt="4">
        <dgm:presLayoutVars>
          <dgm:chMax val="0"/>
          <dgm:chPref val="0"/>
          <dgm:bulletEnabled val="1"/>
        </dgm:presLayoutVars>
      </dgm:prSet>
      <dgm:spPr/>
    </dgm:pt>
  </dgm:ptLst>
  <dgm:cxnLst>
    <dgm:cxn modelId="{4B2E802B-00B4-4E5B-9055-4ED80833AA56}" type="presOf" srcId="{81B04357-D35B-4038-A0AD-F3D829C03185}" destId="{580F88CD-F69B-40AA-AAAD-F47108638C08}" srcOrd="0" destOrd="0" presId="urn:microsoft.com/office/officeart/2005/8/layout/matrix3"/>
    <dgm:cxn modelId="{0048F133-8237-41D5-85BF-670B666FEAAC}" srcId="{11B521CB-4E2F-4B3B-9638-BCB654A7C60F}" destId="{A9F58D3A-86E2-4537-9936-A24ABCB18D5C}" srcOrd="2" destOrd="0" parTransId="{324B4D6F-B84D-43BA-8DD4-2A4F2004FA59}" sibTransId="{437FC542-602C-48BD-B093-30F2CE0AB47F}"/>
    <dgm:cxn modelId="{CED0273E-C931-47FD-9AF7-FB8EC61B98A2}" srcId="{11B521CB-4E2F-4B3B-9638-BCB654A7C60F}" destId="{81B04357-D35B-4038-A0AD-F3D829C03185}" srcOrd="0" destOrd="0" parTransId="{0986B6AE-7F8D-4AFE-9583-65963593355C}" sibTransId="{54BFB210-E1FD-4A52-AB0C-950F5C338FB5}"/>
    <dgm:cxn modelId="{A990DE66-052C-4299-BBA0-E01E43658B5E}" srcId="{11B521CB-4E2F-4B3B-9638-BCB654A7C60F}" destId="{B0711F49-C481-4527-AD14-EF313D0B5A5F}" srcOrd="4" destOrd="0" parTransId="{83C100C8-36ED-401A-9627-264F515EDA5B}" sibTransId="{AF5A7A70-A39E-4DC6-9B4D-A1898F80DCFD}"/>
    <dgm:cxn modelId="{F2A1D37F-CE09-44B6-A3F0-891D2B3D13FC}" type="presOf" srcId="{C636A3CC-790D-4280-AAEB-7E308948D59F}" destId="{5CB1390A-36A4-49EC-B53D-74E989C71D54}" srcOrd="0" destOrd="0" presId="urn:microsoft.com/office/officeart/2005/8/layout/matrix3"/>
    <dgm:cxn modelId="{678EF382-86B1-47C9-BD6F-12EBC25A15A5}" type="presOf" srcId="{11B521CB-4E2F-4B3B-9638-BCB654A7C60F}" destId="{0CCB65FA-701F-4071-BCF5-07C8FC4D5780}" srcOrd="0" destOrd="0" presId="urn:microsoft.com/office/officeart/2005/8/layout/matrix3"/>
    <dgm:cxn modelId="{824B0BB3-C8D5-4127-A919-6980A85F64BF}" srcId="{11B521CB-4E2F-4B3B-9638-BCB654A7C60F}" destId="{C636A3CC-790D-4280-AAEB-7E308948D59F}" srcOrd="3" destOrd="0" parTransId="{6F4923A4-FC6B-4E5B-BE84-E01BB3128D66}" sibTransId="{ED84B51B-E137-464F-8A1B-3F3502A5EDDB}"/>
    <dgm:cxn modelId="{C408F6B5-AC95-4904-AE77-9A0ACEFB0C85}" srcId="{11B521CB-4E2F-4B3B-9638-BCB654A7C60F}" destId="{08A3C778-074E-426F-AF4B-D0EB64324377}" srcOrd="1" destOrd="0" parTransId="{7B8CE19A-C565-46D6-AD04-9F79F119B7FF}" sibTransId="{72264443-BA70-43B6-B57E-BDBD954FB0EC}"/>
    <dgm:cxn modelId="{EDB5A4BF-8816-406D-809F-FE51ABB86E33}" type="presOf" srcId="{A9F58D3A-86E2-4537-9936-A24ABCB18D5C}" destId="{C3E2919A-D0B8-4605-9CBE-8BE561772CD4}" srcOrd="0" destOrd="0" presId="urn:microsoft.com/office/officeart/2005/8/layout/matrix3"/>
    <dgm:cxn modelId="{61ED25F0-D891-4F01-BADC-20AC1DBD9B11}" type="presOf" srcId="{08A3C778-074E-426F-AF4B-D0EB64324377}" destId="{07E790F1-3B9E-4F1C-98A9-FF116C568328}" srcOrd="0" destOrd="0" presId="urn:microsoft.com/office/officeart/2005/8/layout/matrix3"/>
    <dgm:cxn modelId="{87DAA2F0-9C42-4B4F-8FE0-736897D4D76E}" type="presParOf" srcId="{0CCB65FA-701F-4071-BCF5-07C8FC4D5780}" destId="{146C8369-0A13-4015-A7B7-4D644EF25F86}" srcOrd="0" destOrd="0" presId="urn:microsoft.com/office/officeart/2005/8/layout/matrix3"/>
    <dgm:cxn modelId="{3B8068AE-BF6D-4328-8B70-EE873C7C47A9}" type="presParOf" srcId="{0CCB65FA-701F-4071-BCF5-07C8FC4D5780}" destId="{580F88CD-F69B-40AA-AAAD-F47108638C08}" srcOrd="1" destOrd="0" presId="urn:microsoft.com/office/officeart/2005/8/layout/matrix3"/>
    <dgm:cxn modelId="{4D31ACA6-1342-4243-A74E-65FDE6E514BE}" type="presParOf" srcId="{0CCB65FA-701F-4071-BCF5-07C8FC4D5780}" destId="{07E790F1-3B9E-4F1C-98A9-FF116C568328}" srcOrd="2" destOrd="0" presId="urn:microsoft.com/office/officeart/2005/8/layout/matrix3"/>
    <dgm:cxn modelId="{FB04C03F-EF38-4366-8C5D-4B31372C7472}" type="presParOf" srcId="{0CCB65FA-701F-4071-BCF5-07C8FC4D5780}" destId="{C3E2919A-D0B8-4605-9CBE-8BE561772CD4}" srcOrd="3" destOrd="0" presId="urn:microsoft.com/office/officeart/2005/8/layout/matrix3"/>
    <dgm:cxn modelId="{FC11FF0F-53C6-4927-BE6E-EEFC18C802E1}" type="presParOf" srcId="{0CCB65FA-701F-4071-BCF5-07C8FC4D5780}" destId="{5CB1390A-36A4-49EC-B53D-74E989C71D5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8369-0A13-4015-A7B7-4D644EF25F86}">
      <dsp:nvSpPr>
        <dsp:cNvPr id="0" name=""/>
        <dsp:cNvSpPr/>
      </dsp:nvSpPr>
      <dsp:spPr>
        <a:xfrm>
          <a:off x="348456" y="0"/>
          <a:ext cx="5572125" cy="5572125"/>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F88CD-F69B-40AA-AAAD-F47108638C08}">
      <dsp:nvSpPr>
        <dsp:cNvPr id="0" name=""/>
        <dsp:cNvSpPr/>
      </dsp:nvSpPr>
      <dsp:spPr>
        <a:xfrm>
          <a:off x="877808" y="529351"/>
          <a:ext cx="2173128" cy="2173128"/>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Step 1: Clean Data</a:t>
          </a:r>
        </a:p>
      </dsp:txBody>
      <dsp:txXfrm>
        <a:off x="983891" y="635434"/>
        <a:ext cx="1960962" cy="1960962"/>
      </dsp:txXfrm>
    </dsp:sp>
    <dsp:sp modelId="{07E790F1-3B9E-4F1C-98A9-FF116C568328}">
      <dsp:nvSpPr>
        <dsp:cNvPr id="0" name=""/>
        <dsp:cNvSpPr/>
      </dsp:nvSpPr>
      <dsp:spPr>
        <a:xfrm>
          <a:off x="3218100" y="529351"/>
          <a:ext cx="2173128" cy="2173128"/>
        </a:xfrm>
        <a:prstGeom prst="roundRect">
          <a:avLst/>
        </a:prstGeom>
        <a:solidFill>
          <a:schemeClr val="accent5">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Step 2: Analyze Data</a:t>
          </a:r>
        </a:p>
      </dsp:txBody>
      <dsp:txXfrm>
        <a:off x="3324183" y="635434"/>
        <a:ext cx="1960962" cy="1960962"/>
      </dsp:txXfrm>
    </dsp:sp>
    <dsp:sp modelId="{C3E2919A-D0B8-4605-9CBE-8BE561772CD4}">
      <dsp:nvSpPr>
        <dsp:cNvPr id="0" name=""/>
        <dsp:cNvSpPr/>
      </dsp:nvSpPr>
      <dsp:spPr>
        <a:xfrm>
          <a:off x="877808" y="2869644"/>
          <a:ext cx="2173128" cy="2173128"/>
        </a:xfrm>
        <a:prstGeom prst="roundRect">
          <a:avLst/>
        </a:prstGeom>
        <a:solidFill>
          <a:schemeClr val="accent5">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Step 3: Gather Insight</a:t>
          </a:r>
        </a:p>
      </dsp:txBody>
      <dsp:txXfrm>
        <a:off x="983891" y="2975727"/>
        <a:ext cx="1960962" cy="1960962"/>
      </dsp:txXfrm>
    </dsp:sp>
    <dsp:sp modelId="{5CB1390A-36A4-49EC-B53D-74E989C71D54}">
      <dsp:nvSpPr>
        <dsp:cNvPr id="0" name=""/>
        <dsp:cNvSpPr/>
      </dsp:nvSpPr>
      <dsp:spPr>
        <a:xfrm>
          <a:off x="3218100" y="2869644"/>
          <a:ext cx="2173128" cy="2173128"/>
        </a:xfrm>
        <a:prstGeom prst="roundRect">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Step 4: Present Data</a:t>
          </a:r>
        </a:p>
      </dsp:txBody>
      <dsp:txXfrm>
        <a:off x="3324183" y="2975727"/>
        <a:ext cx="1960962" cy="196096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04AE-E700-4AD7-B382-C9094211E0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4E32E3-DBE6-4D47-B145-26FDBC3C4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82D63-C2C2-4312-9E83-0489EFB250DF}"/>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5" name="Footer Placeholder 4">
            <a:extLst>
              <a:ext uri="{FF2B5EF4-FFF2-40B4-BE49-F238E27FC236}">
                <a16:creationId xmlns:a16="http://schemas.microsoft.com/office/drawing/2014/main" id="{48AA58CA-B6C1-4D3E-81FB-E4AEF9388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12E53-DE44-4BBF-8414-FAFBC7B81E66}"/>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2184474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DE73-C7A1-4706-B8B8-F7A9A38267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400C1F-3266-47C2-879D-C494CE7BA7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79880-B590-498F-8C24-324CCA03D7D9}"/>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5" name="Footer Placeholder 4">
            <a:extLst>
              <a:ext uri="{FF2B5EF4-FFF2-40B4-BE49-F238E27FC236}">
                <a16:creationId xmlns:a16="http://schemas.microsoft.com/office/drawing/2014/main" id="{EF228273-3EEB-483E-A4F0-CB69D5432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35D66-C747-4D63-AE06-DFADD51AA4C3}"/>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51868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A7BD7-1657-4A4E-9383-1D0DC33292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237FF7-D4A7-4A90-BC18-175258094E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9975D-EC4F-4537-A9D2-9DC050B14D48}"/>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5" name="Footer Placeholder 4">
            <a:extLst>
              <a:ext uri="{FF2B5EF4-FFF2-40B4-BE49-F238E27FC236}">
                <a16:creationId xmlns:a16="http://schemas.microsoft.com/office/drawing/2014/main" id="{BF5F7B63-A4A0-4ECE-9D02-D549D1212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59AD5-EF30-41C8-A6D0-26DF7D1BCBCC}"/>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314037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FE63-4E18-4ED1-84C6-C0A44CD17B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9054CB-B751-4348-AFBC-C5B8C51E71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11849-3F9A-47A1-9A77-CE39606FA082}"/>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5" name="Footer Placeholder 4">
            <a:extLst>
              <a:ext uri="{FF2B5EF4-FFF2-40B4-BE49-F238E27FC236}">
                <a16:creationId xmlns:a16="http://schemas.microsoft.com/office/drawing/2014/main" id="{B2514EAC-3824-4CC6-A394-6DEDF078B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DF950-7BFF-451D-960D-F08DF9C642B1}"/>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77999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11F8-7189-469E-A449-2C77712B91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836A92-A86B-417A-A8AF-7B170F181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774BE1-20BB-4C0A-87AA-C8FE60F84A52}"/>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5" name="Footer Placeholder 4">
            <a:extLst>
              <a:ext uri="{FF2B5EF4-FFF2-40B4-BE49-F238E27FC236}">
                <a16:creationId xmlns:a16="http://schemas.microsoft.com/office/drawing/2014/main" id="{FC5C1E29-24F3-42EF-9ECF-BD745C6E8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45597-A76F-48BE-B478-AD7F95239867}"/>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5127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8568-77DC-4E68-AD60-99660B5FD4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A69A3-4591-4D12-9284-E0A7C46AC9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8DDC57-B1BC-4FA3-8031-48CF21395A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1C854D-E56B-4E1D-B0B4-17B30CA7C78B}"/>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6" name="Footer Placeholder 5">
            <a:extLst>
              <a:ext uri="{FF2B5EF4-FFF2-40B4-BE49-F238E27FC236}">
                <a16:creationId xmlns:a16="http://schemas.microsoft.com/office/drawing/2014/main" id="{6DC3D663-3757-4DAB-85DA-5D46EADD1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F24F4-87D7-40C0-A3C9-5748B3A47813}"/>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231944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717B-6DE4-47DB-AE2E-EAAB31F93C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BC63A1-4F62-4A3E-B45A-CF43CA7B1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67C6D7-911D-491A-A81D-0671ED8054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670B7D-D7E9-41AA-97E3-408D8F950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452BEB-5A05-4CAB-B9C8-FBB7E88B6F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BB7421-743E-40F4-8860-3245FF3CFC2B}"/>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8" name="Footer Placeholder 7">
            <a:extLst>
              <a:ext uri="{FF2B5EF4-FFF2-40B4-BE49-F238E27FC236}">
                <a16:creationId xmlns:a16="http://schemas.microsoft.com/office/drawing/2014/main" id="{48A78F93-A732-4A77-87DF-A81E1D8746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9037B5-2314-43C5-AC81-EFD651CDEA61}"/>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256829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AAA2-8830-4136-BD40-6027AE3953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587397-AAD2-4064-9A8D-7BE38C54EE32}"/>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4" name="Footer Placeholder 3">
            <a:extLst>
              <a:ext uri="{FF2B5EF4-FFF2-40B4-BE49-F238E27FC236}">
                <a16:creationId xmlns:a16="http://schemas.microsoft.com/office/drawing/2014/main" id="{B81F5064-7361-4EF9-B798-014792561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624DE9-EBF6-460E-BF46-47AA131AB669}"/>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122791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38087-C0D7-4A38-BD3B-80C2795C540B}"/>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3" name="Footer Placeholder 2">
            <a:extLst>
              <a:ext uri="{FF2B5EF4-FFF2-40B4-BE49-F238E27FC236}">
                <a16:creationId xmlns:a16="http://schemas.microsoft.com/office/drawing/2014/main" id="{15D12C1C-60E6-4B9E-B67E-ECA62D8CF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E429E-BA2F-425E-BD1E-1E9AF1D17E45}"/>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120857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BC15-9B03-4A49-8D4D-18FCD90B2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670BC-5B4E-475D-B847-58FE3B9E9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988F5-DEFB-44A0-BF84-51C1AED89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F3E524-57AC-4959-B1D6-4A4281405EE0}"/>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6" name="Footer Placeholder 5">
            <a:extLst>
              <a:ext uri="{FF2B5EF4-FFF2-40B4-BE49-F238E27FC236}">
                <a16:creationId xmlns:a16="http://schemas.microsoft.com/office/drawing/2014/main" id="{E78D4606-8E8A-460C-8DAE-B8D12F507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6F5A1-442C-4AFE-B232-DD1C9408D4CD}"/>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132507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E031-AEEC-4B5F-8107-FCA4C9B7C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C66C42-39E2-4F7B-B23D-2F2802455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96771C-9A01-4BC9-AF5B-C2081289C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5E57B0-AF1C-49CD-8190-25FDA60238CF}"/>
              </a:ext>
            </a:extLst>
          </p:cNvPr>
          <p:cNvSpPr>
            <a:spLocks noGrp="1"/>
          </p:cNvSpPr>
          <p:nvPr>
            <p:ph type="dt" sz="half" idx="10"/>
          </p:nvPr>
        </p:nvSpPr>
        <p:spPr/>
        <p:txBody>
          <a:bodyPr/>
          <a:lstStyle/>
          <a:p>
            <a:fld id="{F1C24001-ADDB-48C9-B4E0-83C8345C287E}" type="datetimeFigureOut">
              <a:rPr lang="en-US" smtClean="0"/>
              <a:t>2/24/2019</a:t>
            </a:fld>
            <a:endParaRPr lang="en-US"/>
          </a:p>
        </p:txBody>
      </p:sp>
      <p:sp>
        <p:nvSpPr>
          <p:cNvPr id="6" name="Footer Placeholder 5">
            <a:extLst>
              <a:ext uri="{FF2B5EF4-FFF2-40B4-BE49-F238E27FC236}">
                <a16:creationId xmlns:a16="http://schemas.microsoft.com/office/drawing/2014/main" id="{64A7BA1B-0D25-4D43-977D-52F05B20A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02860-9389-4CFD-A88D-56B9719947A2}"/>
              </a:ext>
            </a:extLst>
          </p:cNvPr>
          <p:cNvSpPr>
            <a:spLocks noGrp="1"/>
          </p:cNvSpPr>
          <p:nvPr>
            <p:ph type="sldNum" sz="quarter" idx="12"/>
          </p:nvPr>
        </p:nvSpPr>
        <p:spPr/>
        <p:txBody>
          <a:bodyPr/>
          <a:lstStyle/>
          <a:p>
            <a:fld id="{3D133F79-30D8-4D20-A770-7F36C4927B9A}" type="slidenum">
              <a:rPr lang="en-US" smtClean="0"/>
              <a:t>‹#›</a:t>
            </a:fld>
            <a:endParaRPr lang="en-US"/>
          </a:p>
        </p:txBody>
      </p:sp>
    </p:spTree>
    <p:extLst>
      <p:ext uri="{BB962C8B-B14F-4D97-AF65-F5344CB8AC3E}">
        <p14:creationId xmlns:p14="http://schemas.microsoft.com/office/powerpoint/2010/main" val="76665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49D2A-96B7-4EF8-AAAB-4273D566E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D78B34-9849-4254-A7B5-B595E4C148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0B9DF-D5DB-48F1-8538-0F5CDD2FC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24001-ADDB-48C9-B4E0-83C8345C287E}" type="datetimeFigureOut">
              <a:rPr lang="en-US" smtClean="0"/>
              <a:t>2/24/2019</a:t>
            </a:fld>
            <a:endParaRPr lang="en-US"/>
          </a:p>
        </p:txBody>
      </p:sp>
      <p:sp>
        <p:nvSpPr>
          <p:cNvPr id="5" name="Footer Placeholder 4">
            <a:extLst>
              <a:ext uri="{FF2B5EF4-FFF2-40B4-BE49-F238E27FC236}">
                <a16:creationId xmlns:a16="http://schemas.microsoft.com/office/drawing/2014/main" id="{BFCBDE86-374E-4E7C-908C-48DCCA11E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EECA87-2781-417E-9155-334F7FCDE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33F79-30D8-4D20-A770-7F36C4927B9A}" type="slidenum">
              <a:rPr lang="en-US" smtClean="0"/>
              <a:t>‹#›</a:t>
            </a:fld>
            <a:endParaRPr lang="en-US"/>
          </a:p>
        </p:txBody>
      </p:sp>
    </p:spTree>
    <p:extLst>
      <p:ext uri="{BB962C8B-B14F-4D97-AF65-F5344CB8AC3E}">
        <p14:creationId xmlns:p14="http://schemas.microsoft.com/office/powerpoint/2010/main" val="104684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EDEC-78A6-4523-9C31-65B766B75D1F}"/>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6F52932F-60E1-468B-AB45-790E0AE7782E}"/>
              </a:ext>
            </a:extLst>
          </p:cNvPr>
          <p:cNvSpPr>
            <a:spLocks noGrp="1"/>
          </p:cNvSpPr>
          <p:nvPr>
            <p:ph type="subTitle" idx="1"/>
          </p:nvPr>
        </p:nvSpPr>
        <p:spPr/>
        <p:txBody>
          <a:bodyPr/>
          <a:lstStyle/>
          <a:p>
            <a:r>
              <a:rPr lang="en-US" dirty="0"/>
              <a:t>Lauren Greenwood</a:t>
            </a:r>
          </a:p>
          <a:p>
            <a:endParaRPr lang="en-US" dirty="0"/>
          </a:p>
        </p:txBody>
      </p:sp>
    </p:spTree>
    <p:extLst>
      <p:ext uri="{BB962C8B-B14F-4D97-AF65-F5344CB8AC3E}">
        <p14:creationId xmlns:p14="http://schemas.microsoft.com/office/powerpoint/2010/main" val="152633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9830-B413-4958-9CAE-CBB15A992AC8}"/>
              </a:ext>
            </a:extLst>
          </p:cNvPr>
          <p:cNvSpPr>
            <a:spLocks noGrp="1"/>
          </p:cNvSpPr>
          <p:nvPr>
            <p:ph type="title"/>
          </p:nvPr>
        </p:nvSpPr>
        <p:spPr/>
        <p:txBody>
          <a:bodyPr/>
          <a:lstStyle/>
          <a:p>
            <a:r>
              <a:rPr lang="en-US" dirty="0"/>
              <a:t>Cleaning Data</a:t>
            </a:r>
          </a:p>
        </p:txBody>
      </p:sp>
      <p:sp>
        <p:nvSpPr>
          <p:cNvPr id="4" name="Text Placeholder 3">
            <a:extLst>
              <a:ext uri="{FF2B5EF4-FFF2-40B4-BE49-F238E27FC236}">
                <a16:creationId xmlns:a16="http://schemas.microsoft.com/office/drawing/2014/main" id="{F3E13EDA-C27D-4656-A859-09C5D38C2AE4}"/>
              </a:ext>
            </a:extLst>
          </p:cNvPr>
          <p:cNvSpPr>
            <a:spLocks noGrp="1"/>
          </p:cNvSpPr>
          <p:nvPr>
            <p:ph type="body" idx="1"/>
          </p:nvPr>
        </p:nvSpPr>
        <p:spPr/>
        <p:txBody>
          <a:bodyPr/>
          <a:lstStyle/>
          <a:p>
            <a:r>
              <a:rPr lang="en-US" dirty="0"/>
              <a:t>Duplicates</a:t>
            </a:r>
          </a:p>
        </p:txBody>
      </p:sp>
      <p:sp>
        <p:nvSpPr>
          <p:cNvPr id="5" name="Content Placeholder 4">
            <a:extLst>
              <a:ext uri="{FF2B5EF4-FFF2-40B4-BE49-F238E27FC236}">
                <a16:creationId xmlns:a16="http://schemas.microsoft.com/office/drawing/2014/main" id="{C74B043E-8817-4AAF-BD2E-61FDD84423B5}"/>
              </a:ext>
            </a:extLst>
          </p:cNvPr>
          <p:cNvSpPr>
            <a:spLocks noGrp="1"/>
          </p:cNvSpPr>
          <p:nvPr>
            <p:ph sz="half" idx="2"/>
          </p:nvPr>
        </p:nvSpPr>
        <p:spPr/>
        <p:txBody>
          <a:bodyPr>
            <a:normAutofit/>
          </a:bodyPr>
          <a:lstStyle/>
          <a:p>
            <a:r>
              <a:rPr lang="en-US" dirty="0"/>
              <a:t>dupes &lt;- df[duplicated(</a:t>
            </a:r>
            <a:r>
              <a:rPr lang="en-US" dirty="0" err="1"/>
              <a:t>df$id</a:t>
            </a:r>
            <a:r>
              <a:rPr lang="en-US" dirty="0"/>
              <a:t>)|duplicated(</a:t>
            </a:r>
            <a:r>
              <a:rPr lang="en-US" dirty="0" err="1"/>
              <a:t>df$id</a:t>
            </a:r>
            <a:r>
              <a:rPr lang="en-US" dirty="0"/>
              <a:t>, </a:t>
            </a:r>
            <a:r>
              <a:rPr lang="en-US" dirty="0" err="1"/>
              <a:t>fromLast</a:t>
            </a:r>
            <a:r>
              <a:rPr lang="en-US" dirty="0"/>
              <a:t> = TRUE),] %&gt;% arrange(desc(id))</a:t>
            </a:r>
          </a:p>
          <a:p>
            <a:endParaRPr lang="en-US" dirty="0"/>
          </a:p>
          <a:p>
            <a:r>
              <a:rPr lang="en-US" dirty="0"/>
              <a:t>confirmed duplication; removed from data set</a:t>
            </a:r>
          </a:p>
        </p:txBody>
      </p:sp>
      <p:sp>
        <p:nvSpPr>
          <p:cNvPr id="6" name="Text Placeholder 5">
            <a:extLst>
              <a:ext uri="{FF2B5EF4-FFF2-40B4-BE49-F238E27FC236}">
                <a16:creationId xmlns:a16="http://schemas.microsoft.com/office/drawing/2014/main" id="{A2B8E77B-15A0-46C7-9702-C51B0C6CE493}"/>
              </a:ext>
            </a:extLst>
          </p:cNvPr>
          <p:cNvSpPr>
            <a:spLocks noGrp="1"/>
          </p:cNvSpPr>
          <p:nvPr>
            <p:ph type="body" sz="quarter" idx="3"/>
          </p:nvPr>
        </p:nvSpPr>
        <p:spPr/>
        <p:txBody>
          <a:bodyPr/>
          <a:lstStyle/>
          <a:p>
            <a:r>
              <a:rPr lang="en-US" dirty="0"/>
              <a:t>NA/</a:t>
            </a:r>
            <a:r>
              <a:rPr lang="en-US" dirty="0" err="1"/>
              <a:t>NaN</a:t>
            </a:r>
            <a:r>
              <a:rPr lang="en-US" dirty="0"/>
              <a:t> values</a:t>
            </a:r>
          </a:p>
        </p:txBody>
      </p:sp>
      <p:sp>
        <p:nvSpPr>
          <p:cNvPr id="7" name="Content Placeholder 6">
            <a:extLst>
              <a:ext uri="{FF2B5EF4-FFF2-40B4-BE49-F238E27FC236}">
                <a16:creationId xmlns:a16="http://schemas.microsoft.com/office/drawing/2014/main" id="{A04676DA-D7B0-4496-9184-EC296FFEB924}"/>
              </a:ext>
            </a:extLst>
          </p:cNvPr>
          <p:cNvSpPr>
            <a:spLocks noGrp="1"/>
          </p:cNvSpPr>
          <p:nvPr>
            <p:ph sz="quarter" idx="4"/>
          </p:nvPr>
        </p:nvSpPr>
        <p:spPr/>
        <p:txBody>
          <a:bodyPr>
            <a:normAutofit/>
          </a:bodyPr>
          <a:lstStyle/>
          <a:p>
            <a:r>
              <a:rPr lang="en-US" dirty="0"/>
              <a:t>Per instructions, remove all rows with zero reviews </a:t>
            </a:r>
          </a:p>
          <a:p>
            <a:r>
              <a:rPr lang="en-US" dirty="0"/>
              <a:t>Removed all 14 rows with </a:t>
            </a:r>
            <a:r>
              <a:rPr lang="en-US" dirty="0" err="1"/>
              <a:t>NaN</a:t>
            </a:r>
            <a:r>
              <a:rPr lang="en-US" dirty="0"/>
              <a:t> (in Ratings)</a:t>
            </a:r>
          </a:p>
          <a:p>
            <a:r>
              <a:rPr lang="en-US" dirty="0"/>
              <a:t>Removed rows where Bathrooms or Bedrooms was NA due to time constraint (49 rows)</a:t>
            </a:r>
          </a:p>
        </p:txBody>
      </p:sp>
    </p:spTree>
    <p:extLst>
      <p:ext uri="{BB962C8B-B14F-4D97-AF65-F5344CB8AC3E}">
        <p14:creationId xmlns:p14="http://schemas.microsoft.com/office/powerpoint/2010/main" val="197372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0E32-7117-40F3-9DDE-4735403C20CD}"/>
              </a:ext>
            </a:extLst>
          </p:cNvPr>
          <p:cNvSpPr>
            <a:spLocks noGrp="1"/>
          </p:cNvSpPr>
          <p:nvPr>
            <p:ph type="title"/>
          </p:nvPr>
        </p:nvSpPr>
        <p:spPr/>
        <p:txBody>
          <a:bodyPr/>
          <a:lstStyle/>
          <a:p>
            <a:r>
              <a:rPr lang="en-US" dirty="0"/>
              <a:t>Dealing with NA values</a:t>
            </a:r>
          </a:p>
        </p:txBody>
      </p:sp>
      <p:sp>
        <p:nvSpPr>
          <p:cNvPr id="3" name="Content Placeholder 2">
            <a:extLst>
              <a:ext uri="{FF2B5EF4-FFF2-40B4-BE49-F238E27FC236}">
                <a16:creationId xmlns:a16="http://schemas.microsoft.com/office/drawing/2014/main" id="{89E7437F-C042-4735-B576-6008652D2C6B}"/>
              </a:ext>
            </a:extLst>
          </p:cNvPr>
          <p:cNvSpPr>
            <a:spLocks noGrp="1"/>
          </p:cNvSpPr>
          <p:nvPr>
            <p:ph sz="half" idx="1"/>
          </p:nvPr>
        </p:nvSpPr>
        <p:spPr/>
        <p:txBody>
          <a:bodyPr/>
          <a:lstStyle/>
          <a:p>
            <a:r>
              <a:rPr lang="en-US" dirty="0"/>
              <a:t>Subset list to only include columns with NA values for easier analysis</a:t>
            </a:r>
          </a:p>
          <a:p>
            <a:endParaRPr lang="en-US" dirty="0"/>
          </a:p>
        </p:txBody>
      </p:sp>
      <p:sp>
        <p:nvSpPr>
          <p:cNvPr id="4" name="Content Placeholder 3">
            <a:extLst>
              <a:ext uri="{FF2B5EF4-FFF2-40B4-BE49-F238E27FC236}">
                <a16:creationId xmlns:a16="http://schemas.microsoft.com/office/drawing/2014/main" id="{28775BD4-7393-4781-9E29-671D9D32D445}"/>
              </a:ext>
            </a:extLst>
          </p:cNvPr>
          <p:cNvSpPr>
            <a:spLocks noGrp="1"/>
          </p:cNvSpPr>
          <p:nvPr>
            <p:ph sz="half" idx="2"/>
          </p:nvPr>
        </p:nvSpPr>
        <p:spPr/>
        <p:txBody>
          <a:bodyPr/>
          <a:lstStyle/>
          <a:p>
            <a:r>
              <a:rPr lang="en-US" dirty="0"/>
              <a:t>State handled with FE</a:t>
            </a:r>
          </a:p>
          <a:p>
            <a:r>
              <a:rPr lang="en-US" dirty="0"/>
              <a:t>Zip handled with FE</a:t>
            </a:r>
          </a:p>
          <a:p>
            <a:r>
              <a:rPr lang="en-US" dirty="0"/>
              <a:t>Bathrooms/Bedrooms/Beds ignored</a:t>
            </a:r>
          </a:p>
          <a:p>
            <a:r>
              <a:rPr lang="en-US" dirty="0"/>
              <a:t>Host response rate imputed to 0</a:t>
            </a:r>
          </a:p>
          <a:p>
            <a:r>
              <a:rPr lang="en-US" dirty="0"/>
              <a:t>NA/</a:t>
            </a:r>
            <a:r>
              <a:rPr lang="en-US" dirty="0" err="1"/>
              <a:t>NaN</a:t>
            </a:r>
            <a:r>
              <a:rPr lang="en-US" dirty="0"/>
              <a:t> reviews ignored per scope of project</a:t>
            </a:r>
          </a:p>
        </p:txBody>
      </p:sp>
      <p:pic>
        <p:nvPicPr>
          <p:cNvPr id="5" name="Picture 4">
            <a:extLst>
              <a:ext uri="{FF2B5EF4-FFF2-40B4-BE49-F238E27FC236}">
                <a16:creationId xmlns:a16="http://schemas.microsoft.com/office/drawing/2014/main" id="{37769DED-CA38-4B45-9441-EFA022FD0083}"/>
              </a:ext>
            </a:extLst>
          </p:cNvPr>
          <p:cNvPicPr>
            <a:picLocks noChangeAspect="1"/>
          </p:cNvPicPr>
          <p:nvPr/>
        </p:nvPicPr>
        <p:blipFill>
          <a:blip r:embed="rId2"/>
          <a:stretch>
            <a:fillRect/>
          </a:stretch>
        </p:blipFill>
        <p:spPr>
          <a:xfrm>
            <a:off x="1204611" y="3190650"/>
            <a:ext cx="2934109" cy="3219899"/>
          </a:xfrm>
          <a:prstGeom prst="rect">
            <a:avLst/>
          </a:prstGeom>
        </p:spPr>
      </p:pic>
    </p:spTree>
    <p:extLst>
      <p:ext uri="{BB962C8B-B14F-4D97-AF65-F5344CB8AC3E}">
        <p14:creationId xmlns:p14="http://schemas.microsoft.com/office/powerpoint/2010/main" val="1599364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FC3F2-9C26-4150-A0DD-06FC3795E5BD}"/>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Feature Engineering</a:t>
            </a:r>
          </a:p>
        </p:txBody>
      </p:sp>
      <p:sp>
        <p:nvSpPr>
          <p:cNvPr id="3" name="Content Placeholder 2">
            <a:extLst>
              <a:ext uri="{FF2B5EF4-FFF2-40B4-BE49-F238E27FC236}">
                <a16:creationId xmlns:a16="http://schemas.microsoft.com/office/drawing/2014/main" id="{4AAE0372-07AA-49D1-B9F5-C067530D52A9}"/>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dirty="0">
                <a:solidFill>
                  <a:schemeClr val="bg1"/>
                </a:solidFill>
              </a:rPr>
              <a:t>R “VLOOKUP” via Match : Clean city/state/</a:t>
            </a:r>
            <a:r>
              <a:rPr lang="en-US" sz="2000" dirty="0" err="1">
                <a:solidFill>
                  <a:schemeClr val="bg1"/>
                </a:solidFill>
              </a:rPr>
              <a:t>nhood</a:t>
            </a:r>
            <a:r>
              <a:rPr lang="en-US" sz="2000" dirty="0">
                <a:solidFill>
                  <a:schemeClr val="bg1"/>
                </a:solidFill>
              </a:rPr>
              <a:t> data</a:t>
            </a:r>
          </a:p>
          <a:p>
            <a:r>
              <a:rPr lang="en-US" sz="2000" dirty="0">
                <a:solidFill>
                  <a:schemeClr val="bg1"/>
                </a:solidFill>
              </a:rPr>
              <a:t>FE new ZIP column (digits only) -imputed NA as Mode of ZIP </a:t>
            </a:r>
            <a:r>
              <a:rPr lang="en-US" sz="2000" dirty="0" err="1">
                <a:solidFill>
                  <a:schemeClr val="bg1"/>
                </a:solidFill>
              </a:rPr>
              <a:t>wrt</a:t>
            </a:r>
            <a:r>
              <a:rPr lang="en-US" sz="2000" dirty="0">
                <a:solidFill>
                  <a:schemeClr val="bg1"/>
                </a:solidFill>
              </a:rPr>
              <a:t> Neighborhood</a:t>
            </a:r>
          </a:p>
          <a:p>
            <a:pPr lvl="1"/>
            <a:r>
              <a:rPr lang="en-US" sz="2000" dirty="0">
                <a:solidFill>
                  <a:schemeClr val="bg1"/>
                </a:solidFill>
              </a:rPr>
              <a:t>Tally/slice</a:t>
            </a:r>
          </a:p>
          <a:p>
            <a:r>
              <a:rPr lang="en-US" sz="2000" dirty="0">
                <a:solidFill>
                  <a:schemeClr val="bg1"/>
                </a:solidFill>
              </a:rPr>
              <a:t>Host date POINT nightmare</a:t>
            </a:r>
          </a:p>
          <a:p>
            <a:r>
              <a:rPr lang="en-US" sz="2000" dirty="0">
                <a:solidFill>
                  <a:schemeClr val="bg1"/>
                </a:solidFill>
              </a:rPr>
              <a:t>Calculating Revenue</a:t>
            </a:r>
          </a:p>
          <a:p>
            <a:endParaRPr lang="en-US" sz="2000" dirty="0">
              <a:solidFill>
                <a:schemeClr val="bg1"/>
              </a:solidFill>
            </a:endParaRPr>
          </a:p>
        </p:txBody>
      </p:sp>
      <p:sp>
        <p:nvSpPr>
          <p:cNvPr id="7" name="Content Placeholder 6">
            <a:extLst>
              <a:ext uri="{FF2B5EF4-FFF2-40B4-BE49-F238E27FC236}">
                <a16:creationId xmlns:a16="http://schemas.microsoft.com/office/drawing/2014/main" id="{AE7A6D3B-6B78-4164-B56A-1357004990B7}"/>
              </a:ext>
            </a:extLst>
          </p:cNvPr>
          <p:cNvSpPr>
            <a:spLocks noGrp="1"/>
          </p:cNvSpPr>
          <p:nvPr>
            <p:ph sz="half" idx="2"/>
          </p:nvPr>
        </p:nvSpPr>
        <p:spPr/>
        <p:txBody>
          <a:bodyPr/>
          <a:lstStyle/>
          <a:p>
            <a:endParaRPr lang="en-US"/>
          </a:p>
        </p:txBody>
      </p:sp>
      <p:pic>
        <p:nvPicPr>
          <p:cNvPr id="8" name="Picture 7">
            <a:extLst>
              <a:ext uri="{FF2B5EF4-FFF2-40B4-BE49-F238E27FC236}">
                <a16:creationId xmlns:a16="http://schemas.microsoft.com/office/drawing/2014/main" id="{3EC9A2DF-732B-4E2B-A672-B9544EFC42E0}"/>
              </a:ext>
            </a:extLst>
          </p:cNvPr>
          <p:cNvPicPr>
            <a:picLocks noChangeAspect="1"/>
          </p:cNvPicPr>
          <p:nvPr/>
        </p:nvPicPr>
        <p:blipFill rotWithShape="1">
          <a:blip r:embed="rId2"/>
          <a:srcRect r="38326"/>
          <a:stretch/>
        </p:blipFill>
        <p:spPr>
          <a:xfrm>
            <a:off x="4790687" y="482575"/>
            <a:ext cx="7129967" cy="5892850"/>
          </a:xfrm>
          <a:prstGeom prst="rect">
            <a:avLst/>
          </a:prstGeom>
        </p:spPr>
      </p:pic>
    </p:spTree>
    <p:extLst>
      <p:ext uri="{BB962C8B-B14F-4D97-AF65-F5344CB8AC3E}">
        <p14:creationId xmlns:p14="http://schemas.microsoft.com/office/powerpoint/2010/main" val="381604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F515C2-FEC5-40E7-99E2-73C15D527FD5}"/>
              </a:ext>
            </a:extLst>
          </p:cNvPr>
          <p:cNvPicPr>
            <a:picLocks noChangeAspect="1"/>
          </p:cNvPicPr>
          <p:nvPr/>
        </p:nvPicPr>
        <p:blipFill rotWithShape="1">
          <a:blip r:embed="rId2"/>
          <a:srcRect t="18478"/>
          <a:stretch/>
        </p:blipFill>
        <p:spPr>
          <a:xfrm>
            <a:off x="1598" y="10"/>
            <a:ext cx="12191980" cy="6857990"/>
          </a:xfrm>
          <a:prstGeom prst="rect">
            <a:avLst/>
          </a:prstGeom>
        </p:spPr>
      </p:pic>
      <p:sp>
        <p:nvSpPr>
          <p:cNvPr id="44" name="Rectangle 4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B231F-0279-430C-B916-CA8147D6A61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So what is the answer?</a:t>
            </a:r>
          </a:p>
        </p:txBody>
      </p:sp>
      <p:cxnSp>
        <p:nvCxnSpPr>
          <p:cNvPr id="46" name="Straight Connector 4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FBF7CD3-1F39-4BE7-BC94-0CABD31EEBB8}"/>
              </a:ext>
            </a:extLst>
          </p:cNvPr>
          <p:cNvPicPr>
            <a:picLocks noChangeAspect="1"/>
          </p:cNvPicPr>
          <p:nvPr/>
        </p:nvPicPr>
        <p:blipFill>
          <a:blip r:embed="rId3"/>
          <a:stretch>
            <a:fillRect/>
          </a:stretch>
        </p:blipFill>
        <p:spPr>
          <a:xfrm>
            <a:off x="8468501" y="116912"/>
            <a:ext cx="3608270" cy="1396243"/>
          </a:xfrm>
          <a:prstGeom prst="rect">
            <a:avLst/>
          </a:prstGeom>
        </p:spPr>
      </p:pic>
    </p:spTree>
    <p:extLst>
      <p:ext uri="{BB962C8B-B14F-4D97-AF65-F5344CB8AC3E}">
        <p14:creationId xmlns:p14="http://schemas.microsoft.com/office/powerpoint/2010/main" val="366310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0C45-5369-426B-B038-ACE791D1A5B0}"/>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3400"/>
              <a:t>Which property types get the most positive reviews?</a:t>
            </a:r>
          </a:p>
        </p:txBody>
      </p:sp>
      <p:sp>
        <p:nvSpPr>
          <p:cNvPr id="3" name="Content Placeholder 2">
            <a:extLst>
              <a:ext uri="{FF2B5EF4-FFF2-40B4-BE49-F238E27FC236}">
                <a16:creationId xmlns:a16="http://schemas.microsoft.com/office/drawing/2014/main" id="{472ECE6A-7B87-4FB0-8175-AE80B916A814}"/>
              </a:ext>
            </a:extLst>
          </p:cNvPr>
          <p:cNvSpPr>
            <a:spLocks noGrp="1"/>
          </p:cNvSpPr>
          <p:nvPr>
            <p:ph sz="half" idx="1"/>
          </p:nvPr>
        </p:nvSpPr>
        <p:spPr>
          <a:xfrm>
            <a:off x="648931" y="2438400"/>
            <a:ext cx="3651466" cy="3785419"/>
          </a:xfrm>
        </p:spPr>
        <p:txBody>
          <a:bodyPr vert="horz" lIns="91440" tIns="45720" rIns="91440" bIns="45720" rtlCol="0">
            <a:normAutofit/>
          </a:bodyPr>
          <a:lstStyle/>
          <a:p>
            <a:r>
              <a:rPr lang="en-US" sz="1800" dirty="0"/>
              <a:t>Size: Larger = more reviews</a:t>
            </a:r>
          </a:p>
          <a:p>
            <a:r>
              <a:rPr lang="en-US" sz="1800" dirty="0"/>
              <a:t>Color: Darker = better review</a:t>
            </a:r>
          </a:p>
          <a:p>
            <a:endParaRPr lang="en-US" sz="1800" dirty="0"/>
          </a:p>
          <a:p>
            <a:endParaRPr lang="en-US" sz="1800" dirty="0"/>
          </a:p>
          <a:p>
            <a:pPr marL="0" indent="0" algn="ctr">
              <a:buNone/>
            </a:pPr>
            <a:r>
              <a:rPr lang="en-US" dirty="0">
                <a:solidFill>
                  <a:srgbClr val="FF0000"/>
                </a:solidFill>
              </a:rPr>
              <a:t>Darker &amp;&amp; Larger = </a:t>
            </a:r>
            <a:br>
              <a:rPr lang="en-US" dirty="0">
                <a:solidFill>
                  <a:srgbClr val="FF0000"/>
                </a:solidFill>
              </a:rPr>
            </a:br>
            <a:r>
              <a:rPr lang="en-US" dirty="0">
                <a:solidFill>
                  <a:srgbClr val="FF0000"/>
                </a:solidFill>
              </a:rPr>
              <a:t>most positive review</a:t>
            </a:r>
          </a:p>
        </p:txBody>
      </p:sp>
      <p:pic>
        <p:nvPicPr>
          <p:cNvPr id="5" name="Content Placeholder 4">
            <a:extLst>
              <a:ext uri="{FF2B5EF4-FFF2-40B4-BE49-F238E27FC236}">
                <a16:creationId xmlns:a16="http://schemas.microsoft.com/office/drawing/2014/main" id="{A6338FB7-4430-4183-A5A8-837C433DF95F}"/>
              </a:ext>
            </a:extLst>
          </p:cNvPr>
          <p:cNvPicPr>
            <a:picLocks noGrp="1" noChangeAspect="1"/>
          </p:cNvPicPr>
          <p:nvPr>
            <p:ph sz="half" idx="2"/>
          </p:nvPr>
        </p:nvPicPr>
        <p:blipFill rotWithShape="1">
          <a:blip r:embed="rId2"/>
          <a:srcRect l="1895" r="17432"/>
          <a:stretch/>
        </p:blipFill>
        <p:spPr>
          <a:xfrm>
            <a:off x="4639056" y="10"/>
            <a:ext cx="7552944" cy="6857990"/>
          </a:xfrm>
          <a:prstGeom prst="rect">
            <a:avLst/>
          </a:prstGeom>
          <a:effectLst/>
        </p:spPr>
      </p:pic>
      <p:sp>
        <p:nvSpPr>
          <p:cNvPr id="6" name="TextBox 5">
            <a:extLst>
              <a:ext uri="{FF2B5EF4-FFF2-40B4-BE49-F238E27FC236}">
                <a16:creationId xmlns:a16="http://schemas.microsoft.com/office/drawing/2014/main" id="{620B2A74-6864-462B-90C2-0290E2C10B15}"/>
              </a:ext>
            </a:extLst>
          </p:cNvPr>
          <p:cNvSpPr txBox="1"/>
          <p:nvPr/>
        </p:nvSpPr>
        <p:spPr>
          <a:xfrm>
            <a:off x="212436" y="6370268"/>
            <a:ext cx="9516451" cy="369332"/>
          </a:xfrm>
          <a:prstGeom prst="rect">
            <a:avLst/>
          </a:prstGeom>
          <a:noFill/>
        </p:spPr>
        <p:txBody>
          <a:bodyPr wrap="none" rtlCol="0">
            <a:spAutoFit/>
          </a:bodyPr>
          <a:lstStyle/>
          <a:p>
            <a:r>
              <a:rPr lang="en-US" dirty="0"/>
              <a:t>https://public.tableau.com/profile/lg1798#!/vizhome/Project1_672/HMAVGREVPTRT2?publish=yes</a:t>
            </a:r>
          </a:p>
        </p:txBody>
      </p:sp>
    </p:spTree>
    <p:extLst>
      <p:ext uri="{BB962C8B-B14F-4D97-AF65-F5344CB8AC3E}">
        <p14:creationId xmlns:p14="http://schemas.microsoft.com/office/powerpoint/2010/main" val="17155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958EDF-D79D-4FEC-9D5E-5C4CDE2AFD45}"/>
              </a:ext>
            </a:extLst>
          </p:cNvPr>
          <p:cNvSpPr>
            <a:spLocks noGrp="1"/>
          </p:cNvSpPr>
          <p:nvPr>
            <p:ph type="title"/>
          </p:nvPr>
        </p:nvSpPr>
        <p:spPr/>
        <p:txBody>
          <a:bodyPr/>
          <a:lstStyle/>
          <a:p>
            <a:r>
              <a:rPr lang="en-US" dirty="0"/>
              <a:t>What’s next	?	</a:t>
            </a:r>
          </a:p>
        </p:txBody>
      </p:sp>
      <p:sp>
        <p:nvSpPr>
          <p:cNvPr id="6" name="Content Placeholder 5">
            <a:extLst>
              <a:ext uri="{FF2B5EF4-FFF2-40B4-BE49-F238E27FC236}">
                <a16:creationId xmlns:a16="http://schemas.microsoft.com/office/drawing/2014/main" id="{21FE29E4-BBE8-4470-8C0C-C931D4B47A40}"/>
              </a:ext>
            </a:extLst>
          </p:cNvPr>
          <p:cNvSpPr>
            <a:spLocks noGrp="1"/>
          </p:cNvSpPr>
          <p:nvPr>
            <p:ph idx="1"/>
          </p:nvPr>
        </p:nvSpPr>
        <p:spPr/>
        <p:txBody>
          <a:bodyPr>
            <a:normAutofit/>
          </a:bodyPr>
          <a:lstStyle/>
          <a:p>
            <a:r>
              <a:rPr lang="en-US" dirty="0"/>
              <a:t>Time Constraints</a:t>
            </a:r>
          </a:p>
          <a:p>
            <a:r>
              <a:rPr lang="en-US" dirty="0"/>
              <a:t>More charts!</a:t>
            </a:r>
          </a:p>
          <a:p>
            <a:r>
              <a:rPr lang="en-US" dirty="0"/>
              <a:t>Better NA cleaning in R</a:t>
            </a:r>
          </a:p>
          <a:p>
            <a:pPr lvl="1"/>
            <a:r>
              <a:rPr lang="en-US" dirty="0"/>
              <a:t>Include zero reviews at 50% weight</a:t>
            </a:r>
          </a:p>
          <a:p>
            <a:r>
              <a:rPr lang="en-US" dirty="0"/>
              <a:t>Include Geodata on Public Transport stops and Revenue as a function of proximity</a:t>
            </a:r>
          </a:p>
          <a:p>
            <a:r>
              <a:rPr lang="en-US" dirty="0"/>
              <a:t>Scrape A-dam house price data per zip/neighborhood for full recommendation on where to purchase a house for use as an </a:t>
            </a:r>
            <a:r>
              <a:rPr lang="en-US" dirty="0" err="1"/>
              <a:t>AirBnB</a:t>
            </a:r>
            <a:r>
              <a:rPr lang="en-US" dirty="0"/>
              <a:t> – considering the fact that the house needs to be purchased first!</a:t>
            </a:r>
          </a:p>
        </p:txBody>
      </p:sp>
    </p:spTree>
    <p:extLst>
      <p:ext uri="{BB962C8B-B14F-4D97-AF65-F5344CB8AC3E}">
        <p14:creationId xmlns:p14="http://schemas.microsoft.com/office/powerpoint/2010/main" val="95648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22EF24-1E6D-4C8E-BC01-72A76D06D8FA}"/>
              </a:ext>
            </a:extLst>
          </p:cNvPr>
          <p:cNvSpPr>
            <a:spLocks noGrp="1"/>
          </p:cNvSpPr>
          <p:nvPr>
            <p:ph type="title"/>
          </p:nvPr>
        </p:nvSpPr>
        <p:spPr/>
        <p:txBody>
          <a:bodyPr/>
          <a:lstStyle/>
          <a:p>
            <a:r>
              <a:rPr lang="en-US" dirty="0"/>
              <a:t>Which Property Types receive the most positive reviews?</a:t>
            </a:r>
          </a:p>
        </p:txBody>
      </p:sp>
      <p:sp>
        <p:nvSpPr>
          <p:cNvPr id="5" name="Text Placeholder 4">
            <a:extLst>
              <a:ext uri="{FF2B5EF4-FFF2-40B4-BE49-F238E27FC236}">
                <a16:creationId xmlns:a16="http://schemas.microsoft.com/office/drawing/2014/main" id="{11491A03-0913-46B0-A844-F141E6EAE617}"/>
              </a:ext>
            </a:extLst>
          </p:cNvPr>
          <p:cNvSpPr>
            <a:spLocks noGrp="1"/>
          </p:cNvSpPr>
          <p:nvPr>
            <p:ph type="body" idx="1"/>
          </p:nvPr>
        </p:nvSpPr>
        <p:spPr/>
        <p:txBody>
          <a:bodyPr/>
          <a:lstStyle/>
          <a:p>
            <a:r>
              <a:rPr lang="en-US" dirty="0"/>
              <a:t>Prompt 2</a:t>
            </a:r>
          </a:p>
        </p:txBody>
      </p:sp>
    </p:spTree>
    <p:extLst>
      <p:ext uri="{BB962C8B-B14F-4D97-AF65-F5344CB8AC3E}">
        <p14:creationId xmlns:p14="http://schemas.microsoft.com/office/powerpoint/2010/main" val="2405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36D8A60-0C98-4164-92AE-E1C5D763984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442" r="2779" b="-1"/>
          <a:stretch/>
        </p:blipFill>
        <p:spPr>
          <a:xfrm>
            <a:off x="22071" y="10"/>
            <a:ext cx="12192000" cy="6857990"/>
          </a:xfrm>
          <a:prstGeom prst="rect">
            <a:avLst/>
          </a:prstGeom>
        </p:spPr>
      </p:pic>
      <p:sp>
        <p:nvSpPr>
          <p:cNvPr id="2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8D992C8-A63F-4042-B252-1F070899C4D1}"/>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dirty="0"/>
              <a:t>First impressions</a:t>
            </a:r>
            <a:br>
              <a:rPr lang="en-US" sz="3600" dirty="0"/>
            </a:br>
            <a:r>
              <a:rPr lang="en-US" sz="3600" dirty="0"/>
              <a:t>(Initial EDA)</a:t>
            </a:r>
          </a:p>
        </p:txBody>
      </p:sp>
      <p:cxnSp>
        <p:nvCxnSpPr>
          <p:cNvPr id="26" name="Straight Connector 2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F38E3A7-6B54-4135-AA0B-60365D0DAA41}"/>
              </a:ext>
            </a:extLst>
          </p:cNvPr>
          <p:cNvSpPr>
            <a:spLocks noGrp="1"/>
          </p:cNvSpPr>
          <p:nvPr>
            <p:ph type="body" sz="half" idx="2"/>
          </p:nvPr>
        </p:nvSpPr>
        <p:spPr>
          <a:xfrm>
            <a:off x="525516" y="4105660"/>
            <a:ext cx="4593021" cy="1931752"/>
          </a:xfrm>
        </p:spPr>
        <p:txBody>
          <a:bodyPr vert="horz" lIns="91440" tIns="45720" rIns="91440" bIns="45720" rtlCol="0" anchor="ctr">
            <a:normAutofit/>
          </a:bodyPr>
          <a:lstStyle/>
          <a:p>
            <a:pPr indent="-228600">
              <a:buFont typeface="Arial" panose="020B0604020202020204" pitchFamily="34" charset="0"/>
              <a:buChar char="•"/>
            </a:pPr>
            <a:r>
              <a:rPr lang="en-US" sz="1800" dirty="0"/>
              <a:t>Inconsistencies</a:t>
            </a:r>
          </a:p>
          <a:p>
            <a:pPr indent="-228600">
              <a:buFont typeface="Arial" panose="020B0604020202020204" pitchFamily="34" charset="0"/>
              <a:buChar char="•"/>
            </a:pPr>
            <a:r>
              <a:rPr lang="en-US" sz="1800" dirty="0"/>
              <a:t>Column relationships</a:t>
            </a:r>
          </a:p>
          <a:p>
            <a:pPr indent="-228600">
              <a:buFont typeface="Arial" panose="020B0604020202020204" pitchFamily="34" charset="0"/>
              <a:buChar char="•"/>
            </a:pPr>
            <a:r>
              <a:rPr lang="en-US" sz="1800" dirty="0"/>
              <a:t>Unnecessary columns</a:t>
            </a:r>
          </a:p>
          <a:p>
            <a:endParaRPr lang="en-US" sz="1800" dirty="0"/>
          </a:p>
        </p:txBody>
      </p:sp>
    </p:spTree>
    <p:extLst>
      <p:ext uri="{BB962C8B-B14F-4D97-AF65-F5344CB8AC3E}">
        <p14:creationId xmlns:p14="http://schemas.microsoft.com/office/powerpoint/2010/main" val="313709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07FA-A181-4515-AA22-E904E28D78C4}"/>
              </a:ext>
            </a:extLst>
          </p:cNvPr>
          <p:cNvSpPr>
            <a:spLocks noGrp="1"/>
          </p:cNvSpPr>
          <p:nvPr>
            <p:ph type="title"/>
          </p:nvPr>
        </p:nvSpPr>
        <p:spPr/>
        <p:txBody>
          <a:bodyPr/>
          <a:lstStyle/>
          <a:p>
            <a:r>
              <a:rPr lang="en-US" dirty="0"/>
              <a:t>Understanding the Data</a:t>
            </a:r>
          </a:p>
        </p:txBody>
      </p:sp>
      <p:sp>
        <p:nvSpPr>
          <p:cNvPr id="3" name="Content Placeholder 2">
            <a:extLst>
              <a:ext uri="{FF2B5EF4-FFF2-40B4-BE49-F238E27FC236}">
                <a16:creationId xmlns:a16="http://schemas.microsoft.com/office/drawing/2014/main" id="{0BD879EE-D0B1-4693-ADF4-E25591138573}"/>
              </a:ext>
            </a:extLst>
          </p:cNvPr>
          <p:cNvSpPr>
            <a:spLocks noGrp="1"/>
          </p:cNvSpPr>
          <p:nvPr>
            <p:ph idx="1"/>
          </p:nvPr>
        </p:nvSpPr>
        <p:spPr/>
        <p:txBody>
          <a:bodyPr>
            <a:normAutofit fontScale="92500" lnSpcReduction="10000"/>
          </a:bodyPr>
          <a:lstStyle/>
          <a:p>
            <a:pPr marL="0" indent="0">
              <a:buNone/>
            </a:pPr>
            <a:r>
              <a:rPr lang="en-US" dirty="0"/>
              <a:t>Identified 4 main groupings of columns (and used Freeze Panes to freeze top row!)</a:t>
            </a:r>
          </a:p>
          <a:p>
            <a:pPr marL="0" indent="0">
              <a:buNone/>
            </a:pPr>
            <a:endParaRPr lang="en-US" dirty="0"/>
          </a:p>
          <a:p>
            <a:r>
              <a:rPr lang="en-US" dirty="0"/>
              <a:t>Host information</a:t>
            </a:r>
          </a:p>
          <a:p>
            <a:r>
              <a:rPr lang="en-US" dirty="0"/>
              <a:t>Location Information</a:t>
            </a:r>
          </a:p>
          <a:p>
            <a:r>
              <a:rPr lang="en-US" dirty="0"/>
              <a:t>Rental information</a:t>
            </a:r>
          </a:p>
          <a:p>
            <a:r>
              <a:rPr lang="en-US" dirty="0"/>
              <a:t>Rating information</a:t>
            </a:r>
          </a:p>
          <a:p>
            <a:endParaRPr lang="en-US" dirty="0"/>
          </a:p>
          <a:p>
            <a:pPr marL="0" indent="0">
              <a:buNone/>
            </a:pPr>
            <a:r>
              <a:rPr lang="en-US" dirty="0">
                <a:solidFill>
                  <a:srgbClr val="FF0000"/>
                </a:solidFill>
              </a:rPr>
              <a:t>KEY NOTE: At no point does it say how many total bookings are represented per row </a:t>
            </a:r>
          </a:p>
          <a:p>
            <a:pPr marL="0" indent="0">
              <a:buNone/>
            </a:pPr>
            <a:endParaRPr lang="en-US" dirty="0"/>
          </a:p>
        </p:txBody>
      </p:sp>
    </p:spTree>
    <p:extLst>
      <p:ext uri="{BB962C8B-B14F-4D97-AF65-F5344CB8AC3E}">
        <p14:creationId xmlns:p14="http://schemas.microsoft.com/office/powerpoint/2010/main" val="103826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D26E-91BA-476D-9452-4D931EC7BD46}"/>
              </a:ext>
            </a:extLst>
          </p:cNvPr>
          <p:cNvSpPr>
            <a:spLocks noGrp="1"/>
          </p:cNvSpPr>
          <p:nvPr>
            <p:ph type="title"/>
          </p:nvPr>
        </p:nvSpPr>
        <p:spPr/>
        <p:txBody>
          <a:bodyPr/>
          <a:lstStyle/>
          <a:p>
            <a:r>
              <a:rPr lang="en-US" dirty="0"/>
              <a:t>Understanding the Data</a:t>
            </a:r>
          </a:p>
        </p:txBody>
      </p:sp>
      <p:sp>
        <p:nvSpPr>
          <p:cNvPr id="3" name="Content Placeholder 2">
            <a:extLst>
              <a:ext uri="{FF2B5EF4-FFF2-40B4-BE49-F238E27FC236}">
                <a16:creationId xmlns:a16="http://schemas.microsoft.com/office/drawing/2014/main" id="{3971B7E6-23D6-4881-A8D9-4CDEE17EEBAA}"/>
              </a:ext>
            </a:extLst>
          </p:cNvPr>
          <p:cNvSpPr>
            <a:spLocks noGrp="1"/>
          </p:cNvSpPr>
          <p:nvPr>
            <p:ph sz="half" idx="1"/>
          </p:nvPr>
        </p:nvSpPr>
        <p:spPr/>
        <p:txBody>
          <a:bodyPr>
            <a:normAutofit fontScale="32500" lnSpcReduction="20000"/>
          </a:bodyPr>
          <a:lstStyle/>
          <a:p>
            <a:pPr marL="0" indent="0">
              <a:buNone/>
            </a:pPr>
            <a:r>
              <a:rPr lang="en-US" dirty="0"/>
              <a:t>Questions</a:t>
            </a:r>
          </a:p>
          <a:p>
            <a:r>
              <a:rPr lang="en-US" dirty="0">
                <a:solidFill>
                  <a:srgbClr val="FF0000"/>
                </a:solidFill>
              </a:rPr>
              <a:t>Does ID correspond to property Id?</a:t>
            </a:r>
          </a:p>
          <a:p>
            <a:r>
              <a:rPr lang="en-US" dirty="0"/>
              <a:t>Is ID unique?</a:t>
            </a:r>
          </a:p>
          <a:p>
            <a:r>
              <a:rPr lang="en-US" dirty="0"/>
              <a:t>Is </a:t>
            </a:r>
            <a:r>
              <a:rPr lang="en-US" dirty="0" err="1"/>
              <a:t>neighborhood_cleansed</a:t>
            </a:r>
            <a:r>
              <a:rPr lang="en-US" dirty="0"/>
              <a:t> actually clean? Can it be used for validating non “Amsterdam” names in City field?</a:t>
            </a:r>
          </a:p>
          <a:p>
            <a:r>
              <a:rPr lang="en-US" dirty="0"/>
              <a:t>City is not just “Amsterdam” – how many represent properties actually IN </a:t>
            </a:r>
            <a:r>
              <a:rPr lang="en-US" dirty="0" err="1"/>
              <a:t>ADam</a:t>
            </a:r>
            <a:r>
              <a:rPr lang="en-US" dirty="0"/>
              <a:t> (i.e. listing has Neighborhood as City as in line 12)</a:t>
            </a:r>
          </a:p>
          <a:p>
            <a:r>
              <a:rPr lang="en-US" dirty="0"/>
              <a:t>Above is also true for State – which of these constitute a valid listing?</a:t>
            </a:r>
          </a:p>
          <a:p>
            <a:r>
              <a:rPr lang="en-US" dirty="0"/>
              <a:t>How do Dutch zip codes work? How well do zips correlate to neighborhood? Is this an important data point? Should the data be presented by Zip first and Neighborhood second, despite the original request?</a:t>
            </a:r>
          </a:p>
          <a:p>
            <a:r>
              <a:rPr lang="en-US" dirty="0">
                <a:solidFill>
                  <a:srgbClr val="FF0000"/>
                </a:solidFill>
              </a:rPr>
              <a:t>Do all neighborhoods have both houses and apartments?</a:t>
            </a:r>
          </a:p>
          <a:p>
            <a:r>
              <a:rPr lang="en-US" dirty="0">
                <a:solidFill>
                  <a:srgbClr val="FF0000"/>
                </a:solidFill>
              </a:rPr>
              <a:t>What defines accommodates? Does beds mean beds per room or beds total? How do 6 people fit in 2 beds (line 6)?</a:t>
            </a:r>
          </a:p>
          <a:p>
            <a:r>
              <a:rPr lang="en-US" dirty="0"/>
              <a:t>If a property accommodates more guests than are included in the base rate, does that affect booking rates? </a:t>
            </a:r>
            <a:r>
              <a:rPr lang="en-US" dirty="0">
                <a:solidFill>
                  <a:srgbClr val="FF0000"/>
                </a:solidFill>
              </a:rPr>
              <a:t>Should cost per be based on accommodation rate or base guests?</a:t>
            </a:r>
          </a:p>
          <a:p>
            <a:r>
              <a:rPr lang="en-US" dirty="0"/>
              <a:t>If Extra People = 0 does that mean they are additional people are free, or that no additional people are allowed? Does it matter?</a:t>
            </a:r>
          </a:p>
          <a:p>
            <a:r>
              <a:rPr lang="en-US" dirty="0"/>
              <a:t>How does response rate correlate to other factors, particularly overall score?</a:t>
            </a:r>
          </a:p>
          <a:p>
            <a:r>
              <a:rPr lang="en-US" dirty="0"/>
              <a:t>Number of reviews is difficult to read as total stays is unknown, but what would it matter if the number of stays were known?</a:t>
            </a:r>
          </a:p>
          <a:p>
            <a:r>
              <a:rPr lang="en-US" dirty="0"/>
              <a:t>What about the effect of squeezing more beds in the rooms (dependent)</a:t>
            </a:r>
          </a:p>
          <a:p>
            <a:endParaRPr lang="en-US" dirty="0"/>
          </a:p>
          <a:p>
            <a:endParaRPr lang="en-US" dirty="0"/>
          </a:p>
        </p:txBody>
      </p:sp>
      <p:sp>
        <p:nvSpPr>
          <p:cNvPr id="4" name="Content Placeholder 3">
            <a:extLst>
              <a:ext uri="{FF2B5EF4-FFF2-40B4-BE49-F238E27FC236}">
                <a16:creationId xmlns:a16="http://schemas.microsoft.com/office/drawing/2014/main" id="{6D28C261-EC5D-4249-8E58-895710BDB367}"/>
              </a:ext>
            </a:extLst>
          </p:cNvPr>
          <p:cNvSpPr>
            <a:spLocks noGrp="1"/>
          </p:cNvSpPr>
          <p:nvPr>
            <p:ph sz="half" idx="2"/>
          </p:nvPr>
        </p:nvSpPr>
        <p:spPr/>
        <p:txBody>
          <a:bodyPr>
            <a:normAutofit fontScale="32500" lnSpcReduction="20000"/>
          </a:bodyPr>
          <a:lstStyle/>
          <a:p>
            <a:pPr marL="0" indent="0">
              <a:buNone/>
            </a:pPr>
            <a:r>
              <a:rPr lang="en-US" dirty="0"/>
              <a:t>Notes</a:t>
            </a:r>
          </a:p>
          <a:p>
            <a:r>
              <a:rPr lang="en-US" dirty="0">
                <a:solidFill>
                  <a:srgbClr val="FF0000"/>
                </a:solidFill>
              </a:rPr>
              <a:t>Total bookings data point is missing</a:t>
            </a:r>
          </a:p>
          <a:p>
            <a:r>
              <a:rPr lang="en-US" dirty="0"/>
              <a:t>There are duplicate </a:t>
            </a:r>
            <a:r>
              <a:rPr lang="en-US" dirty="0" err="1"/>
              <a:t>host_ids</a:t>
            </a:r>
            <a:endParaRPr lang="en-US" dirty="0"/>
          </a:p>
          <a:p>
            <a:r>
              <a:rPr lang="en-US" dirty="0"/>
              <a:t>Hostname is probably not a useful column</a:t>
            </a:r>
          </a:p>
          <a:p>
            <a:r>
              <a:rPr lang="en-US" dirty="0"/>
              <a:t>Host since year and anniversary should be combined into a single date</a:t>
            </a:r>
          </a:p>
          <a:p>
            <a:r>
              <a:rPr lang="en-US" dirty="0"/>
              <a:t>Country column is cleanly Netherlands with no blanks</a:t>
            </a:r>
          </a:p>
          <a:p>
            <a:r>
              <a:rPr lang="en-US" dirty="0"/>
              <a:t>Latitude and Longitude are probably irrelevant, but could help in validating location city/state and maybe zip data</a:t>
            </a:r>
          </a:p>
          <a:p>
            <a:r>
              <a:rPr lang="en-US" dirty="0"/>
              <a:t>Lat/long probably do not need ~20 sig figs</a:t>
            </a:r>
          </a:p>
          <a:p>
            <a:r>
              <a:rPr lang="en-US" dirty="0"/>
              <a:t>Effect of property type (and room type) on $$</a:t>
            </a:r>
          </a:p>
          <a:p>
            <a:r>
              <a:rPr lang="en-US" dirty="0"/>
              <a:t>Number of reviews can help determine weight of review scores, i.e. 1 5-star review should weigh less than 100 5-star reviews</a:t>
            </a:r>
          </a:p>
          <a:p>
            <a:r>
              <a:rPr lang="en-US" dirty="0"/>
              <a:t>Need to understand fully what the review categories are pointing to. Comparing value to per night may point to what is considered a “good value” per neighborhood</a:t>
            </a:r>
          </a:p>
          <a:p>
            <a:endParaRPr lang="en-US" dirty="0"/>
          </a:p>
        </p:txBody>
      </p:sp>
    </p:spTree>
    <p:extLst>
      <p:ext uri="{BB962C8B-B14F-4D97-AF65-F5344CB8AC3E}">
        <p14:creationId xmlns:p14="http://schemas.microsoft.com/office/powerpoint/2010/main" val="49729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D26E-91BA-476D-9452-4D931EC7BD46}"/>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3971B7E6-23D6-4881-A8D9-4CDEE17EEBAA}"/>
              </a:ext>
            </a:extLst>
          </p:cNvPr>
          <p:cNvSpPr>
            <a:spLocks noGrp="1"/>
          </p:cNvSpPr>
          <p:nvPr>
            <p:ph sz="half" idx="1"/>
          </p:nvPr>
        </p:nvSpPr>
        <p:spPr>
          <a:xfrm>
            <a:off x="838200" y="1825625"/>
            <a:ext cx="10661374" cy="4351338"/>
          </a:xfrm>
        </p:spPr>
        <p:txBody>
          <a:bodyPr>
            <a:normAutofit/>
          </a:bodyPr>
          <a:lstStyle/>
          <a:p>
            <a:r>
              <a:rPr lang="en-US" dirty="0"/>
              <a:t>Does id correspond to property Id? If so, is it supposed to be unique?</a:t>
            </a:r>
          </a:p>
          <a:p>
            <a:r>
              <a:rPr lang="en-US" dirty="0"/>
              <a:t>Does beds mean beds per room or beds total? How do 6 people fit in 2 beds (line 6)? (Ignore?)</a:t>
            </a:r>
          </a:p>
          <a:p>
            <a:r>
              <a:rPr lang="en-US" dirty="0"/>
              <a:t>If a property accommodates more guests than are included in the base rate, should cost per night be based on accommodation rate or base guests?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43222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0854-F0B5-4F77-B27F-B74099BB2111}"/>
              </a:ext>
            </a:extLst>
          </p:cNvPr>
          <p:cNvSpPr>
            <a:spLocks noGrp="1"/>
          </p:cNvSpPr>
          <p:nvPr>
            <p:ph type="title"/>
          </p:nvPr>
        </p:nvSpPr>
        <p:spPr/>
        <p:txBody>
          <a:bodyPr/>
          <a:lstStyle/>
          <a:p>
            <a:r>
              <a:rPr lang="en-US" dirty="0"/>
              <a:t>Need metadata sheet</a:t>
            </a:r>
          </a:p>
        </p:txBody>
      </p:sp>
      <p:sp>
        <p:nvSpPr>
          <p:cNvPr id="3" name="Content Placeholder 2">
            <a:extLst>
              <a:ext uri="{FF2B5EF4-FFF2-40B4-BE49-F238E27FC236}">
                <a16:creationId xmlns:a16="http://schemas.microsoft.com/office/drawing/2014/main" id="{8BE4651E-5A51-46CE-A9A9-B8D0E71315E5}"/>
              </a:ext>
            </a:extLst>
          </p:cNvPr>
          <p:cNvSpPr>
            <a:spLocks noGrp="1"/>
          </p:cNvSpPr>
          <p:nvPr>
            <p:ph sz="half" idx="1"/>
          </p:nvPr>
        </p:nvSpPr>
        <p:spPr/>
        <p:txBody>
          <a:bodyPr/>
          <a:lstStyle/>
          <a:p>
            <a:r>
              <a:rPr lang="en-US" dirty="0"/>
              <a:t>Descriptive stats</a:t>
            </a:r>
          </a:p>
          <a:p>
            <a:r>
              <a:rPr lang="en-US" dirty="0"/>
              <a:t>Anomalies</a:t>
            </a:r>
          </a:p>
          <a:p>
            <a:r>
              <a:rPr lang="en-US" dirty="0"/>
              <a:t>Possibly </a:t>
            </a:r>
            <a:r>
              <a:rPr lang="en-US"/>
              <a:t>data dictionary</a:t>
            </a:r>
          </a:p>
          <a:p>
            <a:endParaRPr lang="en-US"/>
          </a:p>
        </p:txBody>
      </p:sp>
      <p:sp>
        <p:nvSpPr>
          <p:cNvPr id="4" name="Content Placeholder 3">
            <a:extLst>
              <a:ext uri="{FF2B5EF4-FFF2-40B4-BE49-F238E27FC236}">
                <a16:creationId xmlns:a16="http://schemas.microsoft.com/office/drawing/2014/main" id="{F43B06F1-780C-4E6F-8FAA-D37EC7CDC13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89698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691FCBF-6D18-4BA7-9BEC-5F052C48AF3C}"/>
              </a:ext>
            </a:extLst>
          </p:cNvPr>
          <p:cNvSpPr>
            <a:spLocks noGrp="1"/>
          </p:cNvSpPr>
          <p:nvPr>
            <p:ph type="title"/>
          </p:nvPr>
        </p:nvSpPr>
        <p:spPr>
          <a:xfrm>
            <a:off x="943277" y="712269"/>
            <a:ext cx="3370998" cy="5502264"/>
          </a:xfrm>
        </p:spPr>
        <p:txBody>
          <a:bodyPr>
            <a:normAutofit/>
          </a:bodyPr>
          <a:lstStyle/>
          <a:p>
            <a:r>
              <a:rPr lang="en-US">
                <a:solidFill>
                  <a:srgbClr val="FFFFFF"/>
                </a:solidFill>
              </a:rPr>
              <a:t>Planned Steps	</a:t>
            </a:r>
          </a:p>
        </p:txBody>
      </p:sp>
      <p:cxnSp>
        <p:nvCxnSpPr>
          <p:cNvPr id="24" name="Straight Connector 1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5">
            <a:extLst>
              <a:ext uri="{FF2B5EF4-FFF2-40B4-BE49-F238E27FC236}">
                <a16:creationId xmlns:a16="http://schemas.microsoft.com/office/drawing/2014/main" id="{5D34070E-D99E-4C53-AB38-A61EBB5BE594}"/>
              </a:ext>
            </a:extLst>
          </p:cNvPr>
          <p:cNvGraphicFramePr>
            <a:graphicFrameLocks noGrp="1"/>
          </p:cNvGraphicFramePr>
          <p:nvPr>
            <p:ph idx="1"/>
            <p:extLst>
              <p:ext uri="{D42A27DB-BD31-4B8C-83A1-F6EECF244321}">
                <p14:modId xmlns:p14="http://schemas.microsoft.com/office/powerpoint/2010/main" val="425431256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17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91FC-00AB-44E9-BF00-9E4B9D080159}"/>
              </a:ext>
            </a:extLst>
          </p:cNvPr>
          <p:cNvSpPr>
            <a:spLocks noGrp="1"/>
          </p:cNvSpPr>
          <p:nvPr>
            <p:ph type="title"/>
          </p:nvPr>
        </p:nvSpPr>
        <p:spPr/>
        <p:txBody>
          <a:bodyPr/>
          <a:lstStyle/>
          <a:p>
            <a:r>
              <a:rPr lang="en-US" dirty="0"/>
              <a:t>Importing Data</a:t>
            </a:r>
          </a:p>
        </p:txBody>
      </p:sp>
      <p:sp>
        <p:nvSpPr>
          <p:cNvPr id="7" name="Content Placeholder 6">
            <a:extLst>
              <a:ext uri="{FF2B5EF4-FFF2-40B4-BE49-F238E27FC236}">
                <a16:creationId xmlns:a16="http://schemas.microsoft.com/office/drawing/2014/main" id="{C4AFF319-862B-49D7-B795-BCD6C50667E5}"/>
              </a:ext>
            </a:extLst>
          </p:cNvPr>
          <p:cNvSpPr>
            <a:spLocks noGrp="1"/>
          </p:cNvSpPr>
          <p:nvPr>
            <p:ph idx="1"/>
          </p:nvPr>
        </p:nvSpPr>
        <p:spPr>
          <a:xfrm>
            <a:off x="838200" y="1743269"/>
            <a:ext cx="10515600" cy="4351338"/>
          </a:xfrm>
        </p:spPr>
        <p:txBody>
          <a:bodyPr>
            <a:normAutofit lnSpcReduction="10000"/>
          </a:bodyPr>
          <a:lstStyle/>
          <a:p>
            <a:r>
              <a:rPr lang="en-US" dirty="0"/>
              <a:t>Libraries:</a:t>
            </a:r>
          </a:p>
          <a:p>
            <a:endParaRPr lang="en-US" dirty="0"/>
          </a:p>
          <a:p>
            <a:endParaRPr lang="en-US" dirty="0"/>
          </a:p>
          <a:p>
            <a:endParaRPr lang="en-US" dirty="0"/>
          </a:p>
          <a:p>
            <a:endParaRPr lang="en-US" dirty="0"/>
          </a:p>
          <a:p>
            <a:endParaRPr lang="en-US" dirty="0"/>
          </a:p>
          <a:p>
            <a:endParaRPr lang="en-US" dirty="0"/>
          </a:p>
          <a:p>
            <a:r>
              <a:rPr lang="en-US" dirty="0"/>
              <a:t>Also set working directory and imported cleaned CSVs of </a:t>
            </a:r>
            <a:r>
              <a:rPr lang="en-US" dirty="0" err="1"/>
              <a:t>city,etc</a:t>
            </a:r>
            <a:r>
              <a:rPr lang="en-US" dirty="0"/>
              <a:t>. data</a:t>
            </a:r>
          </a:p>
          <a:p>
            <a:r>
              <a:rPr lang="en-US" dirty="0"/>
              <a:t>Renamed some columns to make Match easier later (all done in R)</a:t>
            </a:r>
          </a:p>
          <a:p>
            <a:pPr lvl="1"/>
            <a:endParaRPr lang="en-US" dirty="0"/>
          </a:p>
        </p:txBody>
      </p:sp>
      <p:pic>
        <p:nvPicPr>
          <p:cNvPr id="8" name="Picture 7">
            <a:extLst>
              <a:ext uri="{FF2B5EF4-FFF2-40B4-BE49-F238E27FC236}">
                <a16:creationId xmlns:a16="http://schemas.microsoft.com/office/drawing/2014/main" id="{F08E0DFD-8DA1-40AD-979B-44E9EC984279}"/>
              </a:ext>
            </a:extLst>
          </p:cNvPr>
          <p:cNvPicPr>
            <a:picLocks noChangeAspect="1"/>
          </p:cNvPicPr>
          <p:nvPr/>
        </p:nvPicPr>
        <p:blipFill>
          <a:blip r:embed="rId2"/>
          <a:stretch>
            <a:fillRect/>
          </a:stretch>
        </p:blipFill>
        <p:spPr>
          <a:xfrm>
            <a:off x="1631733" y="2286154"/>
            <a:ext cx="8928534" cy="2687136"/>
          </a:xfrm>
          <a:prstGeom prst="rect">
            <a:avLst/>
          </a:prstGeom>
        </p:spPr>
      </p:pic>
    </p:spTree>
    <p:extLst>
      <p:ext uri="{BB962C8B-B14F-4D97-AF65-F5344CB8AC3E}">
        <p14:creationId xmlns:p14="http://schemas.microsoft.com/office/powerpoint/2010/main" val="2775915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888</Words>
  <Application>Microsoft Office PowerPoint</Application>
  <PresentationFormat>Widescreen</PresentationFormat>
  <Paragraphs>104</Paragraphs>
  <Slides>15</Slides>
  <Notes>0</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1</vt:lpstr>
      <vt:lpstr>Which Property Types receive the most positive reviews?</vt:lpstr>
      <vt:lpstr>First impressions (Initial EDA)</vt:lpstr>
      <vt:lpstr>Understanding the Data</vt:lpstr>
      <vt:lpstr>Understanding the Data</vt:lpstr>
      <vt:lpstr>Key Questions</vt:lpstr>
      <vt:lpstr>Need metadata sheet</vt:lpstr>
      <vt:lpstr>Planned Steps </vt:lpstr>
      <vt:lpstr>Importing Data</vt:lpstr>
      <vt:lpstr>Cleaning Data</vt:lpstr>
      <vt:lpstr>Dealing with NA values</vt:lpstr>
      <vt:lpstr>Feature Engineering</vt:lpstr>
      <vt:lpstr>So what is the answer?</vt:lpstr>
      <vt:lpstr>Which property types get the most positive reviews?</vt:lpstr>
      <vt:lpstr>What’s next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Wizzly Rompus</dc:creator>
  <cp:lastModifiedBy>Wizzly Rompus</cp:lastModifiedBy>
  <cp:revision>3</cp:revision>
  <dcterms:created xsi:type="dcterms:W3CDTF">2019-02-26T01:44:53Z</dcterms:created>
  <dcterms:modified xsi:type="dcterms:W3CDTF">2019-02-26T02:03:26Z</dcterms:modified>
</cp:coreProperties>
</file>