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3" r:id="rId4"/>
    <p:sldId id="265" r:id="rId5"/>
    <p:sldId id="275" r:id="rId6"/>
    <p:sldId id="271" r:id="rId7"/>
    <p:sldId id="268" r:id="rId8"/>
    <p:sldId id="274" r:id="rId9"/>
    <p:sldId id="262" r:id="rId10"/>
    <p:sldId id="263" r:id="rId11"/>
  </p:sldIdLst>
  <p:sldSz cx="9144000" cy="6858000" type="screen4x3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338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D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79B0F-E817-43C6-A435-76329C1AA20C}" type="datetimeFigureOut">
              <a:rPr lang="es-DO" smtClean="0"/>
              <a:pPr/>
              <a:t>22/02/2018</a:t>
            </a:fld>
            <a:endParaRPr lang="es-D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D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D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52662-418F-46AC-B874-A32DBA40B138}" type="slidenum">
              <a:rPr lang="es-DO" smtClean="0"/>
              <a:pPr/>
              <a:t>‹Nº›</a:t>
            </a:fld>
            <a:endParaRPr lang="es-D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D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CA8E-C422-46F7-8796-45F79E2AB9B7}" type="datetime1">
              <a:rPr lang="es-DO" smtClean="0"/>
              <a:pPr/>
              <a:t>22/02/2018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655F-9763-44EA-8ED3-6BEC415CD797}" type="slidenum">
              <a:rPr lang="es-DO" smtClean="0"/>
              <a:pPr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AA8E-2237-49C8-BA5E-637213991106}" type="datetime1">
              <a:rPr lang="es-DO" smtClean="0"/>
              <a:pPr/>
              <a:t>22/02/2018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655F-9763-44EA-8ED3-6BEC415CD797}" type="slidenum">
              <a:rPr lang="es-DO" smtClean="0"/>
              <a:pPr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7655-C530-4893-B2EB-B097D37E2B6D}" type="datetime1">
              <a:rPr lang="es-DO" smtClean="0"/>
              <a:pPr/>
              <a:t>22/02/2018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655F-9763-44EA-8ED3-6BEC415CD797}" type="slidenum">
              <a:rPr lang="es-DO" smtClean="0"/>
              <a:pPr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4CAC-E4E1-440A-86DA-E4BF377D7F7A}" type="datetime1">
              <a:rPr lang="es-DO" smtClean="0"/>
              <a:pPr/>
              <a:t>22/02/2018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655F-9763-44EA-8ED3-6BEC415CD797}" type="slidenum">
              <a:rPr lang="es-DO" smtClean="0"/>
              <a:pPr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36D4-603E-4C65-9957-8464C4AA97DD}" type="datetime1">
              <a:rPr lang="es-DO" smtClean="0"/>
              <a:pPr/>
              <a:t>22/02/2018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655F-9763-44EA-8ED3-6BEC415CD797}" type="slidenum">
              <a:rPr lang="es-DO" smtClean="0"/>
              <a:pPr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4F72-417A-4578-BE2B-C33A78BEBA62}" type="datetime1">
              <a:rPr lang="es-DO" smtClean="0"/>
              <a:pPr/>
              <a:t>22/02/2018</a:t>
            </a:fld>
            <a:endParaRPr lang="es-D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655F-9763-44EA-8ED3-6BEC415CD797}" type="slidenum">
              <a:rPr lang="es-DO" smtClean="0"/>
              <a:pPr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FE1A-4945-4A7A-989E-E033B81B80A9}" type="datetime1">
              <a:rPr lang="es-DO" smtClean="0"/>
              <a:pPr/>
              <a:t>22/02/2018</a:t>
            </a:fld>
            <a:endParaRPr lang="es-D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655F-9763-44EA-8ED3-6BEC415CD797}" type="slidenum">
              <a:rPr lang="es-DO" smtClean="0"/>
              <a:pPr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3A7B-7AD9-4E98-A0AE-A57AF5402D07}" type="datetime1">
              <a:rPr lang="es-DO" smtClean="0"/>
              <a:pPr/>
              <a:t>22/02/2018</a:t>
            </a:fld>
            <a:endParaRPr lang="es-D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655F-9763-44EA-8ED3-6BEC415CD797}" type="slidenum">
              <a:rPr lang="es-DO" smtClean="0"/>
              <a:pPr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BAF2-A2EA-4665-9A14-0C855C3404F5}" type="datetime1">
              <a:rPr lang="es-DO" smtClean="0"/>
              <a:pPr/>
              <a:t>22/02/2018</a:t>
            </a:fld>
            <a:endParaRPr lang="es-D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655F-9763-44EA-8ED3-6BEC415CD797}" type="slidenum">
              <a:rPr lang="es-DO" smtClean="0"/>
              <a:pPr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FE29-4D7F-4775-8D6E-2D323B188C61}" type="datetime1">
              <a:rPr lang="es-DO" smtClean="0"/>
              <a:pPr/>
              <a:t>22/02/2018</a:t>
            </a:fld>
            <a:endParaRPr lang="es-D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655F-9763-44EA-8ED3-6BEC415CD797}" type="slidenum">
              <a:rPr lang="es-DO" smtClean="0"/>
              <a:pPr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717A-F8C8-4CE1-A018-8FF056F10EA4}" type="datetime1">
              <a:rPr lang="es-DO" smtClean="0"/>
              <a:pPr/>
              <a:t>22/02/2018</a:t>
            </a:fld>
            <a:endParaRPr lang="es-D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655F-9763-44EA-8ED3-6BEC415CD797}" type="slidenum">
              <a:rPr lang="es-DO" smtClean="0"/>
              <a:pPr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70A62-98F6-4563-93B5-EDAD416E3BED}" type="datetime1">
              <a:rPr lang="es-DO" smtClean="0"/>
              <a:pPr/>
              <a:t>22/02/2018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9655F-9763-44EA-8ED3-6BEC415CD797}" type="slidenum">
              <a:rPr lang="es-DO" smtClean="0"/>
              <a:pPr/>
              <a:t>‹Nº›</a:t>
            </a:fld>
            <a:endParaRPr lang="es-D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tutorials.org/SQL/Database+design+for+mere+mortals/Part+II+The+Design+Process/Chapter+11.+Business+Rules/What+Are+Business+Rules/" TargetMode="External"/><Relationship Id="rId2" Type="http://schemas.openxmlformats.org/officeDocument/2006/relationships/hyperlink" Target="http://www.databaseanswers.org/tutorial4_db_schema/tutorial_business_rules.htm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en.wikipedia.org/wiki/Business_rule" TargetMode="External"/><Relationship Id="rId4" Type="http://schemas.openxmlformats.org/officeDocument/2006/relationships/hyperlink" Target="https://www.paragoncorporation.com/ArticleDetail.aspx?ArticleID=15Introduc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es-DO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MS Mincho" pitchFamily="49" charset="-128"/>
                <a:cs typeface="Arial" charset="0"/>
              </a:rPr>
              <a:t>Reglas </a:t>
            </a:r>
            <a:r>
              <a:rPr kumimoji="0" lang="es-DO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MS Mincho" pitchFamily="49" charset="-128"/>
                <a:cs typeface="Arial" charset="0"/>
              </a:rPr>
              <a:t>del negocio</a:t>
            </a:r>
            <a:endParaRPr lang="es-D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3501008"/>
            <a:ext cx="6400800" cy="1752600"/>
          </a:xfrm>
        </p:spPr>
        <p:txBody>
          <a:bodyPr/>
          <a:lstStyle/>
          <a:p>
            <a:r>
              <a:rPr lang="es-ES" dirty="0" smtClean="0"/>
              <a:t>V2.0</a:t>
            </a:r>
            <a:endParaRPr lang="es-ES" dirty="0" smtClean="0"/>
          </a:p>
          <a:p>
            <a:r>
              <a:rPr lang="es-ES" dirty="0" smtClean="0"/>
              <a:t>Febrero 2018</a:t>
            </a:r>
            <a:endParaRPr lang="es-ES" dirty="0" smtClean="0"/>
          </a:p>
          <a:p>
            <a:r>
              <a:rPr lang="es-ES" dirty="0" smtClean="0"/>
              <a:t>Ferreiras</a:t>
            </a:r>
            <a:endParaRPr lang="es-D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655F-9763-44EA-8ED3-6BEC415CD797}" type="slidenum">
              <a:rPr lang="es-DO" smtClean="0"/>
              <a:pPr/>
              <a:t>1</a:t>
            </a:fld>
            <a:endParaRPr lang="es-D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Referencias</a:t>
            </a:r>
            <a:endParaRPr lang="es-D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95536" y="1412776"/>
            <a:ext cx="83529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DO" dirty="0" smtClean="0">
                <a:sym typeface="Wingdings"/>
              </a:rPr>
              <a:t>  </a:t>
            </a:r>
            <a:r>
              <a:rPr lang="en-US" dirty="0" smtClean="0">
                <a:sym typeface="Wingdings"/>
              </a:rPr>
              <a:t>Business Rules and </a:t>
            </a:r>
            <a:r>
              <a:rPr lang="en-US" dirty="0" smtClean="0">
                <a:sym typeface="Wingdings"/>
              </a:rPr>
              <a:t>Database   </a:t>
            </a:r>
            <a:r>
              <a:rPr lang="en-US" dirty="0" smtClean="0">
                <a:sym typeface="Wingdings"/>
                <a:hlinkClick r:id="rId2"/>
              </a:rPr>
              <a:t>http</a:t>
            </a:r>
            <a:r>
              <a:rPr lang="en-US" dirty="0" smtClean="0">
                <a:sym typeface="Wingdings"/>
                <a:hlinkClick r:id="rId2"/>
              </a:rPr>
              <a:t>://</a:t>
            </a:r>
            <a:r>
              <a:rPr lang="en-US" dirty="0" smtClean="0">
                <a:sym typeface="Wingdings"/>
                <a:hlinkClick r:id="rId2"/>
              </a:rPr>
              <a:t>www.databaseanswers.org/tutorial4_db_schema/tutorial_business_rules.htm</a:t>
            </a:r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ym typeface="Wingdings"/>
              </a:rPr>
              <a:t>  What </a:t>
            </a:r>
            <a:r>
              <a:rPr lang="en-US" dirty="0" smtClean="0">
                <a:sym typeface="Wingdings"/>
              </a:rPr>
              <a:t>Are Business Rules?</a:t>
            </a:r>
          </a:p>
          <a:p>
            <a:r>
              <a:rPr lang="en-US" dirty="0" smtClean="0">
                <a:sym typeface="Wingdings"/>
                <a:hlinkClick r:id="rId3"/>
              </a:rPr>
              <a:t>http://etutorials.org/SQL/Database+design+for+mere+mortals/Part+II+The+Design+Process/Chapter+11.+Business+Rules/What+Are+Business+Rules</a:t>
            </a:r>
            <a:r>
              <a:rPr lang="en-US" dirty="0" smtClean="0">
                <a:sym typeface="Wingdings"/>
                <a:hlinkClick r:id="rId3"/>
              </a:rPr>
              <a:t>/</a:t>
            </a:r>
            <a:r>
              <a:rPr lang="en-US" dirty="0" smtClean="0">
                <a:sym typeface="Wingdings"/>
              </a:rPr>
              <a:t> </a:t>
            </a:r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ym typeface="Wingdings"/>
              </a:rPr>
              <a:t> Business </a:t>
            </a:r>
            <a:r>
              <a:rPr lang="en-US" dirty="0" smtClean="0">
                <a:sym typeface="Wingdings"/>
              </a:rPr>
              <a:t>Rules and Object Orientation</a:t>
            </a:r>
          </a:p>
          <a:p>
            <a:r>
              <a:rPr lang="en-US" dirty="0" smtClean="0">
                <a:sym typeface="Wingdings"/>
                <a:hlinkClick r:id="rId4"/>
              </a:rPr>
              <a:t>https://</a:t>
            </a:r>
            <a:r>
              <a:rPr lang="en-US" dirty="0" smtClean="0">
                <a:sym typeface="Wingdings"/>
                <a:hlinkClick r:id="rId4"/>
              </a:rPr>
              <a:t>www.paragoncorporation.com/ArticleDetail.aspx?ArticleID=15Introduction</a:t>
            </a:r>
            <a:r>
              <a:rPr lang="en-US" dirty="0" smtClean="0">
                <a:sym typeface="Wingdings"/>
              </a:rPr>
              <a:t> 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 </a:t>
            </a:r>
            <a:endParaRPr lang="es-DO" dirty="0">
              <a:sym typeface="Wingdings"/>
            </a:endParaRPr>
          </a:p>
          <a:p>
            <a:pPr>
              <a:buFont typeface="Arial" pitchFamily="34" charset="0"/>
              <a:buChar char="•"/>
            </a:pPr>
            <a:r>
              <a:rPr lang="es-DO" dirty="0" smtClean="0">
                <a:sym typeface="Wingdings"/>
              </a:rPr>
              <a:t> Business rules</a:t>
            </a:r>
          </a:p>
          <a:p>
            <a:r>
              <a:rPr lang="es-DO" dirty="0">
                <a:sym typeface="Wingdings"/>
              </a:rPr>
              <a:t> </a:t>
            </a:r>
            <a:r>
              <a:rPr lang="es-DO" dirty="0" smtClean="0">
                <a:sym typeface="Wingdings"/>
              </a:rPr>
              <a:t> </a:t>
            </a:r>
            <a:r>
              <a:rPr lang="es-DO" dirty="0" smtClean="0">
                <a:sym typeface="Wingdings"/>
                <a:hlinkClick r:id="rId5"/>
              </a:rPr>
              <a:t>http://en.wikipedia.org/wiki/Business_rule</a:t>
            </a:r>
            <a:endParaRPr lang="es-DO" dirty="0" smtClean="0">
              <a:sym typeface="Wingdings"/>
            </a:endParaRPr>
          </a:p>
          <a:p>
            <a:endParaRPr lang="es-ES" dirty="0">
              <a:sym typeface="Wingdings"/>
            </a:endParaRPr>
          </a:p>
          <a:p>
            <a:pPr>
              <a:buFont typeface="Arial" pitchFamily="34" charset="0"/>
              <a:buChar char="•"/>
            </a:pPr>
            <a:r>
              <a:rPr lang="es-ES" dirty="0" smtClean="0">
                <a:sym typeface="Wingdings"/>
              </a:rPr>
              <a:t> </a:t>
            </a:r>
            <a:r>
              <a:rPr lang="es-ES" dirty="0" smtClean="0">
                <a:sym typeface="Wingdings"/>
              </a:rPr>
              <a:t>...</a:t>
            </a:r>
            <a:endParaRPr lang="es-D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655F-9763-44EA-8ED3-6BEC415CD797}" type="slidenum">
              <a:rPr lang="es-DO" smtClean="0"/>
              <a:pPr/>
              <a:t>10</a:t>
            </a:fld>
            <a:endParaRPr lang="es-D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Regla de negocio</a:t>
            </a:r>
            <a:endParaRPr lang="es-D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467544" y="1268760"/>
            <a:ext cx="835292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DO" sz="2400" dirty="0" smtClean="0"/>
              <a:t>  </a:t>
            </a:r>
            <a:r>
              <a:rPr lang="es-DO" sz="2400" dirty="0" smtClean="0"/>
              <a:t>Es una expresión </a:t>
            </a:r>
            <a:r>
              <a:rPr lang="es-DO" sz="2400" dirty="0" smtClean="0"/>
              <a:t>clara y definida </a:t>
            </a:r>
            <a:r>
              <a:rPr lang="es-DO" sz="2400" dirty="0" smtClean="0"/>
              <a:t>de </a:t>
            </a:r>
            <a:r>
              <a:rPr lang="es-DO" sz="2400" dirty="0" smtClean="0"/>
              <a:t>las políticas y procedimientos de una organización, aplicada </a:t>
            </a:r>
            <a:r>
              <a:rPr lang="es-DO" sz="2400" dirty="0" smtClean="0"/>
              <a:t>a personas, procesos, comportamiento corporativo </a:t>
            </a:r>
            <a:r>
              <a:rPr lang="es-DO" sz="2400" dirty="0" smtClean="0"/>
              <a:t>y/o </a:t>
            </a:r>
            <a:r>
              <a:rPr lang="es-DO" sz="2400" dirty="0" smtClean="0"/>
              <a:t>sistemas </a:t>
            </a:r>
            <a:r>
              <a:rPr lang="es-DO" sz="2400" dirty="0" smtClean="0"/>
              <a:t>informáticos.</a:t>
            </a:r>
          </a:p>
          <a:p>
            <a:pPr>
              <a:buFont typeface="Arial" pitchFamily="34" charset="0"/>
              <a:buChar char="•"/>
            </a:pPr>
            <a:endParaRPr lang="es-DO" sz="2000" dirty="0" smtClean="0"/>
          </a:p>
          <a:p>
            <a:pPr lvl="1">
              <a:buFont typeface="Arial" pitchFamily="34" charset="0"/>
              <a:buChar char="•"/>
            </a:pPr>
            <a:r>
              <a:rPr lang="es-DO" sz="2000" dirty="0" smtClean="0"/>
              <a:t>  </a:t>
            </a:r>
            <a:r>
              <a:rPr lang="es-DO" sz="2000" b="1" dirty="0" smtClean="0"/>
              <a:t>Ejemplos: </a:t>
            </a:r>
          </a:p>
          <a:p>
            <a:pPr lvl="2">
              <a:buFont typeface="Arial" pitchFamily="34" charset="0"/>
              <a:buChar char="•"/>
            </a:pPr>
            <a:endParaRPr lang="es-DO" sz="2000" b="1" i="1" dirty="0" smtClean="0"/>
          </a:p>
          <a:p>
            <a:pPr lvl="2">
              <a:buFont typeface="Arial" pitchFamily="34" charset="0"/>
              <a:buChar char="•"/>
            </a:pPr>
            <a:r>
              <a:rPr lang="es-DO" sz="2000" b="1" i="1" dirty="0" smtClean="0"/>
              <a:t>  </a:t>
            </a:r>
            <a:r>
              <a:rPr lang="es-DO" sz="2000" i="1" dirty="0" smtClean="0"/>
              <a:t>No </a:t>
            </a:r>
            <a:r>
              <a:rPr lang="es-DO" sz="2000" i="1" dirty="0" smtClean="0"/>
              <a:t>se realizará verificación de crédito en clientes </a:t>
            </a:r>
            <a:r>
              <a:rPr lang="es-DO" sz="2000" i="1" dirty="0" smtClean="0"/>
              <a:t>que regresan. </a:t>
            </a:r>
          </a:p>
          <a:p>
            <a:pPr lvl="2">
              <a:buFont typeface="Arial" pitchFamily="34" charset="0"/>
              <a:buChar char="•"/>
            </a:pPr>
            <a:endParaRPr lang="es-DO" sz="2000" i="1" dirty="0" smtClean="0"/>
          </a:p>
          <a:p>
            <a:pPr lvl="2">
              <a:buFont typeface="Arial" pitchFamily="34" charset="0"/>
              <a:buChar char="•"/>
            </a:pPr>
            <a:r>
              <a:rPr lang="es-DO" sz="2000" i="1" dirty="0" smtClean="0"/>
              <a:t> </a:t>
            </a:r>
            <a:r>
              <a:rPr lang="es-DO" sz="2000" i="1" dirty="0" smtClean="0"/>
              <a:t>Se requiere un agente de alquiler para rechazar a una persona si su calificación crediticia es demasiado baja;</a:t>
            </a:r>
          </a:p>
          <a:p>
            <a:pPr lvl="2">
              <a:buFont typeface="Arial" pitchFamily="34" charset="0"/>
              <a:buChar char="•"/>
            </a:pPr>
            <a:endParaRPr lang="es-DO" sz="2000" i="1" dirty="0" smtClean="0"/>
          </a:p>
          <a:p>
            <a:pPr lvl="2">
              <a:buFont typeface="Arial" pitchFamily="34" charset="0"/>
              <a:buChar char="•"/>
            </a:pPr>
            <a:r>
              <a:rPr lang="es-DO" sz="2000" i="1" dirty="0" smtClean="0"/>
              <a:t>  Todos los </a:t>
            </a:r>
            <a:r>
              <a:rPr lang="es-DO" sz="2000" i="1" dirty="0" smtClean="0"/>
              <a:t>agentes de la compañía </a:t>
            </a:r>
            <a:r>
              <a:rPr lang="es-DO" sz="2000" i="1" dirty="0" smtClean="0"/>
              <a:t>deben utilizar </a:t>
            </a:r>
            <a:r>
              <a:rPr lang="es-DO" sz="2000" i="1" dirty="0" smtClean="0"/>
              <a:t>una lista de proveedores </a:t>
            </a:r>
            <a:r>
              <a:rPr lang="es-DO" sz="2000" i="1" dirty="0" smtClean="0"/>
              <a:t>preferidos.</a:t>
            </a:r>
          </a:p>
          <a:p>
            <a:pPr lvl="2">
              <a:buFont typeface="Arial" pitchFamily="34" charset="0"/>
              <a:buChar char="•"/>
            </a:pPr>
            <a:endParaRPr lang="es-DO" sz="2000" i="1" dirty="0" smtClean="0"/>
          </a:p>
          <a:p>
            <a:pPr lvl="2">
              <a:buFont typeface="Arial" pitchFamily="34" charset="0"/>
              <a:buChar char="•"/>
            </a:pPr>
            <a:r>
              <a:rPr lang="es-DO" sz="2000" i="1" dirty="0" smtClean="0"/>
              <a:t> Cada </a:t>
            </a:r>
            <a:r>
              <a:rPr lang="es-DO" sz="2000" i="1" dirty="0" smtClean="0"/>
              <a:t>Pedido </a:t>
            </a:r>
            <a:r>
              <a:rPr lang="es-DO" sz="2000" i="1" dirty="0" smtClean="0"/>
              <a:t>debe estar asociado a un </a:t>
            </a:r>
            <a:r>
              <a:rPr lang="es-DO" sz="2000" i="1" dirty="0" smtClean="0"/>
              <a:t>Producto</a:t>
            </a:r>
            <a:r>
              <a:rPr lang="es-DO" sz="2000" i="1" dirty="0" smtClean="0"/>
              <a:t>.</a:t>
            </a:r>
            <a:endParaRPr lang="en-US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655F-9763-44EA-8ED3-6BEC415CD797}" type="slidenum">
              <a:rPr lang="es-DO" smtClean="0"/>
              <a:pPr/>
              <a:t>2</a:t>
            </a:fld>
            <a:endParaRPr lang="es-D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Regla de negocio</a:t>
            </a:r>
            <a:endParaRPr lang="es-D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95536" y="1196752"/>
            <a:ext cx="83529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s-DO" sz="2400" dirty="0" smtClean="0"/>
          </a:p>
          <a:p>
            <a:pPr>
              <a:buFont typeface="Arial" pitchFamily="34" charset="0"/>
              <a:buChar char="•"/>
            </a:pPr>
            <a:r>
              <a:rPr lang="es-DO" sz="2400" dirty="0" smtClean="0"/>
              <a:t>  Hay </a:t>
            </a:r>
            <a:r>
              <a:rPr lang="es-DO" sz="2400" b="1" dirty="0" smtClean="0"/>
              <a:t>dos tipos </a:t>
            </a:r>
            <a:r>
              <a:rPr lang="es-DO" sz="2400" dirty="0" smtClean="0"/>
              <a:t>principales de reglas de negocio:</a:t>
            </a:r>
          </a:p>
          <a:p>
            <a:pPr>
              <a:buFont typeface="Arial" pitchFamily="34" charset="0"/>
              <a:buChar char="•"/>
            </a:pPr>
            <a:endParaRPr lang="es-DO" sz="2400" dirty="0" smtClean="0"/>
          </a:p>
          <a:p>
            <a:pPr lvl="1">
              <a:buFont typeface="Arial" pitchFamily="34" charset="0"/>
              <a:buChar char="•"/>
            </a:pPr>
            <a:r>
              <a:rPr lang="es-DO" sz="2400" dirty="0" smtClean="0"/>
              <a:t> Orientado a bases de datos.</a:t>
            </a:r>
          </a:p>
          <a:p>
            <a:pPr lvl="1">
              <a:buFont typeface="Arial" pitchFamily="34" charset="0"/>
              <a:buChar char="•"/>
            </a:pPr>
            <a:r>
              <a:rPr lang="es-DO" sz="2400" dirty="0" smtClean="0"/>
              <a:t> Orientadas a las aplicaciones</a:t>
            </a:r>
            <a:r>
              <a:rPr lang="es-DO" sz="2400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es-DO" sz="2400" dirty="0" smtClean="0"/>
          </a:p>
          <a:p>
            <a:pPr>
              <a:buFont typeface="Arial" pitchFamily="34" charset="0"/>
              <a:buChar char="•"/>
            </a:pPr>
            <a:r>
              <a:rPr lang="es-DO" sz="2400" dirty="0" smtClean="0"/>
              <a:t>  Algunas reglas de negocios no pueden ser modeladas.</a:t>
            </a:r>
          </a:p>
          <a:p>
            <a:pPr lvl="1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655F-9763-44EA-8ED3-6BEC415CD797}" type="slidenum">
              <a:rPr lang="es-DO" smtClean="0"/>
              <a:pPr/>
              <a:t>3</a:t>
            </a:fld>
            <a:endParaRPr lang="es-DO"/>
          </a:p>
        </p:txBody>
      </p:sp>
      <p:sp>
        <p:nvSpPr>
          <p:cNvPr id="5" name="4 Llamada rectangular redondeada"/>
          <p:cNvSpPr/>
          <p:nvPr/>
        </p:nvSpPr>
        <p:spPr>
          <a:xfrm>
            <a:off x="5292080" y="2276872"/>
            <a:ext cx="3528392" cy="648072"/>
          </a:xfrm>
          <a:prstGeom prst="wedgeRoundRectCallout">
            <a:avLst>
              <a:gd name="adj1" fmla="val -70033"/>
              <a:gd name="adj2" fmla="val -561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>
                <a:solidFill>
                  <a:schemeClr val="tx1"/>
                </a:solidFill>
              </a:rPr>
              <a:t>Son  de interés inmediato en este curso. </a:t>
            </a:r>
            <a:endParaRPr lang="es-DO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smtClean="0"/>
              <a:t>Reglas de negocio orientadas a bases de datos</a:t>
            </a:r>
            <a:endParaRPr lang="es-DO" sz="3200" b="1" dirty="0"/>
          </a:p>
        </p:txBody>
      </p:sp>
      <p:sp>
        <p:nvSpPr>
          <p:cNvPr id="3" name="2 Rectángulo"/>
          <p:cNvSpPr/>
          <p:nvPr/>
        </p:nvSpPr>
        <p:spPr>
          <a:xfrm>
            <a:off x="539552" y="1340768"/>
            <a:ext cx="8136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DO" dirty="0" smtClean="0"/>
              <a:t>  Permiten al diseñador de base de datos crear un modelo de datos en el cual las clases participantes tienen reglas y restricciones de participación y  de relación entre ellas</a:t>
            </a:r>
            <a:r>
              <a:rPr lang="es-DO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s-DO" dirty="0" smtClean="0"/>
          </a:p>
          <a:p>
            <a:pPr>
              <a:buFont typeface="Arial" pitchFamily="34" charset="0"/>
              <a:buChar char="•"/>
            </a:pPr>
            <a:r>
              <a:rPr lang="es-DO" dirty="0" smtClean="0"/>
              <a:t>  Expresan </a:t>
            </a:r>
            <a:r>
              <a:rPr lang="es-DO" dirty="0" smtClean="0"/>
              <a:t>restricciones específicas sobre la creación, actualización y eliminación de datos persistentes en un sistema de información.</a:t>
            </a:r>
            <a:endParaRPr lang="es-DO" dirty="0" smtClean="0"/>
          </a:p>
          <a:p>
            <a:pPr>
              <a:buFont typeface="Arial" pitchFamily="34" charset="0"/>
              <a:buChar char="•"/>
            </a:pPr>
            <a:endParaRPr lang="es-DO" dirty="0" smtClean="0"/>
          </a:p>
          <a:p>
            <a:pPr>
              <a:buFont typeface="Arial" pitchFamily="34" charset="0"/>
              <a:buChar char="•"/>
            </a:pPr>
            <a:r>
              <a:rPr lang="es-DO" dirty="0" smtClean="0"/>
              <a:t>  Las reglas de negocio orientadas a bases de datos se dividen en dos categorías:</a:t>
            </a:r>
          </a:p>
          <a:p>
            <a:pPr>
              <a:buFont typeface="Arial" pitchFamily="34" charset="0"/>
              <a:buChar char="•"/>
            </a:pPr>
            <a:endParaRPr lang="es-DO" dirty="0" smtClean="0"/>
          </a:p>
          <a:p>
            <a:pPr lvl="1">
              <a:buFont typeface="Arial" pitchFamily="34" charset="0"/>
              <a:buChar char="•"/>
            </a:pPr>
            <a:r>
              <a:rPr lang="es-DO" dirty="0" smtClean="0"/>
              <a:t>  </a:t>
            </a:r>
            <a:r>
              <a:rPr lang="es-DO" b="1" dirty="0" smtClean="0"/>
              <a:t>Reglas </a:t>
            </a:r>
            <a:r>
              <a:rPr lang="es-DO" b="1" dirty="0" smtClean="0"/>
              <a:t> de negocio </a:t>
            </a:r>
            <a:r>
              <a:rPr lang="es-DO" b="1" dirty="0" smtClean="0"/>
              <a:t>específicas de campo:  </a:t>
            </a:r>
            <a:r>
              <a:rPr lang="es-DO" dirty="0" smtClean="0"/>
              <a:t>Afectan la especificación de un campo en particular. ; y,</a:t>
            </a:r>
          </a:p>
          <a:p>
            <a:pPr>
              <a:buFont typeface="Arial" pitchFamily="34" charset="0"/>
              <a:buChar char="•"/>
            </a:pPr>
            <a:endParaRPr lang="es-DO" dirty="0" smtClean="0"/>
          </a:p>
          <a:p>
            <a:pPr lvl="1">
              <a:buFont typeface="Arial" pitchFamily="34" charset="0"/>
              <a:buChar char="•"/>
            </a:pPr>
            <a:r>
              <a:rPr lang="es-DO" dirty="0" smtClean="0"/>
              <a:t> </a:t>
            </a:r>
            <a:r>
              <a:rPr lang="es-DO" b="1" dirty="0" smtClean="0"/>
              <a:t>Reglas </a:t>
            </a:r>
            <a:r>
              <a:rPr lang="es-DO" b="1" dirty="0" smtClean="0"/>
              <a:t>de negocio </a:t>
            </a:r>
            <a:r>
              <a:rPr lang="es-DO" b="1" dirty="0" smtClean="0"/>
              <a:t>específicas de la relación:  </a:t>
            </a:r>
            <a:r>
              <a:rPr lang="es-DO" dirty="0" smtClean="0"/>
              <a:t>Afectan las características de una relación entre los objetos de dos clases.</a:t>
            </a:r>
            <a:endParaRPr lang="es-D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655F-9763-44EA-8ED3-6BEC415CD797}" type="slidenum">
              <a:rPr lang="es-DO" smtClean="0"/>
              <a:pPr/>
              <a:t>4</a:t>
            </a:fld>
            <a:endParaRPr lang="es-DO"/>
          </a:p>
        </p:txBody>
      </p:sp>
      <p:sp>
        <p:nvSpPr>
          <p:cNvPr id="5" name="4 Llamada rectangular redondeada"/>
          <p:cNvSpPr/>
          <p:nvPr/>
        </p:nvSpPr>
        <p:spPr>
          <a:xfrm>
            <a:off x="4932040" y="5301208"/>
            <a:ext cx="3528392" cy="1196752"/>
          </a:xfrm>
          <a:prstGeom prst="wedgeRoundRectCallout">
            <a:avLst>
              <a:gd name="adj1" fmla="val -52160"/>
              <a:gd name="adj2" fmla="val -6837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>
                <a:solidFill>
                  <a:schemeClr val="tx1"/>
                </a:solidFill>
              </a:rPr>
              <a:t>Este tipo de regla de negocio orientada a bases de datos es de interés inmediato. </a:t>
            </a:r>
            <a:endParaRPr lang="es-DO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smtClean="0"/>
              <a:t>Reglas de negocio orientadas </a:t>
            </a:r>
            <a:r>
              <a:rPr lang="es-ES" sz="3200" b="1" dirty="0" smtClean="0"/>
              <a:t>a aplicaciones</a:t>
            </a:r>
            <a:endParaRPr lang="es-DO" sz="3200" b="1" dirty="0"/>
          </a:p>
        </p:txBody>
      </p:sp>
      <p:sp>
        <p:nvSpPr>
          <p:cNvPr id="3" name="2 Rectángulo"/>
          <p:cNvSpPr/>
          <p:nvPr/>
        </p:nvSpPr>
        <p:spPr>
          <a:xfrm>
            <a:off x="539552" y="1340768"/>
            <a:ext cx="81369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DO" sz="2400" dirty="0" smtClean="0"/>
              <a:t>Las </a:t>
            </a:r>
            <a:r>
              <a:rPr lang="es-DO" sz="2400" dirty="0" smtClean="0"/>
              <a:t>reglas de negocio orientadas a aplicaciones imponen restricciones que no </a:t>
            </a:r>
            <a:r>
              <a:rPr lang="es-DO" sz="2400" dirty="0" smtClean="0"/>
              <a:t>se puede </a:t>
            </a:r>
            <a:r>
              <a:rPr lang="es-DO" sz="2400" dirty="0" smtClean="0"/>
              <a:t>establecer dentro del diseño lógico de la base de datos. En su lugar, </a:t>
            </a:r>
            <a:r>
              <a:rPr lang="es-DO" sz="2400" dirty="0" smtClean="0"/>
              <a:t> se deben </a:t>
            </a:r>
            <a:r>
              <a:rPr lang="es-DO" sz="2400" dirty="0" smtClean="0"/>
              <a:t>establecerlos dentro del diseño </a:t>
            </a:r>
            <a:r>
              <a:rPr lang="es-DO" sz="2400" dirty="0" smtClean="0"/>
              <a:t>dentro </a:t>
            </a:r>
            <a:r>
              <a:rPr lang="es-DO" sz="2400" dirty="0" smtClean="0"/>
              <a:t>del diseño de una aplicación de base de datos, donde serán más aplicables y significativos.</a:t>
            </a:r>
            <a:endParaRPr lang="es-DO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655F-9763-44EA-8ED3-6BEC415CD797}" type="slidenum">
              <a:rPr lang="es-DO" smtClean="0"/>
              <a:pPr/>
              <a:t>5</a:t>
            </a:fld>
            <a:endParaRPr lang="es-D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1" dirty="0" smtClean="0"/>
              <a:t>Fuentes de reglas de negocio</a:t>
            </a:r>
            <a:endParaRPr lang="es-DO" sz="3600" b="1" dirty="0"/>
          </a:p>
        </p:txBody>
      </p:sp>
      <p:sp>
        <p:nvSpPr>
          <p:cNvPr id="3" name="2 Rectángulo"/>
          <p:cNvSpPr/>
          <p:nvPr/>
        </p:nvSpPr>
        <p:spPr>
          <a:xfrm>
            <a:off x="539552" y="1412776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DO" sz="2400" dirty="0" smtClean="0"/>
              <a:t>  Fuentes de las reglas de </a:t>
            </a:r>
            <a:r>
              <a:rPr lang="es-DO" sz="2400" dirty="0" smtClean="0"/>
              <a:t>negocio:</a:t>
            </a:r>
            <a:endParaRPr lang="es-DO" sz="2400" dirty="0" smtClean="0"/>
          </a:p>
          <a:p>
            <a:pPr>
              <a:buFont typeface="Arial" pitchFamily="34" charset="0"/>
              <a:buChar char="•"/>
            </a:pPr>
            <a:endParaRPr lang="es-DO" sz="2400" dirty="0" smtClean="0"/>
          </a:p>
          <a:p>
            <a:pPr lvl="1">
              <a:buFont typeface="Arial" pitchFamily="34" charset="0"/>
              <a:buChar char="•"/>
            </a:pPr>
            <a:r>
              <a:rPr lang="es-DO" sz="2400" dirty="0" smtClean="0"/>
              <a:t>  Los </a:t>
            </a:r>
            <a:r>
              <a:rPr lang="es-DO" sz="2400" dirty="0" smtClean="0"/>
              <a:t>altos ejecutivos</a:t>
            </a:r>
            <a:endParaRPr lang="es-DO" sz="2400" dirty="0" smtClean="0"/>
          </a:p>
          <a:p>
            <a:pPr lvl="1">
              <a:buFont typeface="Arial" pitchFamily="34" charset="0"/>
              <a:buChar char="•"/>
            </a:pPr>
            <a:r>
              <a:rPr lang="es-DO" sz="2400" dirty="0" smtClean="0"/>
              <a:t>  Los responsables de las políticas, </a:t>
            </a:r>
          </a:p>
          <a:p>
            <a:pPr lvl="1">
              <a:buFont typeface="Arial" pitchFamily="34" charset="0"/>
              <a:buChar char="•"/>
            </a:pPr>
            <a:r>
              <a:rPr lang="es-DO" sz="2400" dirty="0" smtClean="0"/>
              <a:t>  Los directores de departamento, </a:t>
            </a:r>
          </a:p>
          <a:p>
            <a:pPr lvl="1">
              <a:buFont typeface="Arial" pitchFamily="34" charset="0"/>
              <a:buChar char="•"/>
            </a:pPr>
            <a:r>
              <a:rPr lang="es-DO" sz="2400" dirty="0" smtClean="0"/>
              <a:t>  La documentación escrita, </a:t>
            </a:r>
          </a:p>
          <a:p>
            <a:pPr lvl="1">
              <a:buFont typeface="Arial" pitchFamily="34" charset="0"/>
              <a:buChar char="•"/>
            </a:pPr>
            <a:r>
              <a:rPr lang="es-DO" sz="2400" dirty="0" smtClean="0"/>
              <a:t>  Los procedimientos, </a:t>
            </a:r>
          </a:p>
          <a:p>
            <a:pPr lvl="1">
              <a:buFont typeface="Arial" pitchFamily="34" charset="0"/>
              <a:buChar char="•"/>
            </a:pPr>
            <a:r>
              <a:rPr lang="es-DO" sz="2400" dirty="0" smtClean="0"/>
              <a:t>  Las normas o regulaciones (privadas o gubernamentales) </a:t>
            </a:r>
          </a:p>
          <a:p>
            <a:pPr lvl="1">
              <a:buFont typeface="Arial" pitchFamily="34" charset="0"/>
              <a:buChar char="•"/>
            </a:pPr>
            <a:r>
              <a:rPr lang="es-DO" sz="2400" dirty="0" smtClean="0"/>
              <a:t>  Los manuales de operación,</a:t>
            </a:r>
          </a:p>
          <a:p>
            <a:pPr lvl="1">
              <a:buFont typeface="Arial" pitchFamily="34" charset="0"/>
              <a:buChar char="•"/>
            </a:pPr>
            <a:r>
              <a:rPr lang="es-DO" sz="2400" dirty="0" smtClean="0"/>
              <a:t>  Las entrevistas con los usuarios finales.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 </a:t>
            </a:r>
            <a:endParaRPr lang="es-DO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655F-9763-44EA-8ED3-6BEC415CD797}" type="slidenum">
              <a:rPr lang="es-DO" smtClean="0"/>
              <a:pPr/>
              <a:t>6</a:t>
            </a:fld>
            <a:endParaRPr lang="es-D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DO" sz="3600" b="1" dirty="0" smtClean="0"/>
              <a:t>Describiendo </a:t>
            </a:r>
            <a:r>
              <a:rPr lang="es-DO" sz="3600" b="1" dirty="0" smtClean="0"/>
              <a:t>reglas de </a:t>
            </a:r>
            <a:r>
              <a:rPr lang="es-DO" sz="3600" b="1" dirty="0" smtClean="0"/>
              <a:t>negocio orientadas a bases de datos, </a:t>
            </a:r>
            <a:r>
              <a:rPr lang="es-DO" sz="3600" b="1" dirty="0" smtClean="0">
                <a:solidFill>
                  <a:srgbClr val="FF0000"/>
                </a:solidFill>
              </a:rPr>
              <a:t>específicas de la relación</a:t>
            </a:r>
            <a:endParaRPr lang="es-DO" sz="3600" b="1" dirty="0">
              <a:solidFill>
                <a:srgbClr val="FF0000"/>
              </a:solidFill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655F-9763-44EA-8ED3-6BEC415CD797}" type="slidenum">
              <a:rPr lang="es-DO" smtClean="0"/>
              <a:pPr/>
              <a:t>7</a:t>
            </a:fld>
            <a:endParaRPr lang="es-DO"/>
          </a:p>
        </p:txBody>
      </p:sp>
      <p:sp>
        <p:nvSpPr>
          <p:cNvPr id="4" name="3 Rectángulo"/>
          <p:cNvSpPr/>
          <p:nvPr/>
        </p:nvSpPr>
        <p:spPr>
          <a:xfrm>
            <a:off x="827584" y="1484784"/>
            <a:ext cx="75608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DO" dirty="0" smtClean="0"/>
              <a:t>  Las </a:t>
            </a:r>
            <a:r>
              <a:rPr lang="es-DO" dirty="0" smtClean="0"/>
              <a:t>reglas </a:t>
            </a:r>
            <a:r>
              <a:rPr lang="es-DO" dirty="0" smtClean="0"/>
              <a:t>de negocio </a:t>
            </a:r>
            <a:r>
              <a:rPr lang="es-DO" dirty="0" smtClean="0"/>
              <a:t>se pueden describir de muchas maneras diferentes. </a:t>
            </a:r>
            <a:r>
              <a:rPr lang="es-DO" dirty="0" smtClean="0"/>
              <a:t> En </a:t>
            </a:r>
            <a:r>
              <a:rPr lang="es-DO" dirty="0" smtClean="0"/>
              <a:t>este curso usaremos  las siguientes expresiones específicas :</a:t>
            </a:r>
          </a:p>
          <a:p>
            <a:pPr>
              <a:buFont typeface="Arial" pitchFamily="34" charset="0"/>
              <a:buChar char="•"/>
            </a:pPr>
            <a:endParaRPr lang="es-DO" dirty="0" smtClean="0"/>
          </a:p>
          <a:p>
            <a:pPr lvl="1">
              <a:buFont typeface="Arial" pitchFamily="34" charset="0"/>
              <a:buChar char="•"/>
            </a:pPr>
            <a:r>
              <a:rPr lang="es-DO" dirty="0" smtClean="0"/>
              <a:t>  </a:t>
            </a:r>
            <a:r>
              <a:rPr lang="es-DO" dirty="0" smtClean="0"/>
              <a:t>Descripción  textual</a:t>
            </a:r>
            <a:r>
              <a:rPr lang="es-DO" dirty="0" smtClean="0"/>
              <a:t>  </a:t>
            </a:r>
            <a:r>
              <a:rPr lang="es-DO" dirty="0" smtClean="0"/>
              <a:t>en forma de </a:t>
            </a:r>
            <a:r>
              <a:rPr lang="es-DO" dirty="0" smtClean="0"/>
              <a:t> sentencia declarativa usando el vocabulario de la organización.  </a:t>
            </a:r>
          </a:p>
          <a:p>
            <a:pPr lvl="1">
              <a:buFont typeface="Arial" pitchFamily="34" charset="0"/>
              <a:buChar char="•"/>
            </a:pPr>
            <a:endParaRPr lang="es-DO" dirty="0" smtClean="0"/>
          </a:p>
          <a:p>
            <a:pPr lvl="1">
              <a:buFont typeface="Arial" pitchFamily="34" charset="0"/>
              <a:buChar char="•"/>
            </a:pPr>
            <a:r>
              <a:rPr lang="es-DO" dirty="0" smtClean="0"/>
              <a:t>  </a:t>
            </a:r>
            <a:r>
              <a:rPr lang="es-DO" dirty="0" smtClean="0"/>
              <a:t> Diagrama UML de clases; </a:t>
            </a:r>
            <a:endParaRPr lang="es-DO" dirty="0" smtClean="0"/>
          </a:p>
          <a:p>
            <a:pPr lvl="1">
              <a:buFont typeface="Arial" pitchFamily="34" charset="0"/>
              <a:buChar char="•"/>
            </a:pPr>
            <a:endParaRPr lang="es-DO" dirty="0" smtClean="0"/>
          </a:p>
          <a:p>
            <a:pPr>
              <a:buFont typeface="Arial" pitchFamily="34" charset="0"/>
              <a:buChar char="•"/>
            </a:pPr>
            <a:r>
              <a:rPr lang="es-DO" b="1" dirty="0" smtClean="0"/>
              <a:t>  Ejemplo:  </a:t>
            </a:r>
          </a:p>
          <a:p>
            <a:pPr>
              <a:buFont typeface="Arial" pitchFamily="34" charset="0"/>
              <a:buChar char="•"/>
            </a:pPr>
            <a:endParaRPr lang="es-DO" dirty="0" smtClean="0"/>
          </a:p>
          <a:p>
            <a:pPr lvl="1">
              <a:buFont typeface="Arial" pitchFamily="34" charset="0"/>
              <a:buChar char="•"/>
            </a:pPr>
            <a:r>
              <a:rPr lang="es-DO" dirty="0" smtClean="0"/>
              <a:t> </a:t>
            </a:r>
            <a:r>
              <a:rPr lang="es-DO" dirty="0" smtClean="0"/>
              <a:t>  Una Entrega  debe estar asociada  con un solo Pedido. </a:t>
            </a:r>
          </a:p>
          <a:p>
            <a:pPr lvl="1">
              <a:buFont typeface="Arial" pitchFamily="34" charset="0"/>
              <a:buChar char="•"/>
            </a:pPr>
            <a:r>
              <a:rPr lang="es-DO" dirty="0" smtClean="0"/>
              <a:t> </a:t>
            </a:r>
            <a:r>
              <a:rPr lang="es-DO" dirty="0" smtClean="0"/>
              <a:t>  Un Pedido debe estar asociado con  al menos una o más Entrega. </a:t>
            </a:r>
            <a:endParaRPr lang="es-DO" dirty="0"/>
          </a:p>
        </p:txBody>
      </p:sp>
      <p:sp>
        <p:nvSpPr>
          <p:cNvPr id="5" name="4 Rectángulo"/>
          <p:cNvSpPr/>
          <p:nvPr/>
        </p:nvSpPr>
        <p:spPr>
          <a:xfrm>
            <a:off x="1691680" y="5301208"/>
            <a:ext cx="1800200" cy="7200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>
                <a:solidFill>
                  <a:schemeClr val="tx1"/>
                </a:solidFill>
              </a:rPr>
              <a:t>Entrega </a:t>
            </a:r>
            <a:endParaRPr lang="es-DO" dirty="0">
              <a:solidFill>
                <a:schemeClr val="tx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5724128" y="5301208"/>
            <a:ext cx="1800200" cy="7200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>
                <a:solidFill>
                  <a:schemeClr val="tx1"/>
                </a:solidFill>
              </a:rPr>
              <a:t>Pedido</a:t>
            </a:r>
            <a:endParaRPr lang="es-DO" dirty="0">
              <a:solidFill>
                <a:schemeClr val="tx1"/>
              </a:solidFill>
            </a:endParaRPr>
          </a:p>
        </p:txBody>
      </p:sp>
      <p:cxnSp>
        <p:nvCxnSpPr>
          <p:cNvPr id="8" name="7 Conector recto"/>
          <p:cNvCxnSpPr>
            <a:stCxn id="5" idx="3"/>
            <a:endCxn id="6" idx="1"/>
          </p:cNvCxnSpPr>
          <p:nvPr/>
        </p:nvCxnSpPr>
        <p:spPr>
          <a:xfrm>
            <a:off x="3491880" y="5661248"/>
            <a:ext cx="22322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3635896" y="51571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 smtClean="0"/>
              <a:t>1..*</a:t>
            </a:r>
            <a:endParaRPr lang="es-DO" dirty="0"/>
          </a:p>
        </p:txBody>
      </p:sp>
      <p:sp>
        <p:nvSpPr>
          <p:cNvPr id="10" name="9 CuadroTexto"/>
          <p:cNvSpPr txBox="1"/>
          <p:nvPr/>
        </p:nvSpPr>
        <p:spPr>
          <a:xfrm>
            <a:off x="4788024" y="51571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 smtClean="0"/>
              <a:t>1..1</a:t>
            </a:r>
            <a:endParaRPr lang="es-D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DO" sz="3600" b="1" dirty="0" smtClean="0"/>
              <a:t>Nombrando reglas de negocio</a:t>
            </a:r>
            <a:endParaRPr lang="es-DO" sz="3600" b="1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655F-9763-44EA-8ED3-6BEC415CD797}" type="slidenum">
              <a:rPr lang="es-DO" smtClean="0"/>
              <a:pPr/>
              <a:t>8</a:t>
            </a:fld>
            <a:endParaRPr lang="es-DO"/>
          </a:p>
        </p:txBody>
      </p:sp>
      <p:sp>
        <p:nvSpPr>
          <p:cNvPr id="4" name="3 Rectángulo"/>
          <p:cNvSpPr/>
          <p:nvPr/>
        </p:nvSpPr>
        <p:spPr>
          <a:xfrm>
            <a:off x="827584" y="1484784"/>
            <a:ext cx="75608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DO" dirty="0" smtClean="0"/>
              <a:t>  En </a:t>
            </a:r>
            <a:r>
              <a:rPr lang="es-DO" dirty="0" smtClean="0"/>
              <a:t>general, un nombre de una regla comercial:</a:t>
            </a:r>
          </a:p>
          <a:p>
            <a:pPr>
              <a:buFont typeface="Arial" pitchFamily="34" charset="0"/>
              <a:buChar char="•"/>
            </a:pPr>
            <a:endParaRPr lang="es-DO" dirty="0" smtClean="0"/>
          </a:p>
          <a:p>
            <a:pPr lvl="1">
              <a:buFont typeface="Arial" pitchFamily="34" charset="0"/>
              <a:buChar char="•"/>
            </a:pPr>
            <a:r>
              <a:rPr lang="es-DO" dirty="0" smtClean="0"/>
              <a:t>   </a:t>
            </a:r>
            <a:r>
              <a:rPr lang="es-DO" dirty="0" smtClean="0"/>
              <a:t>Es una secuencia  de caracteres  ordenados en la siguiente forma:</a:t>
            </a:r>
          </a:p>
          <a:p>
            <a:pPr lvl="2">
              <a:buFont typeface="Arial" pitchFamily="34" charset="0"/>
              <a:buChar char="•"/>
            </a:pPr>
            <a:r>
              <a:rPr lang="es-DO" dirty="0" smtClean="0"/>
              <a:t> </a:t>
            </a:r>
            <a:r>
              <a:rPr lang="es-DO" dirty="0" smtClean="0"/>
              <a:t>  </a:t>
            </a:r>
            <a:r>
              <a:rPr lang="es-DO" i="1" dirty="0" smtClean="0"/>
              <a:t>RN&lt;departamento afectado&gt; </a:t>
            </a:r>
            <a:r>
              <a:rPr lang="es-DO" i="1" dirty="0" smtClean="0"/>
              <a:t>número de regla.</a:t>
            </a:r>
          </a:p>
          <a:p>
            <a:pPr lvl="1">
              <a:buFont typeface="Arial" pitchFamily="34" charset="0"/>
              <a:buChar char="•"/>
            </a:pPr>
            <a:r>
              <a:rPr lang="es-DO" dirty="0" smtClean="0"/>
              <a:t>   Describe un solo concepto,</a:t>
            </a:r>
          </a:p>
          <a:p>
            <a:pPr lvl="1">
              <a:buFont typeface="Arial" pitchFamily="34" charset="0"/>
              <a:buChar char="•"/>
            </a:pPr>
            <a:r>
              <a:rPr lang="es-DO" dirty="0" smtClean="0"/>
              <a:t>   Está escrito en lenguaje sencillo</a:t>
            </a:r>
          </a:p>
          <a:p>
            <a:pPr lvl="1">
              <a:buFont typeface="Arial" pitchFamily="34" charset="0"/>
              <a:buChar char="•"/>
            </a:pPr>
            <a:r>
              <a:rPr lang="es-DO" dirty="0" smtClean="0"/>
              <a:t>   Es de una sola fuente.</a:t>
            </a:r>
          </a:p>
          <a:p>
            <a:pPr>
              <a:buFont typeface="Arial" pitchFamily="34" charset="0"/>
              <a:buChar char="•"/>
            </a:pPr>
            <a:endParaRPr lang="es-DO" dirty="0" smtClean="0"/>
          </a:p>
          <a:p>
            <a:pPr>
              <a:buFont typeface="Arial" pitchFamily="34" charset="0"/>
              <a:buChar char="•"/>
            </a:pPr>
            <a:r>
              <a:rPr lang="es-DO" b="1" dirty="0" smtClean="0"/>
              <a:t>   Por ejemplo:</a:t>
            </a:r>
          </a:p>
          <a:p>
            <a:pPr lvl="1">
              <a:buFont typeface="Arial" pitchFamily="34" charset="0"/>
              <a:buChar char="•"/>
            </a:pPr>
            <a:endParaRPr lang="es-DO" dirty="0" smtClean="0"/>
          </a:p>
          <a:p>
            <a:pPr lvl="1">
              <a:buFont typeface="Arial" pitchFamily="34" charset="0"/>
              <a:buChar char="•"/>
            </a:pPr>
            <a:r>
              <a:rPr lang="es-DO" dirty="0" smtClean="0"/>
              <a:t>  </a:t>
            </a:r>
            <a:r>
              <a:rPr lang="es-DO" b="1" dirty="0" smtClean="0"/>
              <a:t> </a:t>
            </a:r>
            <a:r>
              <a:rPr lang="es-DO" b="1" dirty="0" smtClean="0"/>
              <a:t>RNcon111: </a:t>
            </a:r>
            <a:r>
              <a:rPr lang="es-DO" dirty="0" smtClean="0"/>
              <a:t>en este caso, esta regla de negocios </a:t>
            </a:r>
            <a:r>
              <a:rPr lang="es-DO" dirty="0" smtClean="0"/>
              <a:t>(RN) </a:t>
            </a:r>
            <a:r>
              <a:rPr lang="es-DO" dirty="0" smtClean="0"/>
              <a:t>está directamente relacionada con el departamento de </a:t>
            </a:r>
            <a:r>
              <a:rPr lang="es-DO" dirty="0" smtClean="0"/>
              <a:t>contabilidad y es la número 111. </a:t>
            </a:r>
            <a:endParaRPr lang="es-DO" dirty="0" smtClean="0"/>
          </a:p>
          <a:p>
            <a:pPr>
              <a:buFont typeface="Arial" pitchFamily="34" charset="0"/>
              <a:buChar char="•"/>
            </a:pPr>
            <a:r>
              <a:rPr lang="es-DO" dirty="0" smtClean="0"/>
              <a:t> </a:t>
            </a:r>
            <a:endParaRPr lang="es-D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b="1" dirty="0" smtClean="0"/>
              <a:t>Reglas </a:t>
            </a:r>
            <a:r>
              <a:rPr lang="es-DO" b="1" dirty="0" smtClean="0"/>
              <a:t>del negocio</a:t>
            </a:r>
            <a:endParaRPr lang="es-DO" b="1" dirty="0"/>
          </a:p>
        </p:txBody>
      </p:sp>
      <p:sp>
        <p:nvSpPr>
          <p:cNvPr id="3" name="2 Rectángulo"/>
          <p:cNvSpPr/>
          <p:nvPr/>
        </p:nvSpPr>
        <p:spPr>
          <a:xfrm>
            <a:off x="611560" y="1412777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DO" sz="2800" b="1" dirty="0" smtClean="0"/>
              <a:t> Formato a usar </a:t>
            </a:r>
            <a:r>
              <a:rPr lang="es-DO" sz="2800" b="1" dirty="0" smtClean="0"/>
              <a:t>para incluir en el Plan de Negocio: </a:t>
            </a:r>
            <a:endParaRPr lang="es-DO" sz="2800" dirty="0" smtClean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259632" y="2204864"/>
          <a:ext cx="756084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/>
                <a:gridCol w="5832648"/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NEGOCIO</a:t>
                      </a:r>
                      <a:endParaRPr lang="es-D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&lt;nombre del negocio</a:t>
                      </a:r>
                      <a:r>
                        <a:rPr lang="es-ES" baseline="0" dirty="0" smtClean="0"/>
                        <a:t>&gt;</a:t>
                      </a:r>
                      <a:endParaRPr lang="es-D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DESCRIPCIÓN DEL NEGOCIO</a:t>
                      </a:r>
                      <a:endParaRPr lang="es-D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&lt;descripción del negocio&gt;</a:t>
                      </a:r>
                      <a:endParaRPr lang="es-DO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Reglas de negocio</a:t>
                      </a:r>
                      <a:endParaRPr lang="es-DO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DO" b="1" dirty="0" smtClean="0"/>
                        <a:t>NOMBRE</a:t>
                      </a:r>
                    </a:p>
                    <a:p>
                      <a:pPr algn="ctr"/>
                      <a:r>
                        <a:rPr lang="en-US" b="1" dirty="0" smtClean="0"/>
                        <a:t>RN&lt;</a:t>
                      </a:r>
                      <a:r>
                        <a:rPr lang="en-US" b="1" dirty="0" err="1" smtClean="0"/>
                        <a:t>depto</a:t>
                      </a:r>
                      <a:r>
                        <a:rPr lang="en-US" b="1" dirty="0" smtClean="0"/>
                        <a:t>&gt;</a:t>
                      </a:r>
                      <a:r>
                        <a:rPr lang="en-US" b="1" dirty="0" err="1" smtClean="0"/>
                        <a:t>ddd</a:t>
                      </a:r>
                      <a:endParaRPr lang="es-D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b="1" dirty="0" smtClean="0"/>
                        <a:t>DESCRIPCIÓN</a:t>
                      </a:r>
                      <a:endParaRPr lang="es-DO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RNcon111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&lt;descripción de ésta</a:t>
                      </a:r>
                      <a:r>
                        <a:rPr lang="es-ES" baseline="0" dirty="0" smtClean="0"/>
                        <a:t> regla de negocio&gt;</a:t>
                      </a:r>
                      <a:endParaRPr lang="es-D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RNhr200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&lt;descripción de ésta</a:t>
                      </a:r>
                      <a:r>
                        <a:rPr lang="es-ES" baseline="0" dirty="0" smtClean="0"/>
                        <a:t> regla de negocio&gt;</a:t>
                      </a:r>
                      <a:endParaRPr lang="es-D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...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...</a:t>
                      </a:r>
                      <a:endParaRPr lang="es-DO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655F-9763-44EA-8ED3-6BEC415CD797}" type="slidenum">
              <a:rPr lang="es-DO" smtClean="0"/>
              <a:pPr/>
              <a:t>9</a:t>
            </a:fld>
            <a:endParaRPr lang="es-D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609</Words>
  <Application>Microsoft Office PowerPoint</Application>
  <PresentationFormat>Presentación en pantalla (4:3)</PresentationFormat>
  <Paragraphs>118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Reglas del negocio</vt:lpstr>
      <vt:lpstr>Regla de negocio</vt:lpstr>
      <vt:lpstr>Regla de negocio</vt:lpstr>
      <vt:lpstr>Reglas de negocio orientadas a bases de datos</vt:lpstr>
      <vt:lpstr>Reglas de negocio orientadas a aplicaciones</vt:lpstr>
      <vt:lpstr>Fuentes de reglas de negocio</vt:lpstr>
      <vt:lpstr>Describiendo reglas de negocio orientadas a bases de datos, específicas de la relación</vt:lpstr>
      <vt:lpstr>Nombrando reglas de negocio</vt:lpstr>
      <vt:lpstr>Reglas del negocio</vt:lpstr>
      <vt:lpstr>Referencias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Reglas de negocio del sistema</dc:title>
  <dc:creator>Ferreiras</dc:creator>
  <cp:lastModifiedBy>Ferreiras</cp:lastModifiedBy>
  <cp:revision>57</cp:revision>
  <dcterms:created xsi:type="dcterms:W3CDTF">2014-03-15T15:44:54Z</dcterms:created>
  <dcterms:modified xsi:type="dcterms:W3CDTF">2018-02-22T23:18:41Z</dcterms:modified>
</cp:coreProperties>
</file>