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" roundtripDataSignature="AMtx7mjSQqAZRF13F+bqBErRBfBourpL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c27888b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g5c27888be2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c2319ce9f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g5c2319ce9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c302a3649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5c302a364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c302a36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g5c302a3649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302a3649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5c302a364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75" y="457200"/>
            <a:ext cx="91440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Programming: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method </a:t>
            </a:r>
            <a:r>
              <a:rPr i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equals</a:t>
            </a:r>
            <a:endParaRPr i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c27888be2_0_2"/>
          <p:cNvSpPr txBox="1"/>
          <p:nvPr/>
        </p:nvSpPr>
        <p:spPr>
          <a:xfrm>
            <a:off x="76200" y="-11125"/>
            <a:ext cx="90651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Calling Methods - Review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c27888be2_0_2"/>
          <p:cNvSpPr txBox="1"/>
          <p:nvPr/>
        </p:nvSpPr>
        <p:spPr>
          <a:xfrm>
            <a:off x="2322775" y="2708600"/>
            <a:ext cx="4035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</a:t>
            </a: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6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draw()</a:t>
            </a:r>
            <a:endParaRPr b="0" i="0" sz="60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g5c27888be2_0_2"/>
          <p:cNvSpPr txBox="1"/>
          <p:nvPr/>
        </p:nvSpPr>
        <p:spPr>
          <a:xfrm>
            <a:off x="340650" y="1108400"/>
            <a:ext cx="6646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made from a Rectangle constructor:</a:t>
            </a:r>
            <a:endParaRPr b="0" i="0" sz="3000" u="none" cap="none" strike="noStrike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24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Rectangle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new Rectangle(1.0, 2.0, 3.0, 4.0);</a:t>
            </a:r>
            <a:endParaRPr b="0" i="0" sz="2400" u="none" cap="none" strike="noStrike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g5c27888be2_0_2"/>
          <p:cNvSpPr txBox="1"/>
          <p:nvPr/>
        </p:nvSpPr>
        <p:spPr>
          <a:xfrm>
            <a:off x="517350" y="4308800"/>
            <a:ext cx="3678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Rectangle method</a:t>
            </a:r>
            <a:endParaRPr b="0" i="0" sz="30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" name="Google Shape;28;g5c27888be2_0_2"/>
          <p:cNvCxnSpPr/>
          <p:nvPr/>
        </p:nvCxnSpPr>
        <p:spPr>
          <a:xfrm>
            <a:off x="2501150" y="2517300"/>
            <a:ext cx="371100" cy="516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" name="Google Shape;29;g5c27888be2_0_2"/>
          <p:cNvCxnSpPr/>
          <p:nvPr/>
        </p:nvCxnSpPr>
        <p:spPr>
          <a:xfrm flipH="1" rot="10800000">
            <a:off x="3115975" y="3718100"/>
            <a:ext cx="919500" cy="694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" name="Google Shape;30;g5c27888be2_0_2"/>
          <p:cNvSpPr txBox="1"/>
          <p:nvPr/>
        </p:nvSpPr>
        <p:spPr>
          <a:xfrm>
            <a:off x="2017975" y="5070800"/>
            <a:ext cx="7213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</a:t>
            </a: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6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</a:t>
            </a:r>
            <a:r>
              <a:rPr b="0" i="0" lang="en-US" sz="60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(1.0, 3.0)</a:t>
            </a:r>
            <a:r>
              <a:rPr b="0" i="0" lang="en-US" sz="6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0" i="0" sz="60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" name="Google Shape;31;g5c27888be2_0_2"/>
          <p:cNvCxnSpPr/>
          <p:nvPr/>
        </p:nvCxnSpPr>
        <p:spPr>
          <a:xfrm>
            <a:off x="2113875" y="2429800"/>
            <a:ext cx="113100" cy="20172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" name="Google Shape;32;g5c27888be2_0_2"/>
          <p:cNvCxnSpPr/>
          <p:nvPr/>
        </p:nvCxnSpPr>
        <p:spPr>
          <a:xfrm>
            <a:off x="2275250" y="4898675"/>
            <a:ext cx="80700" cy="516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" name="Google Shape;33;g5c27888be2_0_2"/>
          <p:cNvSpPr txBox="1"/>
          <p:nvPr/>
        </p:nvSpPr>
        <p:spPr>
          <a:xfrm>
            <a:off x="6276275" y="3108500"/>
            <a:ext cx="1953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</a:t>
            </a:r>
            <a:endParaRPr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Rectangle </a:t>
            </a:r>
            <a:endParaRPr b="0" i="0" sz="3000" u="none" cap="none" strike="noStrike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b="0" i="0" sz="3000" u="none" cap="none" strike="noStrike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" name="Google Shape;34;g5c27888be2_0_2"/>
          <p:cNvCxnSpPr/>
          <p:nvPr/>
        </p:nvCxnSpPr>
        <p:spPr>
          <a:xfrm flipH="1">
            <a:off x="6180125" y="4575950"/>
            <a:ext cx="645600" cy="548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c2319ce9f_0_53"/>
          <p:cNvSpPr txBox="1"/>
          <p:nvPr/>
        </p:nvSpPr>
        <p:spPr>
          <a:xfrm>
            <a:off x="597050" y="166100"/>
            <a:ext cx="8374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Review boolean primitive types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g5c2319ce9f_0_53"/>
          <p:cNvSpPr txBox="1"/>
          <p:nvPr/>
        </p:nvSpPr>
        <p:spPr>
          <a:xfrm>
            <a:off x="952050" y="2146150"/>
            <a:ext cx="76647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boolean sarah;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sarah = 6 &lt; 7;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System.out.println(sarah);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c302a3649_0_14"/>
          <p:cNvSpPr txBox="1"/>
          <p:nvPr/>
        </p:nvSpPr>
        <p:spPr>
          <a:xfrm>
            <a:off x="1053050" y="-2425"/>
            <a:ext cx="7509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String class method: equals( )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g5c302a3649_0_14"/>
          <p:cNvSpPr txBox="1"/>
          <p:nvPr/>
        </p:nvSpPr>
        <p:spPr>
          <a:xfrm>
            <a:off x="553650" y="3185400"/>
            <a:ext cx="1798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endParaRPr b="0" i="0" sz="3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g5c302a3649_0_14"/>
          <p:cNvSpPr txBox="1"/>
          <p:nvPr/>
        </p:nvSpPr>
        <p:spPr>
          <a:xfrm>
            <a:off x="326325" y="1886175"/>
            <a:ext cx="3033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method definition: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g5c302a3649_0_14"/>
          <p:cNvSpPr txBox="1"/>
          <p:nvPr/>
        </p:nvSpPr>
        <p:spPr>
          <a:xfrm>
            <a:off x="3730225" y="3181950"/>
            <a:ext cx="3534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equals</a:t>
            </a:r>
            <a:r>
              <a:rPr lang="en-US" sz="36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(String s)</a:t>
            </a:r>
            <a:endParaRPr sz="36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g5c302a3649_0_14"/>
          <p:cNvSpPr txBox="1"/>
          <p:nvPr/>
        </p:nvSpPr>
        <p:spPr>
          <a:xfrm>
            <a:off x="607550" y="4365300"/>
            <a:ext cx="1897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g5c302a3649_0_14"/>
          <p:cNvSpPr txBox="1"/>
          <p:nvPr/>
        </p:nvSpPr>
        <p:spPr>
          <a:xfrm>
            <a:off x="3503150" y="4365300"/>
            <a:ext cx="1897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g5c302a3649_0_14"/>
          <p:cNvSpPr txBox="1"/>
          <p:nvPr/>
        </p:nvSpPr>
        <p:spPr>
          <a:xfrm>
            <a:off x="6277775" y="4365300"/>
            <a:ext cx="1897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sz="24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sz="24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</a:t>
            </a:r>
            <a:endParaRPr sz="24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2" name="Google Shape;52;g5c302a3649_0_14"/>
          <p:cNvCxnSpPr/>
          <p:nvPr/>
        </p:nvCxnSpPr>
        <p:spPr>
          <a:xfrm flipH="1" rot="10800000">
            <a:off x="1129550" y="3844475"/>
            <a:ext cx="209700" cy="597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" name="Google Shape;53;g5c302a3649_0_14"/>
          <p:cNvCxnSpPr/>
          <p:nvPr/>
        </p:nvCxnSpPr>
        <p:spPr>
          <a:xfrm flipH="1" rot="10800000">
            <a:off x="3948950" y="3844475"/>
            <a:ext cx="209700" cy="597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" name="Google Shape;54;g5c302a3649_0_14"/>
          <p:cNvCxnSpPr/>
          <p:nvPr/>
        </p:nvCxnSpPr>
        <p:spPr>
          <a:xfrm rot="10800000">
            <a:off x="6115850" y="3977925"/>
            <a:ext cx="500100" cy="403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c302a3649_0_28"/>
          <p:cNvSpPr txBox="1"/>
          <p:nvPr/>
        </p:nvSpPr>
        <p:spPr>
          <a:xfrm>
            <a:off x="76200" y="-11125"/>
            <a:ext cx="90651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Calling Methods - 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class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g5c302a3649_0_28"/>
          <p:cNvSpPr txBox="1"/>
          <p:nvPr/>
        </p:nvSpPr>
        <p:spPr>
          <a:xfrm>
            <a:off x="136275" y="3329850"/>
            <a:ext cx="77097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System.out.print(</a:t>
            </a:r>
            <a:r>
              <a:rPr b="0" i="0" lang="en-US" sz="36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36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equals(</a:t>
            </a:r>
            <a:r>
              <a:rPr lang="en-US" sz="36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“burger”</a:t>
            </a: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b="0" i="0" sz="36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g5c302a3649_0_28"/>
          <p:cNvSpPr txBox="1"/>
          <p:nvPr/>
        </p:nvSpPr>
        <p:spPr>
          <a:xfrm>
            <a:off x="340650" y="1565600"/>
            <a:ext cx="6646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made from a </a:t>
            </a:r>
            <a:r>
              <a:rPr lang="en-US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b="0" i="0" lang="en-US" sz="30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constructor: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new </a:t>
            </a:r>
            <a:r>
              <a:rPr lang="en-US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b="0" i="0" lang="en-US" sz="30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“pizza”</a:t>
            </a:r>
            <a:r>
              <a:rPr b="0" i="0" lang="en-US" sz="30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b="0" i="0" sz="3000" u="none" cap="none" strike="noStrike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g5c302a3649_0_28"/>
          <p:cNvSpPr txBox="1"/>
          <p:nvPr/>
        </p:nvSpPr>
        <p:spPr>
          <a:xfrm>
            <a:off x="2790800" y="4867300"/>
            <a:ext cx="1354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b="0" i="0" lang="en-US" sz="3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0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b="0" i="0" sz="30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" name="Google Shape;63;g5c302a3649_0_28"/>
          <p:cNvCxnSpPr/>
          <p:nvPr/>
        </p:nvCxnSpPr>
        <p:spPr>
          <a:xfrm>
            <a:off x="2081600" y="2597975"/>
            <a:ext cx="1567800" cy="903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" name="Google Shape;64;g5c302a3649_0_28"/>
          <p:cNvCxnSpPr/>
          <p:nvPr/>
        </p:nvCxnSpPr>
        <p:spPr>
          <a:xfrm flipH="1" rot="10800000">
            <a:off x="3649375" y="4099100"/>
            <a:ext cx="919500" cy="694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" name="Google Shape;65;g5c302a3649_0_28"/>
          <p:cNvSpPr txBox="1"/>
          <p:nvPr/>
        </p:nvSpPr>
        <p:spPr>
          <a:xfrm>
            <a:off x="6296000" y="4867300"/>
            <a:ext cx="2240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endParaRPr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b="0" i="0" lang="en-US" sz="30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000" u="none" cap="none" strike="noStrike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</a:t>
            </a:r>
            <a:endParaRPr b="0" i="0" sz="3000" u="none" cap="none" strike="noStrike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" name="Google Shape;66;g5c302a3649_0_28"/>
          <p:cNvCxnSpPr/>
          <p:nvPr/>
        </p:nvCxnSpPr>
        <p:spPr>
          <a:xfrm rot="10800000">
            <a:off x="6502875" y="4103950"/>
            <a:ext cx="258300" cy="710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g5c302a3649_0_28"/>
          <p:cNvSpPr txBox="1"/>
          <p:nvPr/>
        </p:nvSpPr>
        <p:spPr>
          <a:xfrm>
            <a:off x="502400" y="790675"/>
            <a:ext cx="8304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 whether or not “pizza” is equal to a “burger”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/>
        </p:nvSpPr>
        <p:spPr>
          <a:xfrm>
            <a:off x="2366962" y="144462"/>
            <a:ext cx="32702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Lab...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225725" y="1848600"/>
            <a:ext cx="8515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Write a graphics Java program that moves a Rectangle object to the right each time the “d” key is pressed. 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c302a3649_1_5"/>
          <p:cNvSpPr txBox="1"/>
          <p:nvPr/>
        </p:nvSpPr>
        <p:spPr>
          <a:xfrm>
            <a:off x="969450" y="149975"/>
            <a:ext cx="7494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Next Lab...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</a:t>
            </a:r>
            <a:endParaRPr b="0" i="0" sz="3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g5c302a3649_1_5"/>
          <p:cNvSpPr txBox="1"/>
          <p:nvPr/>
        </p:nvSpPr>
        <p:spPr>
          <a:xfrm>
            <a:off x="0" y="2373125"/>
            <a:ext cx="95445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public static void main(String args[])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public void keyPress(String s)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g5c302a3649_1_5"/>
          <p:cNvSpPr txBox="1"/>
          <p:nvPr/>
        </p:nvSpPr>
        <p:spPr>
          <a:xfrm>
            <a:off x="1223975" y="6001500"/>
            <a:ext cx="7737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whatever code is in between these { } executes one time, each time the key indicated by the String s is pressed once.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1" name="Google Shape;81;g5c302a3649_1_5"/>
          <p:cNvCxnSpPr>
            <a:stCxn id="80" idx="1"/>
          </p:cNvCxnSpPr>
          <p:nvPr/>
        </p:nvCxnSpPr>
        <p:spPr>
          <a:xfrm rot="10800000">
            <a:off x="446375" y="5495850"/>
            <a:ext cx="777600" cy="93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g5c302a3649_1_5"/>
          <p:cNvSpPr txBox="1"/>
          <p:nvPr/>
        </p:nvSpPr>
        <p:spPr>
          <a:xfrm>
            <a:off x="376850" y="892425"/>
            <a:ext cx="7344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analogous to the onMouseClick method, there is a keyPress method as shown below (its in base code).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