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0" roundtripDataSignature="AMtx7miZ0A7FpwfHeX0/3USMXfvfLxsa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c2227829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5c22278299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c2227829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5c22278299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c2227829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5c22278299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c2227829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5c22278299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2227829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5c22278299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6" name="Google Shape;36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42" name="Google Shape;42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3" name="Google Shape;43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9" name="Google Shape;49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0" name="Google Shape;50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1" name="Google Shape;51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2" name="Google Shape;52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8" name="Google Shape;58;p21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9" name="Google Shape;59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790121" y="566625"/>
            <a:ext cx="7113600" cy="4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Primitive type: </a:t>
            </a: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c22278299_0_25"/>
          <p:cNvSpPr txBox="1"/>
          <p:nvPr/>
        </p:nvSpPr>
        <p:spPr>
          <a:xfrm>
            <a:off x="706437" y="350837"/>
            <a:ext cx="72516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operators</a:t>
            </a:r>
            <a:endParaRPr/>
          </a:p>
        </p:txBody>
      </p:sp>
      <p:sp>
        <p:nvSpPr>
          <p:cNvPr id="147" name="Google Shape;147;g5c22278299_0_25"/>
          <p:cNvSpPr txBox="1"/>
          <p:nvPr/>
        </p:nvSpPr>
        <p:spPr>
          <a:xfrm>
            <a:off x="393700" y="1228725"/>
            <a:ext cx="87504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tom = 2;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sue = 3;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System.out.println(tom+sue);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System.out.println(tom-sue);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System.out.println(tom*sue);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System.out.println(tom/sue);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System.out.println(sue/tom);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g5c22278299_0_25"/>
          <p:cNvSpPr/>
          <p:nvPr/>
        </p:nvSpPr>
        <p:spPr>
          <a:xfrm>
            <a:off x="3161075" y="5342100"/>
            <a:ext cx="6201300" cy="2024700"/>
          </a:xfrm>
          <a:prstGeom prst="rect">
            <a:avLst/>
          </a:prstGeom>
          <a:solidFill>
            <a:srgbClr val="80808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5c22278299_0_25"/>
          <p:cNvSpPr txBox="1"/>
          <p:nvPr/>
        </p:nvSpPr>
        <p:spPr>
          <a:xfrm>
            <a:off x="3161075" y="5342100"/>
            <a:ext cx="73443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0" name="Google Shape;150;g5c22278299_0_25"/>
          <p:cNvCxnSpPr/>
          <p:nvPr/>
        </p:nvCxnSpPr>
        <p:spPr>
          <a:xfrm flipH="1">
            <a:off x="3808625" y="6159900"/>
            <a:ext cx="2169300" cy="428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g5c22278299_0_25"/>
          <p:cNvSpPr txBox="1"/>
          <p:nvPr/>
        </p:nvSpPr>
        <p:spPr>
          <a:xfrm>
            <a:off x="5977925" y="5731500"/>
            <a:ext cx="7200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g5c22278299_0_25"/>
          <p:cNvSpPr txBox="1"/>
          <p:nvPr/>
        </p:nvSpPr>
        <p:spPr>
          <a:xfrm>
            <a:off x="3310925" y="6036300"/>
            <a:ext cx="7200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4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g5c22278299_0_25"/>
          <p:cNvSpPr txBox="1"/>
          <p:nvPr/>
        </p:nvSpPr>
        <p:spPr>
          <a:xfrm>
            <a:off x="6889175" y="5994175"/>
            <a:ext cx="73443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/>
        </p:nvSpPr>
        <p:spPr>
          <a:xfrm>
            <a:off x="2278062" y="122237"/>
            <a:ext cx="4108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% operator</a:t>
            </a:r>
            <a:endParaRPr/>
          </a:p>
        </p:txBody>
      </p:sp>
      <p:sp>
        <p:nvSpPr>
          <p:cNvPr id="159" name="Google Shape;159;p9"/>
          <p:cNvSpPr txBox="1"/>
          <p:nvPr/>
        </p:nvSpPr>
        <p:spPr>
          <a:xfrm>
            <a:off x="1748698" y="916850"/>
            <a:ext cx="54573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aka remainder operator)</a:t>
            </a:r>
            <a:endParaRPr/>
          </a:p>
        </p:txBody>
      </p:sp>
      <p:sp>
        <p:nvSpPr>
          <p:cNvPr id="160" name="Google Shape;160;p9"/>
          <p:cNvSpPr txBox="1"/>
          <p:nvPr/>
        </p:nvSpPr>
        <p:spPr>
          <a:xfrm>
            <a:off x="545525" y="1820875"/>
            <a:ext cx="81204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3600"/>
              <a:t>5 % 3 = 2</a:t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3600"/>
              <a:t>3 goes into 5 one time, 2 leftover</a:t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3600"/>
              <a:t>5 / 3 = 1</a:t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3600"/>
              <a:t>3 goes into 5 one time, java rounds down...no decimals! 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c22278299_0_37"/>
          <p:cNvSpPr txBox="1"/>
          <p:nvPr/>
        </p:nvSpPr>
        <p:spPr>
          <a:xfrm>
            <a:off x="2278062" y="350837"/>
            <a:ext cx="4108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% operator</a:t>
            </a:r>
            <a:endParaRPr/>
          </a:p>
        </p:txBody>
      </p:sp>
      <p:sp>
        <p:nvSpPr>
          <p:cNvPr id="166" name="Google Shape;166;g5c22278299_0_37"/>
          <p:cNvSpPr txBox="1"/>
          <p:nvPr/>
        </p:nvSpPr>
        <p:spPr>
          <a:xfrm>
            <a:off x="888449" y="1337675"/>
            <a:ext cx="76218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(special case - int div and modulo by 10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000"/>
          </a:p>
        </p:txBody>
      </p:sp>
      <p:sp>
        <p:nvSpPr>
          <p:cNvPr id="167" name="Google Shape;167;g5c22278299_0_37"/>
          <p:cNvSpPr txBox="1"/>
          <p:nvPr/>
        </p:nvSpPr>
        <p:spPr>
          <a:xfrm>
            <a:off x="171450" y="1936750"/>
            <a:ext cx="86817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5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% 10 = 5</a:t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(% extracts the least significant digit)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/ 10 = 2</a:t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3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(/ extracts the rest of the number)</a:t>
            </a:r>
            <a:endParaRPr sz="5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/>
        </p:nvSpPr>
        <p:spPr>
          <a:xfrm>
            <a:off x="2516187" y="350837"/>
            <a:ext cx="3632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operators</a:t>
            </a:r>
            <a:endParaRPr/>
          </a:p>
        </p:txBody>
      </p:sp>
      <p:sp>
        <p:nvSpPr>
          <p:cNvPr id="173" name="Google Shape;173;p8"/>
          <p:cNvSpPr txBox="1"/>
          <p:nvPr/>
        </p:nvSpPr>
        <p:spPr>
          <a:xfrm>
            <a:off x="0" y="2035175"/>
            <a:ext cx="8653462" cy="435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(subtract), + (plus), * (multiply),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/ (divide), % (remainder)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What goes first?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( 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*, / , % left to right, then +, - L to 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Please Excuse My Dear Aunt Sally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Times New Roman"/>
              <a:buNone/>
            </a:pPr>
            <a:r>
              <a:rPr b="0" i="0" lang="en-US" sz="8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/>
          </a:p>
        </p:txBody>
      </p:sp>
      <p:sp>
        <p:nvSpPr>
          <p:cNvPr id="179" name="Google Shape;179;p10"/>
          <p:cNvSpPr txBox="1"/>
          <p:nvPr/>
        </p:nvSpPr>
        <p:spPr>
          <a:xfrm>
            <a:off x="203200" y="1712900"/>
            <a:ext cx="8805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the following integer math problems with a pencil and paper.  Then write a program that performs the operations.  Compare.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AutoNum type="arabicParenR"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5*7/2%3-1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AutoNum type="arabicParenR"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10%3-4*7+2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AutoNum type="arabicParenR"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(3-7/2*5)%10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2459037" y="157162"/>
            <a:ext cx="294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int’s…….</a:t>
            </a:r>
            <a:endParaRPr/>
          </a:p>
        </p:txBody>
      </p:sp>
      <p:sp>
        <p:nvSpPr>
          <p:cNvPr id="90" name="Google Shape;90;p2"/>
          <p:cNvSpPr txBox="1"/>
          <p:nvPr/>
        </p:nvSpPr>
        <p:spPr>
          <a:xfrm>
            <a:off x="565150" y="1720850"/>
            <a:ext cx="8410500" cy="3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 Why numbers? A: Arithmetic!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built into java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2459037" y="157162"/>
            <a:ext cx="294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int’s…….</a:t>
            </a:r>
            <a:endParaRPr/>
          </a:p>
        </p:txBody>
      </p:sp>
      <p:sp>
        <p:nvSpPr>
          <p:cNvPr id="96" name="Google Shape;96;p3"/>
          <p:cNvSpPr txBox="1"/>
          <p:nvPr/>
        </p:nvSpPr>
        <p:spPr>
          <a:xfrm>
            <a:off x="0" y="911225"/>
            <a:ext cx="9090025" cy="5946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Definition: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whole number (no decimal)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can be +, - or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used for counting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Definition: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four byte’s long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range from -2</a:t>
            </a:r>
            <a:r>
              <a:rPr b="0" baseline="3000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 </a:t>
            </a: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2</a:t>
            </a:r>
            <a:r>
              <a:rPr b="0" baseline="3000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-2147483648 and 2147483647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/>
        </p:nvSpPr>
        <p:spPr>
          <a:xfrm>
            <a:off x="2459017" y="157150"/>
            <a:ext cx="4873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variables</a:t>
            </a:r>
            <a:endParaRPr/>
          </a:p>
        </p:txBody>
      </p:sp>
      <p:sp>
        <p:nvSpPr>
          <p:cNvPr id="102" name="Google Shape;102;p4"/>
          <p:cNvSpPr txBox="1"/>
          <p:nvPr/>
        </p:nvSpPr>
        <p:spPr>
          <a:xfrm>
            <a:off x="1776412" y="1682750"/>
            <a:ext cx="6308725" cy="2287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joe; </a:t>
            </a:r>
            <a:endParaRPr/>
          </a:p>
        </p:txBody>
      </p:sp>
      <p:cxnSp>
        <p:nvCxnSpPr>
          <p:cNvPr id="103" name="Google Shape;103;p4"/>
          <p:cNvCxnSpPr/>
          <p:nvPr/>
        </p:nvCxnSpPr>
        <p:spPr>
          <a:xfrm rot="10800000">
            <a:off x="3609937" y="3436862"/>
            <a:ext cx="1338300" cy="10764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4" name="Google Shape;104;p4"/>
          <p:cNvSpPr txBox="1"/>
          <p:nvPr/>
        </p:nvSpPr>
        <p:spPr>
          <a:xfrm>
            <a:off x="4932362" y="3938587"/>
            <a:ext cx="25653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</a:t>
            </a:r>
            <a:endParaRPr>
              <a:solidFill>
                <a:srgbClr val="0000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105" name="Google Shape;105;p4"/>
          <p:cNvCxnSpPr/>
          <p:nvPr/>
        </p:nvCxnSpPr>
        <p:spPr>
          <a:xfrm flipH="1" rot="10800000">
            <a:off x="2001837" y="3436862"/>
            <a:ext cx="579300" cy="10764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6" name="Google Shape;106;p4"/>
          <p:cNvSpPr txBox="1"/>
          <p:nvPr/>
        </p:nvSpPr>
        <p:spPr>
          <a:xfrm>
            <a:off x="19050" y="4471987"/>
            <a:ext cx="36321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of type int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5048125" y="1743074"/>
            <a:ext cx="3841800" cy="15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800"/>
              <a:buFont typeface="Times New Roman"/>
              <a:buNone/>
            </a:pPr>
            <a:r>
              <a:rPr b="0" i="0" lang="en-US" sz="48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initial value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800"/>
              <a:buFont typeface="Times New Roman"/>
              <a:buNone/>
            </a:pPr>
            <a:r>
              <a:rPr b="0" i="0" lang="en-US" sz="48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joe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/>
        </p:nvSpPr>
        <p:spPr>
          <a:xfrm>
            <a:off x="2459037" y="157162"/>
            <a:ext cx="294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int’s…….</a:t>
            </a:r>
            <a:endParaRPr/>
          </a:p>
        </p:txBody>
      </p:sp>
      <p:sp>
        <p:nvSpPr>
          <p:cNvPr id="113" name="Google Shape;113;p5"/>
          <p:cNvSpPr txBox="1"/>
          <p:nvPr/>
        </p:nvSpPr>
        <p:spPr>
          <a:xfrm>
            <a:off x="1066800" y="1866900"/>
            <a:ext cx="7633500" cy="25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Would this compile as is?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System.out.print(joe);</a:t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it!!!</a:t>
            </a:r>
            <a:endParaRPr sz="5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/>
        </p:nvSpPr>
        <p:spPr>
          <a:xfrm>
            <a:off x="706437" y="350837"/>
            <a:ext cx="7251700" cy="173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Setting the value of an int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</a:t>
            </a:r>
            <a:endParaRPr/>
          </a:p>
        </p:txBody>
      </p:sp>
      <p:sp>
        <p:nvSpPr>
          <p:cNvPr id="119" name="Google Shape;119;p6"/>
          <p:cNvSpPr txBox="1"/>
          <p:nvPr/>
        </p:nvSpPr>
        <p:spPr>
          <a:xfrm>
            <a:off x="393700" y="2828925"/>
            <a:ext cx="87504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joe;  // from previous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joe  =  </a:t>
            </a: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589</a:t>
            </a: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</p:txBody>
      </p:sp>
      <p:cxnSp>
        <p:nvCxnSpPr>
          <p:cNvPr id="120" name="Google Shape;120;p6"/>
          <p:cNvCxnSpPr/>
          <p:nvPr/>
        </p:nvCxnSpPr>
        <p:spPr>
          <a:xfrm rot="10800000">
            <a:off x="1751050" y="4176825"/>
            <a:ext cx="1240200" cy="1714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6"/>
          <p:cNvSpPr txBox="1"/>
          <p:nvPr/>
        </p:nvSpPr>
        <p:spPr>
          <a:xfrm>
            <a:off x="2076850" y="5893350"/>
            <a:ext cx="35037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assigns the variable 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joe</a:t>
            </a: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be 589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c22278299_0_2"/>
          <p:cNvSpPr txBox="1"/>
          <p:nvPr/>
        </p:nvSpPr>
        <p:spPr>
          <a:xfrm>
            <a:off x="706437" y="350837"/>
            <a:ext cx="72516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Setting the value of an int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</a:t>
            </a:r>
            <a:endParaRPr/>
          </a:p>
        </p:txBody>
      </p:sp>
      <p:sp>
        <p:nvSpPr>
          <p:cNvPr id="127" name="Google Shape;127;g5c22278299_0_2"/>
          <p:cNvSpPr txBox="1"/>
          <p:nvPr/>
        </p:nvSpPr>
        <p:spPr>
          <a:xfrm>
            <a:off x="393700" y="2828925"/>
            <a:ext cx="87504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joe;  // from previous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joe  =  </a:t>
            </a: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589</a:t>
            </a: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System.out.println(joe);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c22278299_0_18"/>
          <p:cNvSpPr txBox="1"/>
          <p:nvPr/>
        </p:nvSpPr>
        <p:spPr>
          <a:xfrm>
            <a:off x="706437" y="350837"/>
            <a:ext cx="72516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Setting the value of an int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</a:t>
            </a:r>
            <a:endParaRPr/>
          </a:p>
        </p:txBody>
      </p:sp>
      <p:sp>
        <p:nvSpPr>
          <p:cNvPr id="133" name="Google Shape;133;g5c22278299_0_18"/>
          <p:cNvSpPr txBox="1"/>
          <p:nvPr/>
        </p:nvSpPr>
        <p:spPr>
          <a:xfrm>
            <a:off x="393700" y="2828925"/>
            <a:ext cx="87504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joe;  // from previous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joe  =  </a:t>
            </a: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589</a:t>
            </a: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System.out.println(joe);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g5c22278299_0_18"/>
          <p:cNvSpPr/>
          <p:nvPr/>
        </p:nvSpPr>
        <p:spPr>
          <a:xfrm>
            <a:off x="3161075" y="5342100"/>
            <a:ext cx="6201300" cy="2024700"/>
          </a:xfrm>
          <a:prstGeom prst="rect">
            <a:avLst/>
          </a:prstGeom>
          <a:solidFill>
            <a:srgbClr val="80808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5c22278299_0_18"/>
          <p:cNvSpPr txBox="1"/>
          <p:nvPr/>
        </p:nvSpPr>
        <p:spPr>
          <a:xfrm>
            <a:off x="3185400" y="5275225"/>
            <a:ext cx="7339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589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c22278299_0_11"/>
          <p:cNvSpPr txBox="1"/>
          <p:nvPr/>
        </p:nvSpPr>
        <p:spPr>
          <a:xfrm>
            <a:off x="706437" y="350837"/>
            <a:ext cx="72516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operators</a:t>
            </a:r>
            <a:endParaRPr/>
          </a:p>
        </p:txBody>
      </p:sp>
      <p:sp>
        <p:nvSpPr>
          <p:cNvPr id="141" name="Google Shape;141;g5c22278299_0_11"/>
          <p:cNvSpPr txBox="1"/>
          <p:nvPr/>
        </p:nvSpPr>
        <p:spPr>
          <a:xfrm>
            <a:off x="393700" y="1228725"/>
            <a:ext cx="87504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tom = 2;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sue = 3;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System.out.println(tom+sue);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System.out.println(tom-sue);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System.out.println(tom*sue);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System.out.println(tom/sue);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System.out.println(sue/tom);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