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0" roundtripDataSignature="AMtx7mhgwnwhqd8emwfOq9UGyqNl/RGZ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c2e703cd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5c2e703cd5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c2e703cd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5c2e703cd5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c2e703cd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5c2e703cd5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c2e703c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5c2e703cd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c2e703cd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5c2e703cd5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c2e703cd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5c2e703cd5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c2e703cd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5c2e703cd5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c2e703cd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5c2e703cd5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c2e703cd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5c2e703cd5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c2e703cd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5c2e703cd5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Google Shape;30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31" name="Google Shape;31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37" name="Google Shape;37;p1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38" name="Google Shape;38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49" name="Google Shape;49;p1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50" name="Google Shape;50;p1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51" name="Google Shape;51;p1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52" name="Google Shape;52;p1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58" name="Google Shape;58;p15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59" name="Google Shape;59;p1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1140625" y="457200"/>
            <a:ext cx="6779700" cy="46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 Statements &amp;&amp;</a:t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boolean Primitive type</a:t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Neat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"/>
          <p:cNvSpPr txBox="1"/>
          <p:nvPr/>
        </p:nvSpPr>
        <p:spPr>
          <a:xfrm>
            <a:off x="1350962" y="157162"/>
            <a:ext cx="6299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5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 Statements - Syntax</a:t>
            </a:r>
            <a:endParaRPr/>
          </a:p>
        </p:txBody>
      </p:sp>
      <p:sp>
        <p:nvSpPr>
          <p:cNvPr id="150" name="Google Shape;150;p3"/>
          <p:cNvSpPr txBox="1"/>
          <p:nvPr/>
        </p:nvSpPr>
        <p:spPr>
          <a:xfrm>
            <a:off x="830262" y="1343025"/>
            <a:ext cx="8283575" cy="5078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Times New Roman"/>
              <a:buNone/>
            </a:pPr>
            <a:r>
              <a:rPr b="0" i="0" lang="en-US" sz="5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if(</a:t>
            </a:r>
            <a:r>
              <a:rPr lang="en-US" sz="5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boolean</a:t>
            </a:r>
            <a:r>
              <a:rPr b="0" i="0" lang="en-US" sz="5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Times New Roman"/>
              <a:buNone/>
            </a:pPr>
            <a:r>
              <a:rPr b="0" i="0" lang="en-US" sz="5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// statements execute only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// if </a:t>
            </a:r>
            <a:r>
              <a:rPr lang="en-US" sz="5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boolean</a:t>
            </a: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true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Times New Roman"/>
              <a:buNone/>
            </a:pPr>
            <a:r>
              <a:rPr b="0" i="0" lang="en-US" sz="5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	statement execute always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c2e703cd5_0_53"/>
          <p:cNvSpPr txBox="1"/>
          <p:nvPr/>
        </p:nvSpPr>
        <p:spPr>
          <a:xfrm>
            <a:off x="1350962" y="157162"/>
            <a:ext cx="62991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5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 Statements - Syntax</a:t>
            </a:r>
            <a:endParaRPr/>
          </a:p>
        </p:txBody>
      </p:sp>
      <p:sp>
        <p:nvSpPr>
          <p:cNvPr id="156" name="Google Shape;156;g5c2e703cd5_0_53"/>
          <p:cNvSpPr txBox="1"/>
          <p:nvPr/>
        </p:nvSpPr>
        <p:spPr>
          <a:xfrm>
            <a:off x="830262" y="1343025"/>
            <a:ext cx="8283600" cy="50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Times New Roman"/>
              <a:buNone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int z = 16;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Times New Roman"/>
              <a:buNone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int y = 5;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Times New Roman"/>
              <a:buNone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boolean x = 5 &gt; 16;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Times New Roman"/>
              <a:buNone/>
            </a:pPr>
            <a:r>
              <a:rPr b="0" i="0" lang="en-US" sz="4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if(</a:t>
            </a: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4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4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Times New Roman"/>
              <a:buNone/>
            </a:pPr>
            <a:r>
              <a:rPr b="0" i="0" lang="en-US" sz="4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4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4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System.out.println(z);</a:t>
            </a:r>
            <a:endParaRPr sz="4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Times New Roman"/>
              <a:buNone/>
            </a:pPr>
            <a:r>
              <a:rPr b="0" i="0" lang="en-US" sz="4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4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c2e703cd5_0_58"/>
          <p:cNvSpPr txBox="1"/>
          <p:nvPr/>
        </p:nvSpPr>
        <p:spPr>
          <a:xfrm>
            <a:off x="1350962" y="157162"/>
            <a:ext cx="62991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5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 Statements - Syntax</a:t>
            </a:r>
            <a:endParaRPr/>
          </a:p>
        </p:txBody>
      </p:sp>
      <p:sp>
        <p:nvSpPr>
          <p:cNvPr id="162" name="Google Shape;162;g5c2e703cd5_0_58"/>
          <p:cNvSpPr txBox="1"/>
          <p:nvPr/>
        </p:nvSpPr>
        <p:spPr>
          <a:xfrm>
            <a:off x="830262" y="1343025"/>
            <a:ext cx="8283600" cy="50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Times New Roman"/>
              <a:buNone/>
            </a:pPr>
            <a:r>
              <a:t/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Times New Roman"/>
              <a:buNone/>
            </a:pPr>
            <a:r>
              <a:t/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Times New Roman"/>
              <a:buNone/>
            </a:pPr>
            <a:r>
              <a:rPr b="0" i="0" lang="en-US" sz="4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if(</a:t>
            </a: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 &gt; 16</a:t>
            </a:r>
            <a:r>
              <a:rPr b="0" i="0" lang="en-US" sz="4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4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Times New Roman"/>
              <a:buNone/>
            </a:pPr>
            <a:r>
              <a:rPr b="0" i="0" lang="en-US" sz="4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4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4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System.out.println(z);</a:t>
            </a:r>
            <a:endParaRPr sz="4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Times New Roman"/>
              <a:buNone/>
            </a:pPr>
            <a:r>
              <a:rPr b="0" i="0" lang="en-US" sz="4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4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163" name="Google Shape;163;g5c2e703cd5_0_58"/>
          <p:cNvSpPr txBox="1"/>
          <p:nvPr/>
        </p:nvSpPr>
        <p:spPr>
          <a:xfrm>
            <a:off x="359525" y="1560100"/>
            <a:ext cx="73359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or equivalently...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c2e703cd5_0_64"/>
          <p:cNvSpPr txBox="1"/>
          <p:nvPr/>
        </p:nvSpPr>
        <p:spPr>
          <a:xfrm>
            <a:off x="1350962" y="157162"/>
            <a:ext cx="62991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5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boolean expressions</a:t>
            </a:r>
            <a:endParaRPr/>
          </a:p>
        </p:txBody>
      </p:sp>
      <p:sp>
        <p:nvSpPr>
          <p:cNvPr id="169" name="Google Shape;169;g5c2e703cd5_0_64"/>
          <p:cNvSpPr txBox="1"/>
          <p:nvPr/>
        </p:nvSpPr>
        <p:spPr>
          <a:xfrm>
            <a:off x="830262" y="1343025"/>
            <a:ext cx="8283600" cy="50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Times New Roman"/>
              <a:buNone/>
            </a:pPr>
            <a:r>
              <a:t/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Times New Roman"/>
              <a:buNone/>
            </a:pPr>
            <a:r>
              <a:t/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Times New Roman"/>
              <a:buNone/>
            </a:pPr>
            <a:r>
              <a:rPr b="0" i="0" lang="en-US" sz="4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if(</a:t>
            </a: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 &gt; 16</a:t>
            </a:r>
            <a:r>
              <a:rPr b="0" i="0" lang="en-US" sz="4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4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Times New Roman"/>
              <a:buNone/>
            </a:pPr>
            <a:r>
              <a:rPr b="0" i="0" lang="en-US" sz="4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4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4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System.out.println(z);</a:t>
            </a:r>
            <a:endParaRPr sz="4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Times New Roman"/>
              <a:buNone/>
            </a:pPr>
            <a:r>
              <a:rPr b="0" i="0" lang="en-US" sz="4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4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/>
          </a:p>
        </p:txBody>
      </p:sp>
      <p:pic>
        <p:nvPicPr>
          <p:cNvPr id="170" name="Google Shape;170;g5c2e703cd5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2050"/>
            <a:ext cx="8839200" cy="45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"/>
          <p:cNvSpPr txBox="1"/>
          <p:nvPr/>
        </p:nvSpPr>
        <p:spPr>
          <a:xfrm>
            <a:off x="1350962" y="157162"/>
            <a:ext cx="5461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Statements - Lab</a:t>
            </a:r>
            <a:endParaRPr/>
          </a:p>
        </p:txBody>
      </p:sp>
      <p:sp>
        <p:nvSpPr>
          <p:cNvPr id="176" name="Google Shape;176;p6"/>
          <p:cNvSpPr txBox="1"/>
          <p:nvPr/>
        </p:nvSpPr>
        <p:spPr>
          <a:xfrm>
            <a:off x="449248" y="1093775"/>
            <a:ext cx="88554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-"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program that </a:t>
            </a: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2 int variables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-"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Initialize these variables some int value (your choice)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-"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message out to the screen if the two values are different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-"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Verify your code works by trying different int values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/>
        </p:nvSpPr>
        <p:spPr>
          <a:xfrm>
            <a:off x="169862" y="549275"/>
            <a:ext cx="8750300" cy="5632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if you only wanted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of your code to run?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need to be able to select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blocks of code to run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conditionally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c2e703cd5_0_0"/>
          <p:cNvSpPr txBox="1"/>
          <p:nvPr/>
        </p:nvSpPr>
        <p:spPr>
          <a:xfrm>
            <a:off x="169850" y="549275"/>
            <a:ext cx="8750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 2 ingredients </a:t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95" name="Google Shape;95;g5c2e703cd5_0_0"/>
          <p:cNvSpPr txBox="1"/>
          <p:nvPr/>
        </p:nvSpPr>
        <p:spPr>
          <a:xfrm>
            <a:off x="1328075" y="2700500"/>
            <a:ext cx="73359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Font typeface="Times New Roman"/>
              <a:buAutoNum type="arabicParenR"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boolean primitive type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Font typeface="Times New Roman"/>
              <a:buAutoNum type="arabicParenR"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if statement structure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c2e703cd5_0_5"/>
          <p:cNvSpPr txBox="1"/>
          <p:nvPr/>
        </p:nvSpPr>
        <p:spPr>
          <a:xfrm>
            <a:off x="169850" y="549275"/>
            <a:ext cx="8750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boolean Primitive type</a:t>
            </a:r>
            <a:r>
              <a:rPr lang="en-US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101" name="Google Shape;101;g5c2e703cd5_0_5"/>
          <p:cNvSpPr txBox="1"/>
          <p:nvPr/>
        </p:nvSpPr>
        <p:spPr>
          <a:xfrm>
            <a:off x="1171850" y="2403675"/>
            <a:ext cx="73359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>
                <a:latin typeface="Times New Roman"/>
                <a:ea typeface="Times New Roman"/>
                <a:cs typeface="Times New Roman"/>
                <a:sym typeface="Times New Roman"/>
              </a:rPr>
              <a:t>Review primitives</a:t>
            </a:r>
            <a:endParaRPr sz="36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int tom;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double henry;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c2e703cd5_0_11"/>
          <p:cNvSpPr txBox="1"/>
          <p:nvPr/>
        </p:nvSpPr>
        <p:spPr>
          <a:xfrm>
            <a:off x="169850" y="549275"/>
            <a:ext cx="8750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boolean Primitive type </a:t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107" name="Google Shape;107;g5c2e703cd5_0_11"/>
          <p:cNvSpPr txBox="1"/>
          <p:nvPr/>
        </p:nvSpPr>
        <p:spPr>
          <a:xfrm>
            <a:off x="93950" y="2419300"/>
            <a:ext cx="64362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A third (and final) primitive type: 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boolean jack;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g5c2e703cd5_0_11"/>
          <p:cNvSpPr txBox="1"/>
          <p:nvPr/>
        </p:nvSpPr>
        <p:spPr>
          <a:xfrm>
            <a:off x="6623900" y="2419300"/>
            <a:ext cx="17298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boolean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g5c2e703cd5_0_11"/>
          <p:cNvSpPr txBox="1"/>
          <p:nvPr/>
        </p:nvSpPr>
        <p:spPr>
          <a:xfrm>
            <a:off x="169850" y="5046450"/>
            <a:ext cx="85941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boolean variables are  either equal to true or false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c2e703cd5_0_18"/>
          <p:cNvSpPr txBox="1"/>
          <p:nvPr/>
        </p:nvSpPr>
        <p:spPr>
          <a:xfrm>
            <a:off x="169850" y="549275"/>
            <a:ext cx="8750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boolean Primitive type </a:t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115" name="Google Shape;115;g5c2e703cd5_0_18"/>
          <p:cNvSpPr txBox="1"/>
          <p:nvPr/>
        </p:nvSpPr>
        <p:spPr>
          <a:xfrm>
            <a:off x="93950" y="2419300"/>
            <a:ext cx="64362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g5c2e703cd5_0_18"/>
          <p:cNvSpPr txBox="1"/>
          <p:nvPr/>
        </p:nvSpPr>
        <p:spPr>
          <a:xfrm>
            <a:off x="875050" y="2153725"/>
            <a:ext cx="23589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Review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g5c2e703cd5_0_18"/>
          <p:cNvSpPr txBox="1"/>
          <p:nvPr/>
        </p:nvSpPr>
        <p:spPr>
          <a:xfrm>
            <a:off x="0" y="3400275"/>
            <a:ext cx="90609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int primitive types can be compared using comparison operators: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g5c2e703cd5_0_18"/>
          <p:cNvSpPr txBox="1"/>
          <p:nvPr/>
        </p:nvSpPr>
        <p:spPr>
          <a:xfrm>
            <a:off x="812550" y="4778200"/>
            <a:ext cx="73359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    	less than</a:t>
            </a:r>
            <a:endParaRPr sz="3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  	greater than</a:t>
            </a:r>
            <a:endParaRPr sz="3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=	equal to (note, 2 equal signs)</a:t>
            </a:r>
            <a:endParaRPr sz="3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c2e703cd5_0_36"/>
          <p:cNvSpPr txBox="1"/>
          <p:nvPr/>
        </p:nvSpPr>
        <p:spPr>
          <a:xfrm>
            <a:off x="169850" y="549275"/>
            <a:ext cx="8750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boolean Primitive type </a:t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124" name="Google Shape;124;g5c2e703cd5_0_36"/>
          <p:cNvSpPr txBox="1"/>
          <p:nvPr/>
        </p:nvSpPr>
        <p:spPr>
          <a:xfrm>
            <a:off x="93950" y="2419300"/>
            <a:ext cx="64362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g5c2e703cd5_0_36"/>
          <p:cNvSpPr txBox="1"/>
          <p:nvPr/>
        </p:nvSpPr>
        <p:spPr>
          <a:xfrm>
            <a:off x="875050" y="2153725"/>
            <a:ext cx="34836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Review ints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g5c2e703cd5_0_36"/>
          <p:cNvSpPr txBox="1"/>
          <p:nvPr/>
        </p:nvSpPr>
        <p:spPr>
          <a:xfrm>
            <a:off x="0" y="3400275"/>
            <a:ext cx="90609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g5c2e703cd5_0_36"/>
          <p:cNvSpPr txBox="1"/>
          <p:nvPr/>
        </p:nvSpPr>
        <p:spPr>
          <a:xfrm>
            <a:off x="1593650" y="3997100"/>
            <a:ext cx="73359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latin typeface="Times New Roman"/>
                <a:ea typeface="Times New Roman"/>
                <a:cs typeface="Times New Roman"/>
                <a:sym typeface="Times New Roman"/>
              </a:rPr>
              <a:t>5 &lt; 7</a:t>
            </a:r>
            <a:endParaRPr sz="9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g5c2e703cd5_0_36"/>
          <p:cNvSpPr/>
          <p:nvPr/>
        </p:nvSpPr>
        <p:spPr>
          <a:xfrm>
            <a:off x="757700" y="3747175"/>
            <a:ext cx="4671000" cy="21402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5c2e703cd5_0_36"/>
          <p:cNvSpPr txBox="1"/>
          <p:nvPr/>
        </p:nvSpPr>
        <p:spPr>
          <a:xfrm>
            <a:off x="6280225" y="5137500"/>
            <a:ext cx="57021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boolean</a:t>
            </a:r>
            <a:endParaRPr sz="4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expression</a:t>
            </a:r>
            <a:endParaRPr sz="4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0" name="Google Shape;130;g5c2e703cd5_0_36"/>
          <p:cNvCxnSpPr/>
          <p:nvPr/>
        </p:nvCxnSpPr>
        <p:spPr>
          <a:xfrm rot="10800000">
            <a:off x="5249300" y="5296250"/>
            <a:ext cx="734100" cy="328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c2e703cd5_0_28"/>
          <p:cNvSpPr txBox="1"/>
          <p:nvPr/>
        </p:nvSpPr>
        <p:spPr>
          <a:xfrm>
            <a:off x="169850" y="549275"/>
            <a:ext cx="8750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boolean Primitive type </a:t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136" name="Google Shape;136;g5c2e703cd5_0_28"/>
          <p:cNvSpPr txBox="1"/>
          <p:nvPr/>
        </p:nvSpPr>
        <p:spPr>
          <a:xfrm>
            <a:off x="93950" y="2419300"/>
            <a:ext cx="64362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g5c2e703cd5_0_28"/>
          <p:cNvSpPr txBox="1"/>
          <p:nvPr/>
        </p:nvSpPr>
        <p:spPr>
          <a:xfrm>
            <a:off x="875050" y="2153725"/>
            <a:ext cx="54363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combine ideas: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g5c2e703cd5_0_28"/>
          <p:cNvSpPr txBox="1"/>
          <p:nvPr/>
        </p:nvSpPr>
        <p:spPr>
          <a:xfrm>
            <a:off x="0" y="3400275"/>
            <a:ext cx="90609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boolean jane;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jane = (4 == 5);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System.out.println(jane);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c2e703cd5_0_48"/>
          <p:cNvSpPr txBox="1"/>
          <p:nvPr/>
        </p:nvSpPr>
        <p:spPr>
          <a:xfrm>
            <a:off x="169850" y="549275"/>
            <a:ext cx="8750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 2 ingredients </a:t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144" name="Google Shape;144;g5c2e703cd5_0_48"/>
          <p:cNvSpPr txBox="1"/>
          <p:nvPr/>
        </p:nvSpPr>
        <p:spPr>
          <a:xfrm>
            <a:off x="1328075" y="2700500"/>
            <a:ext cx="73359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Font typeface="Times New Roman"/>
              <a:buAutoNum type="arabicParenR"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boolean primitive type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800"/>
              <a:buFont typeface="Times New Roman"/>
              <a:buAutoNum type="arabicParenR"/>
            </a:pPr>
            <a:r>
              <a:rPr lang="en-US" sz="4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statement structure</a:t>
            </a:r>
            <a:endParaRPr sz="4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2003-02-15T06:21:52Z</dcterms:created>
  <dc:creator>Gregory Winston Neat</dc:creator>
</cp:coreProperties>
</file>