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6"/>
    <p:sldMasterId id="2147483650" r:id="rId7"/>
  </p:sldMasterIdLst>
  <p:notesMasterIdLst>
    <p:notesMasterId r:id="rId31"/>
  </p:notesMasterIdLst>
  <p:sldIdLst>
    <p:sldId id="256" r:id="rId8"/>
    <p:sldId id="276" r:id="rId9"/>
    <p:sldId id="295" r:id="rId10"/>
    <p:sldId id="296" r:id="rId11"/>
    <p:sldId id="326" r:id="rId12"/>
    <p:sldId id="284" r:id="rId13"/>
    <p:sldId id="311" r:id="rId14"/>
    <p:sldId id="312" r:id="rId15"/>
    <p:sldId id="314" r:id="rId16"/>
    <p:sldId id="318" r:id="rId17"/>
    <p:sldId id="319" r:id="rId18"/>
    <p:sldId id="327" r:id="rId19"/>
    <p:sldId id="330" r:id="rId20"/>
    <p:sldId id="329" r:id="rId21"/>
    <p:sldId id="328" r:id="rId22"/>
    <p:sldId id="331" r:id="rId23"/>
    <p:sldId id="310" r:id="rId24"/>
    <p:sldId id="320" r:id="rId25"/>
    <p:sldId id="321" r:id="rId26"/>
    <p:sldId id="323" r:id="rId27"/>
    <p:sldId id="322" r:id="rId28"/>
    <p:sldId id="324" r:id="rId29"/>
    <p:sldId id="325" r:id="rId30"/>
  </p:sldIdLst>
  <p:sldSz cx="10693400" cy="7561263"/>
  <p:notesSz cx="6797675" cy="9926638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956479CD-759E-4777-9118-CBD519C1DEF7}">
          <p14:sldIdLst>
            <p14:sldId id="256"/>
            <p14:sldId id="276"/>
          </p14:sldIdLst>
        </p14:section>
        <p14:section name="Workflow" id="{8C2F442A-2EA8-704F-A5B1-ECF566BC6B72}">
          <p14:sldIdLst>
            <p14:sldId id="295"/>
            <p14:sldId id="296"/>
            <p14:sldId id="326"/>
          </p14:sldIdLst>
        </p14:section>
        <p14:section name="Step1" id="{9DE7BDF2-E32D-AB4F-9EA3-A4768F1E223B}">
          <p14:sldIdLst>
            <p14:sldId id="284"/>
            <p14:sldId id="311"/>
          </p14:sldIdLst>
        </p14:section>
        <p14:section name="Step2" id="{486808D0-EBA2-744B-99AE-E24FA67BD84A}">
          <p14:sldIdLst>
            <p14:sldId id="312"/>
          </p14:sldIdLst>
        </p14:section>
        <p14:section name="Step3" id="{2A2C64D7-31ED-7844-B420-109655306A5E}">
          <p14:sldIdLst>
            <p14:sldId id="314"/>
          </p14:sldIdLst>
        </p14:section>
        <p14:section name="Step 4" id="{930A7FAD-E56C-7644-880B-C10FA61F0AF8}">
          <p14:sldIdLst>
            <p14:sldId id="318"/>
            <p14:sldId id="319"/>
          </p14:sldIdLst>
        </p14:section>
        <p14:section name="Step 5" id="{F090A334-D220-4D80-B1DC-892F3C28B344}">
          <p14:sldIdLst>
            <p14:sldId id="327"/>
            <p14:sldId id="330"/>
            <p14:sldId id="329"/>
            <p14:sldId id="328"/>
            <p14:sldId id="331"/>
          </p14:sldIdLst>
        </p14:section>
        <p14:section name="Appendix" id="{07830DEE-FC76-3B45-B6A4-120480713FB6}">
          <p14:sldIdLst>
            <p14:sldId id="310"/>
            <p14:sldId id="320"/>
            <p14:sldId id="321"/>
            <p14:sldId id="323"/>
            <p14:sldId id="322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Namgyu" initials="KN" lastIdx="1" clrIdx="0">
    <p:extLst>
      <p:ext uri="{19B8F6BF-5375-455C-9EA6-DF929625EA0E}">
        <p15:presenceInfo xmlns:p15="http://schemas.microsoft.com/office/powerpoint/2012/main" userId="96e36147dac39e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53B"/>
    <a:srgbClr val="FFFF66"/>
    <a:srgbClr val="DCC2A7"/>
    <a:srgbClr val="6C4D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2" autoAdjust="0"/>
    <p:restoredTop sz="96231" autoAdjust="0"/>
  </p:normalViewPr>
  <p:slideViewPr>
    <p:cSldViewPr>
      <p:cViewPr varScale="1">
        <p:scale>
          <a:sx n="100" d="100"/>
          <a:sy n="100" d="100"/>
        </p:scale>
        <p:origin x="2052" y="72"/>
      </p:cViewPr>
      <p:guideLst>
        <p:guide orient="horz" pos="2382"/>
        <p:guide pos="336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476B9-9395-404B-AF59-0A4903DA6A79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EF8C12-5D87-B347-B566-CAE6690C9BD1}">
      <dgm:prSet phldrT="[텍스트]"/>
      <dgm:spPr/>
      <dgm:t>
        <a:bodyPr/>
        <a:lstStyle/>
        <a:p>
          <a:pPr latinLnBrk="1"/>
          <a:r>
            <a:rPr lang="en-US" altLang="ko-KR" dirty="0">
              <a:latin typeface="+mj-lt"/>
            </a:rPr>
            <a:t>Step 1</a:t>
          </a:r>
          <a:endParaRPr lang="ko-KR" altLang="en-US" dirty="0">
            <a:latin typeface="+mj-lt"/>
          </a:endParaRPr>
        </a:p>
      </dgm:t>
    </dgm:pt>
    <dgm:pt modelId="{333A8356-DDB8-C44C-9FE0-99F73EBB6C1C}" type="parTrans" cxnId="{DC6BBA28-B4A5-F248-9474-DE3511FD40EF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7EAD888C-DEAE-E949-8B79-1A7BC0D4749F}" type="sibTrans" cxnId="{DC6BBA28-B4A5-F248-9474-DE3511FD40EF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BCE2E703-6682-3A47-8633-FFC76BA11EBE}">
      <dgm:prSet phldrT="[텍스트]" custT="1"/>
      <dgm:spPr/>
      <dgm:t>
        <a:bodyPr/>
        <a:lstStyle/>
        <a:p>
          <a:pPr latinLnBrk="1"/>
          <a:r>
            <a:rPr lang="en-US" altLang="ko-KR" sz="1000" dirty="0">
              <a:latin typeface="+mj-lt"/>
            </a:rPr>
            <a:t>UCSC </a:t>
          </a:r>
          <a:r>
            <a:rPr lang="en-US" altLang="ko-KR" sz="1000" dirty="0" err="1">
              <a:latin typeface="+mj-lt"/>
            </a:rPr>
            <a:t>Xena</a:t>
          </a:r>
          <a:r>
            <a:rPr lang="ko-KR" altLang="en-US" sz="1000" dirty="0">
              <a:latin typeface="+mj-lt"/>
            </a:rPr>
            <a:t>를 활용한 </a:t>
          </a:r>
          <a:r>
            <a:rPr lang="en-US" altLang="ko-KR" sz="1000" dirty="0">
              <a:latin typeface="+mj-lt"/>
            </a:rPr>
            <a:t>Data collection </a:t>
          </a:r>
          <a:r>
            <a:rPr lang="ko-KR" altLang="en-US" sz="1000" dirty="0">
              <a:latin typeface="+mj-lt"/>
            </a:rPr>
            <a:t>및 </a:t>
          </a:r>
          <a:r>
            <a:rPr lang="en-US" altLang="ko-KR" sz="1000" b="1" dirty="0">
              <a:solidFill>
                <a:srgbClr val="FF0000"/>
              </a:solidFill>
              <a:latin typeface="+mj-lt"/>
            </a:rPr>
            <a:t>Feature generation</a:t>
          </a:r>
          <a:r>
            <a:rPr lang="ko-KR" altLang="en-US" sz="1000" b="1" dirty="0">
              <a:solidFill>
                <a:srgbClr val="FF0000"/>
              </a:solidFill>
              <a:latin typeface="+mj-lt"/>
            </a:rPr>
            <a:t> </a:t>
          </a:r>
        </a:p>
      </dgm:t>
    </dgm:pt>
    <dgm:pt modelId="{CBEF053B-25DE-294B-A752-01FBEEE56878}" type="parTrans" cxnId="{424C7609-FEC8-704B-9C9C-A67A5D7E399F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048E4491-EE86-1E40-956F-9A9CF2B0D690}" type="sibTrans" cxnId="{424C7609-FEC8-704B-9C9C-A67A5D7E399F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19C9F553-1AEB-5B47-86B2-3364FE1D343D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latin typeface="+mj-lt"/>
            </a:rPr>
            <a:t>Manual</a:t>
          </a:r>
          <a:endParaRPr lang="ko-KR" altLang="en-US" sz="1400" b="1" dirty="0">
            <a:latin typeface="+mj-lt"/>
          </a:endParaRPr>
        </a:p>
      </dgm:t>
    </dgm:pt>
    <dgm:pt modelId="{B5EDC642-084E-444F-B0D2-9DDD46A482E1}" type="parTrans" cxnId="{F8CA6038-6AB8-E649-8826-7074D188D42E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C1B16DCD-51B0-AD49-BE55-B93E8F287EB8}" type="sibTrans" cxnId="{F8CA6038-6AB8-E649-8826-7074D188D42E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0DC3E842-58DD-D948-BA35-293BF0782FD2}">
      <dgm:prSet phldrT="[텍스트]"/>
      <dgm:spPr/>
      <dgm:t>
        <a:bodyPr/>
        <a:lstStyle/>
        <a:p>
          <a:pPr latinLnBrk="1"/>
          <a:r>
            <a:rPr lang="en-US" altLang="ko-KR" dirty="0">
              <a:latin typeface="+mj-lt"/>
            </a:rPr>
            <a:t>Step 2</a:t>
          </a:r>
          <a:endParaRPr lang="ko-KR" altLang="en-US" dirty="0">
            <a:latin typeface="+mj-lt"/>
          </a:endParaRPr>
        </a:p>
      </dgm:t>
    </dgm:pt>
    <dgm:pt modelId="{23DFA6F9-2DD9-0F46-A34E-92366A5A6767}" type="parTrans" cxnId="{C59F1D5A-1A3E-4F43-893C-A36B87A57F9F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7A5631CE-7505-4F49-BF09-D2B1E65D7891}" type="sibTrans" cxnId="{C59F1D5A-1A3E-4F43-893C-A36B87A57F9F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4145563E-43C8-E449-A290-BD0543D32993}">
      <dgm:prSet phldrT="[텍스트]" custT="1"/>
      <dgm:spPr/>
      <dgm:t>
        <a:bodyPr/>
        <a:lstStyle/>
        <a:p>
          <a:pPr latinLnBrk="1"/>
          <a:r>
            <a:rPr lang="en-US" altLang="ko-KR" sz="1000" dirty="0">
              <a:latin typeface="+mj-lt"/>
            </a:rPr>
            <a:t>Feature deconvoluting </a:t>
          </a:r>
          <a:r>
            <a:rPr lang="ko-KR" altLang="en-US" sz="1000" dirty="0">
              <a:latin typeface="+mj-lt"/>
            </a:rPr>
            <a:t>및 </a:t>
          </a:r>
          <a:r>
            <a:rPr lang="en-US" altLang="ko-KR" sz="1000" b="1" dirty="0">
              <a:solidFill>
                <a:srgbClr val="FF0000"/>
              </a:solidFill>
              <a:latin typeface="+mj-lt"/>
            </a:rPr>
            <a:t>Group data </a:t>
          </a:r>
          <a:r>
            <a:rPr lang="ko-KR" altLang="en-US" sz="1000" b="1" dirty="0">
              <a:solidFill>
                <a:srgbClr val="FF0000"/>
              </a:solidFill>
              <a:latin typeface="+mj-lt"/>
            </a:rPr>
            <a:t>생성</a:t>
          </a:r>
        </a:p>
      </dgm:t>
    </dgm:pt>
    <dgm:pt modelId="{C644335A-5AC2-3D41-B41E-A6EF8C278EBE}" type="parTrans" cxnId="{3ECCA500-855C-0844-B19C-E22D34D1BD2A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E4AD3013-876E-124E-BB54-7FCFC07D8FFE}" type="sibTrans" cxnId="{3ECCA500-855C-0844-B19C-E22D34D1BD2A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4D789279-2858-8E40-B9BC-D883624851E0}">
      <dgm:prSet phldrT="[텍스트]" custT="1"/>
      <dgm:spPr/>
      <dgm:t>
        <a:bodyPr/>
        <a:lstStyle/>
        <a:p>
          <a:pPr latinLnBrk="1"/>
          <a:r>
            <a:rPr kumimoji="1" lang="en-US" altLang="ko-KR" sz="1400" b="1" dirty="0" err="1">
              <a:solidFill>
                <a:schemeClr val="tx1"/>
              </a:solidFill>
            </a:rPr>
            <a:t>AutoEncoder_group.ipynb</a:t>
          </a:r>
          <a:r>
            <a:rPr kumimoji="1" lang="en-US" altLang="ko-KR" sz="1400" b="1" dirty="0">
              <a:solidFill>
                <a:schemeClr val="tx1"/>
              </a:solidFill>
            </a:rPr>
            <a:t> </a:t>
          </a:r>
          <a:endParaRPr lang="ko-KR" altLang="en-US" sz="1400" b="1" dirty="0">
            <a:solidFill>
              <a:schemeClr val="tx1"/>
            </a:solidFill>
            <a:latin typeface="+mj-lt"/>
          </a:endParaRPr>
        </a:p>
      </dgm:t>
    </dgm:pt>
    <dgm:pt modelId="{F9B8AA75-7223-1045-9E38-6134FB3F8A42}" type="parTrans" cxnId="{F6CF0CED-BC81-5043-B3D7-93D53A67550A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DD196C1E-C3BE-E64B-ADEC-7CF0498CE721}" type="sibTrans" cxnId="{F6CF0CED-BC81-5043-B3D7-93D53A67550A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E1A18292-00C9-9345-B30B-B67CCB5A99BB}">
      <dgm:prSet/>
      <dgm:spPr/>
      <dgm:t>
        <a:bodyPr/>
        <a:lstStyle/>
        <a:p>
          <a:pPr latinLnBrk="1"/>
          <a:r>
            <a:rPr lang="en-US" altLang="ko-KR" dirty="0">
              <a:latin typeface="+mj-lt"/>
            </a:rPr>
            <a:t>Step 3</a:t>
          </a:r>
          <a:endParaRPr lang="ko-KR" altLang="en-US" dirty="0">
            <a:latin typeface="+mj-lt"/>
          </a:endParaRPr>
        </a:p>
      </dgm:t>
    </dgm:pt>
    <dgm:pt modelId="{45010310-2F73-EA41-9034-3260B3B93E10}" type="parTrans" cxnId="{3247B6EA-DD18-7248-AD37-4F1C6156D811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0AC760D1-80EE-2441-A6EA-22CF5C741A9B}" type="sibTrans" cxnId="{3247B6EA-DD18-7248-AD37-4F1C6156D811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B2FD2F98-C21B-C648-B4BD-31BF122D420D}">
      <dgm:prSet/>
      <dgm:spPr/>
      <dgm:t>
        <a:bodyPr/>
        <a:lstStyle/>
        <a:p>
          <a:pPr latinLnBrk="1"/>
          <a:r>
            <a:rPr lang="en-US" altLang="ko-KR" dirty="0">
              <a:latin typeface="+mj-lt"/>
            </a:rPr>
            <a:t>Step 4</a:t>
          </a:r>
          <a:endParaRPr lang="ko-KR" altLang="en-US" dirty="0">
            <a:latin typeface="+mj-lt"/>
          </a:endParaRPr>
        </a:p>
      </dgm:t>
    </dgm:pt>
    <dgm:pt modelId="{DCAA548C-970B-974D-97C6-DD3CE433F5CB}" type="parTrans" cxnId="{96176FDF-78A0-BC43-AE1A-569787A75778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429AEDC6-048B-7C43-AADB-189143DA3835}" type="sibTrans" cxnId="{96176FDF-78A0-BC43-AE1A-569787A75778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4CB2AD57-129A-B648-85AA-D51CF5408C3A}">
      <dgm:prSet custT="1"/>
      <dgm:spPr/>
      <dgm:t>
        <a:bodyPr/>
        <a:lstStyle/>
        <a:p>
          <a:pPr latinLnBrk="1"/>
          <a:r>
            <a:rPr lang="en-US" altLang="ko-KR" sz="1000" b="0" dirty="0">
              <a:solidFill>
                <a:schemeClr val="tx1"/>
              </a:solidFill>
              <a:latin typeface="+mj-lt"/>
            </a:rPr>
            <a:t>Model evaluation score</a:t>
          </a:r>
          <a:r>
            <a:rPr lang="ko-KR" altLang="en-US" sz="1000" b="0" dirty="0">
              <a:solidFill>
                <a:schemeClr val="tx1"/>
              </a:solidFill>
              <a:latin typeface="+mj-lt"/>
            </a:rPr>
            <a:t> 기반 </a:t>
          </a:r>
          <a:r>
            <a:rPr lang="en-US" altLang="ko-KR" sz="1000" b="1" dirty="0">
              <a:solidFill>
                <a:srgbClr val="FF0000"/>
              </a:solidFill>
              <a:latin typeface="+mj-lt"/>
            </a:rPr>
            <a:t>filtering</a:t>
          </a:r>
          <a:r>
            <a:rPr lang="en-US" altLang="ko-KR" sz="1000" b="0" dirty="0">
              <a:solidFill>
                <a:schemeClr val="tx1"/>
              </a:solidFill>
              <a:latin typeface="+mj-lt"/>
            </a:rPr>
            <a:t> </a:t>
          </a:r>
          <a:r>
            <a:rPr lang="ko-KR" altLang="en-US" sz="1000" b="0" dirty="0">
              <a:solidFill>
                <a:schemeClr val="tx1"/>
              </a:solidFill>
              <a:latin typeface="+mj-lt"/>
            </a:rPr>
            <a:t>및  </a:t>
          </a:r>
          <a:r>
            <a:rPr lang="en-US" altLang="ko-KR" sz="1000" b="0" dirty="0">
              <a:solidFill>
                <a:schemeClr val="tx1"/>
              </a:solidFill>
              <a:latin typeface="+mj-lt"/>
            </a:rPr>
            <a:t>OS </a:t>
          </a:r>
          <a:r>
            <a:rPr lang="ko-KR" altLang="en-US" sz="1000" b="0" dirty="0">
              <a:solidFill>
                <a:schemeClr val="tx1"/>
              </a:solidFill>
              <a:latin typeface="+mj-lt"/>
            </a:rPr>
            <a:t>기반 </a:t>
          </a:r>
          <a:r>
            <a:rPr lang="en-US" altLang="ko-KR" sz="1000" b="1" dirty="0">
              <a:solidFill>
                <a:srgbClr val="FF0000"/>
              </a:solidFill>
              <a:latin typeface="+mj-lt"/>
            </a:rPr>
            <a:t>model selection</a:t>
          </a:r>
          <a:endParaRPr lang="ko-KR" altLang="en-US" sz="1000" b="1" dirty="0">
            <a:solidFill>
              <a:srgbClr val="FF0000"/>
            </a:solidFill>
            <a:latin typeface="+mj-lt"/>
          </a:endParaRPr>
        </a:p>
      </dgm:t>
    </dgm:pt>
    <dgm:pt modelId="{70DC0702-2D54-BF48-AC42-39A19559C3E1}" type="parTrans" cxnId="{B4BD8737-3DC4-F340-8321-696F3D34DF48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38325BA0-15A5-9F46-9AA6-D285E6E884E9}" type="sibTrans" cxnId="{B4BD8737-3DC4-F340-8321-696F3D34DF48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F49061E2-8583-524E-80B5-347E4025DDEC}">
      <dgm:prSet custT="1"/>
      <dgm:spPr/>
      <dgm:t>
        <a:bodyPr/>
        <a:lstStyle/>
        <a:p>
          <a:pPr latinLnBrk="1"/>
          <a:r>
            <a:rPr kumimoji="1" lang="en-US" altLang="ko-KR" sz="1400" b="1" dirty="0" err="1">
              <a:solidFill>
                <a:schemeClr val="tx1"/>
              </a:solidFill>
            </a:rPr>
            <a:t>Model_filtering_selection.R</a:t>
          </a:r>
          <a:r>
            <a:rPr kumimoji="1" lang="en-US" altLang="ko-KR" sz="1400" b="1" dirty="0">
              <a:solidFill>
                <a:schemeClr val="tx1"/>
              </a:solidFill>
            </a:rPr>
            <a:t> </a:t>
          </a:r>
          <a:endParaRPr lang="ko-KR" altLang="en-US" sz="1400" b="1" dirty="0">
            <a:solidFill>
              <a:schemeClr val="tx1"/>
            </a:solidFill>
            <a:latin typeface="+mj-lt"/>
          </a:endParaRPr>
        </a:p>
      </dgm:t>
    </dgm:pt>
    <dgm:pt modelId="{6E6C71B6-FFDD-514F-906C-D82ECD87CDFC}" type="parTrans" cxnId="{43731D2F-4579-D34A-B4BA-96DA4693244C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91690D72-E401-7C45-9EFF-81E2ACA5D3DD}" type="sibTrans" cxnId="{43731D2F-4579-D34A-B4BA-96DA4693244C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CE1A396F-A15D-3E46-B45F-51902C183BB4}">
      <dgm:prSet custT="1"/>
      <dgm:spPr/>
      <dgm:t>
        <a:bodyPr/>
        <a:lstStyle/>
        <a:p>
          <a:pPr latinLnBrk="1"/>
          <a:r>
            <a:rPr lang="en-US" altLang="ko-KR" sz="1100" b="1" dirty="0" err="1">
              <a:solidFill>
                <a:srgbClr val="FF0000"/>
              </a:solidFill>
              <a:latin typeface="+mj-lt"/>
            </a:rPr>
            <a:t>DEA_subgroup</a:t>
          </a:r>
          <a:endParaRPr lang="ko-KR" altLang="en-US" sz="1100" b="1" dirty="0">
            <a:solidFill>
              <a:srgbClr val="FF0000"/>
            </a:solidFill>
            <a:latin typeface="+mj-lt"/>
          </a:endParaRPr>
        </a:p>
      </dgm:t>
    </dgm:pt>
    <dgm:pt modelId="{7D5367A1-FFA9-EE41-9CD7-244206A2C639}" type="parTrans" cxnId="{13A226FA-8654-A249-BB5A-66B11F5D173C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33BFD5D0-3AAA-3A48-B190-2432FC51A452}" type="sibTrans" cxnId="{13A226FA-8654-A249-BB5A-66B11F5D173C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88E6AC5F-51A9-E941-AE6A-CC2D820ECD64}">
      <dgm:prSet custT="1"/>
      <dgm:spPr/>
      <dgm:t>
        <a:bodyPr/>
        <a:lstStyle/>
        <a:p>
          <a:pPr latinLnBrk="1"/>
          <a:r>
            <a:rPr kumimoji="1" lang="en-US" altLang="ko-KR" sz="1400" b="1" dirty="0" err="1">
              <a:solidFill>
                <a:schemeClr val="tx1"/>
              </a:solidFill>
            </a:rPr>
            <a:t>DEA_subgroup.R</a:t>
          </a:r>
          <a:r>
            <a:rPr kumimoji="1" lang="en-US" altLang="ko-KR" sz="1400" b="1" dirty="0">
              <a:solidFill>
                <a:schemeClr val="tx1"/>
              </a:solidFill>
            </a:rPr>
            <a:t> </a:t>
          </a:r>
          <a:endParaRPr lang="ko-KR" altLang="en-US" sz="1400" b="1" dirty="0">
            <a:solidFill>
              <a:schemeClr val="tx1"/>
            </a:solidFill>
            <a:latin typeface="+mj-lt"/>
          </a:endParaRPr>
        </a:p>
      </dgm:t>
    </dgm:pt>
    <dgm:pt modelId="{40E8AF37-E4F2-9740-B58B-92F11BF3BB76}" type="parTrans" cxnId="{2D9AAB1E-096B-D24B-B2F8-D283964C4363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B19F4F05-BAC8-0243-B31F-B23905F1D127}" type="sibTrans" cxnId="{2D9AAB1E-096B-D24B-B2F8-D283964C4363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49A55DC5-5F1C-4D4D-AA5E-E88D19CDD2C7}">
      <dgm:prSet phldrT="[텍스트]"/>
      <dgm:spPr/>
      <dgm:t>
        <a:bodyPr/>
        <a:lstStyle/>
        <a:p>
          <a:pPr latinLnBrk="1"/>
          <a:r>
            <a:rPr lang="en-US" altLang="ko-KR" dirty="0">
              <a:latin typeface="+mj-lt"/>
            </a:rPr>
            <a:t>Step 5</a:t>
          </a:r>
          <a:endParaRPr lang="ko-KR" altLang="en-US" dirty="0">
            <a:latin typeface="+mj-lt"/>
          </a:endParaRPr>
        </a:p>
      </dgm:t>
    </dgm:pt>
    <dgm:pt modelId="{F60EE8D5-3121-441A-838A-08A30F88F1BD}" type="parTrans" cxnId="{421DEDE1-19F8-483B-8477-AC256349412A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CA933617-7BF8-4D37-BA48-79ACAB67D5C4}" type="sibTrans" cxnId="{421DEDE1-19F8-483B-8477-AC256349412A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7C2C821A-FF8F-4DEF-9579-296FD96F2561}">
      <dgm:prSet phldrT="[텍스트]" custT="1"/>
      <dgm:spPr/>
      <dgm:t>
        <a:bodyPr/>
        <a:lstStyle/>
        <a:p>
          <a:pPr latinLnBrk="1"/>
          <a:r>
            <a:rPr lang="en-US" altLang="ko-KR" sz="1100" b="1" dirty="0">
              <a:solidFill>
                <a:srgbClr val="FF0000"/>
              </a:solidFill>
              <a:latin typeface="+mj-lt"/>
            </a:rPr>
            <a:t>Candidate target validation</a:t>
          </a:r>
          <a:endParaRPr lang="ko-KR" altLang="en-US" sz="1100" b="1" dirty="0">
            <a:solidFill>
              <a:srgbClr val="FF0000"/>
            </a:solidFill>
            <a:latin typeface="+mj-lt"/>
          </a:endParaRPr>
        </a:p>
      </dgm:t>
    </dgm:pt>
    <dgm:pt modelId="{615EDE84-EF43-4F2A-AC7D-6B0CB008BD6D}" type="parTrans" cxnId="{BF2F7A0B-4309-466B-A573-B3DC36EEEEA4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92EB3FEF-453E-4A21-B1D2-E522CB9434FC}" type="sibTrans" cxnId="{BF2F7A0B-4309-466B-A573-B3DC36EEEEA4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E190715E-2280-46C1-A102-30493F062A07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latin typeface="+mj-lt"/>
            </a:rPr>
            <a:t>Manual</a:t>
          </a:r>
        </a:p>
        <a:p>
          <a:pPr latinLnBrk="1"/>
          <a:r>
            <a:rPr lang="en-US" altLang="ko-KR" sz="1000" b="1" dirty="0">
              <a:latin typeface="+mj-lt"/>
            </a:rPr>
            <a:t>DEA_NT_TP.R</a:t>
          </a:r>
        </a:p>
        <a:p>
          <a:pPr latinLnBrk="1"/>
          <a:r>
            <a:rPr kumimoji="1" lang="en-US" altLang="ko-KR" sz="1000" b="1" dirty="0" err="1">
              <a:solidFill>
                <a:schemeClr val="tx1"/>
              </a:solidFill>
            </a:rPr>
            <a:t>New_target_expression_level_TCGA.R</a:t>
          </a:r>
          <a:r>
            <a:rPr kumimoji="1" lang="en-US" altLang="ko-KR" sz="1000" b="1" dirty="0">
              <a:solidFill>
                <a:schemeClr val="tx1"/>
              </a:solidFill>
            </a:rPr>
            <a:t> </a:t>
          </a:r>
        </a:p>
        <a:p>
          <a:pPr latinLnBrk="1"/>
          <a:r>
            <a:rPr kumimoji="1" lang="en-US" altLang="ko-KR" sz="1000" b="1" dirty="0" err="1">
              <a:solidFill>
                <a:schemeClr val="tx1"/>
              </a:solidFill>
            </a:rPr>
            <a:t>Textminig.R</a:t>
          </a:r>
          <a:endParaRPr kumimoji="1" lang="en-US" altLang="ko-KR" sz="1000" b="1" dirty="0">
            <a:solidFill>
              <a:schemeClr val="tx1"/>
            </a:solidFill>
          </a:endParaRPr>
        </a:p>
        <a:p>
          <a:pPr latinLnBrk="1"/>
          <a:r>
            <a:rPr kumimoji="1" lang="en-US" altLang="ko-KR" sz="1000" b="1" dirty="0" err="1">
              <a:solidFill>
                <a:schemeClr val="tx1"/>
              </a:solidFill>
            </a:rPr>
            <a:t>DGI_interaction_target.R</a:t>
          </a:r>
          <a:endParaRPr lang="ko-KR" altLang="en-US" sz="1400" b="1" dirty="0">
            <a:latin typeface="+mj-lt"/>
          </a:endParaRPr>
        </a:p>
      </dgm:t>
    </dgm:pt>
    <dgm:pt modelId="{006314C2-2A50-469D-936E-A7C43E3C0E31}" type="parTrans" cxnId="{3A3EBD70-76FB-418A-8392-E3AAB3F6BB60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CF63C4A0-B0C5-41E7-970E-2CA406700ED0}" type="sibTrans" cxnId="{3A3EBD70-76FB-418A-8392-E3AAB3F6BB60}">
      <dgm:prSet/>
      <dgm:spPr/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8114843B-CF52-A147-8986-2371B54447B7}" type="pres">
      <dgm:prSet presAssocID="{889476B9-9395-404B-AF59-0A4903DA6A7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FB3930-D9EA-AE43-8867-A3F112398572}" type="pres">
      <dgm:prSet presAssocID="{76EF8C12-5D87-B347-B566-CAE6690C9BD1}" presName="root" presStyleCnt="0"/>
      <dgm:spPr/>
    </dgm:pt>
    <dgm:pt modelId="{6EC59676-A6CA-F141-9B58-213B035B4F02}" type="pres">
      <dgm:prSet presAssocID="{76EF8C12-5D87-B347-B566-CAE6690C9BD1}" presName="rootComposite" presStyleCnt="0"/>
      <dgm:spPr/>
    </dgm:pt>
    <dgm:pt modelId="{97E54846-C668-F244-8A7F-4324973E0238}" type="pres">
      <dgm:prSet presAssocID="{76EF8C12-5D87-B347-B566-CAE6690C9BD1}" presName="rootText" presStyleLbl="node1" presStyleIdx="0" presStyleCnt="5"/>
      <dgm:spPr/>
    </dgm:pt>
    <dgm:pt modelId="{ACDE2BFE-7B27-A34C-ADDC-8E03F07A74C9}" type="pres">
      <dgm:prSet presAssocID="{76EF8C12-5D87-B347-B566-CAE6690C9BD1}" presName="rootConnector" presStyleLbl="node1" presStyleIdx="0" presStyleCnt="5"/>
      <dgm:spPr/>
    </dgm:pt>
    <dgm:pt modelId="{28796EAE-C35A-E844-AEB9-267F44EA7DDB}" type="pres">
      <dgm:prSet presAssocID="{76EF8C12-5D87-B347-B566-CAE6690C9BD1}" presName="childShape" presStyleCnt="0"/>
      <dgm:spPr/>
    </dgm:pt>
    <dgm:pt modelId="{A91C71A1-DCC2-8C4E-8153-0382A826EF71}" type="pres">
      <dgm:prSet presAssocID="{CBEF053B-25DE-294B-A752-01FBEEE56878}" presName="Name13" presStyleLbl="parChTrans1D2" presStyleIdx="0" presStyleCnt="10"/>
      <dgm:spPr/>
    </dgm:pt>
    <dgm:pt modelId="{B51445AC-3717-0748-A6A6-8E6A161C4F16}" type="pres">
      <dgm:prSet presAssocID="{BCE2E703-6682-3A47-8633-FFC76BA11EBE}" presName="childText" presStyleLbl="bgAcc1" presStyleIdx="0" presStyleCnt="10">
        <dgm:presLayoutVars>
          <dgm:bulletEnabled val="1"/>
        </dgm:presLayoutVars>
      </dgm:prSet>
      <dgm:spPr/>
    </dgm:pt>
    <dgm:pt modelId="{8E40C914-D126-A24C-8BD9-B3939625F599}" type="pres">
      <dgm:prSet presAssocID="{B5EDC642-084E-444F-B0D2-9DDD46A482E1}" presName="Name13" presStyleLbl="parChTrans1D2" presStyleIdx="1" presStyleCnt="10"/>
      <dgm:spPr/>
    </dgm:pt>
    <dgm:pt modelId="{A8E2788E-2D3D-2449-92F9-DCE24392E50F}" type="pres">
      <dgm:prSet presAssocID="{19C9F553-1AEB-5B47-86B2-3364FE1D343D}" presName="childText" presStyleLbl="bgAcc1" presStyleIdx="1" presStyleCnt="10">
        <dgm:presLayoutVars>
          <dgm:bulletEnabled val="1"/>
        </dgm:presLayoutVars>
      </dgm:prSet>
      <dgm:spPr/>
    </dgm:pt>
    <dgm:pt modelId="{379E2761-91A1-C149-ABF8-D5D972B6D879}" type="pres">
      <dgm:prSet presAssocID="{0DC3E842-58DD-D948-BA35-293BF0782FD2}" presName="root" presStyleCnt="0"/>
      <dgm:spPr/>
    </dgm:pt>
    <dgm:pt modelId="{86275091-4BFE-2746-B99C-340D3BF95520}" type="pres">
      <dgm:prSet presAssocID="{0DC3E842-58DD-D948-BA35-293BF0782FD2}" presName="rootComposite" presStyleCnt="0"/>
      <dgm:spPr/>
    </dgm:pt>
    <dgm:pt modelId="{2AAFF3AB-3FE1-A64C-817B-001C3CC519AD}" type="pres">
      <dgm:prSet presAssocID="{0DC3E842-58DD-D948-BA35-293BF0782FD2}" presName="rootText" presStyleLbl="node1" presStyleIdx="1" presStyleCnt="5"/>
      <dgm:spPr/>
    </dgm:pt>
    <dgm:pt modelId="{D5EC082C-4655-3445-9CDD-4A541AD94F34}" type="pres">
      <dgm:prSet presAssocID="{0DC3E842-58DD-D948-BA35-293BF0782FD2}" presName="rootConnector" presStyleLbl="node1" presStyleIdx="1" presStyleCnt="5"/>
      <dgm:spPr/>
    </dgm:pt>
    <dgm:pt modelId="{04B0389B-D2ED-1F44-A094-9DEA656E82B0}" type="pres">
      <dgm:prSet presAssocID="{0DC3E842-58DD-D948-BA35-293BF0782FD2}" presName="childShape" presStyleCnt="0"/>
      <dgm:spPr/>
    </dgm:pt>
    <dgm:pt modelId="{924A81B5-6CF1-9B4B-9BB2-B03554F3690B}" type="pres">
      <dgm:prSet presAssocID="{C644335A-5AC2-3D41-B41E-A6EF8C278EBE}" presName="Name13" presStyleLbl="parChTrans1D2" presStyleIdx="2" presStyleCnt="10"/>
      <dgm:spPr/>
    </dgm:pt>
    <dgm:pt modelId="{F5485D61-D2A5-994A-B77F-DDA09652CDF9}" type="pres">
      <dgm:prSet presAssocID="{4145563E-43C8-E449-A290-BD0543D32993}" presName="childText" presStyleLbl="bgAcc1" presStyleIdx="2" presStyleCnt="10">
        <dgm:presLayoutVars>
          <dgm:bulletEnabled val="1"/>
        </dgm:presLayoutVars>
      </dgm:prSet>
      <dgm:spPr/>
    </dgm:pt>
    <dgm:pt modelId="{2A25303A-68AF-6847-BF80-56514E0089FC}" type="pres">
      <dgm:prSet presAssocID="{F9B8AA75-7223-1045-9E38-6134FB3F8A42}" presName="Name13" presStyleLbl="parChTrans1D2" presStyleIdx="3" presStyleCnt="10"/>
      <dgm:spPr/>
    </dgm:pt>
    <dgm:pt modelId="{8CEE7607-DEFD-4648-AC19-7BA9382A2D73}" type="pres">
      <dgm:prSet presAssocID="{4D789279-2858-8E40-B9BC-D883624851E0}" presName="childText" presStyleLbl="bgAcc1" presStyleIdx="3" presStyleCnt="10">
        <dgm:presLayoutVars>
          <dgm:bulletEnabled val="1"/>
        </dgm:presLayoutVars>
      </dgm:prSet>
      <dgm:spPr/>
    </dgm:pt>
    <dgm:pt modelId="{B8A1E428-445C-874C-B5B4-0A3876E1017B}" type="pres">
      <dgm:prSet presAssocID="{E1A18292-00C9-9345-B30B-B67CCB5A99BB}" presName="root" presStyleCnt="0"/>
      <dgm:spPr/>
    </dgm:pt>
    <dgm:pt modelId="{535F12F9-0371-974E-A9B0-AB73F73996FB}" type="pres">
      <dgm:prSet presAssocID="{E1A18292-00C9-9345-B30B-B67CCB5A99BB}" presName="rootComposite" presStyleCnt="0"/>
      <dgm:spPr/>
    </dgm:pt>
    <dgm:pt modelId="{57AEA9EE-5705-3D40-A30D-ECE49BD77A30}" type="pres">
      <dgm:prSet presAssocID="{E1A18292-00C9-9345-B30B-B67CCB5A99BB}" presName="rootText" presStyleLbl="node1" presStyleIdx="2" presStyleCnt="5"/>
      <dgm:spPr/>
    </dgm:pt>
    <dgm:pt modelId="{F9C4C1E3-AC30-E74D-A109-C9D7B57DF006}" type="pres">
      <dgm:prSet presAssocID="{E1A18292-00C9-9345-B30B-B67CCB5A99BB}" presName="rootConnector" presStyleLbl="node1" presStyleIdx="2" presStyleCnt="5"/>
      <dgm:spPr/>
    </dgm:pt>
    <dgm:pt modelId="{DAB890CF-5E9D-C941-B8C6-BE06673F804F}" type="pres">
      <dgm:prSet presAssocID="{E1A18292-00C9-9345-B30B-B67CCB5A99BB}" presName="childShape" presStyleCnt="0"/>
      <dgm:spPr/>
    </dgm:pt>
    <dgm:pt modelId="{162BB73D-4913-5D43-8A18-7C55C72F711F}" type="pres">
      <dgm:prSet presAssocID="{70DC0702-2D54-BF48-AC42-39A19559C3E1}" presName="Name13" presStyleLbl="parChTrans1D2" presStyleIdx="4" presStyleCnt="10"/>
      <dgm:spPr/>
    </dgm:pt>
    <dgm:pt modelId="{F805D800-0DD5-5A4C-AC7F-AEF2B26F158A}" type="pres">
      <dgm:prSet presAssocID="{4CB2AD57-129A-B648-85AA-D51CF5408C3A}" presName="childText" presStyleLbl="bgAcc1" presStyleIdx="4" presStyleCnt="10">
        <dgm:presLayoutVars>
          <dgm:bulletEnabled val="1"/>
        </dgm:presLayoutVars>
      </dgm:prSet>
      <dgm:spPr/>
    </dgm:pt>
    <dgm:pt modelId="{3585DF23-BBE7-1543-9CBD-6D46AAEAB768}" type="pres">
      <dgm:prSet presAssocID="{6E6C71B6-FFDD-514F-906C-D82ECD87CDFC}" presName="Name13" presStyleLbl="parChTrans1D2" presStyleIdx="5" presStyleCnt="10"/>
      <dgm:spPr/>
    </dgm:pt>
    <dgm:pt modelId="{CEC1A766-5509-3B40-B7E9-9656CB62259E}" type="pres">
      <dgm:prSet presAssocID="{F49061E2-8583-524E-80B5-347E4025DDEC}" presName="childText" presStyleLbl="bgAcc1" presStyleIdx="5" presStyleCnt="10">
        <dgm:presLayoutVars>
          <dgm:bulletEnabled val="1"/>
        </dgm:presLayoutVars>
      </dgm:prSet>
      <dgm:spPr/>
    </dgm:pt>
    <dgm:pt modelId="{34115556-36AA-5A47-A418-64CFD558D9D2}" type="pres">
      <dgm:prSet presAssocID="{B2FD2F98-C21B-C648-B4BD-31BF122D420D}" presName="root" presStyleCnt="0"/>
      <dgm:spPr/>
    </dgm:pt>
    <dgm:pt modelId="{4F342490-173D-3F4C-9D5E-CBA4E1E2C8BF}" type="pres">
      <dgm:prSet presAssocID="{B2FD2F98-C21B-C648-B4BD-31BF122D420D}" presName="rootComposite" presStyleCnt="0"/>
      <dgm:spPr/>
    </dgm:pt>
    <dgm:pt modelId="{B6E4276B-0D5D-3D4B-A94E-EEEF8D6AB34E}" type="pres">
      <dgm:prSet presAssocID="{B2FD2F98-C21B-C648-B4BD-31BF122D420D}" presName="rootText" presStyleLbl="node1" presStyleIdx="3" presStyleCnt="5"/>
      <dgm:spPr/>
    </dgm:pt>
    <dgm:pt modelId="{1055DA45-4882-564D-9040-882943F84DDF}" type="pres">
      <dgm:prSet presAssocID="{B2FD2F98-C21B-C648-B4BD-31BF122D420D}" presName="rootConnector" presStyleLbl="node1" presStyleIdx="3" presStyleCnt="5"/>
      <dgm:spPr/>
    </dgm:pt>
    <dgm:pt modelId="{EBB5CEC9-CCFF-6E48-9BC2-58611022D264}" type="pres">
      <dgm:prSet presAssocID="{B2FD2F98-C21B-C648-B4BD-31BF122D420D}" presName="childShape" presStyleCnt="0"/>
      <dgm:spPr/>
    </dgm:pt>
    <dgm:pt modelId="{92AA1C95-841C-B340-9D4F-B88B776EF547}" type="pres">
      <dgm:prSet presAssocID="{7D5367A1-FFA9-EE41-9CD7-244206A2C639}" presName="Name13" presStyleLbl="parChTrans1D2" presStyleIdx="6" presStyleCnt="10"/>
      <dgm:spPr/>
    </dgm:pt>
    <dgm:pt modelId="{0F5EE81E-5869-F24F-81B4-F3EDFE5B2894}" type="pres">
      <dgm:prSet presAssocID="{CE1A396F-A15D-3E46-B45F-51902C183BB4}" presName="childText" presStyleLbl="bgAcc1" presStyleIdx="6" presStyleCnt="10">
        <dgm:presLayoutVars>
          <dgm:bulletEnabled val="1"/>
        </dgm:presLayoutVars>
      </dgm:prSet>
      <dgm:spPr/>
    </dgm:pt>
    <dgm:pt modelId="{AC55637C-34F9-AF47-981B-BD21E4B7D8EF}" type="pres">
      <dgm:prSet presAssocID="{40E8AF37-E4F2-9740-B58B-92F11BF3BB76}" presName="Name13" presStyleLbl="parChTrans1D2" presStyleIdx="7" presStyleCnt="10"/>
      <dgm:spPr/>
    </dgm:pt>
    <dgm:pt modelId="{3A8CBCD8-413F-8D4E-9775-81F2B006E185}" type="pres">
      <dgm:prSet presAssocID="{88E6AC5F-51A9-E941-AE6A-CC2D820ECD64}" presName="childText" presStyleLbl="bgAcc1" presStyleIdx="7" presStyleCnt="10">
        <dgm:presLayoutVars>
          <dgm:bulletEnabled val="1"/>
        </dgm:presLayoutVars>
      </dgm:prSet>
      <dgm:spPr/>
    </dgm:pt>
    <dgm:pt modelId="{AD2AD418-DCB3-40EB-A77C-4F56A59ABC64}" type="pres">
      <dgm:prSet presAssocID="{49A55DC5-5F1C-4D4D-AA5E-E88D19CDD2C7}" presName="root" presStyleCnt="0"/>
      <dgm:spPr/>
    </dgm:pt>
    <dgm:pt modelId="{1AE4FE27-F233-4CF8-8ABD-81B49C7961DD}" type="pres">
      <dgm:prSet presAssocID="{49A55DC5-5F1C-4D4D-AA5E-E88D19CDD2C7}" presName="rootComposite" presStyleCnt="0"/>
      <dgm:spPr/>
    </dgm:pt>
    <dgm:pt modelId="{31F18AE6-0054-4A4C-9E73-4AB36DBAB610}" type="pres">
      <dgm:prSet presAssocID="{49A55DC5-5F1C-4D4D-AA5E-E88D19CDD2C7}" presName="rootText" presStyleLbl="node1" presStyleIdx="4" presStyleCnt="5"/>
      <dgm:spPr/>
    </dgm:pt>
    <dgm:pt modelId="{C0608056-32BB-45C7-9D46-1C2697799249}" type="pres">
      <dgm:prSet presAssocID="{49A55DC5-5F1C-4D4D-AA5E-E88D19CDD2C7}" presName="rootConnector" presStyleLbl="node1" presStyleIdx="4" presStyleCnt="5"/>
      <dgm:spPr/>
    </dgm:pt>
    <dgm:pt modelId="{3A9E0D33-8047-4834-8C81-E209B63516C0}" type="pres">
      <dgm:prSet presAssocID="{49A55DC5-5F1C-4D4D-AA5E-E88D19CDD2C7}" presName="childShape" presStyleCnt="0"/>
      <dgm:spPr/>
    </dgm:pt>
    <dgm:pt modelId="{F3050040-05E1-4D53-A709-3AF030880DD7}" type="pres">
      <dgm:prSet presAssocID="{615EDE84-EF43-4F2A-AC7D-6B0CB008BD6D}" presName="Name13" presStyleLbl="parChTrans1D2" presStyleIdx="8" presStyleCnt="10"/>
      <dgm:spPr/>
    </dgm:pt>
    <dgm:pt modelId="{5FFA5F4C-A7D2-49CE-8868-3BB5DB95241C}" type="pres">
      <dgm:prSet presAssocID="{7C2C821A-FF8F-4DEF-9579-296FD96F2561}" presName="childText" presStyleLbl="bgAcc1" presStyleIdx="8" presStyleCnt="10">
        <dgm:presLayoutVars>
          <dgm:bulletEnabled val="1"/>
        </dgm:presLayoutVars>
      </dgm:prSet>
      <dgm:spPr/>
    </dgm:pt>
    <dgm:pt modelId="{722C616D-E61A-4E39-9529-F505AECD2CE6}" type="pres">
      <dgm:prSet presAssocID="{006314C2-2A50-469D-936E-A7C43E3C0E31}" presName="Name13" presStyleLbl="parChTrans1D2" presStyleIdx="9" presStyleCnt="10"/>
      <dgm:spPr/>
    </dgm:pt>
    <dgm:pt modelId="{6E956FD7-04EA-45F7-A34D-18A43AD1A45A}" type="pres">
      <dgm:prSet presAssocID="{E190715E-2280-46C1-A102-30493F062A07}" presName="childText" presStyleLbl="bgAcc1" presStyleIdx="9" presStyleCnt="10" custScaleY="149202">
        <dgm:presLayoutVars>
          <dgm:bulletEnabled val="1"/>
        </dgm:presLayoutVars>
      </dgm:prSet>
      <dgm:spPr/>
    </dgm:pt>
  </dgm:ptLst>
  <dgm:cxnLst>
    <dgm:cxn modelId="{087F2200-294D-0044-B616-A2CABBE2BF1C}" type="presOf" srcId="{C644335A-5AC2-3D41-B41E-A6EF8C278EBE}" destId="{924A81B5-6CF1-9B4B-9BB2-B03554F3690B}" srcOrd="0" destOrd="0" presId="urn:microsoft.com/office/officeart/2005/8/layout/hierarchy3"/>
    <dgm:cxn modelId="{3ECCA500-855C-0844-B19C-E22D34D1BD2A}" srcId="{0DC3E842-58DD-D948-BA35-293BF0782FD2}" destId="{4145563E-43C8-E449-A290-BD0543D32993}" srcOrd="0" destOrd="0" parTransId="{C644335A-5AC2-3D41-B41E-A6EF8C278EBE}" sibTransId="{E4AD3013-876E-124E-BB54-7FCFC07D8FFE}"/>
    <dgm:cxn modelId="{25510F07-92CB-C24B-92BC-5611106C2544}" type="presOf" srcId="{E1A18292-00C9-9345-B30B-B67CCB5A99BB}" destId="{F9C4C1E3-AC30-E74D-A109-C9D7B57DF006}" srcOrd="1" destOrd="0" presId="urn:microsoft.com/office/officeart/2005/8/layout/hierarchy3"/>
    <dgm:cxn modelId="{424C7609-FEC8-704B-9C9C-A67A5D7E399F}" srcId="{76EF8C12-5D87-B347-B566-CAE6690C9BD1}" destId="{BCE2E703-6682-3A47-8633-FFC76BA11EBE}" srcOrd="0" destOrd="0" parTransId="{CBEF053B-25DE-294B-A752-01FBEEE56878}" sibTransId="{048E4491-EE86-1E40-956F-9A9CF2B0D690}"/>
    <dgm:cxn modelId="{BF2F7A0B-4309-466B-A573-B3DC36EEEEA4}" srcId="{49A55DC5-5F1C-4D4D-AA5E-E88D19CDD2C7}" destId="{7C2C821A-FF8F-4DEF-9579-296FD96F2561}" srcOrd="0" destOrd="0" parTransId="{615EDE84-EF43-4F2A-AC7D-6B0CB008BD6D}" sibTransId="{92EB3FEF-453E-4A21-B1D2-E522CB9434FC}"/>
    <dgm:cxn modelId="{CC1FC30F-45B5-FD4C-8F23-B0C7F0609C56}" type="presOf" srcId="{0DC3E842-58DD-D948-BA35-293BF0782FD2}" destId="{2AAFF3AB-3FE1-A64C-817B-001C3CC519AD}" srcOrd="0" destOrd="0" presId="urn:microsoft.com/office/officeart/2005/8/layout/hierarchy3"/>
    <dgm:cxn modelId="{B45AF50F-2E29-7849-AC06-3133C3CB039A}" type="presOf" srcId="{70DC0702-2D54-BF48-AC42-39A19559C3E1}" destId="{162BB73D-4913-5D43-8A18-7C55C72F711F}" srcOrd="0" destOrd="0" presId="urn:microsoft.com/office/officeart/2005/8/layout/hierarchy3"/>
    <dgm:cxn modelId="{DB3F8711-ABA2-0843-940D-F5EE0BC7E5A2}" type="presOf" srcId="{4CB2AD57-129A-B648-85AA-D51CF5408C3A}" destId="{F805D800-0DD5-5A4C-AC7F-AEF2B26F158A}" srcOrd="0" destOrd="0" presId="urn:microsoft.com/office/officeart/2005/8/layout/hierarchy3"/>
    <dgm:cxn modelId="{50DF5A1B-352A-4934-92DB-98BD46AB0416}" type="presOf" srcId="{006314C2-2A50-469D-936E-A7C43E3C0E31}" destId="{722C616D-E61A-4E39-9529-F505AECD2CE6}" srcOrd="0" destOrd="0" presId="urn:microsoft.com/office/officeart/2005/8/layout/hierarchy3"/>
    <dgm:cxn modelId="{2D9AAB1E-096B-D24B-B2F8-D283964C4363}" srcId="{B2FD2F98-C21B-C648-B4BD-31BF122D420D}" destId="{88E6AC5F-51A9-E941-AE6A-CC2D820ECD64}" srcOrd="1" destOrd="0" parTransId="{40E8AF37-E4F2-9740-B58B-92F11BF3BB76}" sibTransId="{B19F4F05-BAC8-0243-B31F-B23905F1D127}"/>
    <dgm:cxn modelId="{07A69626-D6D1-6E4C-8693-96954570A4DE}" type="presOf" srcId="{F49061E2-8583-524E-80B5-347E4025DDEC}" destId="{CEC1A766-5509-3B40-B7E9-9656CB62259E}" srcOrd="0" destOrd="0" presId="urn:microsoft.com/office/officeart/2005/8/layout/hierarchy3"/>
    <dgm:cxn modelId="{DC6BBA28-B4A5-F248-9474-DE3511FD40EF}" srcId="{889476B9-9395-404B-AF59-0A4903DA6A79}" destId="{76EF8C12-5D87-B347-B566-CAE6690C9BD1}" srcOrd="0" destOrd="0" parTransId="{333A8356-DDB8-C44C-9FE0-99F73EBB6C1C}" sibTransId="{7EAD888C-DEAE-E949-8B79-1A7BC0D4749F}"/>
    <dgm:cxn modelId="{11122A2A-B964-EB41-B57B-A091867B8879}" type="presOf" srcId="{19C9F553-1AEB-5B47-86B2-3364FE1D343D}" destId="{A8E2788E-2D3D-2449-92F9-DCE24392E50F}" srcOrd="0" destOrd="0" presId="urn:microsoft.com/office/officeart/2005/8/layout/hierarchy3"/>
    <dgm:cxn modelId="{40D2892C-CD9D-2241-A0F3-9878C75544E8}" type="presOf" srcId="{4D789279-2858-8E40-B9BC-D883624851E0}" destId="{8CEE7607-DEFD-4648-AC19-7BA9382A2D73}" srcOrd="0" destOrd="0" presId="urn:microsoft.com/office/officeart/2005/8/layout/hierarchy3"/>
    <dgm:cxn modelId="{43731D2F-4579-D34A-B4BA-96DA4693244C}" srcId="{E1A18292-00C9-9345-B30B-B67CCB5A99BB}" destId="{F49061E2-8583-524E-80B5-347E4025DDEC}" srcOrd="1" destOrd="0" parTransId="{6E6C71B6-FFDD-514F-906C-D82ECD87CDFC}" sibTransId="{91690D72-E401-7C45-9EFF-81E2ACA5D3DD}"/>
    <dgm:cxn modelId="{B4BD8737-3DC4-F340-8321-696F3D34DF48}" srcId="{E1A18292-00C9-9345-B30B-B67CCB5A99BB}" destId="{4CB2AD57-129A-B648-85AA-D51CF5408C3A}" srcOrd="0" destOrd="0" parTransId="{70DC0702-2D54-BF48-AC42-39A19559C3E1}" sibTransId="{38325BA0-15A5-9F46-9AA6-D285E6E884E9}"/>
    <dgm:cxn modelId="{F8CA6038-6AB8-E649-8826-7074D188D42E}" srcId="{76EF8C12-5D87-B347-B566-CAE6690C9BD1}" destId="{19C9F553-1AEB-5B47-86B2-3364FE1D343D}" srcOrd="1" destOrd="0" parTransId="{B5EDC642-084E-444F-B0D2-9DDD46A482E1}" sibTransId="{C1B16DCD-51B0-AD49-BE55-B93E8F287EB8}"/>
    <dgm:cxn modelId="{F8C9213F-04D4-C14B-9FAC-F726BF03CC13}" type="presOf" srcId="{76EF8C12-5D87-B347-B566-CAE6690C9BD1}" destId="{97E54846-C668-F244-8A7F-4324973E0238}" srcOrd="0" destOrd="0" presId="urn:microsoft.com/office/officeart/2005/8/layout/hierarchy3"/>
    <dgm:cxn modelId="{D053A561-BFE5-814D-AEC7-4DA29555E185}" type="presOf" srcId="{4145563E-43C8-E449-A290-BD0543D32993}" destId="{F5485D61-D2A5-994A-B77F-DDA09652CDF9}" srcOrd="0" destOrd="0" presId="urn:microsoft.com/office/officeart/2005/8/layout/hierarchy3"/>
    <dgm:cxn modelId="{E1C0156A-48D0-42F4-AB6F-61030D3DD5FA}" type="presOf" srcId="{E190715E-2280-46C1-A102-30493F062A07}" destId="{6E956FD7-04EA-45F7-A34D-18A43AD1A45A}" srcOrd="0" destOrd="0" presId="urn:microsoft.com/office/officeart/2005/8/layout/hierarchy3"/>
    <dgm:cxn modelId="{F5EAA24B-6F55-754C-A122-C5F43E7A5E7B}" type="presOf" srcId="{CBEF053B-25DE-294B-A752-01FBEEE56878}" destId="{A91C71A1-DCC2-8C4E-8153-0382A826EF71}" srcOrd="0" destOrd="0" presId="urn:microsoft.com/office/officeart/2005/8/layout/hierarchy3"/>
    <dgm:cxn modelId="{3A3EBD70-76FB-418A-8392-E3AAB3F6BB60}" srcId="{49A55DC5-5F1C-4D4D-AA5E-E88D19CDD2C7}" destId="{E190715E-2280-46C1-A102-30493F062A07}" srcOrd="1" destOrd="0" parTransId="{006314C2-2A50-469D-936E-A7C43E3C0E31}" sibTransId="{CF63C4A0-B0C5-41E7-970E-2CA406700ED0}"/>
    <dgm:cxn modelId="{49B92654-93FF-C041-822C-65AF0DC7CDBA}" type="presOf" srcId="{88E6AC5F-51A9-E941-AE6A-CC2D820ECD64}" destId="{3A8CBCD8-413F-8D4E-9775-81F2B006E185}" srcOrd="0" destOrd="0" presId="urn:microsoft.com/office/officeart/2005/8/layout/hierarchy3"/>
    <dgm:cxn modelId="{C59F1D5A-1A3E-4F43-893C-A36B87A57F9F}" srcId="{889476B9-9395-404B-AF59-0A4903DA6A79}" destId="{0DC3E842-58DD-D948-BA35-293BF0782FD2}" srcOrd="1" destOrd="0" parTransId="{23DFA6F9-2DD9-0F46-A34E-92366A5A6767}" sibTransId="{7A5631CE-7505-4F49-BF09-D2B1E65D7891}"/>
    <dgm:cxn modelId="{DA4D807C-09BA-604E-8780-CA925C01E113}" type="presOf" srcId="{B2FD2F98-C21B-C648-B4BD-31BF122D420D}" destId="{B6E4276B-0D5D-3D4B-A94E-EEEF8D6AB34E}" srcOrd="0" destOrd="0" presId="urn:microsoft.com/office/officeart/2005/8/layout/hierarchy3"/>
    <dgm:cxn modelId="{FB61887F-AC37-A343-B7DF-D0B8CF96C637}" type="presOf" srcId="{B5EDC642-084E-444F-B0D2-9DDD46A482E1}" destId="{8E40C914-D126-A24C-8BD9-B3939625F599}" srcOrd="0" destOrd="0" presId="urn:microsoft.com/office/officeart/2005/8/layout/hierarchy3"/>
    <dgm:cxn modelId="{6FBDDB92-AB37-814B-A767-EF4B24C43E0F}" type="presOf" srcId="{BCE2E703-6682-3A47-8633-FFC76BA11EBE}" destId="{B51445AC-3717-0748-A6A6-8E6A161C4F16}" srcOrd="0" destOrd="0" presId="urn:microsoft.com/office/officeart/2005/8/layout/hierarchy3"/>
    <dgm:cxn modelId="{D85B5C9C-8D76-7944-94D3-68DFA78C08D1}" type="presOf" srcId="{B2FD2F98-C21B-C648-B4BD-31BF122D420D}" destId="{1055DA45-4882-564D-9040-882943F84DDF}" srcOrd="1" destOrd="0" presId="urn:microsoft.com/office/officeart/2005/8/layout/hierarchy3"/>
    <dgm:cxn modelId="{BFF8FFAE-4DDF-4111-ACC3-87A495CA82CB}" type="presOf" srcId="{49A55DC5-5F1C-4D4D-AA5E-E88D19CDD2C7}" destId="{31F18AE6-0054-4A4C-9E73-4AB36DBAB610}" srcOrd="0" destOrd="0" presId="urn:microsoft.com/office/officeart/2005/8/layout/hierarchy3"/>
    <dgm:cxn modelId="{0439CCAF-1611-4A4D-9F26-7F632B86C282}" type="presOf" srcId="{615EDE84-EF43-4F2A-AC7D-6B0CB008BD6D}" destId="{F3050040-05E1-4D53-A709-3AF030880DD7}" srcOrd="0" destOrd="0" presId="urn:microsoft.com/office/officeart/2005/8/layout/hierarchy3"/>
    <dgm:cxn modelId="{417052B2-F27F-3641-8F83-FBEAD6FE64B3}" type="presOf" srcId="{0DC3E842-58DD-D948-BA35-293BF0782FD2}" destId="{D5EC082C-4655-3445-9CDD-4A541AD94F34}" srcOrd="1" destOrd="0" presId="urn:microsoft.com/office/officeart/2005/8/layout/hierarchy3"/>
    <dgm:cxn modelId="{567DECCA-C91A-B145-AC81-6503AF93BBC6}" type="presOf" srcId="{7D5367A1-FFA9-EE41-9CD7-244206A2C639}" destId="{92AA1C95-841C-B340-9D4F-B88B776EF547}" srcOrd="0" destOrd="0" presId="urn:microsoft.com/office/officeart/2005/8/layout/hierarchy3"/>
    <dgm:cxn modelId="{596D48D3-2E67-DD44-BF9F-ABA32BC3BAC7}" type="presOf" srcId="{889476B9-9395-404B-AF59-0A4903DA6A79}" destId="{8114843B-CF52-A147-8986-2371B54447B7}" srcOrd="0" destOrd="0" presId="urn:microsoft.com/office/officeart/2005/8/layout/hierarchy3"/>
    <dgm:cxn modelId="{225AFAD6-FE9E-4256-A890-F5350A964BE8}" type="presOf" srcId="{7C2C821A-FF8F-4DEF-9579-296FD96F2561}" destId="{5FFA5F4C-A7D2-49CE-8868-3BB5DB95241C}" srcOrd="0" destOrd="0" presId="urn:microsoft.com/office/officeart/2005/8/layout/hierarchy3"/>
    <dgm:cxn modelId="{EC93EBDA-5028-6F4F-89C7-E049EAAA7B0D}" type="presOf" srcId="{CE1A396F-A15D-3E46-B45F-51902C183BB4}" destId="{0F5EE81E-5869-F24F-81B4-F3EDFE5B2894}" srcOrd="0" destOrd="0" presId="urn:microsoft.com/office/officeart/2005/8/layout/hierarchy3"/>
    <dgm:cxn modelId="{8C2E2BDD-F1F0-6A47-A9B4-B2E7130F96FC}" type="presOf" srcId="{E1A18292-00C9-9345-B30B-B67CCB5A99BB}" destId="{57AEA9EE-5705-3D40-A30D-ECE49BD77A30}" srcOrd="0" destOrd="0" presId="urn:microsoft.com/office/officeart/2005/8/layout/hierarchy3"/>
    <dgm:cxn modelId="{76857CDD-188A-8D40-BA9B-3DD4C61904E4}" type="presOf" srcId="{F9B8AA75-7223-1045-9E38-6134FB3F8A42}" destId="{2A25303A-68AF-6847-BF80-56514E0089FC}" srcOrd="0" destOrd="0" presId="urn:microsoft.com/office/officeart/2005/8/layout/hierarchy3"/>
    <dgm:cxn modelId="{96176FDF-78A0-BC43-AE1A-569787A75778}" srcId="{889476B9-9395-404B-AF59-0A4903DA6A79}" destId="{B2FD2F98-C21B-C648-B4BD-31BF122D420D}" srcOrd="3" destOrd="0" parTransId="{DCAA548C-970B-974D-97C6-DD3CE433F5CB}" sibTransId="{429AEDC6-048B-7C43-AADB-189143DA3835}"/>
    <dgm:cxn modelId="{421DEDE1-19F8-483B-8477-AC256349412A}" srcId="{889476B9-9395-404B-AF59-0A4903DA6A79}" destId="{49A55DC5-5F1C-4D4D-AA5E-E88D19CDD2C7}" srcOrd="4" destOrd="0" parTransId="{F60EE8D5-3121-441A-838A-08A30F88F1BD}" sibTransId="{CA933617-7BF8-4D37-BA48-79ACAB67D5C4}"/>
    <dgm:cxn modelId="{10B504E2-05DC-4DCB-8511-551C488ECB8F}" type="presOf" srcId="{49A55DC5-5F1C-4D4D-AA5E-E88D19CDD2C7}" destId="{C0608056-32BB-45C7-9D46-1C2697799249}" srcOrd="1" destOrd="0" presId="urn:microsoft.com/office/officeart/2005/8/layout/hierarchy3"/>
    <dgm:cxn modelId="{A4856BE7-B9B2-354E-89EE-AF5CDF4E3433}" type="presOf" srcId="{6E6C71B6-FFDD-514F-906C-D82ECD87CDFC}" destId="{3585DF23-BBE7-1543-9CBD-6D46AAEAB768}" srcOrd="0" destOrd="0" presId="urn:microsoft.com/office/officeart/2005/8/layout/hierarchy3"/>
    <dgm:cxn modelId="{1737A1E9-7EED-6340-BADD-9743F6D6F780}" type="presOf" srcId="{40E8AF37-E4F2-9740-B58B-92F11BF3BB76}" destId="{AC55637C-34F9-AF47-981B-BD21E4B7D8EF}" srcOrd="0" destOrd="0" presId="urn:microsoft.com/office/officeart/2005/8/layout/hierarchy3"/>
    <dgm:cxn modelId="{3247B6EA-DD18-7248-AD37-4F1C6156D811}" srcId="{889476B9-9395-404B-AF59-0A4903DA6A79}" destId="{E1A18292-00C9-9345-B30B-B67CCB5A99BB}" srcOrd="2" destOrd="0" parTransId="{45010310-2F73-EA41-9034-3260B3B93E10}" sibTransId="{0AC760D1-80EE-2441-A6EA-22CF5C741A9B}"/>
    <dgm:cxn modelId="{F6CF0CED-BC81-5043-B3D7-93D53A67550A}" srcId="{0DC3E842-58DD-D948-BA35-293BF0782FD2}" destId="{4D789279-2858-8E40-B9BC-D883624851E0}" srcOrd="1" destOrd="0" parTransId="{F9B8AA75-7223-1045-9E38-6134FB3F8A42}" sibTransId="{DD196C1E-C3BE-E64B-ADEC-7CF0498CE721}"/>
    <dgm:cxn modelId="{BBB990EE-B0F8-804A-AE09-A8EF117B2525}" type="presOf" srcId="{76EF8C12-5D87-B347-B566-CAE6690C9BD1}" destId="{ACDE2BFE-7B27-A34C-ADDC-8E03F07A74C9}" srcOrd="1" destOrd="0" presId="urn:microsoft.com/office/officeart/2005/8/layout/hierarchy3"/>
    <dgm:cxn modelId="{13A226FA-8654-A249-BB5A-66B11F5D173C}" srcId="{B2FD2F98-C21B-C648-B4BD-31BF122D420D}" destId="{CE1A396F-A15D-3E46-B45F-51902C183BB4}" srcOrd="0" destOrd="0" parTransId="{7D5367A1-FFA9-EE41-9CD7-244206A2C639}" sibTransId="{33BFD5D0-3AAA-3A48-B190-2432FC51A452}"/>
    <dgm:cxn modelId="{D4DF56F6-8DE1-084F-A6ED-E39077CC18E5}" type="presParOf" srcId="{8114843B-CF52-A147-8986-2371B54447B7}" destId="{71FB3930-D9EA-AE43-8867-A3F112398572}" srcOrd="0" destOrd="0" presId="urn:microsoft.com/office/officeart/2005/8/layout/hierarchy3"/>
    <dgm:cxn modelId="{48AB9836-E624-4046-9E0A-8CBCC199F52C}" type="presParOf" srcId="{71FB3930-D9EA-AE43-8867-A3F112398572}" destId="{6EC59676-A6CA-F141-9B58-213B035B4F02}" srcOrd="0" destOrd="0" presId="urn:microsoft.com/office/officeart/2005/8/layout/hierarchy3"/>
    <dgm:cxn modelId="{ED944B04-FFC3-4147-A7EC-94288F476625}" type="presParOf" srcId="{6EC59676-A6CA-F141-9B58-213B035B4F02}" destId="{97E54846-C668-F244-8A7F-4324973E0238}" srcOrd="0" destOrd="0" presId="urn:microsoft.com/office/officeart/2005/8/layout/hierarchy3"/>
    <dgm:cxn modelId="{9829CDF7-D7D9-E643-8C8E-1FEC20DF5A49}" type="presParOf" srcId="{6EC59676-A6CA-F141-9B58-213B035B4F02}" destId="{ACDE2BFE-7B27-A34C-ADDC-8E03F07A74C9}" srcOrd="1" destOrd="0" presId="urn:microsoft.com/office/officeart/2005/8/layout/hierarchy3"/>
    <dgm:cxn modelId="{CB60C0C8-BD08-9E48-B9CD-124BA46BE3EF}" type="presParOf" srcId="{71FB3930-D9EA-AE43-8867-A3F112398572}" destId="{28796EAE-C35A-E844-AEB9-267F44EA7DDB}" srcOrd="1" destOrd="0" presId="urn:microsoft.com/office/officeart/2005/8/layout/hierarchy3"/>
    <dgm:cxn modelId="{2E5030B1-7114-0249-8F83-78E0ADBEE154}" type="presParOf" srcId="{28796EAE-C35A-E844-AEB9-267F44EA7DDB}" destId="{A91C71A1-DCC2-8C4E-8153-0382A826EF71}" srcOrd="0" destOrd="0" presId="urn:microsoft.com/office/officeart/2005/8/layout/hierarchy3"/>
    <dgm:cxn modelId="{9A5C4D81-B24E-FC47-98ED-9D4C7D653466}" type="presParOf" srcId="{28796EAE-C35A-E844-AEB9-267F44EA7DDB}" destId="{B51445AC-3717-0748-A6A6-8E6A161C4F16}" srcOrd="1" destOrd="0" presId="urn:microsoft.com/office/officeart/2005/8/layout/hierarchy3"/>
    <dgm:cxn modelId="{8F19E8CB-D945-AB49-88B1-94F4B29E36AA}" type="presParOf" srcId="{28796EAE-C35A-E844-AEB9-267F44EA7DDB}" destId="{8E40C914-D126-A24C-8BD9-B3939625F599}" srcOrd="2" destOrd="0" presId="urn:microsoft.com/office/officeart/2005/8/layout/hierarchy3"/>
    <dgm:cxn modelId="{81DD5336-B3F7-5E4D-905F-3CC8DF45308B}" type="presParOf" srcId="{28796EAE-C35A-E844-AEB9-267F44EA7DDB}" destId="{A8E2788E-2D3D-2449-92F9-DCE24392E50F}" srcOrd="3" destOrd="0" presId="urn:microsoft.com/office/officeart/2005/8/layout/hierarchy3"/>
    <dgm:cxn modelId="{21B647DC-C0DD-9241-B6EC-2BD746B978DE}" type="presParOf" srcId="{8114843B-CF52-A147-8986-2371B54447B7}" destId="{379E2761-91A1-C149-ABF8-D5D972B6D879}" srcOrd="1" destOrd="0" presId="urn:microsoft.com/office/officeart/2005/8/layout/hierarchy3"/>
    <dgm:cxn modelId="{02009FED-60C3-2840-B024-C06B7C48D84E}" type="presParOf" srcId="{379E2761-91A1-C149-ABF8-D5D972B6D879}" destId="{86275091-4BFE-2746-B99C-340D3BF95520}" srcOrd="0" destOrd="0" presId="urn:microsoft.com/office/officeart/2005/8/layout/hierarchy3"/>
    <dgm:cxn modelId="{9AEBBB1D-C885-3143-85F1-F452F608255E}" type="presParOf" srcId="{86275091-4BFE-2746-B99C-340D3BF95520}" destId="{2AAFF3AB-3FE1-A64C-817B-001C3CC519AD}" srcOrd="0" destOrd="0" presId="urn:microsoft.com/office/officeart/2005/8/layout/hierarchy3"/>
    <dgm:cxn modelId="{7303A9DA-6FC0-1D47-9CA8-F659421F113A}" type="presParOf" srcId="{86275091-4BFE-2746-B99C-340D3BF95520}" destId="{D5EC082C-4655-3445-9CDD-4A541AD94F34}" srcOrd="1" destOrd="0" presId="urn:microsoft.com/office/officeart/2005/8/layout/hierarchy3"/>
    <dgm:cxn modelId="{209D920E-43F7-B44E-9A7F-907D4A064512}" type="presParOf" srcId="{379E2761-91A1-C149-ABF8-D5D972B6D879}" destId="{04B0389B-D2ED-1F44-A094-9DEA656E82B0}" srcOrd="1" destOrd="0" presId="urn:microsoft.com/office/officeart/2005/8/layout/hierarchy3"/>
    <dgm:cxn modelId="{6D1EA948-603F-ED4B-849F-70DB54D75CF4}" type="presParOf" srcId="{04B0389B-D2ED-1F44-A094-9DEA656E82B0}" destId="{924A81B5-6CF1-9B4B-9BB2-B03554F3690B}" srcOrd="0" destOrd="0" presId="urn:microsoft.com/office/officeart/2005/8/layout/hierarchy3"/>
    <dgm:cxn modelId="{2982E22E-E8AC-6340-B465-12455B0A134A}" type="presParOf" srcId="{04B0389B-D2ED-1F44-A094-9DEA656E82B0}" destId="{F5485D61-D2A5-994A-B77F-DDA09652CDF9}" srcOrd="1" destOrd="0" presId="urn:microsoft.com/office/officeart/2005/8/layout/hierarchy3"/>
    <dgm:cxn modelId="{ADF03824-7A0D-224A-BAAB-39A0E789EA19}" type="presParOf" srcId="{04B0389B-D2ED-1F44-A094-9DEA656E82B0}" destId="{2A25303A-68AF-6847-BF80-56514E0089FC}" srcOrd="2" destOrd="0" presId="urn:microsoft.com/office/officeart/2005/8/layout/hierarchy3"/>
    <dgm:cxn modelId="{E674E9CB-85D1-4A43-AB08-B94BF07BF7D9}" type="presParOf" srcId="{04B0389B-D2ED-1F44-A094-9DEA656E82B0}" destId="{8CEE7607-DEFD-4648-AC19-7BA9382A2D73}" srcOrd="3" destOrd="0" presId="urn:microsoft.com/office/officeart/2005/8/layout/hierarchy3"/>
    <dgm:cxn modelId="{9591177A-38D0-8746-A6CB-557283593CD8}" type="presParOf" srcId="{8114843B-CF52-A147-8986-2371B54447B7}" destId="{B8A1E428-445C-874C-B5B4-0A3876E1017B}" srcOrd="2" destOrd="0" presId="urn:microsoft.com/office/officeart/2005/8/layout/hierarchy3"/>
    <dgm:cxn modelId="{626A83F1-D878-5840-803E-D4247FAC9B12}" type="presParOf" srcId="{B8A1E428-445C-874C-B5B4-0A3876E1017B}" destId="{535F12F9-0371-974E-A9B0-AB73F73996FB}" srcOrd="0" destOrd="0" presId="urn:microsoft.com/office/officeart/2005/8/layout/hierarchy3"/>
    <dgm:cxn modelId="{58DDD8A9-E12F-3E41-B54A-68B6720440DC}" type="presParOf" srcId="{535F12F9-0371-974E-A9B0-AB73F73996FB}" destId="{57AEA9EE-5705-3D40-A30D-ECE49BD77A30}" srcOrd="0" destOrd="0" presId="urn:microsoft.com/office/officeart/2005/8/layout/hierarchy3"/>
    <dgm:cxn modelId="{36BBF0D2-18F5-CC45-885F-085A421DA0C0}" type="presParOf" srcId="{535F12F9-0371-974E-A9B0-AB73F73996FB}" destId="{F9C4C1E3-AC30-E74D-A109-C9D7B57DF006}" srcOrd="1" destOrd="0" presId="urn:microsoft.com/office/officeart/2005/8/layout/hierarchy3"/>
    <dgm:cxn modelId="{5B91FCF3-2A6F-F040-9F71-87E04A83A7B5}" type="presParOf" srcId="{B8A1E428-445C-874C-B5B4-0A3876E1017B}" destId="{DAB890CF-5E9D-C941-B8C6-BE06673F804F}" srcOrd="1" destOrd="0" presId="urn:microsoft.com/office/officeart/2005/8/layout/hierarchy3"/>
    <dgm:cxn modelId="{C34DD462-5C38-844F-BD7D-8C797CE44A47}" type="presParOf" srcId="{DAB890CF-5E9D-C941-B8C6-BE06673F804F}" destId="{162BB73D-4913-5D43-8A18-7C55C72F711F}" srcOrd="0" destOrd="0" presId="urn:microsoft.com/office/officeart/2005/8/layout/hierarchy3"/>
    <dgm:cxn modelId="{6EBA50E8-F182-FE4D-962A-75EDF60F88C0}" type="presParOf" srcId="{DAB890CF-5E9D-C941-B8C6-BE06673F804F}" destId="{F805D800-0DD5-5A4C-AC7F-AEF2B26F158A}" srcOrd="1" destOrd="0" presId="urn:microsoft.com/office/officeart/2005/8/layout/hierarchy3"/>
    <dgm:cxn modelId="{AC9C49C0-2AD1-FC40-B182-62715A5CE147}" type="presParOf" srcId="{DAB890CF-5E9D-C941-B8C6-BE06673F804F}" destId="{3585DF23-BBE7-1543-9CBD-6D46AAEAB768}" srcOrd="2" destOrd="0" presId="urn:microsoft.com/office/officeart/2005/8/layout/hierarchy3"/>
    <dgm:cxn modelId="{C202A172-5778-C54C-B580-8D927E0CBB5C}" type="presParOf" srcId="{DAB890CF-5E9D-C941-B8C6-BE06673F804F}" destId="{CEC1A766-5509-3B40-B7E9-9656CB62259E}" srcOrd="3" destOrd="0" presId="urn:microsoft.com/office/officeart/2005/8/layout/hierarchy3"/>
    <dgm:cxn modelId="{41A87396-23C2-D746-9428-F3909F360444}" type="presParOf" srcId="{8114843B-CF52-A147-8986-2371B54447B7}" destId="{34115556-36AA-5A47-A418-64CFD558D9D2}" srcOrd="3" destOrd="0" presId="urn:microsoft.com/office/officeart/2005/8/layout/hierarchy3"/>
    <dgm:cxn modelId="{0D9A8FAE-0D93-9040-A639-7D3BA40C5119}" type="presParOf" srcId="{34115556-36AA-5A47-A418-64CFD558D9D2}" destId="{4F342490-173D-3F4C-9D5E-CBA4E1E2C8BF}" srcOrd="0" destOrd="0" presId="urn:microsoft.com/office/officeart/2005/8/layout/hierarchy3"/>
    <dgm:cxn modelId="{CA87DAD9-8C5C-9341-8D2C-564C2834B20A}" type="presParOf" srcId="{4F342490-173D-3F4C-9D5E-CBA4E1E2C8BF}" destId="{B6E4276B-0D5D-3D4B-A94E-EEEF8D6AB34E}" srcOrd="0" destOrd="0" presId="urn:microsoft.com/office/officeart/2005/8/layout/hierarchy3"/>
    <dgm:cxn modelId="{9D0050F9-DC48-B946-A6A6-8C7D68E65B29}" type="presParOf" srcId="{4F342490-173D-3F4C-9D5E-CBA4E1E2C8BF}" destId="{1055DA45-4882-564D-9040-882943F84DDF}" srcOrd="1" destOrd="0" presId="urn:microsoft.com/office/officeart/2005/8/layout/hierarchy3"/>
    <dgm:cxn modelId="{50738C04-1575-844F-8A2F-67590DF3CDB4}" type="presParOf" srcId="{34115556-36AA-5A47-A418-64CFD558D9D2}" destId="{EBB5CEC9-CCFF-6E48-9BC2-58611022D264}" srcOrd="1" destOrd="0" presId="urn:microsoft.com/office/officeart/2005/8/layout/hierarchy3"/>
    <dgm:cxn modelId="{4C13CF47-608F-F740-8537-2248306C96C8}" type="presParOf" srcId="{EBB5CEC9-CCFF-6E48-9BC2-58611022D264}" destId="{92AA1C95-841C-B340-9D4F-B88B776EF547}" srcOrd="0" destOrd="0" presId="urn:microsoft.com/office/officeart/2005/8/layout/hierarchy3"/>
    <dgm:cxn modelId="{B93DB42C-C68D-9047-A8C0-1748AA179872}" type="presParOf" srcId="{EBB5CEC9-CCFF-6E48-9BC2-58611022D264}" destId="{0F5EE81E-5869-F24F-81B4-F3EDFE5B2894}" srcOrd="1" destOrd="0" presId="urn:microsoft.com/office/officeart/2005/8/layout/hierarchy3"/>
    <dgm:cxn modelId="{FDF377DA-3F40-6F4C-9876-11FD90755337}" type="presParOf" srcId="{EBB5CEC9-CCFF-6E48-9BC2-58611022D264}" destId="{AC55637C-34F9-AF47-981B-BD21E4B7D8EF}" srcOrd="2" destOrd="0" presId="urn:microsoft.com/office/officeart/2005/8/layout/hierarchy3"/>
    <dgm:cxn modelId="{4FBD0BDD-34EB-3642-9DBB-26A8974AE6B9}" type="presParOf" srcId="{EBB5CEC9-CCFF-6E48-9BC2-58611022D264}" destId="{3A8CBCD8-413F-8D4E-9775-81F2B006E185}" srcOrd="3" destOrd="0" presId="urn:microsoft.com/office/officeart/2005/8/layout/hierarchy3"/>
    <dgm:cxn modelId="{2AA8FE34-549C-4A59-B0A8-5EE8C71D8FB2}" type="presParOf" srcId="{8114843B-CF52-A147-8986-2371B54447B7}" destId="{AD2AD418-DCB3-40EB-A77C-4F56A59ABC64}" srcOrd="4" destOrd="0" presId="urn:microsoft.com/office/officeart/2005/8/layout/hierarchy3"/>
    <dgm:cxn modelId="{753A5677-AAB3-4557-A72D-BB2CB78FDAB3}" type="presParOf" srcId="{AD2AD418-DCB3-40EB-A77C-4F56A59ABC64}" destId="{1AE4FE27-F233-4CF8-8ABD-81B49C7961DD}" srcOrd="0" destOrd="0" presId="urn:microsoft.com/office/officeart/2005/8/layout/hierarchy3"/>
    <dgm:cxn modelId="{8C170A44-12EC-4AE4-8C4D-0F980D395F07}" type="presParOf" srcId="{1AE4FE27-F233-4CF8-8ABD-81B49C7961DD}" destId="{31F18AE6-0054-4A4C-9E73-4AB36DBAB610}" srcOrd="0" destOrd="0" presId="urn:microsoft.com/office/officeart/2005/8/layout/hierarchy3"/>
    <dgm:cxn modelId="{B4A0CF0A-2FC1-42FC-9319-AA050CE7BDB5}" type="presParOf" srcId="{1AE4FE27-F233-4CF8-8ABD-81B49C7961DD}" destId="{C0608056-32BB-45C7-9D46-1C2697799249}" srcOrd="1" destOrd="0" presId="urn:microsoft.com/office/officeart/2005/8/layout/hierarchy3"/>
    <dgm:cxn modelId="{D9DCB30F-6E83-4A3D-9E2A-CF1D281EBE05}" type="presParOf" srcId="{AD2AD418-DCB3-40EB-A77C-4F56A59ABC64}" destId="{3A9E0D33-8047-4834-8C81-E209B63516C0}" srcOrd="1" destOrd="0" presId="urn:microsoft.com/office/officeart/2005/8/layout/hierarchy3"/>
    <dgm:cxn modelId="{AF37D92B-047C-4779-9D80-A861D7A3C9FA}" type="presParOf" srcId="{3A9E0D33-8047-4834-8C81-E209B63516C0}" destId="{F3050040-05E1-4D53-A709-3AF030880DD7}" srcOrd="0" destOrd="0" presId="urn:microsoft.com/office/officeart/2005/8/layout/hierarchy3"/>
    <dgm:cxn modelId="{78CF102A-4383-4D5F-9DEB-8298E4796A47}" type="presParOf" srcId="{3A9E0D33-8047-4834-8C81-E209B63516C0}" destId="{5FFA5F4C-A7D2-49CE-8868-3BB5DB95241C}" srcOrd="1" destOrd="0" presId="urn:microsoft.com/office/officeart/2005/8/layout/hierarchy3"/>
    <dgm:cxn modelId="{EFFF38E0-3EF7-44BE-BE3F-5DFAAF204684}" type="presParOf" srcId="{3A9E0D33-8047-4834-8C81-E209B63516C0}" destId="{722C616D-E61A-4E39-9529-F505AECD2CE6}" srcOrd="2" destOrd="0" presId="urn:microsoft.com/office/officeart/2005/8/layout/hierarchy3"/>
    <dgm:cxn modelId="{6565F2BD-C0F5-45BA-83F1-B40E8E69F1B7}" type="presParOf" srcId="{3A9E0D33-8047-4834-8C81-E209B63516C0}" destId="{6E956FD7-04EA-45F7-A34D-18A43AD1A45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54846-C668-F244-8A7F-4324973E0238}">
      <dsp:nvSpPr>
        <dsp:cNvPr id="0" name=""/>
        <dsp:cNvSpPr/>
      </dsp:nvSpPr>
      <dsp:spPr>
        <a:xfrm>
          <a:off x="5027" y="1169225"/>
          <a:ext cx="1714514" cy="85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600" kern="1200" dirty="0">
              <a:latin typeface="+mj-lt"/>
            </a:rPr>
            <a:t>Step 1</a:t>
          </a:r>
          <a:endParaRPr lang="ko-KR" altLang="en-US" sz="4600" kern="1200" dirty="0">
            <a:latin typeface="+mj-lt"/>
          </a:endParaRPr>
        </a:p>
      </dsp:txBody>
      <dsp:txXfrm>
        <a:off x="30135" y="1194333"/>
        <a:ext cx="1664298" cy="807041"/>
      </dsp:txXfrm>
    </dsp:sp>
    <dsp:sp modelId="{A91C71A1-DCC2-8C4E-8153-0382A826EF71}">
      <dsp:nvSpPr>
        <dsp:cNvPr id="0" name=""/>
        <dsp:cNvSpPr/>
      </dsp:nvSpPr>
      <dsp:spPr>
        <a:xfrm>
          <a:off x="176479" y="2026483"/>
          <a:ext cx="171451" cy="642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943"/>
              </a:lnTo>
              <a:lnTo>
                <a:pt x="171451" y="642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445AC-3717-0748-A6A6-8E6A161C4F16}">
      <dsp:nvSpPr>
        <dsp:cNvPr id="0" name=""/>
        <dsp:cNvSpPr/>
      </dsp:nvSpPr>
      <dsp:spPr>
        <a:xfrm>
          <a:off x="347930" y="2240797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latin typeface="+mj-lt"/>
            </a:rPr>
            <a:t>UCSC </a:t>
          </a:r>
          <a:r>
            <a:rPr lang="en-US" altLang="ko-KR" sz="1000" kern="1200" dirty="0" err="1">
              <a:latin typeface="+mj-lt"/>
            </a:rPr>
            <a:t>Xena</a:t>
          </a:r>
          <a:r>
            <a:rPr lang="ko-KR" altLang="en-US" sz="1000" kern="1200" dirty="0">
              <a:latin typeface="+mj-lt"/>
            </a:rPr>
            <a:t>를 활용한 </a:t>
          </a:r>
          <a:r>
            <a:rPr lang="en-US" altLang="ko-KR" sz="1000" kern="1200" dirty="0">
              <a:latin typeface="+mj-lt"/>
            </a:rPr>
            <a:t>Data collection </a:t>
          </a:r>
          <a:r>
            <a:rPr lang="ko-KR" altLang="en-US" sz="1000" kern="1200" dirty="0">
              <a:latin typeface="+mj-lt"/>
            </a:rPr>
            <a:t>및 </a:t>
          </a:r>
          <a:r>
            <a:rPr lang="en-US" altLang="ko-KR" sz="1000" b="1" kern="1200" dirty="0">
              <a:solidFill>
                <a:srgbClr val="FF0000"/>
              </a:solidFill>
              <a:latin typeface="+mj-lt"/>
            </a:rPr>
            <a:t>Feature generation</a:t>
          </a:r>
          <a:r>
            <a:rPr lang="ko-KR" altLang="en-US" sz="1000" b="1" kern="1200" dirty="0">
              <a:solidFill>
                <a:srgbClr val="FF0000"/>
              </a:solidFill>
              <a:latin typeface="+mj-lt"/>
            </a:rPr>
            <a:t> </a:t>
          </a:r>
        </a:p>
      </dsp:txBody>
      <dsp:txXfrm>
        <a:off x="373038" y="2265905"/>
        <a:ext cx="1321395" cy="807041"/>
      </dsp:txXfrm>
    </dsp:sp>
    <dsp:sp modelId="{8E40C914-D126-A24C-8BD9-B3939625F599}">
      <dsp:nvSpPr>
        <dsp:cNvPr id="0" name=""/>
        <dsp:cNvSpPr/>
      </dsp:nvSpPr>
      <dsp:spPr>
        <a:xfrm>
          <a:off x="176479" y="2026483"/>
          <a:ext cx="171451" cy="171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514"/>
              </a:lnTo>
              <a:lnTo>
                <a:pt x="171451" y="17145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2788E-2D3D-2449-92F9-DCE24392E50F}">
      <dsp:nvSpPr>
        <dsp:cNvPr id="0" name=""/>
        <dsp:cNvSpPr/>
      </dsp:nvSpPr>
      <dsp:spPr>
        <a:xfrm>
          <a:off x="347930" y="3312369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latin typeface="+mj-lt"/>
            </a:rPr>
            <a:t>Manual</a:t>
          </a:r>
          <a:endParaRPr lang="ko-KR" altLang="en-US" sz="1400" b="1" kern="1200" dirty="0">
            <a:latin typeface="+mj-lt"/>
          </a:endParaRPr>
        </a:p>
      </dsp:txBody>
      <dsp:txXfrm>
        <a:off x="373038" y="3337477"/>
        <a:ext cx="1321395" cy="807041"/>
      </dsp:txXfrm>
    </dsp:sp>
    <dsp:sp modelId="{2AAFF3AB-3FE1-A64C-817B-001C3CC519AD}">
      <dsp:nvSpPr>
        <dsp:cNvPr id="0" name=""/>
        <dsp:cNvSpPr/>
      </dsp:nvSpPr>
      <dsp:spPr>
        <a:xfrm>
          <a:off x="2148171" y="1169225"/>
          <a:ext cx="1714514" cy="85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600" kern="1200" dirty="0">
              <a:latin typeface="+mj-lt"/>
            </a:rPr>
            <a:t>Step 2</a:t>
          </a:r>
          <a:endParaRPr lang="ko-KR" altLang="en-US" sz="4600" kern="1200" dirty="0">
            <a:latin typeface="+mj-lt"/>
          </a:endParaRPr>
        </a:p>
      </dsp:txBody>
      <dsp:txXfrm>
        <a:off x="2173279" y="1194333"/>
        <a:ext cx="1664298" cy="807041"/>
      </dsp:txXfrm>
    </dsp:sp>
    <dsp:sp modelId="{924A81B5-6CF1-9B4B-9BB2-B03554F3690B}">
      <dsp:nvSpPr>
        <dsp:cNvPr id="0" name=""/>
        <dsp:cNvSpPr/>
      </dsp:nvSpPr>
      <dsp:spPr>
        <a:xfrm>
          <a:off x="2319622" y="2026483"/>
          <a:ext cx="171451" cy="642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943"/>
              </a:lnTo>
              <a:lnTo>
                <a:pt x="171451" y="642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85D61-D2A5-994A-B77F-DDA09652CDF9}">
      <dsp:nvSpPr>
        <dsp:cNvPr id="0" name=""/>
        <dsp:cNvSpPr/>
      </dsp:nvSpPr>
      <dsp:spPr>
        <a:xfrm>
          <a:off x="2491074" y="2240797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latin typeface="+mj-lt"/>
            </a:rPr>
            <a:t>Feature deconvoluting </a:t>
          </a:r>
          <a:r>
            <a:rPr lang="ko-KR" altLang="en-US" sz="1000" kern="1200" dirty="0">
              <a:latin typeface="+mj-lt"/>
            </a:rPr>
            <a:t>및 </a:t>
          </a:r>
          <a:r>
            <a:rPr lang="en-US" altLang="ko-KR" sz="1000" b="1" kern="1200" dirty="0">
              <a:solidFill>
                <a:srgbClr val="FF0000"/>
              </a:solidFill>
              <a:latin typeface="+mj-lt"/>
            </a:rPr>
            <a:t>Group data </a:t>
          </a:r>
          <a:r>
            <a:rPr lang="ko-KR" altLang="en-US" sz="1000" b="1" kern="1200" dirty="0">
              <a:solidFill>
                <a:srgbClr val="FF0000"/>
              </a:solidFill>
              <a:latin typeface="+mj-lt"/>
            </a:rPr>
            <a:t>생성</a:t>
          </a:r>
        </a:p>
      </dsp:txBody>
      <dsp:txXfrm>
        <a:off x="2516182" y="2265905"/>
        <a:ext cx="1321395" cy="807041"/>
      </dsp:txXfrm>
    </dsp:sp>
    <dsp:sp modelId="{2A25303A-68AF-6847-BF80-56514E0089FC}">
      <dsp:nvSpPr>
        <dsp:cNvPr id="0" name=""/>
        <dsp:cNvSpPr/>
      </dsp:nvSpPr>
      <dsp:spPr>
        <a:xfrm>
          <a:off x="2319622" y="2026483"/>
          <a:ext cx="171451" cy="171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514"/>
              </a:lnTo>
              <a:lnTo>
                <a:pt x="171451" y="17145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E7607-DEFD-4648-AC19-7BA9382A2D73}">
      <dsp:nvSpPr>
        <dsp:cNvPr id="0" name=""/>
        <dsp:cNvSpPr/>
      </dsp:nvSpPr>
      <dsp:spPr>
        <a:xfrm>
          <a:off x="2491074" y="3312369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400" b="1" kern="1200" dirty="0" err="1">
              <a:solidFill>
                <a:schemeClr val="tx1"/>
              </a:solidFill>
            </a:rPr>
            <a:t>AutoEncoder_group.ipynb</a:t>
          </a:r>
          <a:r>
            <a:rPr kumimoji="1" lang="en-US" altLang="ko-KR" sz="1400" b="1" kern="1200" dirty="0">
              <a:solidFill>
                <a:schemeClr val="tx1"/>
              </a:solidFill>
            </a:rPr>
            <a:t> </a:t>
          </a:r>
          <a:endParaRPr lang="ko-KR" alt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516182" y="3337477"/>
        <a:ext cx="1321395" cy="807041"/>
      </dsp:txXfrm>
    </dsp:sp>
    <dsp:sp modelId="{57AEA9EE-5705-3D40-A30D-ECE49BD77A30}">
      <dsp:nvSpPr>
        <dsp:cNvPr id="0" name=""/>
        <dsp:cNvSpPr/>
      </dsp:nvSpPr>
      <dsp:spPr>
        <a:xfrm>
          <a:off x="4291314" y="1169225"/>
          <a:ext cx="1714514" cy="85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600" kern="1200" dirty="0">
              <a:latin typeface="+mj-lt"/>
            </a:rPr>
            <a:t>Step 3</a:t>
          </a:r>
          <a:endParaRPr lang="ko-KR" altLang="en-US" sz="4600" kern="1200" dirty="0">
            <a:latin typeface="+mj-lt"/>
          </a:endParaRPr>
        </a:p>
      </dsp:txBody>
      <dsp:txXfrm>
        <a:off x="4316422" y="1194333"/>
        <a:ext cx="1664298" cy="807041"/>
      </dsp:txXfrm>
    </dsp:sp>
    <dsp:sp modelId="{162BB73D-4913-5D43-8A18-7C55C72F711F}">
      <dsp:nvSpPr>
        <dsp:cNvPr id="0" name=""/>
        <dsp:cNvSpPr/>
      </dsp:nvSpPr>
      <dsp:spPr>
        <a:xfrm>
          <a:off x="4462766" y="2026483"/>
          <a:ext cx="171451" cy="642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943"/>
              </a:lnTo>
              <a:lnTo>
                <a:pt x="171451" y="642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5D800-0DD5-5A4C-AC7F-AEF2B26F158A}">
      <dsp:nvSpPr>
        <dsp:cNvPr id="0" name=""/>
        <dsp:cNvSpPr/>
      </dsp:nvSpPr>
      <dsp:spPr>
        <a:xfrm>
          <a:off x="4634217" y="2240797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dirty="0">
              <a:solidFill>
                <a:schemeClr val="tx1"/>
              </a:solidFill>
              <a:latin typeface="+mj-lt"/>
            </a:rPr>
            <a:t>Model evaluation score</a:t>
          </a:r>
          <a:r>
            <a:rPr lang="ko-KR" altLang="en-US" sz="1000" b="0" kern="1200" dirty="0">
              <a:solidFill>
                <a:schemeClr val="tx1"/>
              </a:solidFill>
              <a:latin typeface="+mj-lt"/>
            </a:rPr>
            <a:t> 기반 </a:t>
          </a:r>
          <a:r>
            <a:rPr lang="en-US" altLang="ko-KR" sz="1000" b="1" kern="1200" dirty="0">
              <a:solidFill>
                <a:srgbClr val="FF0000"/>
              </a:solidFill>
              <a:latin typeface="+mj-lt"/>
            </a:rPr>
            <a:t>filtering</a:t>
          </a:r>
          <a:r>
            <a:rPr lang="en-US" altLang="ko-KR" sz="1000" b="0" kern="1200" dirty="0">
              <a:solidFill>
                <a:schemeClr val="tx1"/>
              </a:solidFill>
              <a:latin typeface="+mj-lt"/>
            </a:rPr>
            <a:t> </a:t>
          </a:r>
          <a:r>
            <a:rPr lang="ko-KR" altLang="en-US" sz="1000" b="0" kern="1200" dirty="0">
              <a:solidFill>
                <a:schemeClr val="tx1"/>
              </a:solidFill>
              <a:latin typeface="+mj-lt"/>
            </a:rPr>
            <a:t>및  </a:t>
          </a:r>
          <a:r>
            <a:rPr lang="en-US" altLang="ko-KR" sz="1000" b="0" kern="1200" dirty="0">
              <a:solidFill>
                <a:schemeClr val="tx1"/>
              </a:solidFill>
              <a:latin typeface="+mj-lt"/>
            </a:rPr>
            <a:t>OS </a:t>
          </a:r>
          <a:r>
            <a:rPr lang="ko-KR" altLang="en-US" sz="1000" b="0" kern="1200" dirty="0">
              <a:solidFill>
                <a:schemeClr val="tx1"/>
              </a:solidFill>
              <a:latin typeface="+mj-lt"/>
            </a:rPr>
            <a:t>기반 </a:t>
          </a:r>
          <a:r>
            <a:rPr lang="en-US" altLang="ko-KR" sz="1000" b="1" kern="1200" dirty="0">
              <a:solidFill>
                <a:srgbClr val="FF0000"/>
              </a:solidFill>
              <a:latin typeface="+mj-lt"/>
            </a:rPr>
            <a:t>model selection</a:t>
          </a:r>
          <a:endParaRPr lang="ko-KR" altLang="en-US" sz="1000" b="1" kern="1200" dirty="0">
            <a:solidFill>
              <a:srgbClr val="FF0000"/>
            </a:solidFill>
            <a:latin typeface="+mj-lt"/>
          </a:endParaRPr>
        </a:p>
      </dsp:txBody>
      <dsp:txXfrm>
        <a:off x="4659325" y="2265905"/>
        <a:ext cx="1321395" cy="807041"/>
      </dsp:txXfrm>
    </dsp:sp>
    <dsp:sp modelId="{3585DF23-BBE7-1543-9CBD-6D46AAEAB768}">
      <dsp:nvSpPr>
        <dsp:cNvPr id="0" name=""/>
        <dsp:cNvSpPr/>
      </dsp:nvSpPr>
      <dsp:spPr>
        <a:xfrm>
          <a:off x="4462766" y="2026483"/>
          <a:ext cx="171451" cy="171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514"/>
              </a:lnTo>
              <a:lnTo>
                <a:pt x="171451" y="17145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1A766-5509-3B40-B7E9-9656CB62259E}">
      <dsp:nvSpPr>
        <dsp:cNvPr id="0" name=""/>
        <dsp:cNvSpPr/>
      </dsp:nvSpPr>
      <dsp:spPr>
        <a:xfrm>
          <a:off x="4634217" y="3312369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400" b="1" kern="1200" dirty="0" err="1">
              <a:solidFill>
                <a:schemeClr val="tx1"/>
              </a:solidFill>
            </a:rPr>
            <a:t>Model_filtering_selection.R</a:t>
          </a:r>
          <a:r>
            <a:rPr kumimoji="1" lang="en-US" altLang="ko-KR" sz="1400" b="1" kern="1200" dirty="0">
              <a:solidFill>
                <a:schemeClr val="tx1"/>
              </a:solidFill>
            </a:rPr>
            <a:t> </a:t>
          </a:r>
          <a:endParaRPr lang="ko-KR" alt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659325" y="3337477"/>
        <a:ext cx="1321395" cy="807041"/>
      </dsp:txXfrm>
    </dsp:sp>
    <dsp:sp modelId="{B6E4276B-0D5D-3D4B-A94E-EEEF8D6AB34E}">
      <dsp:nvSpPr>
        <dsp:cNvPr id="0" name=""/>
        <dsp:cNvSpPr/>
      </dsp:nvSpPr>
      <dsp:spPr>
        <a:xfrm>
          <a:off x="6434458" y="1169225"/>
          <a:ext cx="1714514" cy="85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600" kern="1200" dirty="0">
              <a:latin typeface="+mj-lt"/>
            </a:rPr>
            <a:t>Step 4</a:t>
          </a:r>
          <a:endParaRPr lang="ko-KR" altLang="en-US" sz="4600" kern="1200" dirty="0">
            <a:latin typeface="+mj-lt"/>
          </a:endParaRPr>
        </a:p>
      </dsp:txBody>
      <dsp:txXfrm>
        <a:off x="6459566" y="1194333"/>
        <a:ext cx="1664298" cy="807041"/>
      </dsp:txXfrm>
    </dsp:sp>
    <dsp:sp modelId="{92AA1C95-841C-B340-9D4F-B88B776EF547}">
      <dsp:nvSpPr>
        <dsp:cNvPr id="0" name=""/>
        <dsp:cNvSpPr/>
      </dsp:nvSpPr>
      <dsp:spPr>
        <a:xfrm>
          <a:off x="6605909" y="2026483"/>
          <a:ext cx="171451" cy="642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943"/>
              </a:lnTo>
              <a:lnTo>
                <a:pt x="171451" y="642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EE81E-5869-F24F-81B4-F3EDFE5B2894}">
      <dsp:nvSpPr>
        <dsp:cNvPr id="0" name=""/>
        <dsp:cNvSpPr/>
      </dsp:nvSpPr>
      <dsp:spPr>
        <a:xfrm>
          <a:off x="6777360" y="2240797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 err="1">
              <a:solidFill>
                <a:srgbClr val="FF0000"/>
              </a:solidFill>
              <a:latin typeface="+mj-lt"/>
            </a:rPr>
            <a:t>DEA_subgroup</a:t>
          </a:r>
          <a:endParaRPr lang="ko-KR" altLang="en-US" sz="1100" b="1" kern="1200" dirty="0">
            <a:solidFill>
              <a:srgbClr val="FF0000"/>
            </a:solidFill>
            <a:latin typeface="+mj-lt"/>
          </a:endParaRPr>
        </a:p>
      </dsp:txBody>
      <dsp:txXfrm>
        <a:off x="6802468" y="2265905"/>
        <a:ext cx="1321395" cy="807041"/>
      </dsp:txXfrm>
    </dsp:sp>
    <dsp:sp modelId="{AC55637C-34F9-AF47-981B-BD21E4B7D8EF}">
      <dsp:nvSpPr>
        <dsp:cNvPr id="0" name=""/>
        <dsp:cNvSpPr/>
      </dsp:nvSpPr>
      <dsp:spPr>
        <a:xfrm>
          <a:off x="6605909" y="2026483"/>
          <a:ext cx="171451" cy="171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514"/>
              </a:lnTo>
              <a:lnTo>
                <a:pt x="171451" y="17145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CBCD8-413F-8D4E-9775-81F2B006E185}">
      <dsp:nvSpPr>
        <dsp:cNvPr id="0" name=""/>
        <dsp:cNvSpPr/>
      </dsp:nvSpPr>
      <dsp:spPr>
        <a:xfrm>
          <a:off x="6777360" y="3312369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400" b="1" kern="1200" dirty="0" err="1">
              <a:solidFill>
                <a:schemeClr val="tx1"/>
              </a:solidFill>
            </a:rPr>
            <a:t>DEA_subgroup.R</a:t>
          </a:r>
          <a:r>
            <a:rPr kumimoji="1" lang="en-US" altLang="ko-KR" sz="1400" b="1" kern="1200" dirty="0">
              <a:solidFill>
                <a:schemeClr val="tx1"/>
              </a:solidFill>
            </a:rPr>
            <a:t> </a:t>
          </a:r>
          <a:endParaRPr lang="ko-KR" alt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802468" y="3337477"/>
        <a:ext cx="1321395" cy="807041"/>
      </dsp:txXfrm>
    </dsp:sp>
    <dsp:sp modelId="{31F18AE6-0054-4A4C-9E73-4AB36DBAB610}">
      <dsp:nvSpPr>
        <dsp:cNvPr id="0" name=""/>
        <dsp:cNvSpPr/>
      </dsp:nvSpPr>
      <dsp:spPr>
        <a:xfrm>
          <a:off x="8577601" y="1169225"/>
          <a:ext cx="1714514" cy="85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600" kern="1200" dirty="0">
              <a:latin typeface="+mj-lt"/>
            </a:rPr>
            <a:t>Step 5</a:t>
          </a:r>
          <a:endParaRPr lang="ko-KR" altLang="en-US" sz="4600" kern="1200" dirty="0">
            <a:latin typeface="+mj-lt"/>
          </a:endParaRPr>
        </a:p>
      </dsp:txBody>
      <dsp:txXfrm>
        <a:off x="8602709" y="1194333"/>
        <a:ext cx="1664298" cy="807041"/>
      </dsp:txXfrm>
    </dsp:sp>
    <dsp:sp modelId="{F3050040-05E1-4D53-A709-3AF030880DD7}">
      <dsp:nvSpPr>
        <dsp:cNvPr id="0" name=""/>
        <dsp:cNvSpPr/>
      </dsp:nvSpPr>
      <dsp:spPr>
        <a:xfrm>
          <a:off x="8749052" y="2026483"/>
          <a:ext cx="171451" cy="642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943"/>
              </a:lnTo>
              <a:lnTo>
                <a:pt x="171451" y="642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A5F4C-A7D2-49CE-8868-3BB5DB95241C}">
      <dsp:nvSpPr>
        <dsp:cNvPr id="0" name=""/>
        <dsp:cNvSpPr/>
      </dsp:nvSpPr>
      <dsp:spPr>
        <a:xfrm>
          <a:off x="8920504" y="2240797"/>
          <a:ext cx="1371611" cy="85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solidFill>
                <a:srgbClr val="FF0000"/>
              </a:solidFill>
              <a:latin typeface="+mj-lt"/>
            </a:rPr>
            <a:t>Candidate target validation</a:t>
          </a:r>
          <a:endParaRPr lang="ko-KR" altLang="en-US" sz="1100" b="1" kern="1200" dirty="0">
            <a:solidFill>
              <a:srgbClr val="FF0000"/>
            </a:solidFill>
            <a:latin typeface="+mj-lt"/>
          </a:endParaRPr>
        </a:p>
      </dsp:txBody>
      <dsp:txXfrm>
        <a:off x="8945612" y="2265905"/>
        <a:ext cx="1321395" cy="807041"/>
      </dsp:txXfrm>
    </dsp:sp>
    <dsp:sp modelId="{722C616D-E61A-4E39-9529-F505AECD2CE6}">
      <dsp:nvSpPr>
        <dsp:cNvPr id="0" name=""/>
        <dsp:cNvSpPr/>
      </dsp:nvSpPr>
      <dsp:spPr>
        <a:xfrm>
          <a:off x="8749052" y="2026483"/>
          <a:ext cx="171451" cy="192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408"/>
              </a:lnTo>
              <a:lnTo>
                <a:pt x="171451" y="19254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56FD7-04EA-45F7-A34D-18A43AD1A45A}">
      <dsp:nvSpPr>
        <dsp:cNvPr id="0" name=""/>
        <dsp:cNvSpPr/>
      </dsp:nvSpPr>
      <dsp:spPr>
        <a:xfrm>
          <a:off x="8920504" y="3312369"/>
          <a:ext cx="1371611" cy="1279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latin typeface="+mj-lt"/>
            </a:rPr>
            <a:t>Manual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latin typeface="+mj-lt"/>
            </a:rPr>
            <a:t>DEA_NT_TP.R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000" b="1" kern="1200" dirty="0" err="1">
              <a:solidFill>
                <a:schemeClr val="tx1"/>
              </a:solidFill>
            </a:rPr>
            <a:t>New_target_expression_level_TCGA.R</a:t>
          </a:r>
          <a:r>
            <a:rPr kumimoji="1" lang="en-US" altLang="ko-KR" sz="1000" b="1" kern="1200" dirty="0">
              <a:solidFill>
                <a:schemeClr val="tx1"/>
              </a:solidFill>
            </a:rPr>
            <a:t> 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000" b="1" kern="1200" dirty="0" err="1">
              <a:solidFill>
                <a:schemeClr val="tx1"/>
              </a:solidFill>
            </a:rPr>
            <a:t>Textminig.R</a:t>
          </a:r>
          <a:endParaRPr kumimoji="1" lang="en-US" altLang="ko-KR" sz="1000" b="1" kern="1200" dirty="0">
            <a:solidFill>
              <a:schemeClr val="tx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000" b="1" kern="1200" dirty="0" err="1">
              <a:solidFill>
                <a:schemeClr val="tx1"/>
              </a:solidFill>
            </a:rPr>
            <a:t>DGI_interaction_target.R</a:t>
          </a:r>
          <a:endParaRPr lang="ko-KR" altLang="en-US" sz="1400" b="1" kern="1200" dirty="0">
            <a:latin typeface="+mj-lt"/>
          </a:endParaRPr>
        </a:p>
      </dsp:txBody>
      <dsp:txXfrm>
        <a:off x="8957966" y="3349831"/>
        <a:ext cx="1296687" cy="1204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9260-D01D-44AE-8BD0-46A584DE190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5366E-09C5-412D-B10B-3A4A80B12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9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10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5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1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28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4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8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9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0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4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7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5366E-09C5-412D-B10B-3A4A80B12D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3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8148" y="540271"/>
            <a:ext cx="8208912" cy="432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4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78148" y="2772519"/>
            <a:ext cx="9145016" cy="288032"/>
          </a:xfrm>
          <a:prstGeom prst="rect">
            <a:avLst/>
          </a:prstGeom>
        </p:spPr>
        <p:txBody>
          <a:bodyPr lIns="0" tIns="0" rIns="0" bIns="0"/>
          <a:lstStyle>
            <a:lvl1pPr marL="357188" indent="-357188" defTabSz="185738">
              <a:buSzPct val="150000"/>
              <a:buFontTx/>
              <a:buBlip>
                <a:blip r:embed="rId2"/>
              </a:buBlip>
              <a:tabLst>
                <a:tab pos="5740400" algn="r"/>
              </a:tabLst>
              <a:defRPr sz="1600" u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	page no</a:t>
            </a:r>
          </a:p>
        </p:txBody>
      </p:sp>
    </p:spTree>
    <p:extLst>
      <p:ext uri="{BB962C8B-B14F-4D97-AF65-F5344CB8AC3E}">
        <p14:creationId xmlns:p14="http://schemas.microsoft.com/office/powerpoint/2010/main" val="334388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8148" y="540271"/>
            <a:ext cx="8208912" cy="432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4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4" y="1260476"/>
            <a:ext cx="9865419" cy="257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5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8148" y="540271"/>
            <a:ext cx="8208912" cy="432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4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77824" y="1260351"/>
            <a:ext cx="9865419" cy="6524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33350" indent="-13335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Tx/>
              <a:buBlip>
                <a:blip r:embed="rId2"/>
              </a:buBlip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Bulleted body 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4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70" b="550"/>
          <a:stretch/>
        </p:blipFill>
        <p:spPr>
          <a:xfrm>
            <a:off x="6194088" y="2493048"/>
            <a:ext cx="4497912" cy="5068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58260" r="8508" b="-144"/>
          <a:stretch/>
        </p:blipFill>
        <p:spPr>
          <a:xfrm>
            <a:off x="0" y="0"/>
            <a:ext cx="10692000" cy="103578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00" y="7201263"/>
            <a:ext cx="10692000" cy="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084" y="416473"/>
            <a:ext cx="1440000" cy="37607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586900" y="7304319"/>
            <a:ext cx="16561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u="none" strike="noStrike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| </a:t>
            </a:r>
            <a:fld id="{8E232904-1B09-42B3-B7CE-A71AD14B62F6}" type="slidenum">
              <a:rPr lang="en-GB" sz="1000" b="1" i="0" u="none" strike="noStrike" kern="1200" baseline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pPr marL="0" marR="0" indent="0" algn="r" defTabSz="10430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1000" b="1" i="0" u="none" strike="noStrike" kern="12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7333868"/>
            <a:ext cx="2232000" cy="94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C4C6D-3725-4A5E-82C0-37B40A0F7A02}"/>
              </a:ext>
            </a:extLst>
          </p:cNvPr>
          <p:cNvSpPr txBox="1"/>
          <p:nvPr userDrawn="1"/>
        </p:nvSpPr>
        <p:spPr>
          <a:xfrm>
            <a:off x="323357" y="228779"/>
            <a:ext cx="7081072" cy="15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89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sz="1026" b="1" i="0" u="none" strike="noStrike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WMBIO: </a:t>
            </a:r>
            <a:r>
              <a:rPr lang="en-US" altLang="ko-KR" sz="1026" b="0" i="0" u="none" strike="noStrike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Making a New Wave with Predictive Biomarker </a:t>
            </a:r>
            <a:endParaRPr lang="en-GB" altLang="ko-KR" sz="1026" b="0" i="0" u="none" strike="noStrike" kern="1200" baseline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3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ecard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gxa/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gidb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Jin0331/a8707d924106efd20eed89224ed409d9" TargetMode="External"/><Relationship Id="rId3" Type="http://schemas.openxmlformats.org/officeDocument/2006/relationships/hyperlink" Target="https://gist.github.com/Jin0331/a2461f8802167d8e544671a59af1572a" TargetMode="External"/><Relationship Id="rId7" Type="http://schemas.openxmlformats.org/officeDocument/2006/relationships/hyperlink" Target="https://gist.github.com/Jin0331/ffa1c87833a3762c9d5d1805bc80c55a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st.github.com/Jin0331/e0c95d3d11652cd5d1a0d8d5902957f7" TargetMode="External"/><Relationship Id="rId11" Type="http://schemas.openxmlformats.org/officeDocument/2006/relationships/hyperlink" Target="https://github.com/Jin0331/RRA-WGCNA" TargetMode="External"/><Relationship Id="rId5" Type="http://schemas.openxmlformats.org/officeDocument/2006/relationships/hyperlink" Target="https://gist.github.com/Jin0331/93270e4e03fa5ec32602d4c731262599" TargetMode="External"/><Relationship Id="rId10" Type="http://schemas.openxmlformats.org/officeDocument/2006/relationships/hyperlink" Target="https://gist.github.com/Jin0331/7c56cbabf7eb714946cb5561a66739f1" TargetMode="External"/><Relationship Id="rId4" Type="http://schemas.openxmlformats.org/officeDocument/2006/relationships/hyperlink" Target="https://gist.github.com/Jin0331/b3da935978a66648b7018f34f13ff513" TargetMode="External"/><Relationship Id="rId9" Type="http://schemas.openxmlformats.org/officeDocument/2006/relationships/hyperlink" Target="https://gist.github.com/Jin0331/ba383a63584eca2418e668edfce0dad1#file-gene_selection-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xenabrowser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t="2523" r="12099"/>
          <a:stretch/>
        </p:blipFill>
        <p:spPr>
          <a:xfrm>
            <a:off x="1" y="3420591"/>
            <a:ext cx="10693400" cy="2456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164" y="1836415"/>
            <a:ext cx="936104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Robust Rank Aggregation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WGCNA</a:t>
            </a:r>
            <a:r>
              <a:rPr lang="ko-KR" altLang="en-US" sz="32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를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이용한 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New Target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도출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메뉴얼</a:t>
            </a:r>
            <a:endParaRPr lang="en-US" altLang="ko-KR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72" y="6228903"/>
            <a:ext cx="2340000" cy="610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204" y="6846778"/>
            <a:ext cx="1332000" cy="280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42227-B8C8-473E-AD8E-625F6C004E9C}"/>
              </a:ext>
            </a:extLst>
          </p:cNvPr>
          <p:cNvSpPr txBox="1"/>
          <p:nvPr/>
        </p:nvSpPr>
        <p:spPr>
          <a:xfrm>
            <a:off x="378148" y="6011908"/>
            <a:ext cx="936104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>
                <a:solidFill>
                  <a:schemeClr val="bg2">
                    <a:lumMod val="60000"/>
                    <a:lumOff val="40000"/>
                  </a:schemeClr>
                </a:solidFill>
              </a:rPr>
              <a:t>220526_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Target ID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팀</a:t>
            </a:r>
            <a:endParaRPr lang="en-US" altLang="ko-KR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0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4 : </a:t>
            </a:r>
            <a:r>
              <a:rPr kumimoji="1" lang="en-US" altLang="ko-KR" b="1" dirty="0" err="1">
                <a:cs typeface="Arial" panose="020B0604020202020204" pitchFamily="34" charset="0"/>
              </a:rPr>
              <a:t>DEA_subgroup</a:t>
            </a:r>
            <a:r>
              <a:rPr kumimoji="1" lang="en-US" altLang="ko-KR" b="1" dirty="0">
                <a:cs typeface="Arial" panose="020B0604020202020204" pitchFamily="34" charset="0"/>
              </a:rPr>
              <a:t> 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30396"/>
            <a:ext cx="1069340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sz="1600" b="1" dirty="0" err="1"/>
              <a:t>DEA_subgroup</a:t>
            </a:r>
            <a:r>
              <a:rPr kumimoji="1" lang="en-US" altLang="ko-Kore-KR" sz="1600" b="1" dirty="0"/>
              <a:t>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DEA_subgroup.R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(Appendix 2)</a:t>
            </a:r>
            <a:endParaRPr kumimoji="1" lang="ko-Kore-KR" altLang="en-US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Step 3</a:t>
            </a:r>
            <a:r>
              <a:rPr kumimoji="1" lang="ko-KR" altLang="en-US" sz="1600" dirty="0"/>
              <a:t>에서 선정된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들에 대하여 </a:t>
            </a:r>
            <a:r>
              <a:rPr kumimoji="1" lang="en-US" altLang="ko-KR" sz="1600" dirty="0"/>
              <a:t>candidate </a:t>
            </a:r>
            <a:r>
              <a:rPr kumimoji="1" lang="en-US" altLang="ko-KR" sz="1600" dirty="0" err="1"/>
              <a:t>immue</a:t>
            </a:r>
            <a:r>
              <a:rPr kumimoji="1" lang="en-US" altLang="ko-KR" sz="1600" dirty="0"/>
              <a:t>-related target gene</a:t>
            </a:r>
            <a:r>
              <a:rPr kumimoji="1" lang="ko-KR" altLang="en-US" sz="1600" dirty="0"/>
              <a:t>을 찾기 위해 </a:t>
            </a:r>
            <a:r>
              <a:rPr kumimoji="1" lang="en-US" altLang="ko-KR" sz="1600" dirty="0" err="1"/>
              <a:t>DEA_subgroup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진행</a:t>
            </a:r>
            <a:endParaRPr kumimoji="1" lang="en-US" altLang="ko-KR" sz="1600" dirty="0"/>
          </a:p>
          <a:p>
            <a:pPr marL="807278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1600" b="1" dirty="0"/>
              <a:t>Gene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expression data </a:t>
            </a:r>
            <a:r>
              <a:rPr kumimoji="1" lang="en-US" altLang="ko-KR" sz="1600" dirty="0"/>
              <a:t>: UCSC </a:t>
            </a:r>
            <a:r>
              <a:rPr kumimoji="1" lang="en-US" altLang="ko-KR" sz="1600" dirty="0" err="1"/>
              <a:t>Xena</a:t>
            </a:r>
            <a:r>
              <a:rPr kumimoji="1" lang="en-US" altLang="ko-KR" sz="1600" dirty="0"/>
              <a:t> – expected count data –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Step 1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참조</a:t>
            </a:r>
            <a:endParaRPr kumimoji="1" lang="en-US" altLang="ko-KR" sz="1600" b="1" dirty="0">
              <a:solidFill>
                <a:srgbClr val="FF0000"/>
              </a:solidFill>
            </a:endParaRPr>
          </a:p>
          <a:p>
            <a:pPr marL="807278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1600" b="1" dirty="0"/>
              <a:t>Gene filtering exclusion criteria</a:t>
            </a:r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dirty="0"/>
              <a:t>모든 </a:t>
            </a:r>
            <a:r>
              <a:rPr kumimoji="1" lang="en-US" altLang="ko-KR" sz="1600" dirty="0"/>
              <a:t>sample</a:t>
            </a:r>
            <a:r>
              <a:rPr kumimoji="1" lang="ko-KR" altLang="en-US" sz="1600" dirty="0"/>
              <a:t>들에서의 </a:t>
            </a:r>
            <a:r>
              <a:rPr kumimoji="1" lang="en-US" altLang="ko-KR" sz="1600" dirty="0"/>
              <a:t>count </a:t>
            </a:r>
            <a:r>
              <a:rPr kumimoji="1" lang="ko-KR" altLang="en-US" sz="1600" dirty="0"/>
              <a:t>총 합이 </a:t>
            </a:r>
            <a:r>
              <a:rPr kumimoji="1" lang="en-US" altLang="ko-KR" sz="1600" dirty="0"/>
              <a:t>10 </a:t>
            </a:r>
            <a:r>
              <a:rPr kumimoji="1" lang="ko-KR" altLang="en-US" sz="1600" dirty="0"/>
              <a:t>미만인 </a:t>
            </a:r>
            <a:r>
              <a:rPr kumimoji="1" lang="en-US" altLang="ko-KR" sz="1600" dirty="0"/>
              <a:t>gene</a:t>
            </a:r>
            <a:r>
              <a:rPr kumimoji="1" lang="ko-KR" altLang="en-US" sz="1600" dirty="0"/>
              <a:t>들</a:t>
            </a: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dirty="0"/>
              <a:t>HGNC gene symbol</a:t>
            </a:r>
            <a:r>
              <a:rPr kumimoji="1" lang="ko-KR" altLang="en-US" sz="1600" dirty="0"/>
              <a:t>이 존재하지 않는 </a:t>
            </a:r>
            <a:r>
              <a:rPr kumimoji="1" lang="en-US" altLang="ko-KR" sz="1600" dirty="0"/>
              <a:t>gene</a:t>
            </a:r>
            <a:r>
              <a:rPr kumimoji="1" lang="ko-KR" altLang="en-US" sz="1600" dirty="0"/>
              <a:t>들</a:t>
            </a: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dirty="0"/>
              <a:t>sample</a:t>
            </a:r>
            <a:r>
              <a:rPr kumimoji="1" lang="ko-KR" altLang="en-US" sz="1600" dirty="0"/>
              <a:t>들 중 </a:t>
            </a:r>
            <a:r>
              <a:rPr kumimoji="1" lang="en-US" altLang="ko-KR" sz="1600" dirty="0"/>
              <a:t>20% </a:t>
            </a:r>
            <a:r>
              <a:rPr kumimoji="1" lang="ko-KR" altLang="en-US" sz="1600" dirty="0"/>
              <a:t>이상의 </a:t>
            </a:r>
            <a:r>
              <a:rPr kumimoji="1" lang="en-US" altLang="ko-KR" sz="1600" dirty="0"/>
              <a:t>sample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gene count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gene</a:t>
            </a:r>
            <a:r>
              <a:rPr kumimoji="1" lang="ko-KR" altLang="en-US" sz="1600" dirty="0"/>
              <a:t>들</a:t>
            </a:r>
            <a:endParaRPr kumimoji="1" lang="en-US" altLang="ko-KR" sz="1600" dirty="0"/>
          </a:p>
          <a:p>
            <a:pPr marL="807278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1600" b="1" dirty="0"/>
              <a:t>Group data </a:t>
            </a:r>
            <a:r>
              <a:rPr kumimoji="1" lang="en-US" altLang="ko-KR" sz="1600" dirty="0"/>
              <a:t>: Selected model</a:t>
            </a:r>
            <a:r>
              <a:rPr kumimoji="1" lang="ko-KR" altLang="en-US" sz="1600" dirty="0"/>
              <a:t>들의 </a:t>
            </a:r>
            <a:r>
              <a:rPr kumimoji="1" lang="en-US" altLang="ko-KR" sz="1600" dirty="0"/>
              <a:t>group data -&gt; case : OS low group / control : OS high group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program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“</a:t>
            </a:r>
            <a:r>
              <a:rPr kumimoji="1" lang="en-US" altLang="ko-KR" sz="1600" i="1" dirty="0"/>
              <a:t>DESeq2</a:t>
            </a:r>
            <a:r>
              <a:rPr kumimoji="1" lang="en-US" altLang="ko-KR" sz="1600" dirty="0"/>
              <a:t>” package </a:t>
            </a:r>
            <a:r>
              <a:rPr kumimoji="1" lang="ko-KR" altLang="en-US" sz="1600" dirty="0"/>
              <a:t>참조하여 </a:t>
            </a:r>
            <a:r>
              <a:rPr kumimoji="1" lang="en-US" altLang="ko-KR" sz="1600" dirty="0" err="1"/>
              <a:t>DEA_subgroup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진행</a:t>
            </a:r>
            <a:endParaRPr kumimoji="1"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Result</a:t>
            </a:r>
            <a:r>
              <a:rPr kumimoji="1" lang="ko-KR" altLang="en-US" sz="1600" b="1" dirty="0"/>
              <a:t> 예시</a:t>
            </a:r>
            <a:endParaRPr kumimoji="1"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FE9A5C-C550-7858-3F89-30634599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7" y="4878947"/>
            <a:ext cx="5234724" cy="11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4 : </a:t>
            </a:r>
            <a:r>
              <a:rPr kumimoji="1" lang="en-US" altLang="ko-KR" b="1" dirty="0" err="1">
                <a:cs typeface="Arial" panose="020B0604020202020204" pitchFamily="34" charset="0"/>
              </a:rPr>
              <a:t>DEA_subgroup</a:t>
            </a:r>
            <a:r>
              <a:rPr kumimoji="1" lang="en-US" altLang="ko-KR" b="1" dirty="0">
                <a:cs typeface="Arial" panose="020B0604020202020204" pitchFamily="34" charset="0"/>
              </a:rPr>
              <a:t> (2)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30396"/>
            <a:ext cx="10693400" cy="300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kumimoji="1" lang="en-US" altLang="ko-KR" sz="1600" b="1" dirty="0" err="1"/>
              <a:t>DEA_subgroup</a:t>
            </a:r>
            <a:r>
              <a:rPr kumimoji="1" lang="en-US" altLang="ko-KR" sz="1600" b="1" dirty="0"/>
              <a:t> result overlapping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DEA_overlapping.R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(Appendix 2)</a:t>
            </a:r>
            <a:endParaRPr kumimoji="1" lang="en-US" altLang="ko-KR" sz="1600" b="1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DEA_subgroup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이후 모든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에 대하여 </a:t>
            </a:r>
            <a:r>
              <a:rPr kumimoji="1" lang="en-US" altLang="ko-KR" sz="1600" dirty="0"/>
              <a:t>overlapping </a:t>
            </a:r>
            <a:r>
              <a:rPr kumimoji="1" lang="ko-KR" altLang="en-US" sz="1600" dirty="0"/>
              <a:t>되는 </a:t>
            </a:r>
            <a:r>
              <a:rPr kumimoji="1" lang="en-US" altLang="ko-KR" sz="1600" dirty="0"/>
              <a:t>gene </a:t>
            </a:r>
            <a:r>
              <a:rPr kumimoji="1" lang="ko-KR" altLang="en-US" sz="1600" dirty="0"/>
              <a:t>탐색 후 </a:t>
            </a:r>
            <a:r>
              <a:rPr kumimoji="1" lang="en-US" altLang="ko-KR" sz="1600" dirty="0"/>
              <a:t>candidate </a:t>
            </a:r>
            <a:r>
              <a:rPr kumimoji="1" lang="ko-KR" altLang="en-US" sz="1600" dirty="0"/>
              <a:t>선정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 program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“</a:t>
            </a:r>
            <a:r>
              <a:rPr kumimoji="1" lang="en-US" altLang="ko-KR" sz="1600" i="1" dirty="0" err="1"/>
              <a:t>full_join</a:t>
            </a:r>
            <a:r>
              <a:rPr kumimoji="1" lang="en-US" altLang="ko-KR" sz="1600" dirty="0"/>
              <a:t>” function</a:t>
            </a:r>
            <a:r>
              <a:rPr kumimoji="1" lang="ko-KR" altLang="en-US" sz="1600" dirty="0"/>
              <a:t>을 통하여 한번이라도 </a:t>
            </a:r>
            <a:r>
              <a:rPr kumimoji="1" lang="en-US" altLang="ko-KR" sz="1600" dirty="0"/>
              <a:t>DEA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significant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gene</a:t>
            </a:r>
            <a:r>
              <a:rPr kumimoji="1" lang="ko-KR" altLang="en-US" sz="1600" dirty="0"/>
              <a:t>으로 선정된 </a:t>
            </a:r>
            <a:r>
              <a:rPr kumimoji="1" lang="en-US" altLang="ko-KR" sz="1600" dirty="0"/>
              <a:t>gene </a:t>
            </a:r>
            <a:r>
              <a:rPr kumimoji="1" lang="ko-KR" altLang="en-US" sz="1600" dirty="0"/>
              <a:t>탐색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후에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위 </a:t>
            </a:r>
            <a:r>
              <a:rPr kumimoji="1" lang="en-US" altLang="ko-KR" sz="1600" dirty="0"/>
              <a:t>gene</a:t>
            </a:r>
            <a:r>
              <a:rPr kumimoji="1" lang="ko-KR" altLang="en-US" sz="1600" dirty="0"/>
              <a:t>들 중 모든 </a:t>
            </a:r>
            <a:r>
              <a:rPr kumimoji="1" lang="en-US" altLang="ko-KR" sz="1600" dirty="0" err="1"/>
              <a:t>DEA_result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significant gene</a:t>
            </a:r>
            <a:r>
              <a:rPr kumimoji="1" lang="ko-KR" altLang="en-US" sz="1600" dirty="0"/>
              <a:t>으로 판별된 </a:t>
            </a:r>
            <a:r>
              <a:rPr kumimoji="1" lang="en-US" altLang="ko-KR" sz="1600" b="1" dirty="0"/>
              <a:t>100% overlapping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gene</a:t>
            </a:r>
            <a:r>
              <a:rPr kumimoji="1" lang="ko-KR" altLang="en-US" sz="1600" dirty="0"/>
              <a:t>을 해당 </a:t>
            </a:r>
            <a:r>
              <a:rPr kumimoji="1" lang="ko-KR" altLang="en-US" sz="1600" dirty="0" err="1"/>
              <a:t>암종의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immune-related candidate target</a:t>
            </a:r>
            <a:r>
              <a:rPr kumimoji="1" lang="ko-KR" altLang="en-US" sz="1600" dirty="0"/>
              <a:t>으로 선정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각 암종에서 </a:t>
            </a:r>
            <a:r>
              <a:rPr kumimoji="1" lang="en-US" altLang="ko-KR" sz="1600" dirty="0"/>
              <a:t>OS </a:t>
            </a:r>
            <a:r>
              <a:rPr kumimoji="1" lang="ko-KR" altLang="en-US" sz="1600" dirty="0"/>
              <a:t>차이가 가장 유의한 모델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개 </a:t>
            </a:r>
            <a:r>
              <a:rPr kumimoji="1" lang="en-US" altLang="ko-KR" sz="1600" dirty="0"/>
              <a:t>(“</a:t>
            </a:r>
            <a:r>
              <a:rPr kumimoji="1" lang="en-US" altLang="ko-KR" sz="1600" i="1" dirty="0" err="1"/>
              <a:t>surv_pvalue</a:t>
            </a:r>
            <a:r>
              <a:rPr kumimoji="1" lang="en-US" altLang="ko-KR" sz="1600" dirty="0"/>
              <a:t>” function in “</a:t>
            </a:r>
            <a:r>
              <a:rPr kumimoji="1" lang="en-US" altLang="ko-KR" sz="1600" i="1" dirty="0"/>
              <a:t>survival</a:t>
            </a:r>
            <a:r>
              <a:rPr kumimoji="1" lang="en-US" altLang="ko-KR" sz="1600" dirty="0"/>
              <a:t>” package, R program)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를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함께 첨부 </a:t>
            </a:r>
            <a:r>
              <a:rPr kumimoji="1" lang="en-US" altLang="ko-KR" sz="1600" dirty="0"/>
              <a:t>(log2FoldChange, </a:t>
            </a:r>
            <a:r>
              <a:rPr kumimoji="1" lang="en-US" altLang="ko-KR" sz="1600" i="1" dirty="0"/>
              <a:t>p-</a:t>
            </a:r>
            <a:r>
              <a:rPr kumimoji="1" lang="en-US" altLang="ko-KR" sz="1600" i="1" dirty="0" err="1"/>
              <a:t>value_adjusted</a:t>
            </a:r>
            <a:r>
              <a:rPr kumimoji="1" lang="en-US" altLang="ko-KR" sz="1600" dirty="0"/>
              <a:t>)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Result </a:t>
            </a:r>
            <a:r>
              <a:rPr kumimoji="1" lang="ko-KR" altLang="en-US" sz="1600" dirty="0"/>
              <a:t>예시 </a:t>
            </a:r>
            <a:r>
              <a:rPr kumimoji="1" lang="en-US" altLang="ko-KR" sz="1600" dirty="0"/>
              <a:t>-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Gene_final_overlapping_100_top10.txt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DB1E27-FE48-C69E-E12D-D575AFC22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7367"/>
              </p:ext>
            </p:extLst>
          </p:nvPr>
        </p:nvGraphicFramePr>
        <p:xfrm>
          <a:off x="2705100" y="4294082"/>
          <a:ext cx="5283200" cy="26955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33798616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1308632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58460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235234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29216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log2FC_tsne2463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padj_tsne2463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log2FC_tsne4794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padj_tsne4794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09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ZCCHC24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4.34E-89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578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UNC5C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3.09E-76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1.20E-79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69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-1.388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4.40E-77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05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3.20E-71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2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CHRNA6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3.25E-59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6.06E-68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587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ADGRA2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9.29E-70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3.67E-67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891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RASGRP4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4.54E-67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5.87E-69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520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COL6A3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1.76E-68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99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1.73E-73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1.58E-70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4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VCAM1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8.67E-50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779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STARD8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3.64E-70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1.02E-69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850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PDGFRB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1563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3.21E-65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4.99E-66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40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5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5 : </a:t>
            </a:r>
            <a:r>
              <a:rPr kumimoji="1" lang="en-US" altLang="ko-KR" b="1" dirty="0">
                <a:cs typeface="Arial" panose="020B0604020202020204" pitchFamily="34" charset="0"/>
              </a:rPr>
              <a:t>Candidate target filtering (1)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30396"/>
            <a:ext cx="10693400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/>
              <a:t>DEA_NT/TP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/>
              <a:t>1</a:t>
            </a:r>
            <a:r>
              <a:rPr kumimoji="1" lang="ko-KR" altLang="en-US" sz="1600" b="1" dirty="0"/>
              <a:t>차 </a:t>
            </a:r>
            <a:r>
              <a:rPr kumimoji="1" lang="en-US" altLang="ko-KR" sz="1600" b="1" dirty="0"/>
              <a:t>filtering;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DEA_NT_TP.R (Appendix 2)</a:t>
            </a:r>
            <a:endParaRPr kumimoji="1" lang="en-US" altLang="ko-KR" sz="1600" b="1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암환자군 내에서 </a:t>
            </a:r>
            <a:r>
              <a:rPr kumimoji="1" lang="en-US" altLang="ko-KR" sz="1600" dirty="0"/>
              <a:t>OS</a:t>
            </a:r>
            <a:r>
              <a:rPr kumimoji="1" lang="ko-KR" altLang="en-US" sz="1600" dirty="0"/>
              <a:t>를 떨어뜨리는 </a:t>
            </a:r>
            <a:r>
              <a:rPr kumimoji="1" lang="en-US" altLang="ko-KR" sz="1600" dirty="0"/>
              <a:t>gene</a:t>
            </a:r>
            <a:r>
              <a:rPr kumimoji="1" lang="ko-KR" altLang="en-US" sz="1600" dirty="0"/>
              <a:t>이라도 </a:t>
            </a:r>
            <a:r>
              <a:rPr kumimoji="1" lang="ko-KR" altLang="en-US" sz="1600" b="1" dirty="0"/>
              <a:t>암환자군과 정상군에서 </a:t>
            </a:r>
            <a:r>
              <a:rPr kumimoji="1" lang="ko-KR" altLang="en-US" sz="1600" b="1" dirty="0" err="1"/>
              <a:t>발현량</a:t>
            </a:r>
            <a:r>
              <a:rPr kumimoji="1" lang="ko-KR" altLang="en-US" sz="1600" b="1" dirty="0"/>
              <a:t> 차이가 없는 </a:t>
            </a:r>
            <a:r>
              <a:rPr kumimoji="1" lang="en-US" altLang="ko-KR" sz="1600" b="1" dirty="0"/>
              <a:t>gene</a:t>
            </a:r>
            <a:r>
              <a:rPr kumimoji="1" lang="ko-KR" altLang="en-US" sz="1600" dirty="0"/>
              <a:t>은 연구 목적에 </a:t>
            </a:r>
            <a:r>
              <a:rPr kumimoji="1" lang="ko-KR" altLang="en-US" sz="1600" b="1" dirty="0"/>
              <a:t>부적합한 </a:t>
            </a:r>
            <a:r>
              <a:rPr kumimoji="1" lang="en-US" altLang="ko-KR" sz="1600" b="1" dirty="0"/>
              <a:t>gene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따라서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이러한</a:t>
            </a:r>
            <a:r>
              <a:rPr kumimoji="1" lang="en-US" altLang="ko-KR" sz="1600" dirty="0"/>
              <a:t> gene</a:t>
            </a:r>
            <a:r>
              <a:rPr kumimoji="1" lang="ko-KR" altLang="en-US" sz="1600" dirty="0"/>
              <a:t>들을 </a:t>
            </a:r>
            <a:r>
              <a:rPr kumimoji="1" lang="en-US" altLang="ko-KR" sz="1600" dirty="0"/>
              <a:t>filtering </a:t>
            </a:r>
            <a:r>
              <a:rPr kumimoji="1" lang="ko-KR" altLang="en-US" sz="1600" dirty="0"/>
              <a:t>하기 위해서 실제 </a:t>
            </a:r>
            <a:r>
              <a:rPr kumimoji="1" lang="en-US" altLang="ko-KR" sz="1600" dirty="0"/>
              <a:t>TCGA samples </a:t>
            </a:r>
            <a:r>
              <a:rPr kumimoji="1" lang="ko-KR" altLang="en-US" sz="1600" dirty="0"/>
              <a:t>내에서 암환자군과 정상군에서의 </a:t>
            </a:r>
            <a:r>
              <a:rPr kumimoji="1" lang="en-US" altLang="ko-KR" sz="1600" dirty="0"/>
              <a:t>gene expression</a:t>
            </a:r>
            <a:r>
              <a:rPr kumimoji="1" lang="ko-KR" altLang="en-US" sz="1600" dirty="0"/>
              <a:t> 차이를 확인하는 </a:t>
            </a:r>
            <a:r>
              <a:rPr kumimoji="1" lang="en-US" altLang="ko-KR" sz="1600" b="1" dirty="0"/>
              <a:t>DEA_NT/TP </a:t>
            </a:r>
            <a:r>
              <a:rPr kumimoji="1" lang="ko-KR" altLang="en-US" sz="1600" b="1" dirty="0"/>
              <a:t>진행</a:t>
            </a:r>
            <a:endParaRPr kumimoji="1" lang="en-US" altLang="ko-KR" sz="1600" b="1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 program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“</a:t>
            </a:r>
            <a:r>
              <a:rPr kumimoji="1" lang="en-US" altLang="ko-KR" sz="1600" i="1" dirty="0" err="1"/>
              <a:t>TCGABiolinks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과</a:t>
            </a:r>
            <a:r>
              <a:rPr kumimoji="1" lang="en-US" altLang="ko-KR" sz="1600" dirty="0"/>
              <a:t> “DESeq2” package </a:t>
            </a:r>
            <a:r>
              <a:rPr kumimoji="1" lang="ko-KR" altLang="en-US" sz="1600" dirty="0"/>
              <a:t>이용하여 분석 진행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“</a:t>
            </a:r>
            <a:r>
              <a:rPr kumimoji="1" lang="en-US" altLang="ko-KR" sz="1600" i="1" dirty="0" err="1"/>
              <a:t>TCGABiolinks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“</a:t>
            </a:r>
            <a:r>
              <a:rPr kumimoji="1" lang="en-US" altLang="ko-KR" sz="1600" i="1" dirty="0" err="1"/>
              <a:t>GDCdownload</a:t>
            </a:r>
            <a:r>
              <a:rPr kumimoji="1" lang="en-US" altLang="ko-KR" sz="1600" dirty="0"/>
              <a:t>” function</a:t>
            </a:r>
            <a:r>
              <a:rPr kumimoji="1" lang="ko-KR" altLang="en-US" sz="1600" dirty="0"/>
              <a:t>을 이용하여 </a:t>
            </a:r>
            <a:r>
              <a:rPr kumimoji="1" lang="en-US" altLang="ko-KR" sz="1600" dirty="0"/>
              <a:t>TCGA data</a:t>
            </a:r>
            <a:r>
              <a:rPr kumimoji="1" lang="ko-KR" altLang="en-US" sz="1600" dirty="0"/>
              <a:t>의 </a:t>
            </a:r>
            <a:r>
              <a:rPr kumimoji="1" lang="en-US" altLang="ko-KR" sz="1600" b="1" dirty="0"/>
              <a:t>solid tissue normal sample</a:t>
            </a:r>
            <a:r>
              <a:rPr kumimoji="1" lang="ko-KR" altLang="en-US" sz="1600" dirty="0"/>
              <a:t>과 </a:t>
            </a:r>
            <a:r>
              <a:rPr kumimoji="1" lang="en-US" altLang="ko-KR" sz="1600" b="1" dirty="0"/>
              <a:t>primary tumor sample</a:t>
            </a:r>
            <a:r>
              <a:rPr kumimoji="1" lang="ko-KR" altLang="en-US" sz="1600" dirty="0"/>
              <a:t>의 </a:t>
            </a:r>
            <a:r>
              <a:rPr kumimoji="1" lang="en-US" altLang="ko-KR" sz="1600" b="1" dirty="0"/>
              <a:t>gene expression </a:t>
            </a:r>
            <a:r>
              <a:rPr kumimoji="1" lang="ko-KR" altLang="en-US" sz="1600" b="1" dirty="0"/>
              <a:t>값 </a:t>
            </a:r>
            <a:r>
              <a:rPr kumimoji="1" lang="en-US" altLang="ko-KR" sz="1600" b="1" dirty="0"/>
              <a:t>(TPM)</a:t>
            </a:r>
            <a:r>
              <a:rPr kumimoji="1" lang="ko-KR" altLang="en-US" sz="1600" dirty="0"/>
              <a:t>을 획득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“</a:t>
            </a:r>
            <a:r>
              <a:rPr kumimoji="1" lang="en-US" altLang="ko-KR" sz="1600" i="1" dirty="0"/>
              <a:t>DESeq2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“</a:t>
            </a:r>
            <a:r>
              <a:rPr kumimoji="1" lang="en-US" altLang="ko-KR" sz="1600" i="1" dirty="0" err="1"/>
              <a:t>DESeqDataSetFromMatrix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을 통해 </a:t>
            </a:r>
            <a:r>
              <a:rPr kumimoji="1" lang="en-US" altLang="ko-KR" sz="1600" dirty="0"/>
              <a:t>data converting </a:t>
            </a:r>
            <a:r>
              <a:rPr kumimoji="1" lang="ko-KR" altLang="en-US" sz="1600" dirty="0"/>
              <a:t>이후 </a:t>
            </a:r>
            <a:r>
              <a:rPr kumimoji="1" lang="en-US" altLang="ko-KR" sz="1600" dirty="0"/>
              <a:t>“</a:t>
            </a:r>
            <a:r>
              <a:rPr kumimoji="1" lang="en-US" altLang="ko-KR" sz="1600" i="1" dirty="0" err="1"/>
              <a:t>DESeq</a:t>
            </a:r>
            <a:r>
              <a:rPr kumimoji="1" lang="en-US" altLang="ko-KR" sz="1600" dirty="0"/>
              <a:t>” function</a:t>
            </a:r>
            <a:r>
              <a:rPr kumimoji="1" lang="ko-KR" altLang="en-US" sz="1600" dirty="0"/>
              <a:t>을 통해 </a:t>
            </a:r>
            <a:r>
              <a:rPr kumimoji="1" lang="en-US" altLang="ko-KR" sz="1600" b="1" dirty="0"/>
              <a:t>DEA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진행 </a:t>
            </a: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1600" dirty="0"/>
              <a:t>Case group : Tumor samples / Control group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DEA_NT/TP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significant </a:t>
            </a:r>
            <a:r>
              <a:rPr kumimoji="1" lang="ko-KR" altLang="en-US" sz="1600" dirty="0"/>
              <a:t>기준 </a:t>
            </a:r>
            <a:r>
              <a:rPr kumimoji="1" lang="en-US" altLang="ko-KR" sz="1600" i="1" dirty="0"/>
              <a:t>: </a:t>
            </a:r>
            <a:r>
              <a:rPr kumimoji="1" lang="en-US" altLang="ko-KR" sz="1600" b="1" i="1" dirty="0"/>
              <a:t>p-</a:t>
            </a:r>
            <a:r>
              <a:rPr kumimoji="1" lang="en-US" altLang="ko-KR" sz="1600" b="1" i="1" dirty="0" err="1"/>
              <a:t>value_adjusted</a:t>
            </a:r>
            <a:r>
              <a:rPr kumimoji="1" lang="en-US" altLang="ko-KR" sz="1600" b="1" i="1" dirty="0"/>
              <a:t> </a:t>
            </a:r>
            <a:r>
              <a:rPr kumimoji="1" lang="en-US" altLang="ko-KR" sz="1600" b="1" dirty="0"/>
              <a:t>&lt; 0.1 / log2FoldChange </a:t>
            </a:r>
            <a:r>
              <a:rPr kumimoji="1" lang="en-US" altLang="ko-KR" sz="1600" b="1" dirty="0">
                <a:ea typeface="맑은 고딕" panose="020B0503020000020004" pitchFamily="50" charset="-127"/>
              </a:rPr>
              <a:t>≥ 0</a:t>
            </a:r>
            <a:endParaRPr kumimoji="1" lang="en-US" altLang="ko-KR" sz="1600" b="1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Result data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Step 4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result file (“Gene_final_overlapping_100_top10.txt”)</a:t>
            </a:r>
            <a:r>
              <a:rPr kumimoji="1" lang="ko-KR" altLang="en-US" sz="1600" dirty="0"/>
              <a:t>에 첨부 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Result </a:t>
            </a:r>
            <a:r>
              <a:rPr kumimoji="1" lang="ko-KR" altLang="en-US" sz="1600" dirty="0"/>
              <a:t>예시 </a:t>
            </a:r>
            <a:r>
              <a:rPr kumimoji="1" lang="en-US" altLang="ko-KR" sz="1600" dirty="0"/>
              <a:t>-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LUSC_final_overlapping_DEA_LUSC.xlsx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A65DE-6192-DE69-6F33-77255A2F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24" y="5764610"/>
            <a:ext cx="4981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8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5 : </a:t>
            </a:r>
            <a:r>
              <a:rPr kumimoji="1" lang="en-US" altLang="ko-KR" b="1" dirty="0">
                <a:cs typeface="Arial" panose="020B0604020202020204" pitchFamily="34" charset="0"/>
              </a:rPr>
              <a:t>Candidate target filtering (2)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30396"/>
            <a:ext cx="10693400" cy="596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kumimoji="1" lang="en-US" altLang="ko-KR" sz="1600" b="1" dirty="0"/>
              <a:t>Gene localization </a:t>
            </a:r>
            <a:r>
              <a:rPr kumimoji="1" lang="ko-KR" altLang="en-US" sz="1600" b="1" dirty="0"/>
              <a:t>확인 </a:t>
            </a:r>
            <a:r>
              <a:rPr kumimoji="1" lang="en-US" altLang="ko-KR" sz="1600" dirty="0"/>
              <a:t>– Manual </a:t>
            </a:r>
            <a:r>
              <a:rPr kumimoji="1" lang="ko-KR" altLang="en-US" sz="1600" dirty="0"/>
              <a:t>작업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추후의 실험을 위한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조건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/>
              <a:t>Candidate target gene</a:t>
            </a:r>
            <a:r>
              <a:rPr kumimoji="1" lang="ko-KR" altLang="en-US" sz="1600" b="1" dirty="0"/>
              <a:t>은 </a:t>
            </a:r>
            <a:r>
              <a:rPr kumimoji="1" lang="en-US" altLang="ko-KR" sz="1600" b="1" dirty="0"/>
              <a:t>membrane</a:t>
            </a:r>
            <a:r>
              <a:rPr kumimoji="1" lang="ko-KR" altLang="en-US" sz="1600" b="1" dirty="0"/>
              <a:t>에 존재</a:t>
            </a:r>
            <a:r>
              <a:rPr kumimoji="1" lang="ko-KR" altLang="en-US" sz="1600" dirty="0"/>
              <a:t>해야 한다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Gene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localization</a:t>
            </a:r>
            <a:r>
              <a:rPr kumimoji="1" lang="ko-KR" altLang="en-US" sz="1600" dirty="0"/>
              <a:t>과 관련된 </a:t>
            </a:r>
            <a:r>
              <a:rPr kumimoji="1" lang="en-US" altLang="ko-KR" sz="1600" dirty="0"/>
              <a:t>database</a:t>
            </a:r>
            <a:r>
              <a:rPr kumimoji="1" lang="ko-KR" altLang="en-US" sz="1600" dirty="0"/>
              <a:t>를 활용하여 </a:t>
            </a:r>
            <a:r>
              <a:rPr kumimoji="1" lang="en-US" altLang="ko-KR" sz="1600" dirty="0"/>
              <a:t>membrane</a:t>
            </a:r>
            <a:r>
              <a:rPr kumimoji="1" lang="ko-KR" altLang="en-US" sz="1600" dirty="0"/>
              <a:t>에 존재하는지 유무 파악 필요</a:t>
            </a: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1" dirty="0" err="1"/>
              <a:t>Genecard</a:t>
            </a:r>
            <a:r>
              <a:rPr kumimoji="1" lang="en-US" altLang="ko-KR" sz="1600" dirty="0"/>
              <a:t> (</a:t>
            </a:r>
            <a:r>
              <a:rPr kumimoji="1" lang="en-US" altLang="ko-KR" sz="1600" dirty="0">
                <a:hlinkClick r:id="rId3"/>
              </a:rPr>
              <a:t>https://www.genecards.org/</a:t>
            </a:r>
            <a:r>
              <a:rPr kumimoji="1" lang="en-US" altLang="ko-KR" sz="1600" dirty="0"/>
              <a:t>) – gene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information </a:t>
            </a:r>
            <a:r>
              <a:rPr kumimoji="1" lang="ko-KR" altLang="en-US" sz="1600" dirty="0"/>
              <a:t>확인 가능 </a:t>
            </a:r>
            <a:r>
              <a:rPr kumimoji="1" lang="en-US" altLang="ko-KR" sz="1600" dirty="0"/>
              <a:t>( database integrated page )</a:t>
            </a:r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1" dirty="0" err="1"/>
              <a:t>UniProt</a:t>
            </a:r>
            <a:endParaRPr kumimoji="1" lang="en-US" altLang="ko-KR" sz="1600" b="1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1" dirty="0"/>
              <a:t>HPA (Human Protein Atlas)</a:t>
            </a:r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1" dirty="0"/>
              <a:t>GO (Gene Ontology)</a:t>
            </a:r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1" dirty="0"/>
              <a:t>COMPARTMENTS</a:t>
            </a:r>
            <a:r>
              <a:rPr kumimoji="1" lang="en-US" altLang="ko-KR" sz="1600" dirty="0"/>
              <a:t> (Gene localization</a:t>
            </a:r>
            <a:r>
              <a:rPr kumimoji="1" lang="ko-KR" altLang="en-US" sz="1600" dirty="0"/>
              <a:t>에 대한 </a:t>
            </a:r>
            <a:r>
              <a:rPr kumimoji="1" lang="en-US" altLang="ko-KR" sz="1600" dirty="0"/>
              <a:t>confidence</a:t>
            </a:r>
            <a:r>
              <a:rPr kumimoji="1" lang="ko-KR" altLang="en-US" sz="1600" dirty="0"/>
              <a:t>를 함께 제공</a:t>
            </a:r>
            <a:r>
              <a:rPr kumimoji="1" lang="en-US" altLang="ko-KR" sz="1600" dirty="0"/>
              <a:t>)</a:t>
            </a:r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600" dirty="0"/>
          </a:p>
          <a:p>
            <a:pPr marL="1385956" lvl="2" indent="-342900" algn="just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Gene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membrane</a:t>
            </a:r>
            <a:r>
              <a:rPr kumimoji="1" lang="ko-KR" altLang="en-US" sz="1600" dirty="0"/>
              <a:t>에 존재하지 않는다면 </a:t>
            </a:r>
            <a:r>
              <a:rPr kumimoji="1" lang="en-US" altLang="ko-KR" sz="1600" dirty="0"/>
              <a:t>filtered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FF4FD-32B2-447B-69E4-D0AD8DE5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44" y="4270627"/>
            <a:ext cx="2640856" cy="2160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1EB4F-9F06-14EA-26E3-EF5DD4DBF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572" y="4277059"/>
            <a:ext cx="4966630" cy="19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5 : </a:t>
            </a:r>
            <a:r>
              <a:rPr kumimoji="1" lang="en-US" altLang="ko-KR" b="1" dirty="0">
                <a:cs typeface="Arial" panose="020B0604020202020204" pitchFamily="34" charset="0"/>
              </a:rPr>
              <a:t>Candidate target filtering 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30396"/>
            <a:ext cx="10693400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kumimoji="1" lang="en-US" altLang="ko-KR" sz="1600" b="1" dirty="0"/>
              <a:t>Gene abundance </a:t>
            </a:r>
            <a:r>
              <a:rPr kumimoji="1" lang="ko-KR" altLang="en-US" sz="1600" b="1" dirty="0"/>
              <a:t>확인 </a:t>
            </a:r>
            <a:r>
              <a:rPr kumimoji="1" lang="en-US" altLang="ko-KR" sz="1600" dirty="0"/>
              <a:t>-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New_target_expression_level_TCGA.R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(Appendix 2)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Gene expression </a:t>
            </a:r>
            <a:r>
              <a:rPr kumimoji="1" lang="ko-KR" altLang="en-US" sz="1600" dirty="0" err="1"/>
              <a:t>발현량</a:t>
            </a:r>
            <a:r>
              <a:rPr kumimoji="1" lang="ko-KR" altLang="en-US" sz="1600" dirty="0"/>
              <a:t> 자체가 너무 적으면 실험이 불가능 </a:t>
            </a:r>
            <a:r>
              <a:rPr kumimoji="1" lang="en-US" altLang="ko-KR" sz="1600" dirty="0"/>
              <a:t>– </a:t>
            </a:r>
            <a:r>
              <a:rPr kumimoji="1" lang="ko-KR" altLang="en-US" sz="1600" dirty="0" err="1"/>
              <a:t>발현량이</a:t>
            </a:r>
            <a:r>
              <a:rPr kumimoji="1" lang="ko-KR" altLang="en-US" sz="1600" dirty="0"/>
              <a:t> 충분한지 검증 필요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Gene abundance : </a:t>
            </a:r>
            <a:r>
              <a:rPr kumimoji="1" lang="en-US" altLang="ko-KR" sz="1600" b="1" dirty="0"/>
              <a:t>gene expression (TPM) &gt; 0.5 sample</a:t>
            </a:r>
            <a:r>
              <a:rPr kumimoji="1" lang="ko-KR" altLang="en-US" sz="1600" b="1" dirty="0"/>
              <a:t>의 비율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– Expression atlas (</a:t>
            </a:r>
            <a:r>
              <a:rPr kumimoji="1" lang="en-US" altLang="ko-KR" sz="1600" dirty="0">
                <a:hlinkClick r:id="rId3"/>
              </a:rPr>
              <a:t>https://www.ebi.ac.uk/gxa/home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참조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07278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07278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Gene expression data : </a:t>
            </a:r>
            <a:r>
              <a:rPr kumimoji="1" lang="en-US" altLang="ko-KR" sz="1600" b="1" dirty="0"/>
              <a:t>UCSC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XENA – TOIL RSEM TPM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Step 1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참조</a:t>
            </a:r>
            <a:endParaRPr kumimoji="1" lang="en-US" altLang="ko-KR" sz="1600" b="1" dirty="0">
              <a:solidFill>
                <a:srgbClr val="FF0000"/>
              </a:solidFill>
            </a:endParaRPr>
          </a:p>
          <a:p>
            <a:pPr marL="807278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Candidate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target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gene</a:t>
            </a:r>
            <a:r>
              <a:rPr kumimoji="1" lang="ko-KR" altLang="en-US" sz="1600" dirty="0"/>
              <a:t>들의 </a:t>
            </a:r>
            <a:r>
              <a:rPr kumimoji="1" lang="en-US" altLang="ko-KR" sz="1600" dirty="0" err="1"/>
              <a:t>tpm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데이터를 획득하여 </a:t>
            </a:r>
            <a:r>
              <a:rPr kumimoji="1" lang="en-US" altLang="ko-KR" sz="1600" dirty="0"/>
              <a:t>log2 transformed </a:t>
            </a:r>
            <a:r>
              <a:rPr kumimoji="1" lang="ko-KR" altLang="en-US" sz="1600" dirty="0"/>
              <a:t>형태를 </a:t>
            </a:r>
            <a:r>
              <a:rPr kumimoji="1" lang="en-US" altLang="ko-KR" sz="1600" dirty="0"/>
              <a:t>raw TPM </a:t>
            </a:r>
            <a:r>
              <a:rPr kumimoji="1" lang="ko-KR" altLang="en-US" sz="1600" dirty="0"/>
              <a:t>형태로 </a:t>
            </a:r>
            <a:r>
              <a:rPr kumimoji="1" lang="en-US" altLang="ko-KR" sz="1600" dirty="0"/>
              <a:t>convert </a:t>
            </a:r>
            <a:r>
              <a:rPr kumimoji="1" lang="ko-KR" altLang="en-US" sz="1600" dirty="0"/>
              <a:t>진행 후에 </a:t>
            </a:r>
            <a:r>
              <a:rPr kumimoji="1" lang="en-US" altLang="ko-KR" sz="1600" b="1" dirty="0"/>
              <a:t>gene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abundance</a:t>
            </a:r>
            <a:r>
              <a:rPr kumimoji="1" lang="ko-KR" altLang="en-US" sz="1600" b="1" dirty="0"/>
              <a:t> 확인 및 </a:t>
            </a:r>
            <a:r>
              <a:rPr kumimoji="1" lang="en-US" altLang="ko-KR" sz="1600" b="1" dirty="0"/>
              <a:t>visualization </a:t>
            </a:r>
            <a:r>
              <a:rPr kumimoji="1" lang="ko-KR" altLang="en-US" sz="1600" dirty="0"/>
              <a:t>진행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Result</a:t>
            </a:r>
            <a:r>
              <a:rPr kumimoji="1" lang="ko-KR" altLang="en-US" sz="1600" dirty="0"/>
              <a:t> 예시 </a:t>
            </a:r>
            <a:r>
              <a:rPr kumimoji="1" lang="en-US" altLang="ko-KR" sz="1600" dirty="0"/>
              <a:t>-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LUSC_final_overlapping_DEA.xlsx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1690ED-A268-08E1-7C69-CF185F88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292" y="2412479"/>
            <a:ext cx="5400600" cy="1656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FDB68D-EF9D-B62F-9DE4-4B509A50C725}"/>
              </a:ext>
            </a:extLst>
          </p:cNvPr>
          <p:cNvSpPr/>
          <p:nvPr/>
        </p:nvSpPr>
        <p:spPr>
          <a:xfrm>
            <a:off x="1674292" y="3348583"/>
            <a:ext cx="37444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342DD-2BF6-B802-C115-BFD156E8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60" y="5287455"/>
            <a:ext cx="3179560" cy="1733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E2CAF-70F2-A804-B959-D8AD6B30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1036" y="6399563"/>
            <a:ext cx="18573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5 : </a:t>
            </a:r>
            <a:r>
              <a:rPr kumimoji="1" lang="en-US" altLang="ko-KR" b="1" dirty="0">
                <a:cs typeface="Arial" panose="020B0604020202020204" pitchFamily="34" charset="0"/>
              </a:rPr>
              <a:t>Candidate target filtering (4)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16335"/>
            <a:ext cx="10693400" cy="633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kumimoji="1" lang="en-US" altLang="ko-KR" sz="1600" b="1" dirty="0"/>
              <a:t>Text-mining</a:t>
            </a:r>
            <a:r>
              <a:rPr kumimoji="1" lang="en-US" altLang="ko-KR" sz="1600" dirty="0"/>
              <a:t> -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Textminig.R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(Appendix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2)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 err="1"/>
              <a:t>Pubtator</a:t>
            </a:r>
            <a:r>
              <a:rPr kumimoji="1" lang="en-US" altLang="ko-KR" sz="1600" dirty="0"/>
              <a:t> (https://www.ncbi.nlm.nih.gov/research/pubtator/)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API</a:t>
            </a:r>
            <a:r>
              <a:rPr kumimoji="1" lang="ko-KR" altLang="en-US" sz="1600" dirty="0"/>
              <a:t>를 이용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lvl="1" algn="just">
              <a:lnSpc>
                <a:spcPct val="150000"/>
              </a:lnSpc>
            </a:pPr>
            <a:endParaRPr kumimoji="1" lang="en-US" altLang="ko-KR" sz="1600" dirty="0"/>
          </a:p>
          <a:p>
            <a:pPr lvl="1" algn="just">
              <a:lnSpc>
                <a:spcPct val="150000"/>
              </a:lnSpc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Candidate target gene</a:t>
            </a:r>
            <a:r>
              <a:rPr kumimoji="1" lang="ko-KR" altLang="en-US" sz="1600" b="1" dirty="0"/>
              <a:t>과 해당 분석 </a:t>
            </a:r>
            <a:r>
              <a:rPr kumimoji="1" lang="ko-KR" altLang="en-US" sz="1600" b="1" dirty="0" err="1"/>
              <a:t>암종</a:t>
            </a:r>
            <a:r>
              <a:rPr kumimoji="1" lang="ko-KR" altLang="en-US" sz="1600" b="1" dirty="0"/>
              <a:t> 또는 </a:t>
            </a:r>
            <a:r>
              <a:rPr kumimoji="1" lang="en-US" altLang="ko-KR" sz="1600" b="1" dirty="0" err="1"/>
              <a:t>Pancancer</a:t>
            </a:r>
            <a:r>
              <a:rPr kumimoji="1" lang="ko-KR" altLang="en-US" sz="1600" b="1" dirty="0"/>
              <a:t>의 </a:t>
            </a:r>
            <a:r>
              <a:rPr kumimoji="1" lang="en-US" altLang="ko-KR" sz="1600" b="1" dirty="0"/>
              <a:t>keyword</a:t>
            </a:r>
            <a:r>
              <a:rPr kumimoji="1" lang="ko-KR" altLang="en-US" sz="1600" b="1" dirty="0"/>
              <a:t>를 이용하여 두개의 조합</a:t>
            </a:r>
            <a:r>
              <a:rPr kumimoji="1" lang="ko-KR" altLang="en-US" sz="1600" dirty="0"/>
              <a:t>이 </a:t>
            </a:r>
            <a:r>
              <a:rPr kumimoji="1" lang="en-US" altLang="ko-KR" sz="1600" dirty="0" err="1"/>
              <a:t>pubmed</a:t>
            </a:r>
            <a:r>
              <a:rPr kumimoji="1" lang="ko-KR" altLang="en-US" sz="1600" dirty="0"/>
              <a:t>에 올라와 있는 논문 검색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Basic thresholds for association rule of </a:t>
            </a:r>
            <a:r>
              <a:rPr kumimoji="1" lang="en-US" altLang="ko-KR" sz="1600" dirty="0" err="1"/>
              <a:t>textmining</a:t>
            </a:r>
            <a:r>
              <a:rPr kumimoji="1" lang="en-US" altLang="ko-KR" sz="1600" dirty="0"/>
              <a:t> (</a:t>
            </a:r>
            <a:r>
              <a:rPr kumimoji="1" lang="en-US" altLang="ko-KR" sz="1600" b="1" dirty="0"/>
              <a:t>Confidence, support, lift, count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각각 계산</a:t>
            </a:r>
            <a:r>
              <a:rPr kumimoji="1" lang="en-US" altLang="ko-KR" sz="1600" dirty="0"/>
              <a:t> 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Journal count</a:t>
            </a:r>
            <a:r>
              <a:rPr kumimoji="1" lang="ko-KR" altLang="en-US" sz="1600" dirty="0"/>
              <a:t>를 기준으로 </a:t>
            </a:r>
            <a:r>
              <a:rPr kumimoji="1" lang="en-US" altLang="ko-KR" sz="1600" dirty="0"/>
              <a:t>5 </a:t>
            </a:r>
            <a:r>
              <a:rPr kumimoji="1" lang="ko-KR" altLang="en-US" sz="1600" dirty="0"/>
              <a:t>이상 잡히는 </a:t>
            </a:r>
            <a:r>
              <a:rPr kumimoji="1" lang="en-US" altLang="ko-KR" sz="1600" dirty="0"/>
              <a:t>gene </a:t>
            </a:r>
            <a:r>
              <a:rPr kumimoji="1" lang="ko-KR" altLang="en-US" sz="1600" dirty="0"/>
              <a:t>선택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Result </a:t>
            </a:r>
            <a:r>
              <a:rPr kumimoji="1" lang="ko-KR" altLang="en-US" sz="1600" dirty="0"/>
              <a:t>예시 </a:t>
            </a:r>
            <a:r>
              <a:rPr kumimoji="1" lang="en-US" altLang="ko-KR" sz="1600" dirty="0"/>
              <a:t>-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LUSC_final_overlapping_DEA.xlsx</a:t>
            </a:r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0EF1F2-483C-51D3-4585-0A981C10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76" y="1980431"/>
            <a:ext cx="7632848" cy="24203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015E6E-6A21-1D19-3E14-EEEE2778C4A5}"/>
              </a:ext>
            </a:extLst>
          </p:cNvPr>
          <p:cNvSpPr/>
          <p:nvPr/>
        </p:nvSpPr>
        <p:spPr>
          <a:xfrm>
            <a:off x="8731076" y="1980431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7ED7AB-66D3-122B-B8AB-9EF101EE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787" y="6372919"/>
            <a:ext cx="6219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8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5 : </a:t>
            </a:r>
            <a:r>
              <a:rPr kumimoji="1" lang="en-US" altLang="ko-KR" b="1" dirty="0">
                <a:cs typeface="Arial" panose="020B0604020202020204" pitchFamily="34" charset="0"/>
              </a:rPr>
              <a:t>Candidate target filtering (5)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30396"/>
            <a:ext cx="10693400" cy="670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kumimoji="1" lang="en-US" altLang="ko-KR" sz="1600" b="1" dirty="0"/>
              <a:t>Drug gene interaction -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DGI_interaction_target.R</a:t>
            </a:r>
            <a:endParaRPr kumimoji="1" lang="en-US" altLang="ko-KR" sz="16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 err="1"/>
              <a:t>DGIdb</a:t>
            </a:r>
            <a:r>
              <a:rPr kumimoji="1" lang="en-US" altLang="ko-KR" sz="1600" dirty="0"/>
              <a:t> (</a:t>
            </a:r>
            <a:r>
              <a:rPr kumimoji="1" lang="en-US" altLang="ko-KR" sz="1600" dirty="0">
                <a:hlinkClick r:id="rId3"/>
              </a:rPr>
              <a:t>https://www.dgidb.org</a:t>
            </a:r>
            <a:r>
              <a:rPr kumimoji="1" lang="en-US" altLang="ko-KR" sz="1600" dirty="0"/>
              <a:t>) API </a:t>
            </a:r>
            <a:r>
              <a:rPr kumimoji="1" lang="ko-KR" altLang="en-US" sz="1600" dirty="0"/>
              <a:t>이용</a:t>
            </a:r>
            <a:endParaRPr kumimoji="1" lang="en-US" altLang="ko-KR" sz="1600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실제로 위 </a:t>
            </a:r>
            <a:r>
              <a:rPr kumimoji="1" lang="en-US" altLang="ko-KR" sz="1600" dirty="0"/>
              <a:t>candidate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targe</a:t>
            </a:r>
            <a:r>
              <a:rPr kumimoji="1" lang="ko-KR" altLang="en-US" sz="1600" dirty="0"/>
              <a:t>을 이용하여 </a:t>
            </a:r>
            <a:r>
              <a:rPr kumimoji="1" lang="en-US" altLang="ko-KR" sz="1600" dirty="0"/>
              <a:t>target </a:t>
            </a:r>
            <a:r>
              <a:rPr kumimoji="1" lang="ko-KR" altLang="en-US" sz="1600" dirty="0"/>
              <a:t>또는 </a:t>
            </a:r>
            <a:r>
              <a:rPr kumimoji="1" lang="en-US" altLang="ko-KR" sz="1600" dirty="0"/>
              <a:t>biomarker</a:t>
            </a:r>
            <a:r>
              <a:rPr kumimoji="1" lang="ko-KR" altLang="en-US" sz="1600" dirty="0"/>
              <a:t>로써 개발된 약물이 있는지 확인하여 너무 많은 </a:t>
            </a:r>
            <a:r>
              <a:rPr kumimoji="1" lang="en-US" altLang="ko-KR" sz="1600" dirty="0"/>
              <a:t>drug</a:t>
            </a:r>
            <a:r>
              <a:rPr kumimoji="1" lang="ko-KR" altLang="en-US" sz="1600" dirty="0"/>
              <a:t>가 개발된 </a:t>
            </a:r>
            <a:r>
              <a:rPr kumimoji="1" lang="en-US" altLang="ko-KR" sz="1600" dirty="0"/>
              <a:t>gene </a:t>
            </a:r>
            <a:r>
              <a:rPr kumimoji="1" lang="en-US" altLang="ko-KR" sz="1600" b="1" dirty="0"/>
              <a:t>-&gt; candidate target</a:t>
            </a:r>
            <a:r>
              <a:rPr kumimoji="1" lang="ko-KR" altLang="en-US" sz="1600" b="1" dirty="0"/>
              <a:t>에서 </a:t>
            </a:r>
            <a:r>
              <a:rPr kumimoji="1" lang="en-US" altLang="ko-KR" sz="1600" b="1" dirty="0"/>
              <a:t>exclude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kumimoji="1" lang="en-US" altLang="ko-KR" sz="1600" b="1" dirty="0"/>
          </a:p>
          <a:p>
            <a:pPr marL="864428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E82293-FAF2-4909-7D60-340E18D33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70" y="1605204"/>
            <a:ext cx="8587060" cy="43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0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APPENDIX : source code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2306-A1F0-53BD-A817-33540FFAACA0}"/>
              </a:ext>
            </a:extLst>
          </p:cNvPr>
          <p:cNvSpPr txBox="1"/>
          <p:nvPr/>
        </p:nvSpPr>
        <p:spPr>
          <a:xfrm>
            <a:off x="6300174" y="1880694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>
                <a:hlinkClick r:id="rId3"/>
              </a:rPr>
              <a:t>getGeneExpressionFromGEO.R</a:t>
            </a:r>
            <a:endParaRPr lang="en" altLang="ko-Kore-KR" dirty="0"/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99D513CE-B1EC-1FEA-1B6A-820E1E497E6F}"/>
              </a:ext>
            </a:extLst>
          </p:cNvPr>
          <p:cNvSpPr txBox="1"/>
          <p:nvPr/>
        </p:nvSpPr>
        <p:spPr>
          <a:xfrm>
            <a:off x="6282804" y="2296192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>
                <a:hlinkClick r:id="rId4"/>
              </a:rPr>
              <a:t>run_limma.R</a:t>
            </a:r>
            <a:endParaRPr lang="en" altLang="ko-Kore-KR" b="1" dirty="0"/>
          </a:p>
        </p:txBody>
      </p: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EA1C8F7D-6316-CC0E-7955-EECE821B3558}"/>
              </a:ext>
            </a:extLst>
          </p:cNvPr>
          <p:cNvSpPr txBox="1"/>
          <p:nvPr/>
        </p:nvSpPr>
        <p:spPr>
          <a:xfrm>
            <a:off x="6282804" y="2711690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>
                <a:hlinkClick r:id="rId5"/>
              </a:rPr>
              <a:t>rra_analysis.R</a:t>
            </a:r>
            <a:endParaRPr lang="en" altLang="ko-Kore-KR" b="1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39D66860-5382-952C-2819-0E27ABEDE7B5}"/>
              </a:ext>
            </a:extLst>
          </p:cNvPr>
          <p:cNvSpPr txBox="1"/>
          <p:nvPr/>
        </p:nvSpPr>
        <p:spPr>
          <a:xfrm>
            <a:off x="6282804" y="3127188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b="1" dirty="0">
                <a:hlinkClick r:id="rId6"/>
              </a:rPr>
              <a:t>load_tcga_dataset.py</a:t>
            </a:r>
            <a:endParaRPr lang="en" altLang="ko-Kore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9258-C66B-C7F3-F8C1-D3BCA3E2BE88}"/>
              </a:ext>
            </a:extLst>
          </p:cNvPr>
          <p:cNvSpPr txBox="1"/>
          <p:nvPr/>
        </p:nvSpPr>
        <p:spPr>
          <a:xfrm>
            <a:off x="5508086" y="1573645"/>
            <a:ext cx="29523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&lt;</a:t>
            </a:r>
            <a:r>
              <a:rPr kumimoji="1" lang="en-US" altLang="ko-Kore-KR" b="1" dirty="0"/>
              <a:t>GIST link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1" name="TextBox 10">
            <a:hlinkClick r:id="rId4"/>
            <a:extLst>
              <a:ext uri="{FF2B5EF4-FFF2-40B4-BE49-F238E27FC236}">
                <a16:creationId xmlns:a16="http://schemas.microsoft.com/office/drawing/2014/main" id="{4CFB8E19-0DEB-D684-AEC0-9962C1DB2289}"/>
              </a:ext>
            </a:extLst>
          </p:cNvPr>
          <p:cNvSpPr txBox="1"/>
          <p:nvPr/>
        </p:nvSpPr>
        <p:spPr>
          <a:xfrm>
            <a:off x="6282804" y="35426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b="1" dirty="0">
                <a:hlinkClick r:id="rId7"/>
              </a:rPr>
              <a:t>network_preprocessing.R</a:t>
            </a:r>
            <a:endParaRPr lang="en" altLang="ko-Kore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35FE8-4EE1-4DF2-16FA-E24FED78BB32}"/>
              </a:ext>
            </a:extLst>
          </p:cNvPr>
          <p:cNvSpPr txBox="1"/>
          <p:nvPr/>
        </p:nvSpPr>
        <p:spPr>
          <a:xfrm>
            <a:off x="6282804" y="3958184"/>
            <a:ext cx="53464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hlinkClick r:id="rId8"/>
              </a:rPr>
              <a:t>find_key_modulegene.R</a:t>
            </a:r>
            <a:endParaRPr lang="en" altLang="ko-Kore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C7EF0-222C-1F37-6BE0-90687D89BACC}"/>
              </a:ext>
            </a:extLst>
          </p:cNvPr>
          <p:cNvSpPr txBox="1"/>
          <p:nvPr/>
        </p:nvSpPr>
        <p:spPr>
          <a:xfrm>
            <a:off x="6282804" y="4373682"/>
            <a:ext cx="53464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hlinkClick r:id="rId9"/>
              </a:rPr>
              <a:t>gene_selection.R</a:t>
            </a:r>
            <a:endParaRPr lang="en" altLang="ko-Kore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D8DB2-3BE3-80C2-D005-2ACB6AC007D5}"/>
              </a:ext>
            </a:extLst>
          </p:cNvPr>
          <p:cNvSpPr txBox="1"/>
          <p:nvPr/>
        </p:nvSpPr>
        <p:spPr>
          <a:xfrm>
            <a:off x="6282804" y="4888480"/>
            <a:ext cx="53464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hlinkClick r:id="rId10"/>
              </a:rPr>
              <a:t>ml_validation.R</a:t>
            </a:r>
            <a:endParaRPr lang="en" altLang="ko-Kore-KR" b="1" dirty="0"/>
          </a:p>
        </p:txBody>
      </p:sp>
      <p:pic>
        <p:nvPicPr>
          <p:cNvPr id="12290" name="Picture 2" descr="Github - 무료 소셜 미디어개 아이콘">
            <a:hlinkClick r:id="rId11"/>
            <a:extLst>
              <a:ext uri="{FF2B5EF4-FFF2-40B4-BE49-F238E27FC236}">
                <a16:creationId xmlns:a16="http://schemas.microsoft.com/office/drawing/2014/main" id="{CFD3463D-34F6-B468-722C-D0A16D46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2839107"/>
            <a:ext cx="1883048" cy="18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69F088-FF2F-1FE1-44E4-2C0327A6C214}"/>
              </a:ext>
            </a:extLst>
          </p:cNvPr>
          <p:cNvSpPr txBox="1"/>
          <p:nvPr/>
        </p:nvSpPr>
        <p:spPr>
          <a:xfrm>
            <a:off x="527584" y="2051847"/>
            <a:ext cx="3456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&lt;</a:t>
            </a:r>
            <a:r>
              <a:rPr kumimoji="1" lang="en-US" altLang="ko-Kore-KR" b="1" dirty="0" err="1"/>
              <a:t>Github</a:t>
            </a:r>
            <a:r>
              <a:rPr kumimoji="1" lang="en-US" altLang="ko-Kore-KR" b="1" dirty="0"/>
              <a:t> link – full source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200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APPENDIX : Plot example – Step2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87F47-F203-1FFB-B5D4-9C960D26B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23" r="6194" b="25356"/>
          <a:stretch/>
        </p:blipFill>
        <p:spPr>
          <a:xfrm>
            <a:off x="3546500" y="1689649"/>
            <a:ext cx="4392488" cy="4637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3EF93A-863C-23FE-F566-D5538A9A5C42}"/>
              </a:ext>
            </a:extLst>
          </p:cNvPr>
          <p:cNvSpPr txBox="1"/>
          <p:nvPr/>
        </p:nvSpPr>
        <p:spPr>
          <a:xfrm>
            <a:off x="3834532" y="6348259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GEO </a:t>
            </a:r>
            <a:r>
              <a:rPr kumimoji="1" lang="ko-Kore-KR" altLang="en-US" b="1" dirty="0">
                <a:latin typeface="+mj-lt"/>
              </a:rPr>
              <a:t>데이터간 </a:t>
            </a:r>
            <a:r>
              <a:rPr kumimoji="1" lang="en-US" altLang="ko-Kore-KR" b="1" dirty="0">
                <a:latin typeface="+mj-lt"/>
              </a:rPr>
              <a:t>DEA </a:t>
            </a:r>
            <a:r>
              <a:rPr kumimoji="1" lang="ko-Kore-KR" altLang="en-US" b="1" dirty="0">
                <a:latin typeface="+mj-lt"/>
              </a:rPr>
              <a:t>결과 비교 </a:t>
            </a:r>
            <a:r>
              <a:rPr kumimoji="1" lang="en-US" altLang="ko-Kore-KR" b="1" dirty="0">
                <a:latin typeface="+mj-lt"/>
              </a:rPr>
              <a:t>(up-down regulated gene)</a:t>
            </a:r>
            <a:endParaRPr kumimoji="1" lang="ko-Kore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5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APPENDIX : Plot example – Step3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DCB49-ED8E-5FE3-B112-380FE245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1116335"/>
            <a:ext cx="4248472" cy="4248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3A172-2190-DBF9-628C-966FC9385FAD}"/>
              </a:ext>
            </a:extLst>
          </p:cNvPr>
          <p:cNvSpPr txBox="1"/>
          <p:nvPr/>
        </p:nvSpPr>
        <p:spPr>
          <a:xfrm>
            <a:off x="450156" y="5342322"/>
            <a:ext cx="3960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WGCNA</a:t>
            </a:r>
            <a:r>
              <a:rPr kumimoji="1" lang="ko-Kore-KR" altLang="en-US" b="1" dirty="0">
                <a:latin typeface="+mj-lt"/>
              </a:rPr>
              <a:t>의 </a:t>
            </a:r>
            <a:r>
              <a:rPr kumimoji="1" lang="en-US" altLang="ko-Kore-KR" b="1" dirty="0">
                <a:latin typeface="+mj-lt"/>
              </a:rPr>
              <a:t>Module cluster</a:t>
            </a:r>
            <a:endParaRPr kumimoji="1" lang="ko-Kore-KR" altLang="en-US" b="1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B4BCCC-2482-5B72-3A80-A50098D4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41" y="1139044"/>
            <a:ext cx="4752528" cy="47525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480CD-B882-AE15-C915-1ABD9B5955B8}"/>
              </a:ext>
            </a:extLst>
          </p:cNvPr>
          <p:cNvSpPr txBox="1"/>
          <p:nvPr/>
        </p:nvSpPr>
        <p:spPr>
          <a:xfrm>
            <a:off x="5896585" y="5891572"/>
            <a:ext cx="3960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WGCNA</a:t>
            </a:r>
            <a:r>
              <a:rPr kumimoji="1" lang="ko-Kore-KR" altLang="en-US" b="1" dirty="0">
                <a:latin typeface="+mj-lt"/>
              </a:rPr>
              <a:t>의 </a:t>
            </a:r>
            <a:r>
              <a:rPr kumimoji="1" lang="en-US" altLang="ko-Kore-KR" b="1" dirty="0">
                <a:latin typeface="+mj-lt"/>
              </a:rPr>
              <a:t>Sample cluster</a:t>
            </a:r>
            <a:endParaRPr kumimoji="1" lang="ko-Kore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4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140" y="468263"/>
            <a:ext cx="8208912" cy="432048"/>
          </a:xfrm>
        </p:spPr>
        <p:txBody>
          <a:bodyPr/>
          <a:lstStyle/>
          <a:p>
            <a:r>
              <a:rPr lang="en-US" altLang="ko-KR" sz="3200" b="1" dirty="0"/>
              <a:t>CONTENT</a:t>
            </a:r>
            <a:endParaRPr lang="ko-KR" altLang="en-US" sz="3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728AA-4ED4-4A9F-BD03-1DF892F311D8}"/>
              </a:ext>
            </a:extLst>
          </p:cNvPr>
          <p:cNvSpPr txBox="1"/>
          <p:nvPr/>
        </p:nvSpPr>
        <p:spPr>
          <a:xfrm>
            <a:off x="882204" y="1548383"/>
            <a:ext cx="9505056" cy="492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Workflow</a:t>
            </a:r>
          </a:p>
          <a:p>
            <a:pPr>
              <a:lnSpc>
                <a:spcPct val="150000"/>
              </a:lnSpc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Step</a:t>
            </a:r>
            <a:r>
              <a:rPr kumimoji="1"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별 상세 기술</a:t>
            </a:r>
            <a:endParaRPr kumimoji="1"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Step 1 : Data collection &amp; Feature generation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Step 2 :</a:t>
            </a:r>
            <a:r>
              <a:rPr kumimoji="1"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Decoding feature data &amp; Creating subgroup models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Step 3 : Filtering &amp; Model selection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Step 4 :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DEA_subgroup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Step 5 : Candidate target filtering ( DEA_NT/TP, Gene localization, etc.)</a:t>
            </a:r>
            <a:endParaRPr lang="en" altLang="ko-Kore-KR" sz="2000" dirty="0"/>
          </a:p>
          <a:p>
            <a:pPr>
              <a:lnSpc>
                <a:spcPct val="150000"/>
              </a:lnSpc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Appendix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GIST (source code)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kumimoji="1"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별</a:t>
            </a:r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plot example</a:t>
            </a:r>
          </a:p>
        </p:txBody>
      </p:sp>
    </p:spTree>
    <p:extLst>
      <p:ext uri="{BB962C8B-B14F-4D97-AF65-F5344CB8AC3E}">
        <p14:creationId xmlns:p14="http://schemas.microsoft.com/office/powerpoint/2010/main" val="362940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APPENDIX : Plot example – Step3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D09F27-70AB-0E30-3398-9990999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32" y="1116335"/>
            <a:ext cx="4788745" cy="4788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FED30-BF03-B807-55AE-43E7304DD519}"/>
              </a:ext>
            </a:extLst>
          </p:cNvPr>
          <p:cNvSpPr txBox="1"/>
          <p:nvPr/>
        </p:nvSpPr>
        <p:spPr>
          <a:xfrm>
            <a:off x="970384" y="5905080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WGCNA</a:t>
            </a:r>
            <a:r>
              <a:rPr kumimoji="1" lang="ko-Kore-KR" altLang="en-US" b="1" dirty="0">
                <a:latin typeface="+mj-lt"/>
              </a:rPr>
              <a:t>의 </a:t>
            </a:r>
            <a:r>
              <a:rPr kumimoji="1" lang="en-US" altLang="ko-Kore-KR" b="1" dirty="0">
                <a:latin typeface="+mj-lt"/>
              </a:rPr>
              <a:t>Module-Trait relationship</a:t>
            </a:r>
            <a:endParaRPr kumimoji="1" lang="ko-Kore-KR" altLang="en-US" b="1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3567A1-AB04-5BF8-773C-9D0C14D3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77" y="2630180"/>
            <a:ext cx="5136667" cy="1761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57245-6610-640C-FF54-1C390E37F9DB}"/>
              </a:ext>
            </a:extLst>
          </p:cNvPr>
          <p:cNvSpPr txBox="1"/>
          <p:nvPr/>
        </p:nvSpPr>
        <p:spPr>
          <a:xfrm>
            <a:off x="5937081" y="4391234"/>
            <a:ext cx="3960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WGCNA</a:t>
            </a:r>
            <a:r>
              <a:rPr kumimoji="1" lang="ko-Kore-KR" altLang="en-US" b="1" dirty="0">
                <a:latin typeface="+mj-lt"/>
              </a:rPr>
              <a:t>의 </a:t>
            </a:r>
            <a:r>
              <a:rPr kumimoji="1" lang="en-US" altLang="ko-Kore-KR" b="1" dirty="0">
                <a:latin typeface="+mj-lt"/>
              </a:rPr>
              <a:t>Module size</a:t>
            </a:r>
            <a:endParaRPr kumimoji="1" lang="ko-Kore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73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APPENDIX : Plot example – Step3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967B9-9EDF-97F1-833E-FC6A86B4E76A}"/>
              </a:ext>
            </a:extLst>
          </p:cNvPr>
          <p:cNvSpPr txBox="1"/>
          <p:nvPr/>
        </p:nvSpPr>
        <p:spPr>
          <a:xfrm>
            <a:off x="3356948" y="5112849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Clinical trait</a:t>
            </a:r>
            <a:r>
              <a:rPr kumimoji="1" lang="ko-Kore-KR" altLang="en-US" b="1" dirty="0">
                <a:latin typeface="+mj-lt"/>
              </a:rPr>
              <a:t>별 </a:t>
            </a:r>
            <a:r>
              <a:rPr kumimoji="1" lang="en-US" altLang="ko-Kore-KR" b="1" dirty="0">
                <a:latin typeface="+mj-lt"/>
              </a:rPr>
              <a:t>key hub gene intersection</a:t>
            </a:r>
            <a:endParaRPr kumimoji="1" lang="ko-Kore-KR" altLang="en-US" b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B4D842-5B37-74A8-F9C2-964EEF642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8" r="27105"/>
          <a:stretch/>
        </p:blipFill>
        <p:spPr>
          <a:xfrm>
            <a:off x="3042444" y="1548383"/>
            <a:ext cx="4747227" cy="35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9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APPENDIX : Plot example – Step4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967B9-9EDF-97F1-833E-FC6A86B4E76A}"/>
              </a:ext>
            </a:extLst>
          </p:cNvPr>
          <p:cNvSpPr txBox="1"/>
          <p:nvPr/>
        </p:nvSpPr>
        <p:spPr>
          <a:xfrm>
            <a:off x="3366480" y="5669389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Gene selection</a:t>
            </a:r>
            <a:r>
              <a:rPr kumimoji="1" lang="ko-Kore-KR" altLang="en-US" b="1" dirty="0">
                <a:latin typeface="+mj-lt"/>
              </a:rPr>
              <a:t>이후</a:t>
            </a:r>
            <a:r>
              <a:rPr kumimoji="1" lang="en-US" altLang="ko-Kore-KR" b="1" dirty="0">
                <a:latin typeface="+mj-lt"/>
              </a:rPr>
              <a:t> clinical trait</a:t>
            </a:r>
            <a:r>
              <a:rPr kumimoji="1" lang="ko-Kore-KR" altLang="en-US" b="1" dirty="0">
                <a:latin typeface="+mj-lt"/>
              </a:rPr>
              <a:t> 별 </a:t>
            </a:r>
            <a:r>
              <a:rPr kumimoji="1" lang="en-US" altLang="ko-Kore-KR" b="1" dirty="0">
                <a:latin typeface="+mj-lt"/>
              </a:rPr>
              <a:t>gene intersection</a:t>
            </a:r>
            <a:r>
              <a:rPr kumimoji="1" lang="ko-Kore-KR" altLang="en-US" b="1" dirty="0">
                <a:latin typeface="+mj-lt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FE3CA8-A766-1CFD-88E2-D90F3942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397"/>
            <a:ext cx="10693400" cy="35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2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APPENDIX : Plot example – Step4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967B9-9EDF-97F1-833E-FC6A86B4E76A}"/>
              </a:ext>
            </a:extLst>
          </p:cNvPr>
          <p:cNvSpPr txBox="1"/>
          <p:nvPr/>
        </p:nvSpPr>
        <p:spPr>
          <a:xfrm>
            <a:off x="3366480" y="5669389"/>
            <a:ext cx="3960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lt"/>
              </a:rPr>
              <a:t>Clinical trait</a:t>
            </a:r>
            <a:r>
              <a:rPr kumimoji="1" lang="ko-Kore-KR" altLang="en-US" b="1" dirty="0">
                <a:latin typeface="+mj-lt"/>
              </a:rPr>
              <a:t>별 </a:t>
            </a:r>
            <a:r>
              <a:rPr kumimoji="1" lang="en-US" altLang="ko-Kore-KR" b="1" dirty="0">
                <a:latin typeface="+mj-lt"/>
              </a:rPr>
              <a:t>AUC</a:t>
            </a:r>
            <a:endParaRPr kumimoji="1" lang="ko-Kore-KR" altLang="en-US" b="1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ED2E50-350E-4CD6-8C8F-80100E34B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" t="8695" r="9132" b="4353"/>
          <a:stretch/>
        </p:blipFill>
        <p:spPr>
          <a:xfrm>
            <a:off x="0" y="1924973"/>
            <a:ext cx="3528394" cy="3600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DBCA09-5A3D-DF95-AC32-597DFB4B8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t="8695" r="9570" b="4353"/>
          <a:stretch/>
        </p:blipFill>
        <p:spPr>
          <a:xfrm>
            <a:off x="3502642" y="1924973"/>
            <a:ext cx="3528393" cy="3600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432EBA-09A1-FD09-FB5A-234EABE41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8" t="8263" r="9518" b="4785"/>
          <a:stretch/>
        </p:blipFill>
        <p:spPr>
          <a:xfrm>
            <a:off x="7031035" y="1924973"/>
            <a:ext cx="352839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DBB4AA-3B3A-48DD-B6F7-F37D9E53D8FA}"/>
              </a:ext>
            </a:extLst>
          </p:cNvPr>
          <p:cNvGrpSpPr/>
          <p:nvPr/>
        </p:nvGrpSpPr>
        <p:grpSpPr>
          <a:xfrm>
            <a:off x="4266580" y="2625822"/>
            <a:ext cx="2160238" cy="3749151"/>
            <a:chOff x="4752472" y="2628503"/>
            <a:chExt cx="1296144" cy="386207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1A9E164-4FA8-4864-9C3F-9230F6036CF1}"/>
                </a:ext>
              </a:extLst>
            </p:cNvPr>
            <p:cNvCxnSpPr>
              <a:cxnSpLocks/>
            </p:cNvCxnSpPr>
            <p:nvPr/>
          </p:nvCxnSpPr>
          <p:spPr>
            <a:xfrm>
              <a:off x="4752472" y="6474757"/>
              <a:ext cx="6391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EB564F0-9DC9-4912-A39C-4B8A696477BF}"/>
                </a:ext>
              </a:extLst>
            </p:cNvPr>
            <p:cNvCxnSpPr>
              <a:cxnSpLocks/>
            </p:cNvCxnSpPr>
            <p:nvPr/>
          </p:nvCxnSpPr>
          <p:spPr>
            <a:xfrm>
              <a:off x="5391597" y="2628503"/>
              <a:ext cx="0" cy="3862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83BFBC7-121B-455D-9403-D0D6C2A40DFD}"/>
                </a:ext>
              </a:extLst>
            </p:cNvPr>
            <p:cNvCxnSpPr>
              <a:cxnSpLocks/>
            </p:cNvCxnSpPr>
            <p:nvPr/>
          </p:nvCxnSpPr>
          <p:spPr>
            <a:xfrm>
              <a:off x="5391597" y="2628503"/>
              <a:ext cx="6570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4" descr="The Cancer Genome Atlas Program - National Cancer Institute">
            <a:extLst>
              <a:ext uri="{FF2B5EF4-FFF2-40B4-BE49-F238E27FC236}">
                <a16:creationId xmlns:a16="http://schemas.microsoft.com/office/drawing/2014/main" id="{08BAB60B-3EC8-4352-9944-3745C794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43" y="1867874"/>
            <a:ext cx="1008112" cy="75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E8F37AB-7632-4883-B315-C95EFF23C498}"/>
              </a:ext>
            </a:extLst>
          </p:cNvPr>
          <p:cNvSpPr txBox="1"/>
          <p:nvPr/>
        </p:nvSpPr>
        <p:spPr>
          <a:xfrm>
            <a:off x="2467258" y="2556495"/>
            <a:ext cx="143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TCGA database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BF9AB5A-A0D7-476C-98B4-06D7CEE8FE83}"/>
              </a:ext>
            </a:extLst>
          </p:cNvPr>
          <p:cNvSpPr/>
          <p:nvPr/>
        </p:nvSpPr>
        <p:spPr>
          <a:xfrm>
            <a:off x="2411866" y="1791143"/>
            <a:ext cx="1484308" cy="1053384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0ABAEB-6742-40DC-B93F-C70E5DD0443C}"/>
              </a:ext>
            </a:extLst>
          </p:cNvPr>
          <p:cNvSpPr txBox="1"/>
          <p:nvPr/>
        </p:nvSpPr>
        <p:spPr>
          <a:xfrm>
            <a:off x="1434924" y="216683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Input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0060425-D490-4C08-A3E0-38F9D523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43" y="2984973"/>
            <a:ext cx="4536501" cy="36184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88E457-E968-4315-A9FF-7210352BB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09" y="2467444"/>
            <a:ext cx="4967336" cy="4014052"/>
          </a:xfrm>
          <a:prstGeom prst="rect">
            <a:avLst/>
          </a:prstGeom>
        </p:spPr>
      </p:pic>
      <p:sp>
        <p:nvSpPr>
          <p:cNvPr id="41" name="텍스트 개체 틀 1">
            <a:extLst>
              <a:ext uri="{FF2B5EF4-FFF2-40B4-BE49-F238E27FC236}">
                <a16:creationId xmlns:a16="http://schemas.microsoft.com/office/drawing/2014/main" id="{406D0D73-DD44-4CD1-A40B-C3CFB5A63B1D}"/>
              </a:ext>
            </a:extLst>
          </p:cNvPr>
          <p:cNvSpPr txBox="1">
            <a:spLocks/>
          </p:cNvSpPr>
          <p:nvPr/>
        </p:nvSpPr>
        <p:spPr>
          <a:xfrm>
            <a:off x="306140" y="540271"/>
            <a:ext cx="8208912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Immune-related Target ID system</a:t>
            </a:r>
            <a:endParaRPr lang="ko-KR" altLang="en-US" sz="2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88E6B4-343C-4E9B-BC68-A73221C4B979}"/>
              </a:ext>
            </a:extLst>
          </p:cNvPr>
          <p:cNvSpPr/>
          <p:nvPr/>
        </p:nvSpPr>
        <p:spPr>
          <a:xfrm>
            <a:off x="89766" y="1076432"/>
            <a:ext cx="63370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67055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ECAD722-6BA4-46F8-9ADB-B2FB6E06B03C}"/>
              </a:ext>
            </a:extLst>
          </p:cNvPr>
          <p:cNvSpPr txBox="1"/>
          <p:nvPr/>
        </p:nvSpPr>
        <p:spPr>
          <a:xfrm>
            <a:off x="1746300" y="627129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Output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D54A2-96D7-452B-A20E-8018E1B5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72" y="1908423"/>
            <a:ext cx="5668792" cy="492017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1C072B7-EE2B-4187-B0FF-111C0DD7E67C}"/>
              </a:ext>
            </a:extLst>
          </p:cNvPr>
          <p:cNvSpPr txBox="1"/>
          <p:nvPr/>
        </p:nvSpPr>
        <p:spPr>
          <a:xfrm>
            <a:off x="5562724" y="3852639"/>
            <a:ext cx="4571142" cy="13343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b="1" dirty="0"/>
              <a:t>Gene</a:t>
            </a:r>
            <a:r>
              <a:rPr kumimoji="1" lang="ko-KR" altLang="en-US" sz="1100" b="1" dirty="0"/>
              <a:t> </a:t>
            </a:r>
            <a:r>
              <a:rPr kumimoji="1" lang="en-US" altLang="ko-KR" sz="1100" b="1" dirty="0"/>
              <a:t>localization: </a:t>
            </a:r>
            <a:r>
              <a:rPr kumimoji="1" lang="en-US" altLang="ko-KR" sz="1100" dirty="0"/>
              <a:t>plasma membrane</a:t>
            </a:r>
            <a:r>
              <a:rPr kumimoji="1" lang="ko-KR" altLang="en-US" sz="1100" dirty="0"/>
              <a:t>에 발현된다고 알려진 </a:t>
            </a:r>
            <a:r>
              <a:rPr kumimoji="1" lang="en-US" altLang="ko-KR" sz="1100" dirty="0"/>
              <a:t>gene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tx1"/>
                </a:solidFill>
              </a:rPr>
              <a:t>약물개발현황</a:t>
            </a:r>
            <a:r>
              <a:rPr kumimoji="1" lang="en-US" altLang="ko-KR" sz="1100" b="1" dirty="0"/>
              <a:t>:</a:t>
            </a:r>
            <a:r>
              <a:rPr kumimoji="1" lang="en-US" altLang="ko-KR" sz="1100" dirty="0"/>
              <a:t> Preclinical phase </a:t>
            </a:r>
            <a:r>
              <a:rPr kumimoji="1" lang="ko-KR" altLang="en-US" sz="1100" dirty="0"/>
              <a:t>이하의 </a:t>
            </a:r>
            <a:r>
              <a:rPr kumimoji="1" lang="en-US" altLang="ko-KR" sz="1100" dirty="0"/>
              <a:t>gene </a:t>
            </a:r>
            <a:r>
              <a:rPr kumimoji="1" lang="ko-KR" altLang="en-US" sz="1100" dirty="0"/>
              <a:t>위주 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 sz="1100" b="1" dirty="0"/>
              <a:t>Text-mining: </a:t>
            </a:r>
            <a:r>
              <a:rPr kumimoji="1" lang="en-US" altLang="en-US" sz="1100" dirty="0"/>
              <a:t>(Cancer</a:t>
            </a:r>
            <a:r>
              <a:rPr kumimoji="1" lang="en-US" altLang="ko-KR" sz="1100" dirty="0"/>
              <a:t>-gene)</a:t>
            </a:r>
            <a:r>
              <a:rPr kumimoji="1" lang="ko-KR" altLang="en-US" sz="1100" dirty="0"/>
              <a:t> 언급된 </a:t>
            </a:r>
            <a:r>
              <a:rPr kumimoji="1" lang="en-US" altLang="ko-KR" sz="1100" dirty="0"/>
              <a:t>paper </a:t>
            </a:r>
            <a:r>
              <a:rPr kumimoji="1" lang="ko-KR" altLang="en-US" sz="1100" dirty="0"/>
              <a:t>기준 </a:t>
            </a:r>
            <a:r>
              <a:rPr kumimoji="1" lang="en-US" altLang="en-US" sz="1100" dirty="0"/>
              <a:t>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 sz="1100" b="1" dirty="0">
                <a:solidFill>
                  <a:schemeClr val="tx1"/>
                </a:solidFill>
              </a:rPr>
              <a:t>Prevalence</a:t>
            </a:r>
            <a:r>
              <a:rPr kumimoji="1" lang="en-US" altLang="en-US" sz="1100" b="1" dirty="0"/>
              <a:t> (TPM&gt;0.5): </a:t>
            </a:r>
            <a:r>
              <a:rPr kumimoji="1" lang="ko-KR" altLang="en-US" sz="1100" dirty="0"/>
              <a:t>해당 암종에서의 </a:t>
            </a:r>
            <a:r>
              <a:rPr kumimoji="1" lang="en-US" altLang="ko-KR" sz="1100" dirty="0"/>
              <a:t>TPM</a:t>
            </a:r>
            <a:r>
              <a:rPr kumimoji="1" lang="ko-KR" altLang="en-US" sz="1100" dirty="0"/>
              <a:t>값 </a:t>
            </a:r>
            <a:r>
              <a:rPr kumimoji="1" lang="en-US" altLang="ko-KR" sz="1100" dirty="0"/>
              <a:t>0.5 </a:t>
            </a:r>
            <a:r>
              <a:rPr kumimoji="1" lang="ko-KR" altLang="en-US" sz="1100" dirty="0"/>
              <a:t>이상의 </a:t>
            </a:r>
            <a:r>
              <a:rPr kumimoji="1" lang="en-US" altLang="ko-KR" sz="1100" dirty="0"/>
              <a:t>% </a:t>
            </a:r>
            <a:r>
              <a:rPr kumimoji="1" lang="ko-KR" altLang="en-US" sz="1100" dirty="0"/>
              <a:t>기준</a:t>
            </a:r>
            <a:r>
              <a:rPr kumimoji="1" lang="en-US" altLang="ko-KR" sz="1100" dirty="0"/>
              <a:t>.  Top 5 – Top 10 </a:t>
            </a:r>
            <a:r>
              <a:rPr kumimoji="1" lang="ko-KR" altLang="en-US" sz="1100" dirty="0"/>
              <a:t>유전자 위주의 선정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텍스트 개체 틀 1">
            <a:extLst>
              <a:ext uri="{FF2B5EF4-FFF2-40B4-BE49-F238E27FC236}">
                <a16:creationId xmlns:a16="http://schemas.microsoft.com/office/drawing/2014/main" id="{42C06368-D2FD-4BBE-9ED4-DF2A5D134B3D}"/>
              </a:ext>
            </a:extLst>
          </p:cNvPr>
          <p:cNvSpPr txBox="1">
            <a:spLocks/>
          </p:cNvSpPr>
          <p:nvPr/>
        </p:nvSpPr>
        <p:spPr>
          <a:xfrm>
            <a:off x="306140" y="540271"/>
            <a:ext cx="8208912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Immune-related Target ID system</a:t>
            </a:r>
            <a:endParaRPr lang="ko-KR" altLang="en-US" sz="28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3CB384-2FF9-4672-8704-B5B586ECDCF7}"/>
              </a:ext>
            </a:extLst>
          </p:cNvPr>
          <p:cNvSpPr/>
          <p:nvPr/>
        </p:nvSpPr>
        <p:spPr>
          <a:xfrm>
            <a:off x="89766" y="1076432"/>
            <a:ext cx="63370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Workflow_2</a:t>
            </a:r>
            <a:r>
              <a:rPr lang="en-US" altLang="ko-KR" sz="2400" b="1" baseline="30000" dirty="0">
                <a:solidFill>
                  <a:schemeClr val="tx2">
                    <a:lumMod val="50000"/>
                  </a:schemeClr>
                </a:solidFill>
              </a:rPr>
              <a:t>nd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 Filtering</a:t>
            </a:r>
          </a:p>
        </p:txBody>
      </p:sp>
    </p:spTree>
    <p:extLst>
      <p:ext uri="{BB962C8B-B14F-4D97-AF65-F5344CB8AC3E}">
        <p14:creationId xmlns:p14="http://schemas.microsoft.com/office/powerpoint/2010/main" val="22640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Workflow Summary</a:t>
            </a:r>
            <a:endParaRPr lang="ko-KR" altLang="en-US" b="1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B7F915C-4F80-BF91-C28F-BA0F4D303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65046"/>
              </p:ext>
            </p:extLst>
          </p:nvPr>
        </p:nvGraphicFramePr>
        <p:xfrm>
          <a:off x="198128" y="396255"/>
          <a:ext cx="10297144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83ABE0-B6A5-1782-EFEE-AD949499797A}"/>
              </a:ext>
            </a:extLst>
          </p:cNvPr>
          <p:cNvCxnSpPr>
            <a:cxnSpLocks/>
          </p:cNvCxnSpPr>
          <p:nvPr/>
        </p:nvCxnSpPr>
        <p:spPr>
          <a:xfrm>
            <a:off x="378148" y="5508823"/>
            <a:ext cx="2329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0BD553-BA7E-D6EF-D9A9-A598018D464C}"/>
              </a:ext>
            </a:extLst>
          </p:cNvPr>
          <p:cNvCxnSpPr>
            <a:cxnSpLocks/>
          </p:cNvCxnSpPr>
          <p:nvPr/>
        </p:nvCxnSpPr>
        <p:spPr>
          <a:xfrm>
            <a:off x="2826420" y="5508823"/>
            <a:ext cx="5760640" cy="0"/>
          </a:xfrm>
          <a:prstGeom prst="straightConnector1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3694B6-FFC0-69E2-BEA9-63D3AD1B870D}"/>
              </a:ext>
            </a:extLst>
          </p:cNvPr>
          <p:cNvSpPr txBox="1"/>
          <p:nvPr/>
        </p:nvSpPr>
        <p:spPr>
          <a:xfrm>
            <a:off x="3690516" y="55687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3200" b="1" dirty="0"/>
              <a:t>A</a:t>
            </a:r>
            <a:r>
              <a:rPr lang="en" altLang="ko-Kore-KR" sz="3200" b="1" dirty="0" err="1"/>
              <a:t>utomatic</a:t>
            </a:r>
            <a:r>
              <a:rPr lang="en" altLang="ko-Kore-KR" sz="3200" b="1" dirty="0"/>
              <a:t> processing</a:t>
            </a:r>
            <a:endParaRPr kumimoji="1" lang="ko-Kore-KR" altLang="en-US" sz="32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55501C-95A0-5A09-C34B-7398B5017C35}"/>
              </a:ext>
            </a:extLst>
          </p:cNvPr>
          <p:cNvCxnSpPr>
            <a:cxnSpLocks/>
          </p:cNvCxnSpPr>
          <p:nvPr/>
        </p:nvCxnSpPr>
        <p:spPr>
          <a:xfrm>
            <a:off x="8731076" y="5493146"/>
            <a:ext cx="17641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F5016-24EC-3B4E-C009-8FA1425E9CBF}"/>
              </a:ext>
            </a:extLst>
          </p:cNvPr>
          <p:cNvSpPr txBox="1"/>
          <p:nvPr/>
        </p:nvSpPr>
        <p:spPr>
          <a:xfrm>
            <a:off x="790772" y="5603768"/>
            <a:ext cx="150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3200" b="1" dirty="0"/>
              <a:t>Manual</a:t>
            </a:r>
            <a:endParaRPr kumimoji="1" lang="ko-Kore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95C77-D616-96D8-8497-A3C3FF536C01}"/>
              </a:ext>
            </a:extLst>
          </p:cNvPr>
          <p:cNvSpPr txBox="1"/>
          <p:nvPr/>
        </p:nvSpPr>
        <p:spPr>
          <a:xfrm>
            <a:off x="8861282" y="5603768"/>
            <a:ext cx="150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2500" b="1" dirty="0"/>
              <a:t>Manual / Auto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7859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23399" y="1230755"/>
            <a:ext cx="10693400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sz="1600" b="1" dirty="0"/>
              <a:t>UCSC </a:t>
            </a:r>
            <a:r>
              <a:rPr kumimoji="1" lang="en-US" altLang="ko-Kore-KR" sz="1600" b="1" dirty="0" err="1"/>
              <a:t>Xena</a:t>
            </a:r>
            <a:r>
              <a:rPr kumimoji="1" lang="ko-KR" altLang="en-US" sz="1600" b="1" dirty="0"/>
              <a:t>를 이용하여 </a:t>
            </a:r>
            <a:r>
              <a:rPr kumimoji="1" lang="en-US" altLang="ko-KR" sz="1600" b="1" dirty="0"/>
              <a:t>gene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expression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data</a:t>
            </a:r>
            <a:r>
              <a:rPr kumimoji="1" lang="ko-KR" altLang="en-US" sz="1600" b="1" dirty="0"/>
              <a:t> 및 </a:t>
            </a:r>
            <a:r>
              <a:rPr kumimoji="1" lang="en-US" altLang="ko-KR" sz="1600" b="1" dirty="0"/>
              <a:t>clinical data </a:t>
            </a:r>
            <a:r>
              <a:rPr kumimoji="1" lang="ko-KR" altLang="en-US" sz="1600" b="1" dirty="0"/>
              <a:t>수집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UCSC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 err="1"/>
              <a:t>Xena</a:t>
            </a:r>
            <a:r>
              <a:rPr kumimoji="1" lang="ko-KR" altLang="en-US" sz="1600" dirty="0"/>
              <a:t>의 경우 모든 </a:t>
            </a:r>
            <a:r>
              <a:rPr kumimoji="1" lang="en-US" altLang="ko-KR" sz="1600" dirty="0"/>
              <a:t>TCGA project</a:t>
            </a:r>
            <a:r>
              <a:rPr kumimoji="1" lang="ko-KR" altLang="en-US" sz="1600" dirty="0"/>
              <a:t>들에 대하여 </a:t>
            </a:r>
            <a:r>
              <a:rPr kumimoji="1" lang="en-US" altLang="ko-KR" sz="1600" dirty="0"/>
              <a:t>data </a:t>
            </a:r>
            <a:r>
              <a:rPr kumimoji="1" lang="ko-KR" altLang="en-US" sz="1600" dirty="0"/>
              <a:t>존재 </a:t>
            </a:r>
            <a:r>
              <a:rPr kumimoji="1" lang="en-US" altLang="ko-KR" sz="1600" dirty="0"/>
              <a:t>(PANCAN </a:t>
            </a:r>
            <a:r>
              <a:rPr kumimoji="1" lang="ko-KR" altLang="en-US" sz="1600" dirty="0"/>
              <a:t>포함</a:t>
            </a:r>
            <a:r>
              <a:rPr kumimoji="1"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UCSC </a:t>
            </a:r>
            <a:r>
              <a:rPr kumimoji="1" lang="en-US" altLang="ko-KR" sz="1600" dirty="0" err="1"/>
              <a:t>Xena</a:t>
            </a:r>
            <a:r>
              <a:rPr kumimoji="1" lang="ko-KR" altLang="en-US" sz="1600" dirty="0"/>
              <a:t>에 접속하여 </a:t>
            </a:r>
            <a:r>
              <a:rPr kumimoji="1" lang="en-US" altLang="ko-KR" sz="1600" dirty="0"/>
              <a:t>(</a:t>
            </a:r>
            <a:r>
              <a:rPr kumimoji="1" lang="en-US" altLang="ko-KR" sz="1600" b="1" dirty="0">
                <a:hlinkClick r:id="rId2"/>
              </a:rPr>
              <a:t>https://xenabrowser.net/</a:t>
            </a:r>
            <a:r>
              <a:rPr kumimoji="1" lang="en-US" altLang="ko-KR" sz="1600" dirty="0"/>
              <a:t>), DATA SETS tab</a:t>
            </a:r>
            <a:r>
              <a:rPr kumimoji="1" lang="ko-KR" altLang="en-US" sz="1600" dirty="0"/>
              <a:t>을 통해 </a:t>
            </a:r>
            <a:r>
              <a:rPr kumimoji="1" lang="en-US" altLang="ko-KR" sz="1600" dirty="0"/>
              <a:t>data download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 중 </a:t>
            </a:r>
            <a:r>
              <a:rPr kumimoji="1" lang="en-US" altLang="ko-KR" sz="1600" b="1" dirty="0"/>
              <a:t>TOIL RSEM </a:t>
            </a:r>
            <a:r>
              <a:rPr kumimoji="1" lang="en-US" altLang="ko-KR" sz="1600" b="1" dirty="0" err="1"/>
              <a:t>expected_count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(feature generation / </a:t>
            </a:r>
            <a:r>
              <a:rPr kumimoji="1" lang="en-US" altLang="ko-KR" sz="1600" dirty="0" err="1"/>
              <a:t>DEA_subgroup</a:t>
            </a:r>
            <a:r>
              <a:rPr kumimoji="1" lang="en-US" altLang="ko-KR" sz="1600" dirty="0"/>
              <a:t>), </a:t>
            </a:r>
            <a:r>
              <a:rPr kumimoji="1" lang="en-US" altLang="ko-KR" sz="1600" b="1" dirty="0"/>
              <a:t>TOIL RSEM </a:t>
            </a:r>
            <a:r>
              <a:rPr kumimoji="1" lang="en-US" altLang="ko-KR" sz="1600" b="1" dirty="0" err="1"/>
              <a:t>tpm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(DEA_NT/TP, Gene abundance), </a:t>
            </a:r>
            <a:r>
              <a:rPr kumimoji="1" lang="en-US" altLang="ko-KR" sz="1600" b="1" dirty="0"/>
              <a:t>Curated clinical data </a:t>
            </a:r>
            <a:r>
              <a:rPr kumimoji="1" lang="en-US" altLang="ko-KR" sz="1600" dirty="0"/>
              <a:t>(OS validation, Model selection) </a:t>
            </a:r>
            <a:r>
              <a:rPr kumimoji="1" lang="ko-KR" altLang="en-US" sz="1600" dirty="0"/>
              <a:t>를 다운로드 받아 추후 분석에 이용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Gene expression data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의 경우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log2 transformed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형태이기 때문에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raw value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로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converting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후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filtering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작업 진행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b="1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Step 1 : Data collection &amp; Feature generation (1)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938E2-DA98-097D-AC1D-7C3C53852B9E}"/>
              </a:ext>
            </a:extLst>
          </p:cNvPr>
          <p:cNvSpPr txBox="1"/>
          <p:nvPr/>
        </p:nvSpPr>
        <p:spPr>
          <a:xfrm>
            <a:off x="8844591" y="1201436"/>
            <a:ext cx="18722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&lt; Terminology&gt;</a:t>
            </a:r>
          </a:p>
          <a:p>
            <a:pPr marL="171450" indent="-171450">
              <a:buFontTx/>
              <a:buChar char="-"/>
            </a:pPr>
            <a:r>
              <a:rPr kumimoji="1" lang="en-US" altLang="ko-Kore-KR" sz="1100" dirty="0"/>
              <a:t>PANCAN : </a:t>
            </a:r>
            <a:r>
              <a:rPr kumimoji="1" lang="en-US" altLang="ko-Kore-KR" sz="1100" dirty="0" err="1"/>
              <a:t>Pancancer</a:t>
            </a:r>
            <a:endParaRPr kumimoji="1" lang="en-US" altLang="ko-Kore-KR" sz="1100" dirty="0"/>
          </a:p>
          <a:p>
            <a:pPr marL="171450" indent="-171450">
              <a:buFontTx/>
              <a:buChar char="-"/>
            </a:pPr>
            <a:r>
              <a:rPr kumimoji="1" lang="en-US" altLang="en-US" sz="1100" dirty="0"/>
              <a:t>DEA : Differential expression analysis</a:t>
            </a:r>
          </a:p>
          <a:p>
            <a:pPr marL="171450" indent="-171450">
              <a:buFontTx/>
              <a:buChar char="-"/>
            </a:pPr>
            <a:r>
              <a:rPr kumimoji="1" lang="en-US" altLang="en-US" sz="1100" dirty="0"/>
              <a:t>OS : Overall survival</a:t>
            </a:r>
            <a:endParaRPr kumimoji="1" lang="ko-Kore-KR" altLang="en-US" sz="11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DECAE1-1936-F6AA-03F0-6B43195139A3}"/>
              </a:ext>
            </a:extLst>
          </p:cNvPr>
          <p:cNvGrpSpPr/>
          <p:nvPr/>
        </p:nvGrpSpPr>
        <p:grpSpPr>
          <a:xfrm>
            <a:off x="378148" y="2556495"/>
            <a:ext cx="6984776" cy="2448272"/>
            <a:chOff x="378148" y="2556495"/>
            <a:chExt cx="6984776" cy="24482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2B8704D-4CAC-248B-E046-B828890DB30B}"/>
                </a:ext>
              </a:extLst>
            </p:cNvPr>
            <p:cNvGrpSpPr/>
            <p:nvPr/>
          </p:nvGrpSpPr>
          <p:grpSpPr>
            <a:xfrm>
              <a:off x="378148" y="2556495"/>
              <a:ext cx="6984776" cy="2448272"/>
              <a:chOff x="234132" y="2398591"/>
              <a:chExt cx="14213669" cy="599055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252FBD1-7CC8-1677-F142-BD8A458ED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32" y="2398591"/>
                <a:ext cx="9876190" cy="140952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A5E7E81-8F6C-3981-300E-DA90C961E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348" y="3881787"/>
                <a:ext cx="5552381" cy="2352381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D6BBBB6-CB54-E1A5-9611-9742B7D45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6587" y="6364939"/>
                <a:ext cx="12271214" cy="2024204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BC93CB-2CE9-0180-14EC-AB127F07C351}"/>
                </a:ext>
              </a:extLst>
            </p:cNvPr>
            <p:cNvSpPr/>
            <p:nvPr/>
          </p:nvSpPr>
          <p:spPr>
            <a:xfrm>
              <a:off x="1530276" y="3492599"/>
              <a:ext cx="2531794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0815AD-679E-66A5-BD61-DA6620A67615}"/>
                </a:ext>
              </a:extLst>
            </p:cNvPr>
            <p:cNvSpPr/>
            <p:nvPr/>
          </p:nvSpPr>
          <p:spPr>
            <a:xfrm>
              <a:off x="1530276" y="3644999"/>
              <a:ext cx="2160240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A5E7F1-6677-6D26-E52B-A8FB1F35D089}"/>
                </a:ext>
              </a:extLst>
            </p:cNvPr>
            <p:cNvSpPr/>
            <p:nvPr/>
          </p:nvSpPr>
          <p:spPr>
            <a:xfrm>
              <a:off x="1477546" y="4298367"/>
              <a:ext cx="5885378" cy="274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88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Step 1 : Data collection &amp; Feature generation (2)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188343"/>
            <a:ext cx="10693400" cy="596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kumimoji="1" lang="en-US" altLang="ko-KR" sz="1600" b="1" dirty="0"/>
              <a:t>Feature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generation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Feature_generation.R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(Appendix 2)</a:t>
            </a:r>
            <a:endParaRPr kumimoji="1" lang="en-US" altLang="ko-KR" sz="16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UCSC XENA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download </a:t>
            </a:r>
            <a:r>
              <a:rPr kumimoji="1" lang="ko-KR" altLang="en-US" sz="1600" dirty="0"/>
              <a:t>받은 </a:t>
            </a:r>
            <a:r>
              <a:rPr kumimoji="1" lang="en-US" altLang="ko-KR" sz="1600" b="1" dirty="0"/>
              <a:t>gene count data</a:t>
            </a:r>
            <a:r>
              <a:rPr kumimoji="1" lang="ko-KR" altLang="en-US" sz="1600" dirty="0"/>
              <a:t>를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이용하여 </a:t>
            </a:r>
            <a:r>
              <a:rPr kumimoji="1" lang="en-US" altLang="ko-KR" sz="1600" b="1" dirty="0"/>
              <a:t>feature generation </a:t>
            </a:r>
            <a:r>
              <a:rPr kumimoji="1" lang="ko-KR" altLang="en-US" sz="1600" dirty="0"/>
              <a:t>진행</a:t>
            </a:r>
            <a:endParaRPr kumimoji="1" lang="en-US" altLang="ko-KR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“</a:t>
            </a:r>
            <a:r>
              <a:rPr kumimoji="1" lang="en-US" altLang="ko-KR" sz="1600" b="1" dirty="0"/>
              <a:t>Interpretable systems biomarkers predict response to immune-checkpoint inhibitors</a:t>
            </a:r>
            <a:r>
              <a:rPr kumimoji="1" lang="en-US" altLang="ko-KR" sz="1600" dirty="0"/>
              <a:t>” </a:t>
            </a:r>
            <a:r>
              <a:rPr kumimoji="1" lang="ko-KR" altLang="en-US" sz="1600" dirty="0"/>
              <a:t>논문 참고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Appendix 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b="1" dirty="0"/>
              <a:t>총 </a:t>
            </a:r>
            <a:r>
              <a:rPr kumimoji="1" lang="en-US" altLang="ko-KR" sz="1600" b="1" dirty="0"/>
              <a:t>6</a:t>
            </a:r>
            <a:r>
              <a:rPr kumimoji="1" lang="ko-KR" altLang="en-US" sz="1600" b="1" dirty="0"/>
              <a:t>개의 </a:t>
            </a:r>
            <a:r>
              <a:rPr kumimoji="1" lang="en-US" altLang="ko-KR" sz="1600" b="1" dirty="0"/>
              <a:t>category</a:t>
            </a:r>
            <a:r>
              <a:rPr kumimoji="1" lang="ko-KR" altLang="en-US" sz="1600" b="1" dirty="0"/>
              <a:t>에 대하여 </a:t>
            </a:r>
            <a:r>
              <a:rPr kumimoji="1" lang="en-US" altLang="ko-KR" sz="1600" b="1" dirty="0"/>
              <a:t>1,134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600" b="1" dirty="0"/>
              <a:t>개의 </a:t>
            </a:r>
            <a:r>
              <a:rPr kumimoji="1" lang="en-US" altLang="ko-KR" sz="1600" b="1" dirty="0"/>
              <a:t>feature data </a:t>
            </a:r>
            <a:r>
              <a:rPr kumimoji="1" lang="ko-KR" altLang="en-US" sz="1600" b="1" dirty="0"/>
              <a:t>생성</a:t>
            </a:r>
            <a:endParaRPr kumimoji="1" lang="en-US" altLang="ko-KR" sz="1600" b="1" dirty="0"/>
          </a:p>
          <a:p>
            <a:pPr marL="921578" lvl="1" indent="-400050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ko-KR" sz="1600" dirty="0"/>
              <a:t>Gold standard</a:t>
            </a:r>
          </a:p>
          <a:p>
            <a:pPr marL="921578" lvl="1" indent="-400050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ko-KR" sz="1600" dirty="0"/>
              <a:t>Immune cell quantification</a:t>
            </a:r>
          </a:p>
          <a:p>
            <a:pPr marL="921578" lvl="1" indent="-400050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ko-KR" sz="1600" dirty="0"/>
              <a:t>Pathway activity</a:t>
            </a:r>
          </a:p>
          <a:p>
            <a:pPr marL="921578" lvl="1" indent="-400050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ko-KR" sz="1600" dirty="0"/>
              <a:t>Transcription factors activity</a:t>
            </a:r>
          </a:p>
          <a:p>
            <a:pPr marL="921578" lvl="1" indent="-400050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ko-KR" sz="1600" dirty="0"/>
              <a:t>Ligand-receptor pairs</a:t>
            </a:r>
          </a:p>
          <a:p>
            <a:pPr marL="921578" lvl="1" indent="-400050">
              <a:lnSpc>
                <a:spcPct val="150000"/>
              </a:lnSpc>
              <a:buFont typeface="+mj-lt"/>
              <a:buAutoNum type="romanUcPeriod"/>
            </a:pPr>
            <a:r>
              <a:rPr kumimoji="1" lang="en-US" altLang="ko-KR" sz="1600" dirty="0"/>
              <a:t>Cell-cell pairs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 program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</a:t>
            </a:r>
            <a:r>
              <a:rPr kumimoji="1" lang="en-US" altLang="ko-KR" sz="1600" b="1" dirty="0"/>
              <a:t>“</a:t>
            </a:r>
            <a:r>
              <a:rPr kumimoji="1" lang="en-US" altLang="ko-KR" sz="1600" b="1" dirty="0" err="1"/>
              <a:t>easieR</a:t>
            </a:r>
            <a:r>
              <a:rPr kumimoji="1" lang="en-US" altLang="ko-KR" sz="1600" b="1" dirty="0"/>
              <a:t>” package</a:t>
            </a:r>
            <a:r>
              <a:rPr kumimoji="1" lang="ko-KR" altLang="en-US" sz="1600" dirty="0"/>
              <a:t>를 이용하여 </a:t>
            </a:r>
            <a:r>
              <a:rPr kumimoji="1" lang="en-US" altLang="ko-KR" sz="1600" dirty="0"/>
              <a:t>feature generation </a:t>
            </a:r>
            <a:r>
              <a:rPr kumimoji="1" lang="ko-KR" altLang="en-US" sz="1600" dirty="0"/>
              <a:t>진행 </a:t>
            </a:r>
            <a:endParaRPr kumimoji="1"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582A9-E3EF-A5B9-709D-ADC5A49B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8" y="2412479"/>
            <a:ext cx="5443763" cy="16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2 : Decoding feature data &amp; Creating subgroup models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17500" y="1579603"/>
            <a:ext cx="10693400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/>
              <a:t>Feature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data -&gt; Deconvolution with </a:t>
            </a:r>
            <a:r>
              <a:rPr kumimoji="1" lang="en-US" altLang="ko-KR" sz="1600" b="1" dirty="0" err="1"/>
              <a:t>AutoEncoder</a:t>
            </a:r>
            <a:endParaRPr kumimoji="1" lang="en-US" altLang="ko-KR" sz="1600" b="1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생성된 </a:t>
            </a:r>
            <a:r>
              <a:rPr kumimoji="1" lang="en-US" altLang="ko-KR" sz="1600" dirty="0"/>
              <a:t>feature data</a:t>
            </a:r>
            <a:r>
              <a:rPr kumimoji="1" lang="ko-KR" altLang="en-US" sz="1600" dirty="0"/>
              <a:t>를 이용하여 전체 </a:t>
            </a:r>
            <a:r>
              <a:rPr kumimoji="1" lang="en-US" altLang="ko-KR" sz="1600" dirty="0"/>
              <a:t>sample</a:t>
            </a:r>
            <a:r>
              <a:rPr kumimoji="1" lang="ko-KR" altLang="en-US" sz="1600" dirty="0"/>
              <a:t>의 </a:t>
            </a:r>
            <a:r>
              <a:rPr kumimoji="1" lang="en-US" altLang="ko-KR" sz="1600" b="1" dirty="0"/>
              <a:t>30%</a:t>
            </a:r>
            <a:r>
              <a:rPr kumimoji="1" lang="ko-KR" altLang="en-US" sz="1600" dirty="0"/>
              <a:t>는 </a:t>
            </a:r>
            <a:r>
              <a:rPr kumimoji="1" lang="en-US" altLang="ko-KR" sz="1600" b="1" dirty="0"/>
              <a:t>test set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/>
              <a:t>70%</a:t>
            </a:r>
            <a:r>
              <a:rPr kumimoji="1" lang="ko-KR" altLang="en-US" sz="1600" dirty="0"/>
              <a:t>는 </a:t>
            </a:r>
            <a:r>
              <a:rPr kumimoji="1" lang="en-US" altLang="ko-KR" sz="1600" b="1" dirty="0"/>
              <a:t>train set</a:t>
            </a:r>
            <a:r>
              <a:rPr kumimoji="1" lang="ko-KR" altLang="en-US" sz="1600" dirty="0"/>
              <a:t>으로 나눈 후 </a:t>
            </a:r>
            <a:r>
              <a:rPr kumimoji="1" lang="en-US" altLang="ko-KR" sz="1600" dirty="0"/>
              <a:t>deconvolution </a:t>
            </a:r>
            <a:r>
              <a:rPr kumimoji="1" lang="ko-KR" altLang="en-US" sz="1600" dirty="0"/>
              <a:t>진행</a:t>
            </a:r>
            <a:endParaRPr kumimoji="1" lang="en-US" altLang="ko-KR" sz="1600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1,134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feature</a:t>
            </a:r>
            <a:r>
              <a:rPr kumimoji="1" lang="ko-KR" altLang="en-US" sz="1600" dirty="0"/>
              <a:t>를 </a:t>
            </a:r>
            <a:r>
              <a:rPr kumimoji="1" lang="en-US" altLang="ko-KR" sz="1600" b="1" dirty="0"/>
              <a:t>deconvolution</a:t>
            </a:r>
            <a:r>
              <a:rPr kumimoji="1" lang="ko-KR" altLang="en-US" sz="1600" dirty="0"/>
              <a:t>을 통하여 </a:t>
            </a:r>
            <a:r>
              <a:rPr kumimoji="1" lang="en-US" altLang="ko-KR" sz="1600" b="1" dirty="0"/>
              <a:t>50</a:t>
            </a:r>
            <a:r>
              <a:rPr kumimoji="1" lang="ko-KR" altLang="en-US" sz="1600" b="1" dirty="0"/>
              <a:t>개의 </a:t>
            </a:r>
            <a:r>
              <a:rPr kumimoji="1" lang="en-US" altLang="ko-KR" sz="1600" b="1" dirty="0"/>
              <a:t>bottleneck layer</a:t>
            </a:r>
            <a:r>
              <a:rPr kumimoji="1" lang="ko-KR" altLang="en-US" sz="1600" dirty="0"/>
              <a:t>로 압축 </a:t>
            </a:r>
            <a:r>
              <a:rPr kumimoji="1" lang="en-US" altLang="ko-KR" sz="1600" dirty="0"/>
              <a:t>-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이 부분부터 반복구문 이용</a:t>
            </a:r>
            <a:endParaRPr kumimoji="1" lang="en-US" altLang="ko-KR" sz="1600" b="1" dirty="0">
              <a:solidFill>
                <a:srgbClr val="FF0000"/>
              </a:solidFill>
            </a:endParaRPr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만들어진 </a:t>
            </a:r>
            <a:r>
              <a:rPr kumimoji="1" lang="en-US" altLang="ko-KR" sz="1600" dirty="0"/>
              <a:t>bottleneck feature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data</a:t>
            </a:r>
            <a:r>
              <a:rPr kumimoji="1" lang="ko-KR" altLang="en-US" sz="1600" dirty="0"/>
              <a:t>를 잘 설명하고 있는지 </a:t>
            </a:r>
            <a:r>
              <a:rPr kumimoji="1" lang="en-US" altLang="ko-KR" sz="1600" b="1" dirty="0"/>
              <a:t>validation loss plot</a:t>
            </a:r>
            <a:r>
              <a:rPr kumimoji="1" lang="ko-KR" altLang="en-US" sz="1600" dirty="0"/>
              <a:t>을 그려 확인</a:t>
            </a:r>
            <a:endParaRPr kumimoji="1" lang="en-US" altLang="ko-KR" sz="1600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/>
              <a:t>Encoded data</a:t>
            </a:r>
            <a:r>
              <a:rPr kumimoji="1" lang="ko-KR" altLang="en-US" sz="1600" b="1" dirty="0"/>
              <a:t>를 이용한 </a:t>
            </a:r>
            <a:r>
              <a:rPr kumimoji="1" lang="en-US" altLang="ko-KR" sz="1600" b="1" dirty="0"/>
              <a:t>subgroup model creation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AutoEncoder_group.ipynb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(Appendix 2)</a:t>
            </a:r>
            <a:endParaRPr kumimoji="1" lang="en-US" altLang="ko-KR" sz="1600" b="1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Deconvolution</a:t>
            </a:r>
            <a:r>
              <a:rPr kumimoji="1" lang="ko-KR" altLang="en-US" sz="1600" dirty="0"/>
              <a:t>을 통한 </a:t>
            </a:r>
            <a:r>
              <a:rPr kumimoji="1" lang="en-US" altLang="ko-KR" sz="1600" b="1" dirty="0"/>
              <a:t>feature extraction</a:t>
            </a:r>
            <a:r>
              <a:rPr kumimoji="1" lang="ko-KR" altLang="en-US" sz="1600" b="1" dirty="0"/>
              <a:t>으로 나온 </a:t>
            </a:r>
            <a:r>
              <a:rPr kumimoji="1" lang="en-US" altLang="ko-KR" sz="1600" b="1" dirty="0"/>
              <a:t>data</a:t>
            </a:r>
            <a:r>
              <a:rPr kumimoji="1" lang="ko-KR" altLang="en-US" sz="1600" dirty="0"/>
              <a:t>를 이용하여 </a:t>
            </a:r>
            <a:r>
              <a:rPr kumimoji="1" lang="en-US" altLang="ko-KR" sz="1600" b="1" dirty="0"/>
              <a:t>subgroup model</a:t>
            </a:r>
            <a:r>
              <a:rPr kumimoji="1" lang="ko-KR" altLang="en-US" sz="1600" dirty="0"/>
              <a:t>을 생성</a:t>
            </a:r>
            <a:endParaRPr kumimoji="1" lang="en-US" altLang="ko-KR" sz="1600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Data</a:t>
            </a:r>
            <a:r>
              <a:rPr kumimoji="1" lang="ko-KR" altLang="en-US" sz="1600" dirty="0"/>
              <a:t>를 이용하여 바로 </a:t>
            </a:r>
            <a:r>
              <a:rPr kumimoji="1" lang="en-US" altLang="ko-KR" sz="1600" dirty="0"/>
              <a:t>grouping</a:t>
            </a:r>
            <a:r>
              <a:rPr kumimoji="1" lang="ko-KR" altLang="en-US" sz="1600" dirty="0"/>
              <a:t>하는 것이 아닌 </a:t>
            </a:r>
            <a:r>
              <a:rPr kumimoji="1" lang="en-US" altLang="ko-KR" sz="1600" b="1" dirty="0"/>
              <a:t>t-SNE method</a:t>
            </a:r>
            <a:r>
              <a:rPr kumimoji="1" lang="ko-KR" altLang="en-US" sz="1600" dirty="0"/>
              <a:t>를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통하여 </a:t>
            </a:r>
            <a:r>
              <a:rPr kumimoji="1" lang="ko-KR" altLang="en-US" sz="1600" b="1" dirty="0"/>
              <a:t>다차원의 복잡한 </a:t>
            </a:r>
            <a:r>
              <a:rPr kumimoji="1" lang="en-US" altLang="ko-KR" sz="1600" b="1" dirty="0"/>
              <a:t>data</a:t>
            </a:r>
            <a:r>
              <a:rPr kumimoji="1" lang="ko-KR" altLang="en-US" sz="1600" b="1" dirty="0"/>
              <a:t>를 </a:t>
            </a:r>
            <a:r>
              <a:rPr kumimoji="1" lang="en-US" altLang="ko-KR" sz="1600" b="1" dirty="0"/>
              <a:t>2</a:t>
            </a:r>
            <a:r>
              <a:rPr kumimoji="1" lang="ko-KR" altLang="en-US" sz="1600" b="1" dirty="0"/>
              <a:t>차원으로 한번 더 차원 축소를 진행</a:t>
            </a:r>
            <a:endParaRPr kumimoji="1" lang="en-US" altLang="ko-KR" sz="1600" b="1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이후 </a:t>
            </a:r>
            <a:r>
              <a:rPr kumimoji="1" lang="en-US" altLang="ko-KR" sz="1600" b="1" dirty="0"/>
              <a:t>K-Means clustering</a:t>
            </a:r>
            <a:r>
              <a:rPr kumimoji="1" lang="ko-KR" altLang="en-US" sz="1600" dirty="0"/>
              <a:t>을 통하여 위 </a:t>
            </a:r>
            <a:r>
              <a:rPr kumimoji="1" lang="en-US" altLang="ko-KR" sz="1600" dirty="0"/>
              <a:t>feature</a:t>
            </a:r>
            <a:r>
              <a:rPr kumimoji="1" lang="ko-KR" altLang="en-US" sz="1600" dirty="0"/>
              <a:t>들을 보완한 </a:t>
            </a:r>
            <a:r>
              <a:rPr kumimoji="1" lang="en-US" altLang="ko-KR" sz="1600" b="1" dirty="0"/>
              <a:t>2</a:t>
            </a:r>
            <a:r>
              <a:rPr kumimoji="1" lang="ko-KR" altLang="en-US" sz="1600" b="1" dirty="0"/>
              <a:t>개의 </a:t>
            </a:r>
            <a:r>
              <a:rPr kumimoji="1" lang="en-US" altLang="ko-KR" sz="1600" b="1" dirty="0"/>
              <a:t>group</a:t>
            </a:r>
            <a:r>
              <a:rPr kumimoji="1" lang="ko-KR" altLang="en-US" sz="1600" dirty="0"/>
              <a:t>으로 나누어 </a:t>
            </a:r>
            <a:r>
              <a:rPr kumimoji="1" lang="en-US" altLang="ko-KR" sz="1600" b="1" dirty="0"/>
              <a:t>subgrouping</a:t>
            </a:r>
            <a:r>
              <a:rPr kumimoji="1" lang="ko-KR" altLang="en-US" sz="1600" dirty="0"/>
              <a:t> 진행</a:t>
            </a:r>
            <a:endParaRPr kumimoji="1" lang="en-US" altLang="ko-KR" sz="1600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Subgrouping</a:t>
            </a:r>
            <a:r>
              <a:rPr kumimoji="1" lang="ko-KR" altLang="en-US" sz="1600" dirty="0"/>
              <a:t>을 진행한 이후</a:t>
            </a:r>
            <a:r>
              <a:rPr kumimoji="1" lang="en-US" altLang="ko-KR" sz="1600" dirty="0"/>
              <a:t> group data</a:t>
            </a:r>
            <a:r>
              <a:rPr kumimoji="1" lang="ko-KR" altLang="en-US" sz="1600" dirty="0"/>
              <a:t>가 전체 </a:t>
            </a:r>
            <a:r>
              <a:rPr kumimoji="1" lang="en-US" altLang="ko-KR" sz="1600" dirty="0"/>
              <a:t>feature data</a:t>
            </a:r>
            <a:r>
              <a:rPr kumimoji="1" lang="ko-KR" altLang="en-US" sz="1600" dirty="0"/>
              <a:t>를 잘 설명하고 있는지 확인하기 위하여 </a:t>
            </a:r>
            <a:r>
              <a:rPr kumimoji="1" lang="en-US" altLang="ko-KR" sz="1600" dirty="0"/>
              <a:t>SVM score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Silhouette score</a:t>
            </a:r>
            <a:r>
              <a:rPr kumimoji="1" lang="ko-KR" altLang="en-US" sz="1600" dirty="0"/>
              <a:t>를 계산하여 추후 </a:t>
            </a:r>
            <a:r>
              <a:rPr kumimoji="1" lang="en-US" altLang="ko-KR" sz="1600" dirty="0"/>
              <a:t>filtering</a:t>
            </a:r>
            <a:r>
              <a:rPr kumimoji="1" lang="ko-KR" altLang="en-US" sz="1600" dirty="0"/>
              <a:t>에 이용</a:t>
            </a:r>
            <a:endParaRPr kumimoji="1" lang="en-US" altLang="ko-KR" sz="1600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위 과정을 </a:t>
            </a:r>
            <a:r>
              <a:rPr kumimoji="1" lang="en-US" altLang="ko-KR" sz="1600" b="1" dirty="0"/>
              <a:t>5000</a:t>
            </a:r>
            <a:r>
              <a:rPr kumimoji="1" lang="ko-KR" altLang="en-US" sz="1600" b="1" dirty="0"/>
              <a:t>번 반복</a:t>
            </a:r>
            <a:r>
              <a:rPr kumimoji="1" lang="ko-KR" altLang="en-US" sz="1600" dirty="0"/>
              <a:t>하여 </a:t>
            </a:r>
            <a:r>
              <a:rPr kumimoji="1" lang="en-US" altLang="ko-KR" sz="1600" dirty="0"/>
              <a:t>5000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subgroup data</a:t>
            </a:r>
            <a:r>
              <a:rPr kumimoji="1" lang="ko-KR" altLang="en-US" sz="1600" dirty="0"/>
              <a:t>를 생성하며 위 과정마다 </a:t>
            </a:r>
            <a:r>
              <a:rPr kumimoji="1" lang="en-US" altLang="ko-KR" sz="1600" b="1" dirty="0" err="1"/>
              <a:t>vlp</a:t>
            </a:r>
            <a:r>
              <a:rPr kumimoji="1" lang="en-US" altLang="ko-KR" sz="1600" b="1" dirty="0"/>
              <a:t> (validation loss plot), model data, cluster plot</a:t>
            </a:r>
            <a:r>
              <a:rPr kumimoji="1" lang="ko-KR" altLang="en-US" sz="1600" dirty="0"/>
              <a:t>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함께 생성</a:t>
            </a:r>
            <a:endParaRPr kumimoji="1" lang="en-US" altLang="ko-KR" sz="1600" dirty="0"/>
          </a:p>
          <a:p>
            <a:pPr marL="97872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Deconvolution </a:t>
            </a:r>
            <a:r>
              <a:rPr kumimoji="1" lang="ko-KR" altLang="en-US" sz="1600" dirty="0"/>
              <a:t>과정은 </a:t>
            </a:r>
            <a:r>
              <a:rPr kumimoji="1" lang="en-US" altLang="ko-KR" sz="1600" b="1" dirty="0"/>
              <a:t>python</a:t>
            </a:r>
            <a:r>
              <a:rPr kumimoji="1" lang="ko-KR" altLang="en-US" sz="1600" dirty="0"/>
              <a:t>을 통하여 진행 </a:t>
            </a:r>
            <a:endParaRPr kumimoji="1"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3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D96C48-2410-4F38-8586-68BD19C30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148" y="540271"/>
            <a:ext cx="9001000" cy="432048"/>
          </a:xfrm>
        </p:spPr>
        <p:txBody>
          <a:bodyPr/>
          <a:lstStyle/>
          <a:p>
            <a:r>
              <a:rPr lang="en-US" altLang="ko-KR" b="1" dirty="0"/>
              <a:t>Step 3 : Filtering &amp; Model selection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9A40F-D617-1AED-FAAB-370A61C85A41}"/>
              </a:ext>
            </a:extLst>
          </p:cNvPr>
          <p:cNvSpPr txBox="1"/>
          <p:nvPr/>
        </p:nvSpPr>
        <p:spPr>
          <a:xfrm>
            <a:off x="0" y="1692399"/>
            <a:ext cx="10693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kumimoji="1" lang="en-US" altLang="en-US" sz="1600" b="1" dirty="0"/>
              <a:t>Model filtering with cluster evaluating score &amp; data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preprocessing</a:t>
            </a:r>
          </a:p>
          <a:p>
            <a:pPr marL="342900" indent="-342900" algn="just">
              <a:buFont typeface="+mj-lt"/>
              <a:buAutoNum type="arabicPeriod"/>
            </a:pPr>
            <a:endParaRPr kumimoji="1" lang="en-US" altLang="en-US" sz="1600" b="1" dirty="0"/>
          </a:p>
          <a:p>
            <a:pPr marL="864428" lvl="1" indent="-342900" algn="just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생성된 </a:t>
            </a:r>
            <a:r>
              <a:rPr kumimoji="1" lang="en-US" altLang="ko-KR" sz="1600" dirty="0"/>
              <a:t>model 5000</a:t>
            </a:r>
            <a:r>
              <a:rPr kumimoji="1" lang="ko-KR" altLang="en-US" sz="1600" dirty="0"/>
              <a:t>개 중 </a:t>
            </a:r>
            <a:r>
              <a:rPr kumimoji="1" lang="en-US" altLang="ko-KR" sz="1600" dirty="0"/>
              <a:t>subgrouping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quality</a:t>
            </a:r>
            <a:r>
              <a:rPr kumimoji="1" lang="ko-KR" altLang="en-US" sz="1600" dirty="0"/>
              <a:t>를 기준으로 </a:t>
            </a:r>
            <a:r>
              <a:rPr kumimoji="1" lang="en-US" altLang="ko-KR" sz="1600" dirty="0"/>
              <a:t>filtering</a:t>
            </a:r>
            <a:r>
              <a:rPr kumimoji="1" lang="ko-KR" altLang="en-US" sz="1600" dirty="0"/>
              <a:t>하기 위하여 </a:t>
            </a:r>
            <a:r>
              <a:rPr kumimoji="1" lang="en-US" altLang="ko-KR" sz="1600" b="1" dirty="0"/>
              <a:t>evaluating score</a:t>
            </a:r>
            <a:r>
              <a:rPr kumimoji="1" lang="ko-KR" altLang="en-US" sz="1600" dirty="0"/>
              <a:t>를 기준으로 </a:t>
            </a:r>
            <a:r>
              <a:rPr kumimoji="1" lang="en-US" altLang="ko-KR" sz="1600" dirty="0"/>
              <a:t>filter </a:t>
            </a:r>
            <a:r>
              <a:rPr kumimoji="1" lang="ko-KR" altLang="en-US" sz="1600" dirty="0"/>
              <a:t>작업 진행 </a:t>
            </a:r>
            <a:r>
              <a:rPr kumimoji="1" lang="en-US" altLang="ko-KR" sz="16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Step 2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항목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참조</a:t>
            </a:r>
            <a:r>
              <a:rPr kumimoji="1" lang="en-US" altLang="ko-KR" sz="1600" dirty="0"/>
              <a:t>)</a:t>
            </a:r>
          </a:p>
          <a:p>
            <a:pPr marL="864428" lvl="1" indent="-342900" algn="just"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Filtering criteria </a:t>
            </a:r>
            <a:r>
              <a:rPr kumimoji="1" lang="en-US" altLang="ko-KR" sz="1600" dirty="0"/>
              <a:t>(Cluster evaluating score </a:t>
            </a:r>
            <a:r>
              <a:rPr kumimoji="1" lang="ko-KR" altLang="en-US" sz="1600" dirty="0"/>
              <a:t>기준</a:t>
            </a:r>
            <a:r>
              <a:rPr kumimoji="1" lang="en-US" altLang="ko-KR" sz="1600" dirty="0"/>
              <a:t>)</a:t>
            </a:r>
          </a:p>
          <a:p>
            <a:pPr marL="1443106" lvl="2" indent="-400050" algn="just">
              <a:buFont typeface="+mj-lt"/>
              <a:buAutoNum type="romanUcPeriod"/>
            </a:pPr>
            <a:r>
              <a:rPr kumimoji="1" lang="en-US" altLang="ko-KR" sz="1600" b="1" dirty="0"/>
              <a:t>Silhouette score &gt; 0.5</a:t>
            </a:r>
          </a:p>
          <a:p>
            <a:pPr marL="1443106" lvl="2" indent="-400050" algn="just">
              <a:buFont typeface="+mj-lt"/>
              <a:buAutoNum type="romanUcPeriod"/>
            </a:pPr>
            <a:r>
              <a:rPr kumimoji="1" lang="en-US" altLang="ko-KR" sz="1600" b="1" dirty="0" err="1"/>
              <a:t>SVM_anova</a:t>
            </a:r>
            <a:r>
              <a:rPr kumimoji="1" lang="en-US" altLang="ko-KR" sz="1600" b="1" dirty="0"/>
              <a:t> score &gt; 0.9</a:t>
            </a:r>
          </a:p>
          <a:p>
            <a:pPr marL="1443106" lvl="2" indent="-400050" algn="just">
              <a:buFont typeface="+mj-lt"/>
              <a:buAutoNum type="romanUcPeriod"/>
            </a:pPr>
            <a:r>
              <a:rPr kumimoji="1" lang="en-US" altLang="ko-KR" sz="1600" b="1" dirty="0" err="1"/>
              <a:t>SVM_random_forest</a:t>
            </a:r>
            <a:r>
              <a:rPr kumimoji="1" lang="en-US" altLang="ko-KR" sz="1600" b="1" dirty="0"/>
              <a:t> score &gt; 0.9</a:t>
            </a:r>
          </a:p>
          <a:p>
            <a:pPr marL="1443106" lvl="2" indent="-400050" algn="just">
              <a:buFont typeface="+mj-lt"/>
              <a:buAutoNum type="romanUcPeriod"/>
            </a:pPr>
            <a:r>
              <a:rPr kumimoji="1" lang="en-US" altLang="ko-KR" sz="1600" b="1" dirty="0"/>
              <a:t>All evaluating score </a:t>
            </a:r>
            <a:r>
              <a:rPr kumimoji="1"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≠</a:t>
            </a:r>
            <a:r>
              <a:rPr kumimoji="1" lang="en-US" altLang="ko-KR" sz="1600" b="1" dirty="0"/>
              <a:t> 1 </a:t>
            </a:r>
            <a:r>
              <a:rPr kumimoji="1" lang="en-US" altLang="ko-KR" sz="1600" dirty="0"/>
              <a:t>( overfitting</a:t>
            </a:r>
            <a:r>
              <a:rPr kumimoji="1" lang="ko-KR" altLang="en-US" sz="1600" dirty="0"/>
              <a:t>을 피하기 위하여</a:t>
            </a:r>
            <a:r>
              <a:rPr kumimoji="1"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600" b="1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b="1" dirty="0"/>
              <a:t>Model preprocessing &amp; Model selection </a:t>
            </a:r>
            <a:r>
              <a:rPr kumimoji="1" lang="en-US" altLang="ko-KR" sz="1600" dirty="0"/>
              <a:t>–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Model_filtering_selection.R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(Appendix 2)</a:t>
            </a:r>
            <a:endParaRPr kumimoji="1" lang="en-US" altLang="ko-KR" sz="1600" b="1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1600" b="1" dirty="0"/>
          </a:p>
          <a:p>
            <a:pPr marL="864428" lvl="1" indent="-342900"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DEA_subgroup</a:t>
            </a:r>
            <a:r>
              <a:rPr kumimoji="1" lang="ko-KR" altLang="en-US" sz="1600" dirty="0"/>
              <a:t>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진행하기 전 실제로 </a:t>
            </a:r>
            <a:r>
              <a:rPr kumimoji="1" lang="en-US" altLang="ko-KR" sz="1600" dirty="0"/>
              <a:t>immune feature</a:t>
            </a:r>
            <a:r>
              <a:rPr kumimoji="1" lang="ko-KR" altLang="en-US" sz="1600" dirty="0"/>
              <a:t>가 암 환자들에게 영향을 미치는 모델들을 선정하는 과정을 거침</a:t>
            </a:r>
            <a:endParaRPr kumimoji="1" lang="en-US" altLang="ko-KR" sz="1600" dirty="0"/>
          </a:p>
          <a:p>
            <a:pPr marL="864428" lvl="1" indent="-34290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Survival data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UCSC </a:t>
            </a:r>
            <a:r>
              <a:rPr kumimoji="1" lang="en-US" altLang="ko-KR" sz="1600" dirty="0" err="1"/>
              <a:t>Xena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curated clinical data </a:t>
            </a:r>
            <a:r>
              <a:rPr kumimoji="1" lang="ko-KR" altLang="en-US" sz="1600" dirty="0"/>
              <a:t>참조 </a:t>
            </a:r>
            <a:r>
              <a:rPr kumimoji="1" lang="en-US" altLang="ko-KR" sz="16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Step 1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항목 참조</a:t>
            </a:r>
            <a:r>
              <a:rPr kumimoji="1" lang="en-US" altLang="ko-KR" sz="1600" dirty="0"/>
              <a:t>)</a:t>
            </a:r>
          </a:p>
          <a:p>
            <a:pPr marL="864428" lvl="1" indent="-34290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 program “</a:t>
            </a:r>
            <a:r>
              <a:rPr kumimoji="1" lang="en-US" altLang="ko-KR" sz="1600" b="1" i="1" dirty="0"/>
              <a:t>survival</a:t>
            </a:r>
            <a:r>
              <a:rPr kumimoji="1" lang="en-US" altLang="ko-KR" sz="1600" dirty="0"/>
              <a:t>” package</a:t>
            </a:r>
            <a:r>
              <a:rPr kumimoji="1" lang="ko-KR" altLang="en-US" sz="1600" dirty="0"/>
              <a:t>를 통해 진행</a:t>
            </a:r>
            <a:endParaRPr kumimoji="1" lang="en-US" altLang="ko-KR" sz="1600" dirty="0"/>
          </a:p>
          <a:p>
            <a:pPr marL="864428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각 그룹 별로 “</a:t>
            </a:r>
            <a:r>
              <a:rPr kumimoji="1" lang="en-US" altLang="ko-KR" sz="1600" b="1" i="1" dirty="0" err="1"/>
              <a:t>survfit</a:t>
            </a:r>
            <a:r>
              <a:rPr kumimoji="1" lang="en-US" altLang="ko-KR" sz="1600" dirty="0"/>
              <a:t>” function</a:t>
            </a:r>
            <a:r>
              <a:rPr kumimoji="1" lang="ko-KR" altLang="en-US" sz="1600" dirty="0"/>
              <a:t>으로  </a:t>
            </a:r>
            <a:r>
              <a:rPr kumimoji="1" lang="en-US" altLang="ko-KR" sz="1600" b="1" dirty="0"/>
              <a:t>Kaplan-Meier </a:t>
            </a:r>
            <a:r>
              <a:rPr kumimoji="1" lang="ko-KR" altLang="en-US" sz="1600" b="1" dirty="0"/>
              <a:t>생존 분석</a:t>
            </a:r>
            <a:r>
              <a:rPr kumimoji="1" lang="ko-KR" altLang="en-US" sz="1600" dirty="0"/>
              <a:t>을 진행</a:t>
            </a:r>
            <a:endParaRPr kumimoji="1" lang="en-US" altLang="ko-KR" sz="1600" dirty="0"/>
          </a:p>
          <a:p>
            <a:pPr marL="864428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진행하여 “</a:t>
            </a:r>
            <a:r>
              <a:rPr kumimoji="1" lang="en-US" altLang="ko-KR" sz="1600" b="1" i="1" dirty="0" err="1"/>
              <a:t>ggsurvplot</a:t>
            </a:r>
            <a:r>
              <a:rPr kumimoji="1" lang="en-US" altLang="ko-KR" sz="1600" dirty="0"/>
              <a:t>” function</a:t>
            </a:r>
            <a:r>
              <a:rPr kumimoji="1" lang="ko-KR" altLang="en-US" sz="1600" dirty="0"/>
              <a:t>을 통하여 </a:t>
            </a:r>
            <a:r>
              <a:rPr kumimoji="1" lang="ko-KR" altLang="en-US" sz="1600" b="1" dirty="0"/>
              <a:t>생존 결과 분석에 대한 시각화 자료를 저장</a:t>
            </a:r>
            <a:r>
              <a:rPr kumimoji="1" lang="ko-KR" altLang="en-US" sz="1600" dirty="0"/>
              <a:t>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생존 분석을 통해 나온 </a:t>
            </a:r>
            <a:r>
              <a:rPr kumimoji="1" lang="en-US" altLang="ko-KR" sz="1600" dirty="0"/>
              <a:t>p-value </a:t>
            </a:r>
            <a:r>
              <a:rPr kumimoji="1" lang="ko-KR" altLang="en-US" sz="1600" dirty="0"/>
              <a:t>값을 통하여 </a:t>
            </a:r>
            <a:r>
              <a:rPr kumimoji="1" lang="en-US" altLang="ko-KR" sz="1600" b="1" dirty="0"/>
              <a:t>OS</a:t>
            </a:r>
            <a:r>
              <a:rPr kumimoji="1" lang="ko-KR" altLang="en-US" sz="1600" b="1" dirty="0"/>
              <a:t>에 차이가 있는 </a:t>
            </a:r>
            <a:r>
              <a:rPr kumimoji="1" lang="en-US" altLang="ko-KR" sz="1600" b="1" dirty="0"/>
              <a:t>model</a:t>
            </a:r>
            <a:r>
              <a:rPr kumimoji="1" lang="ko-KR" altLang="en-US" sz="1600" b="1" dirty="0"/>
              <a:t>을 선정 </a:t>
            </a:r>
            <a:r>
              <a:rPr kumimoji="1" lang="en-US" altLang="ko-KR" sz="1600" b="1" dirty="0"/>
              <a:t>( </a:t>
            </a:r>
            <a:r>
              <a:rPr kumimoji="1" lang="en-US" altLang="ko-KR" sz="1600" b="1" i="1" dirty="0"/>
              <a:t>p-value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&lt; 0.05 )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4B807-AEDB-F3E7-9DBA-C31087B062F6}"/>
              </a:ext>
            </a:extLst>
          </p:cNvPr>
          <p:cNvSpPr txBox="1"/>
          <p:nvPr/>
        </p:nvSpPr>
        <p:spPr>
          <a:xfrm>
            <a:off x="7290916" y="55918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Appendix </a:t>
            </a:r>
            <a:r>
              <a:rPr lang="ko-KR" altLang="en-US" sz="1200" b="1" dirty="0">
                <a:solidFill>
                  <a:srgbClr val="FF000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600008061"/>
      </p:ext>
    </p:extLst>
  </p:cSld>
  <p:clrMapOvr>
    <a:masterClrMapping/>
  </p:clrMapOvr>
</p:sld>
</file>

<file path=ppt/theme/theme1.xml><?xml version="1.0" encoding="utf-8"?>
<a:theme xmlns:a="http://schemas.openxmlformats.org/drawingml/2006/main" name="WM Bio">
  <a:themeElements>
    <a:clrScheme name="Custom 3">
      <a:dk1>
        <a:srgbClr val="000000"/>
      </a:dk1>
      <a:lt1>
        <a:srgbClr val="FFFFFF"/>
      </a:lt1>
      <a:dk2>
        <a:srgbClr val="786138"/>
      </a:dk2>
      <a:lt2>
        <a:srgbClr val="C49A6C"/>
      </a:lt2>
      <a:accent1>
        <a:srgbClr val="6E6E6E"/>
      </a:accent1>
      <a:accent2>
        <a:srgbClr val="F79433"/>
      </a:accent2>
      <a:accent3>
        <a:srgbClr val="A83734"/>
      </a:accent3>
      <a:accent4>
        <a:srgbClr val="CFB53B"/>
      </a:accent4>
      <a:accent5>
        <a:srgbClr val="F5F0FA"/>
      </a:accent5>
      <a:accent6>
        <a:srgbClr val="FFF6E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1">
  <a:themeElements>
    <a:clrScheme name="Custom 3">
      <a:dk1>
        <a:srgbClr val="000000"/>
      </a:dk1>
      <a:lt1>
        <a:srgbClr val="FFFFFF"/>
      </a:lt1>
      <a:dk2>
        <a:srgbClr val="786138"/>
      </a:dk2>
      <a:lt2>
        <a:srgbClr val="C49A6C"/>
      </a:lt2>
      <a:accent1>
        <a:srgbClr val="6E6E6E"/>
      </a:accent1>
      <a:accent2>
        <a:srgbClr val="F79433"/>
      </a:accent2>
      <a:accent3>
        <a:srgbClr val="A83734"/>
      </a:accent3>
      <a:accent4>
        <a:srgbClr val="CFB53B"/>
      </a:accent4>
      <a:accent5>
        <a:srgbClr val="F5F0FA"/>
      </a:accent5>
      <a:accent6>
        <a:srgbClr val="FFF6E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harmaVentures Document" ma:contentTypeID="0x010100A77FA5DB0B8B08438B7D1963C17087320600DB72F7919D719F4496D8F7588E3CD806" ma:contentTypeVersion="0" ma:contentTypeDescription="" ma:contentTypeScope="" ma:versionID="225c62a4762544f07244e40db822a5eb">
  <xsd:schema xmlns:xsd="http://www.w3.org/2001/XMLSchema" xmlns:xs="http://www.w3.org/2001/XMLSchema" xmlns:p="http://schemas.microsoft.com/office/2006/metadata/properties" xmlns:ns2="a22f7d95-aaf2-40e1-b604-7a99a5294c59" xmlns:ns3="fe80fdd5-ed2a-46e5-9e05-d3a247e3a0db" targetNamespace="http://schemas.microsoft.com/office/2006/metadata/properties" ma:root="true" ma:fieldsID="5a57d59dcaa554e35461eeb4e3e45bc7" ns2:_="" ns3:_="">
    <xsd:import namespace="a22f7d95-aaf2-40e1-b604-7a99a5294c59"/>
    <xsd:import namespace="fe80fdd5-ed2a-46e5-9e05-d3a247e3a0db"/>
    <xsd:element name="properties">
      <xsd:complexType>
        <xsd:sequence>
          <xsd:element name="documentManagement">
            <xsd:complexType>
              <xsd:all>
                <xsd:element ref="ns2:j843969705404f72877a6e22ae494def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f7d95-aaf2-40e1-b604-7a99a5294c59" elementFormDefault="qualified">
    <xsd:import namespace="http://schemas.microsoft.com/office/2006/documentManagement/types"/>
    <xsd:import namespace="http://schemas.microsoft.com/office/infopath/2007/PartnerControls"/>
    <xsd:element name="j843969705404f72877a6e22ae494def" ma:index="8" nillable="true" ma:taxonomy="true" ma:internalName="j843969705404f72877a6e22ae494def" ma:taxonomyFieldName="Document_x0020_Type" ma:displayName="Document Type" ma:default="" ma:fieldId="{38439697-0540-4f72-877a-6e22ae494def}" ma:sspId="b37fb2cc-3276-484b-946d-40890ae5d66f" ma:termSetId="ce8fa31a-8b58-41a5-98e4-e034470c4a5b" ma:anchorId="c5a8edf6-d573-4e9a-a802-23fbf914e04b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b0a1c1b-0b24-441d-a4cb-1d61b7e19214}" ma:internalName="TaxCatchAll" ma:showField="CatchAllData" ma:web="fe80fdd5-ed2a-46e5-9e05-d3a247e3a0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b0a1c1b-0b24-441d-a4cb-1d61b7e19214}" ma:internalName="TaxCatchAllLabel" ma:readOnly="true" ma:showField="CatchAllDataLabel" ma:web="fe80fdd5-ed2a-46e5-9e05-d3a247e3a0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0fdd5-ed2a-46e5-9e05-d3a247e3a0db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2f7d95-aaf2-40e1-b604-7a99a5294c59"/>
    <j843969705404f72877a6e22ae494def xmlns="a22f7d95-aaf2-40e1-b604-7a99a5294c59">
      <Terms xmlns="http://schemas.microsoft.com/office/infopath/2007/PartnerControls"/>
    </j843969705404f72877a6e22ae494de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b37fb2cc-3276-484b-946d-40890ae5d66f" ContentTypeId="0x010100A77FA5DB0B8B08438B7D1963C170873206" PreviousValue="false"/>
</file>

<file path=customXml/itemProps1.xml><?xml version="1.0" encoding="utf-8"?>
<ds:datastoreItem xmlns:ds="http://schemas.openxmlformats.org/officeDocument/2006/customXml" ds:itemID="{01BE8604-AF1B-492F-9522-7425B5DBE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f7d95-aaf2-40e1-b604-7a99a5294c59"/>
    <ds:schemaRef ds:uri="fe80fdd5-ed2a-46e5-9e05-d3a247e3a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41440A-0523-44E6-AE02-833435E3EA80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a22f7d95-aaf2-40e1-b604-7a99a5294c59"/>
    <ds:schemaRef ds:uri="http://purl.org/dc/elements/1.1/"/>
    <ds:schemaRef ds:uri="http://schemas.openxmlformats.org/package/2006/metadata/core-properties"/>
    <ds:schemaRef ds:uri="fe80fdd5-ed2a-46e5-9e05-d3a247e3a0d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1DB5A4-09F5-4F95-BA93-3FBFAEB53A4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B1171FB-A9D2-442F-B4F2-89B8B15A8EE4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053D4E9-FE3B-4DF2-AF5B-11F834A1088A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22715</TotalTime>
  <Words>1940</Words>
  <Application>Microsoft Office PowerPoint</Application>
  <PresentationFormat>사용자 지정</PresentationFormat>
  <Paragraphs>310</Paragraphs>
  <Slides>23</Slides>
  <Notes>15</Notes>
  <HiddenSlides>7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Wingdings</vt:lpstr>
      <vt:lpstr>WM Bio</vt:lpstr>
      <vt:lpstr>Content1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이 원준</cp:lastModifiedBy>
  <cp:revision>616</cp:revision>
  <cp:lastPrinted>2022-03-21T03:59:12Z</cp:lastPrinted>
  <dcterms:created xsi:type="dcterms:W3CDTF">2019-06-12T04:41:32Z</dcterms:created>
  <dcterms:modified xsi:type="dcterms:W3CDTF">2022-06-03T03:47:58Z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0x010100A77FA5DB0B8B08438B7D1963C17087320600DB72F7919D719F4496D8F7588E3CD806</vt:lpwstr>
  </property>
</Properties>
</file>