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6" r:id="rId2"/>
    <p:sldId id="257" r:id="rId3"/>
    <p:sldId id="280" r:id="rId4"/>
    <p:sldId id="288" r:id="rId5"/>
    <p:sldId id="287" r:id="rId6"/>
    <p:sldId id="281" r:id="rId7"/>
    <p:sldId id="265" r:id="rId8"/>
    <p:sldId id="282" r:id="rId9"/>
    <p:sldId id="266" r:id="rId10"/>
    <p:sldId id="283" r:id="rId11"/>
    <p:sldId id="269" r:id="rId12"/>
    <p:sldId id="339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85" userDrawn="1">
          <p15:clr>
            <a:srgbClr val="A4A3A4"/>
          </p15:clr>
        </p15:guide>
        <p15:guide id="3" orient="horz" pos="15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43434"/>
    <a:srgbClr val="5E5E5E"/>
    <a:srgbClr val="666666"/>
    <a:srgbClr val="747474"/>
    <a:srgbClr val="868686"/>
    <a:srgbClr val="939393"/>
    <a:srgbClr val="000000"/>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86" d="100"/>
          <a:sy n="86" d="100"/>
        </p:scale>
        <p:origin x="562" y="67"/>
      </p:cViewPr>
      <p:guideLst>
        <p:guide orient="horz" pos="2137"/>
        <p:guide pos="3885"/>
        <p:guide orient="horz" pos="1525"/>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DD9F60F-6DA4-4E15-B220-A5393C1BD6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8A6CB7-0E75-4452-8C8C-91CF38C81A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t>2018/9/24</a:t>
            </a:fld>
            <a:endParaRPr lang="zh-CN" altLang="en-US"/>
          </a:p>
        </p:txBody>
      </p:sp>
      <p:sp>
        <p:nvSpPr>
          <p:cNvPr id="4" name="页脚占位符 3">
            <a:extLst>
              <a:ext uri="{FF2B5EF4-FFF2-40B4-BE49-F238E27FC236}">
                <a16:creationId xmlns:a16="http://schemas.microsoft.com/office/drawing/2014/main" id="{47F52A52-1A12-4321-9491-D167F188A9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583295F-7AEA-44EA-BBC3-27DE621923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t>‹#›</a:t>
            </a:fld>
            <a:endParaRPr lang="zh-CN" altLang="en-US"/>
          </a:p>
        </p:txBody>
      </p:sp>
    </p:spTree>
    <p:extLst>
      <p:ext uri="{BB962C8B-B14F-4D97-AF65-F5344CB8AC3E}">
        <p14:creationId xmlns:p14="http://schemas.microsoft.com/office/powerpoint/2010/main" val="4201869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t>2018/9/24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t>‹#›</a:t>
            </a:fld>
            <a:endParaRPr lang="zh-CN" altLang="en-US"/>
          </a:p>
        </p:txBody>
      </p:sp>
    </p:spTree>
    <p:extLst>
      <p:ext uri="{BB962C8B-B14F-4D97-AF65-F5344CB8AC3E}">
        <p14:creationId xmlns:p14="http://schemas.microsoft.com/office/powerpoint/2010/main" val="12088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3</a:t>
            </a:fld>
            <a:endParaRPr lang="zh-CN" altLang="en-US"/>
          </a:p>
        </p:txBody>
      </p:sp>
    </p:spTree>
    <p:extLst>
      <p:ext uri="{BB962C8B-B14F-4D97-AF65-F5344CB8AC3E}">
        <p14:creationId xmlns:p14="http://schemas.microsoft.com/office/powerpoint/2010/main" val="96140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6</a:t>
            </a:fld>
            <a:endParaRPr lang="zh-CN" altLang="en-US"/>
          </a:p>
        </p:txBody>
      </p:sp>
    </p:spTree>
    <p:extLst>
      <p:ext uri="{BB962C8B-B14F-4D97-AF65-F5344CB8AC3E}">
        <p14:creationId xmlns:p14="http://schemas.microsoft.com/office/powerpoint/2010/main" val="157294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8</a:t>
            </a:fld>
            <a:endParaRPr lang="zh-CN" altLang="en-US"/>
          </a:p>
        </p:txBody>
      </p:sp>
    </p:spTree>
    <p:extLst>
      <p:ext uri="{BB962C8B-B14F-4D97-AF65-F5344CB8AC3E}">
        <p14:creationId xmlns:p14="http://schemas.microsoft.com/office/powerpoint/2010/main" val="83403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10</a:t>
            </a:fld>
            <a:endParaRPr lang="zh-CN" altLang="en-US"/>
          </a:p>
        </p:txBody>
      </p:sp>
    </p:spTree>
    <p:extLst>
      <p:ext uri="{BB962C8B-B14F-4D97-AF65-F5344CB8AC3E}">
        <p14:creationId xmlns:p14="http://schemas.microsoft.com/office/powerpoint/2010/main" val="107934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06812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t>13</a:t>
            </a:fld>
            <a:endParaRPr lang="zh-CN" altLang="en-US"/>
          </a:p>
        </p:txBody>
      </p:sp>
    </p:spTree>
    <p:extLst>
      <p:ext uri="{BB962C8B-B14F-4D97-AF65-F5344CB8AC3E}">
        <p14:creationId xmlns:p14="http://schemas.microsoft.com/office/powerpoint/2010/main" val="1500314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63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2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5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4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6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extLst>
      <p:ext uri="{BB962C8B-B14F-4D97-AF65-F5344CB8AC3E}">
        <p14:creationId xmlns:p14="http://schemas.microsoft.com/office/powerpoint/2010/main" val="353689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0627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t>2018/9/24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t>‹#›</a:t>
            </a:fld>
            <a:endParaRPr lang="zh-CN" altLang="en-US"/>
          </a:p>
        </p:txBody>
      </p:sp>
    </p:spTree>
    <p:extLst>
      <p:ext uri="{BB962C8B-B14F-4D97-AF65-F5344CB8AC3E}">
        <p14:creationId xmlns:p14="http://schemas.microsoft.com/office/powerpoint/2010/main" val="27668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jpg"/><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81002" y="4410313"/>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汇报人：廖玮雯</a:t>
            </a:r>
          </a:p>
        </p:txBody>
      </p:sp>
      <p:sp>
        <p:nvSpPr>
          <p:cNvPr id="18" name="文本框 17"/>
          <p:cNvSpPr txBox="1"/>
          <p:nvPr/>
        </p:nvSpPr>
        <p:spPr>
          <a:xfrm>
            <a:off x="7280224" y="4398738"/>
            <a:ext cx="1673808" cy="307777"/>
          </a:xfrm>
          <a:prstGeom prst="rect">
            <a:avLst/>
          </a:prstGeom>
          <a:noFill/>
        </p:spPr>
        <p:txBody>
          <a:bodyPr wrap="square" rtlCol="0">
            <a:spAutoFit/>
          </a:bodyPr>
          <a:lstStyle/>
          <a:p>
            <a:r>
              <a:rPr lang="zh-CN" altLang="en-US" sz="1400" dirty="0">
                <a:latin typeface="明兰" panose="02010600030101010101" pitchFamily="2" charset="-122"/>
                <a:ea typeface="明兰" panose="02010600030101010101" pitchFamily="2" charset="-122"/>
              </a:rPr>
              <a:t>专业：软件工程</a:t>
            </a: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3" name="Freeform 6"/>
          <p:cNvSpPr>
            <a:spLocks noEditPoints="1"/>
          </p:cNvSpPr>
          <p:nvPr/>
        </p:nvSpPr>
        <p:spPr bwMode="auto">
          <a:xfrm>
            <a:off x="4176044" y="4488484"/>
            <a:ext cx="147638" cy="147638"/>
          </a:xfrm>
          <a:custGeom>
            <a:avLst/>
            <a:gdLst>
              <a:gd name="T0" fmla="*/ 2899 w 3290"/>
              <a:gd name="T1" fmla="*/ 2617 h 3421"/>
              <a:gd name="T2" fmla="*/ 2623 w 3290"/>
              <a:gd name="T3" fmla="*/ 2363 h 3421"/>
              <a:gd name="T4" fmla="*/ 2299 w 3290"/>
              <a:gd name="T5" fmla="*/ 2176 h 3421"/>
              <a:gd name="T6" fmla="*/ 2173 w 3290"/>
              <a:gd name="T7" fmla="*/ 2073 h 3421"/>
              <a:gd name="T8" fmla="*/ 2404 w 3290"/>
              <a:gd name="T9" fmla="*/ 1891 h 3421"/>
              <a:gd name="T10" fmla="*/ 2587 w 3290"/>
              <a:gd name="T11" fmla="*/ 1637 h 3421"/>
              <a:gd name="T12" fmla="*/ 2693 w 3290"/>
              <a:gd name="T13" fmla="*/ 1345 h 3421"/>
              <a:gd name="T14" fmla="*/ 2714 w 3290"/>
              <a:gd name="T15" fmla="*/ 1028 h 3421"/>
              <a:gd name="T16" fmla="*/ 2650 w 3290"/>
              <a:gd name="T17" fmla="*/ 720 h 3421"/>
              <a:gd name="T18" fmla="*/ 2505 w 3290"/>
              <a:gd name="T19" fmla="*/ 445 h 3421"/>
              <a:gd name="T20" fmla="*/ 2288 w 3290"/>
              <a:gd name="T21" fmla="*/ 220 h 3421"/>
              <a:gd name="T22" fmla="*/ 2023 w 3290"/>
              <a:gd name="T23" fmla="*/ 69 h 3421"/>
              <a:gd name="T24" fmla="*/ 1727 w 3290"/>
              <a:gd name="T25" fmla="*/ 2 h 3421"/>
              <a:gd name="T26" fmla="*/ 1422 w 3290"/>
              <a:gd name="T27" fmla="*/ 25 h 3421"/>
              <a:gd name="T28" fmla="*/ 1139 w 3290"/>
              <a:gd name="T29" fmla="*/ 134 h 3421"/>
              <a:gd name="T30" fmla="*/ 895 w 3290"/>
              <a:gd name="T31" fmla="*/ 325 h 3421"/>
              <a:gd name="T32" fmla="*/ 712 w 3290"/>
              <a:gd name="T33" fmla="*/ 577 h 3421"/>
              <a:gd name="T34" fmla="*/ 607 w 3290"/>
              <a:gd name="T35" fmla="*/ 871 h 3421"/>
              <a:gd name="T36" fmla="*/ 585 w 3290"/>
              <a:gd name="T37" fmla="*/ 1188 h 3421"/>
              <a:gd name="T38" fmla="*/ 649 w 3290"/>
              <a:gd name="T39" fmla="*/ 1495 h 3421"/>
              <a:gd name="T40" fmla="*/ 794 w 3290"/>
              <a:gd name="T41" fmla="*/ 1770 h 3421"/>
              <a:gd name="T42" fmla="*/ 1004 w 3290"/>
              <a:gd name="T43" fmla="*/ 1990 h 3421"/>
              <a:gd name="T44" fmla="*/ 1132 w 3290"/>
              <a:gd name="T45" fmla="*/ 2123 h 3421"/>
              <a:gd name="T46" fmla="*/ 825 w 3290"/>
              <a:gd name="T47" fmla="*/ 2261 h 3421"/>
              <a:gd name="T48" fmla="*/ 521 w 3290"/>
              <a:gd name="T49" fmla="*/ 2484 h 3421"/>
              <a:gd name="T50" fmla="*/ 275 w 3290"/>
              <a:gd name="T51" fmla="*/ 2767 h 3421"/>
              <a:gd name="T52" fmla="*/ 89 w 3290"/>
              <a:gd name="T53" fmla="*/ 3103 h 3421"/>
              <a:gd name="T54" fmla="*/ 165 w 3290"/>
              <a:gd name="T55" fmla="*/ 3421 h 3421"/>
              <a:gd name="T56" fmla="*/ 294 w 3290"/>
              <a:gd name="T57" fmla="*/ 3068 h 3421"/>
              <a:gd name="T58" fmla="*/ 500 w 3290"/>
              <a:gd name="T59" fmla="*/ 2756 h 3421"/>
              <a:gd name="T60" fmla="*/ 765 w 3290"/>
              <a:gd name="T61" fmla="*/ 2508 h 3421"/>
              <a:gd name="T62" fmla="*/ 1057 w 3290"/>
              <a:gd name="T63" fmla="*/ 2339 h 3421"/>
              <a:gd name="T64" fmla="*/ 1386 w 3290"/>
              <a:gd name="T65" fmla="*/ 2240 h 3421"/>
              <a:gd name="T66" fmla="*/ 1733 w 3290"/>
              <a:gd name="T67" fmla="*/ 2220 h 3421"/>
              <a:gd name="T68" fmla="*/ 2073 w 3290"/>
              <a:gd name="T69" fmla="*/ 2280 h 3421"/>
              <a:gd name="T70" fmla="*/ 2383 w 3290"/>
              <a:gd name="T71" fmla="*/ 2415 h 3421"/>
              <a:gd name="T72" fmla="*/ 2662 w 3290"/>
              <a:gd name="T73" fmla="*/ 2621 h 3421"/>
              <a:gd name="T74" fmla="*/ 2902 w 3290"/>
              <a:gd name="T75" fmla="*/ 2905 h 3421"/>
              <a:gd name="T76" fmla="*/ 3071 w 3290"/>
              <a:gd name="T77" fmla="*/ 3238 h 3421"/>
              <a:gd name="T78" fmla="*/ 3265 w 3290"/>
              <a:gd name="T79" fmla="*/ 3282 h 3421"/>
              <a:gd name="T80" fmla="*/ 3117 w 3290"/>
              <a:gd name="T81" fmla="*/ 2927 h 3421"/>
              <a:gd name="T82" fmla="*/ 764 w 3290"/>
              <a:gd name="T83" fmla="*/ 957 h 3421"/>
              <a:gd name="T84" fmla="*/ 853 w 3290"/>
              <a:gd name="T85" fmla="*/ 680 h 3421"/>
              <a:gd name="T86" fmla="*/ 1016 w 3290"/>
              <a:gd name="T87" fmla="*/ 449 h 3421"/>
              <a:gd name="T88" fmla="*/ 1237 w 3290"/>
              <a:gd name="T89" fmla="*/ 280 h 3421"/>
              <a:gd name="T90" fmla="*/ 1505 w 3290"/>
              <a:gd name="T91" fmla="*/ 188 h 3421"/>
              <a:gd name="T92" fmla="*/ 1795 w 3290"/>
              <a:gd name="T93" fmla="*/ 188 h 3421"/>
              <a:gd name="T94" fmla="*/ 2062 w 3290"/>
              <a:gd name="T95" fmla="*/ 280 h 3421"/>
              <a:gd name="T96" fmla="*/ 2284 w 3290"/>
              <a:gd name="T97" fmla="*/ 449 h 3421"/>
              <a:gd name="T98" fmla="*/ 2446 w 3290"/>
              <a:gd name="T99" fmla="*/ 680 h 3421"/>
              <a:gd name="T100" fmla="*/ 2535 w 3290"/>
              <a:gd name="T101" fmla="*/ 957 h 3421"/>
              <a:gd name="T102" fmla="*/ 2535 w 3290"/>
              <a:gd name="T103" fmla="*/ 1259 h 3421"/>
              <a:gd name="T104" fmla="*/ 2446 w 3290"/>
              <a:gd name="T105" fmla="*/ 1535 h 3421"/>
              <a:gd name="T106" fmla="*/ 2284 w 3290"/>
              <a:gd name="T107" fmla="*/ 1766 h 3421"/>
              <a:gd name="T108" fmla="*/ 2062 w 3290"/>
              <a:gd name="T109" fmla="*/ 1935 h 3421"/>
              <a:gd name="T110" fmla="*/ 1795 w 3290"/>
              <a:gd name="T111" fmla="*/ 2026 h 3421"/>
              <a:gd name="T112" fmla="*/ 1505 w 3290"/>
              <a:gd name="T113" fmla="*/ 2026 h 3421"/>
              <a:gd name="T114" fmla="*/ 1237 w 3290"/>
              <a:gd name="T115" fmla="*/ 1935 h 3421"/>
              <a:gd name="T116" fmla="*/ 1016 w 3290"/>
              <a:gd name="T117" fmla="*/ 1766 h 3421"/>
              <a:gd name="T118" fmla="*/ 853 w 3290"/>
              <a:gd name="T119" fmla="*/ 1535 h 3421"/>
              <a:gd name="T120" fmla="*/ 764 w 3290"/>
              <a:gd name="T121" fmla="*/ 1259 h 3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90" h="3421">
                <a:moveTo>
                  <a:pt x="3068" y="2844"/>
                </a:moveTo>
                <a:lnTo>
                  <a:pt x="3015" y="2765"/>
                </a:lnTo>
                <a:lnTo>
                  <a:pt x="2959" y="2690"/>
                </a:lnTo>
                <a:lnTo>
                  <a:pt x="2899" y="2617"/>
                </a:lnTo>
                <a:lnTo>
                  <a:pt x="2836" y="2548"/>
                </a:lnTo>
                <a:lnTo>
                  <a:pt x="2768" y="2483"/>
                </a:lnTo>
                <a:lnTo>
                  <a:pt x="2698" y="2421"/>
                </a:lnTo>
                <a:lnTo>
                  <a:pt x="2623" y="2363"/>
                </a:lnTo>
                <a:lnTo>
                  <a:pt x="2546" y="2309"/>
                </a:lnTo>
                <a:lnTo>
                  <a:pt x="2465" y="2260"/>
                </a:lnTo>
                <a:lnTo>
                  <a:pt x="2383" y="2216"/>
                </a:lnTo>
                <a:lnTo>
                  <a:pt x="2299" y="2176"/>
                </a:lnTo>
                <a:lnTo>
                  <a:pt x="2212" y="2142"/>
                </a:lnTo>
                <a:lnTo>
                  <a:pt x="2161" y="2124"/>
                </a:lnTo>
                <a:lnTo>
                  <a:pt x="2110" y="2107"/>
                </a:lnTo>
                <a:lnTo>
                  <a:pt x="2173" y="2073"/>
                </a:lnTo>
                <a:lnTo>
                  <a:pt x="2235" y="2034"/>
                </a:lnTo>
                <a:lnTo>
                  <a:pt x="2294" y="1991"/>
                </a:lnTo>
                <a:lnTo>
                  <a:pt x="2350" y="1943"/>
                </a:lnTo>
                <a:lnTo>
                  <a:pt x="2404" y="1891"/>
                </a:lnTo>
                <a:lnTo>
                  <a:pt x="2456" y="1832"/>
                </a:lnTo>
                <a:lnTo>
                  <a:pt x="2506" y="1770"/>
                </a:lnTo>
                <a:lnTo>
                  <a:pt x="2549" y="1705"/>
                </a:lnTo>
                <a:lnTo>
                  <a:pt x="2587" y="1637"/>
                </a:lnTo>
                <a:lnTo>
                  <a:pt x="2621" y="1567"/>
                </a:lnTo>
                <a:lnTo>
                  <a:pt x="2650" y="1495"/>
                </a:lnTo>
                <a:lnTo>
                  <a:pt x="2674" y="1421"/>
                </a:lnTo>
                <a:lnTo>
                  <a:pt x="2693" y="1345"/>
                </a:lnTo>
                <a:lnTo>
                  <a:pt x="2706" y="1267"/>
                </a:lnTo>
                <a:lnTo>
                  <a:pt x="2714" y="1188"/>
                </a:lnTo>
                <a:lnTo>
                  <a:pt x="2717" y="1108"/>
                </a:lnTo>
                <a:lnTo>
                  <a:pt x="2714" y="1028"/>
                </a:lnTo>
                <a:lnTo>
                  <a:pt x="2706" y="948"/>
                </a:lnTo>
                <a:lnTo>
                  <a:pt x="2693" y="871"/>
                </a:lnTo>
                <a:lnTo>
                  <a:pt x="2674" y="794"/>
                </a:lnTo>
                <a:lnTo>
                  <a:pt x="2650" y="720"/>
                </a:lnTo>
                <a:lnTo>
                  <a:pt x="2621" y="647"/>
                </a:lnTo>
                <a:lnTo>
                  <a:pt x="2587" y="577"/>
                </a:lnTo>
                <a:lnTo>
                  <a:pt x="2549" y="510"/>
                </a:lnTo>
                <a:lnTo>
                  <a:pt x="2505" y="445"/>
                </a:lnTo>
                <a:lnTo>
                  <a:pt x="2456" y="383"/>
                </a:lnTo>
                <a:lnTo>
                  <a:pt x="2404" y="325"/>
                </a:lnTo>
                <a:lnTo>
                  <a:pt x="2347" y="270"/>
                </a:lnTo>
                <a:lnTo>
                  <a:pt x="2288" y="220"/>
                </a:lnTo>
                <a:lnTo>
                  <a:pt x="2225" y="174"/>
                </a:lnTo>
                <a:lnTo>
                  <a:pt x="2160" y="134"/>
                </a:lnTo>
                <a:lnTo>
                  <a:pt x="2093" y="99"/>
                </a:lnTo>
                <a:lnTo>
                  <a:pt x="2023" y="69"/>
                </a:lnTo>
                <a:lnTo>
                  <a:pt x="1952" y="44"/>
                </a:lnTo>
                <a:lnTo>
                  <a:pt x="1878" y="25"/>
                </a:lnTo>
                <a:lnTo>
                  <a:pt x="1803" y="11"/>
                </a:lnTo>
                <a:lnTo>
                  <a:pt x="1727" y="2"/>
                </a:lnTo>
                <a:lnTo>
                  <a:pt x="1650" y="0"/>
                </a:lnTo>
                <a:lnTo>
                  <a:pt x="1572" y="2"/>
                </a:lnTo>
                <a:lnTo>
                  <a:pt x="1496" y="11"/>
                </a:lnTo>
                <a:lnTo>
                  <a:pt x="1422" y="25"/>
                </a:lnTo>
                <a:lnTo>
                  <a:pt x="1347" y="44"/>
                </a:lnTo>
                <a:lnTo>
                  <a:pt x="1276" y="69"/>
                </a:lnTo>
                <a:lnTo>
                  <a:pt x="1206" y="99"/>
                </a:lnTo>
                <a:lnTo>
                  <a:pt x="1139" y="134"/>
                </a:lnTo>
                <a:lnTo>
                  <a:pt x="1074" y="174"/>
                </a:lnTo>
                <a:lnTo>
                  <a:pt x="1011" y="220"/>
                </a:lnTo>
                <a:lnTo>
                  <a:pt x="952" y="270"/>
                </a:lnTo>
                <a:lnTo>
                  <a:pt x="895" y="325"/>
                </a:lnTo>
                <a:lnTo>
                  <a:pt x="843" y="383"/>
                </a:lnTo>
                <a:lnTo>
                  <a:pt x="794" y="445"/>
                </a:lnTo>
                <a:lnTo>
                  <a:pt x="750" y="510"/>
                </a:lnTo>
                <a:lnTo>
                  <a:pt x="712" y="577"/>
                </a:lnTo>
                <a:lnTo>
                  <a:pt x="678" y="647"/>
                </a:lnTo>
                <a:lnTo>
                  <a:pt x="649" y="720"/>
                </a:lnTo>
                <a:lnTo>
                  <a:pt x="625" y="794"/>
                </a:lnTo>
                <a:lnTo>
                  <a:pt x="607" y="871"/>
                </a:lnTo>
                <a:lnTo>
                  <a:pt x="593" y="948"/>
                </a:lnTo>
                <a:lnTo>
                  <a:pt x="585" y="1028"/>
                </a:lnTo>
                <a:lnTo>
                  <a:pt x="582" y="1108"/>
                </a:lnTo>
                <a:lnTo>
                  <a:pt x="585" y="1188"/>
                </a:lnTo>
                <a:lnTo>
                  <a:pt x="593" y="1267"/>
                </a:lnTo>
                <a:lnTo>
                  <a:pt x="607" y="1345"/>
                </a:lnTo>
                <a:lnTo>
                  <a:pt x="625" y="1421"/>
                </a:lnTo>
                <a:lnTo>
                  <a:pt x="649" y="1495"/>
                </a:lnTo>
                <a:lnTo>
                  <a:pt x="678" y="1567"/>
                </a:lnTo>
                <a:lnTo>
                  <a:pt x="712" y="1637"/>
                </a:lnTo>
                <a:lnTo>
                  <a:pt x="750" y="1705"/>
                </a:lnTo>
                <a:lnTo>
                  <a:pt x="794" y="1770"/>
                </a:lnTo>
                <a:lnTo>
                  <a:pt x="843" y="1832"/>
                </a:lnTo>
                <a:lnTo>
                  <a:pt x="895" y="1891"/>
                </a:lnTo>
                <a:lnTo>
                  <a:pt x="948" y="1943"/>
                </a:lnTo>
                <a:lnTo>
                  <a:pt x="1004" y="1990"/>
                </a:lnTo>
                <a:lnTo>
                  <a:pt x="1063" y="2033"/>
                </a:lnTo>
                <a:lnTo>
                  <a:pt x="1123" y="2072"/>
                </a:lnTo>
                <a:lnTo>
                  <a:pt x="1186" y="2106"/>
                </a:lnTo>
                <a:lnTo>
                  <a:pt x="1132" y="2123"/>
                </a:lnTo>
                <a:lnTo>
                  <a:pt x="1078" y="2142"/>
                </a:lnTo>
                <a:lnTo>
                  <a:pt x="991" y="2177"/>
                </a:lnTo>
                <a:lnTo>
                  <a:pt x="907" y="2216"/>
                </a:lnTo>
                <a:lnTo>
                  <a:pt x="825" y="2261"/>
                </a:lnTo>
                <a:lnTo>
                  <a:pt x="744" y="2310"/>
                </a:lnTo>
                <a:lnTo>
                  <a:pt x="667" y="2363"/>
                </a:lnTo>
                <a:lnTo>
                  <a:pt x="592" y="2421"/>
                </a:lnTo>
                <a:lnTo>
                  <a:pt x="521" y="2484"/>
                </a:lnTo>
                <a:lnTo>
                  <a:pt x="454" y="2549"/>
                </a:lnTo>
                <a:lnTo>
                  <a:pt x="391" y="2618"/>
                </a:lnTo>
                <a:lnTo>
                  <a:pt x="331" y="2691"/>
                </a:lnTo>
                <a:lnTo>
                  <a:pt x="275" y="2767"/>
                </a:lnTo>
                <a:lnTo>
                  <a:pt x="221" y="2846"/>
                </a:lnTo>
                <a:lnTo>
                  <a:pt x="173" y="2929"/>
                </a:lnTo>
                <a:lnTo>
                  <a:pt x="129" y="3015"/>
                </a:lnTo>
                <a:lnTo>
                  <a:pt x="89" y="3103"/>
                </a:lnTo>
                <a:lnTo>
                  <a:pt x="55" y="3193"/>
                </a:lnTo>
                <a:lnTo>
                  <a:pt x="25" y="3285"/>
                </a:lnTo>
                <a:lnTo>
                  <a:pt x="0" y="3379"/>
                </a:lnTo>
                <a:lnTo>
                  <a:pt x="165" y="3421"/>
                </a:lnTo>
                <a:lnTo>
                  <a:pt x="189" y="3329"/>
                </a:lnTo>
                <a:lnTo>
                  <a:pt x="219" y="3240"/>
                </a:lnTo>
                <a:lnTo>
                  <a:pt x="254" y="3152"/>
                </a:lnTo>
                <a:lnTo>
                  <a:pt x="294" y="3068"/>
                </a:lnTo>
                <a:lnTo>
                  <a:pt x="339" y="2985"/>
                </a:lnTo>
                <a:lnTo>
                  <a:pt x="388" y="2906"/>
                </a:lnTo>
                <a:lnTo>
                  <a:pt x="442" y="2830"/>
                </a:lnTo>
                <a:lnTo>
                  <a:pt x="500" y="2756"/>
                </a:lnTo>
                <a:lnTo>
                  <a:pt x="562" y="2687"/>
                </a:lnTo>
                <a:lnTo>
                  <a:pt x="628" y="2621"/>
                </a:lnTo>
                <a:lnTo>
                  <a:pt x="698" y="2560"/>
                </a:lnTo>
                <a:lnTo>
                  <a:pt x="765" y="2508"/>
                </a:lnTo>
                <a:lnTo>
                  <a:pt x="835" y="2460"/>
                </a:lnTo>
                <a:lnTo>
                  <a:pt x="907" y="2415"/>
                </a:lnTo>
                <a:lnTo>
                  <a:pt x="981" y="2376"/>
                </a:lnTo>
                <a:lnTo>
                  <a:pt x="1057" y="2339"/>
                </a:lnTo>
                <a:lnTo>
                  <a:pt x="1135" y="2308"/>
                </a:lnTo>
                <a:lnTo>
                  <a:pt x="1217" y="2281"/>
                </a:lnTo>
                <a:lnTo>
                  <a:pt x="1301" y="2258"/>
                </a:lnTo>
                <a:lnTo>
                  <a:pt x="1386" y="2240"/>
                </a:lnTo>
                <a:lnTo>
                  <a:pt x="1472" y="2228"/>
                </a:lnTo>
                <a:lnTo>
                  <a:pt x="1558" y="2220"/>
                </a:lnTo>
                <a:lnTo>
                  <a:pt x="1645" y="2217"/>
                </a:lnTo>
                <a:lnTo>
                  <a:pt x="1733" y="2220"/>
                </a:lnTo>
                <a:lnTo>
                  <a:pt x="1819" y="2228"/>
                </a:lnTo>
                <a:lnTo>
                  <a:pt x="1904" y="2240"/>
                </a:lnTo>
                <a:lnTo>
                  <a:pt x="1990" y="2258"/>
                </a:lnTo>
                <a:lnTo>
                  <a:pt x="2073" y="2280"/>
                </a:lnTo>
                <a:lnTo>
                  <a:pt x="2155" y="2308"/>
                </a:lnTo>
                <a:lnTo>
                  <a:pt x="2233" y="2339"/>
                </a:lnTo>
                <a:lnTo>
                  <a:pt x="2309" y="2375"/>
                </a:lnTo>
                <a:lnTo>
                  <a:pt x="2383" y="2415"/>
                </a:lnTo>
                <a:lnTo>
                  <a:pt x="2455" y="2459"/>
                </a:lnTo>
                <a:lnTo>
                  <a:pt x="2525" y="2507"/>
                </a:lnTo>
                <a:lnTo>
                  <a:pt x="2592" y="2560"/>
                </a:lnTo>
                <a:lnTo>
                  <a:pt x="2662" y="2621"/>
                </a:lnTo>
                <a:lnTo>
                  <a:pt x="2728" y="2687"/>
                </a:lnTo>
                <a:lnTo>
                  <a:pt x="2790" y="2755"/>
                </a:lnTo>
                <a:lnTo>
                  <a:pt x="2848" y="2828"/>
                </a:lnTo>
                <a:lnTo>
                  <a:pt x="2902" y="2905"/>
                </a:lnTo>
                <a:lnTo>
                  <a:pt x="2951" y="2984"/>
                </a:lnTo>
                <a:lnTo>
                  <a:pt x="2996" y="3066"/>
                </a:lnTo>
                <a:lnTo>
                  <a:pt x="3036" y="3151"/>
                </a:lnTo>
                <a:lnTo>
                  <a:pt x="3071" y="3238"/>
                </a:lnTo>
                <a:lnTo>
                  <a:pt x="3101" y="3327"/>
                </a:lnTo>
                <a:lnTo>
                  <a:pt x="3125" y="3419"/>
                </a:lnTo>
                <a:lnTo>
                  <a:pt x="3290" y="3376"/>
                </a:lnTo>
                <a:lnTo>
                  <a:pt x="3265" y="3282"/>
                </a:lnTo>
                <a:lnTo>
                  <a:pt x="3235" y="3191"/>
                </a:lnTo>
                <a:lnTo>
                  <a:pt x="3201" y="3100"/>
                </a:lnTo>
                <a:lnTo>
                  <a:pt x="3161" y="3013"/>
                </a:lnTo>
                <a:lnTo>
                  <a:pt x="3117" y="2927"/>
                </a:lnTo>
                <a:lnTo>
                  <a:pt x="3068" y="2844"/>
                </a:lnTo>
                <a:close/>
                <a:moveTo>
                  <a:pt x="752" y="1108"/>
                </a:moveTo>
                <a:lnTo>
                  <a:pt x="755" y="1031"/>
                </a:lnTo>
                <a:lnTo>
                  <a:pt x="764" y="957"/>
                </a:lnTo>
                <a:lnTo>
                  <a:pt x="778" y="884"/>
                </a:lnTo>
                <a:lnTo>
                  <a:pt x="798" y="813"/>
                </a:lnTo>
                <a:lnTo>
                  <a:pt x="824" y="745"/>
                </a:lnTo>
                <a:lnTo>
                  <a:pt x="853" y="680"/>
                </a:lnTo>
                <a:lnTo>
                  <a:pt x="888" y="617"/>
                </a:lnTo>
                <a:lnTo>
                  <a:pt x="926" y="558"/>
                </a:lnTo>
                <a:lnTo>
                  <a:pt x="969" y="501"/>
                </a:lnTo>
                <a:lnTo>
                  <a:pt x="1016" y="449"/>
                </a:lnTo>
                <a:lnTo>
                  <a:pt x="1066" y="401"/>
                </a:lnTo>
                <a:lnTo>
                  <a:pt x="1120" y="356"/>
                </a:lnTo>
                <a:lnTo>
                  <a:pt x="1177" y="316"/>
                </a:lnTo>
                <a:lnTo>
                  <a:pt x="1237" y="280"/>
                </a:lnTo>
                <a:lnTo>
                  <a:pt x="1300" y="250"/>
                </a:lnTo>
                <a:lnTo>
                  <a:pt x="1366" y="224"/>
                </a:lnTo>
                <a:lnTo>
                  <a:pt x="1435" y="203"/>
                </a:lnTo>
                <a:lnTo>
                  <a:pt x="1505" y="188"/>
                </a:lnTo>
                <a:lnTo>
                  <a:pt x="1576" y="179"/>
                </a:lnTo>
                <a:lnTo>
                  <a:pt x="1650" y="176"/>
                </a:lnTo>
                <a:lnTo>
                  <a:pt x="1723" y="179"/>
                </a:lnTo>
                <a:lnTo>
                  <a:pt x="1795" y="188"/>
                </a:lnTo>
                <a:lnTo>
                  <a:pt x="1865" y="203"/>
                </a:lnTo>
                <a:lnTo>
                  <a:pt x="1933" y="224"/>
                </a:lnTo>
                <a:lnTo>
                  <a:pt x="1999" y="250"/>
                </a:lnTo>
                <a:lnTo>
                  <a:pt x="2062" y="280"/>
                </a:lnTo>
                <a:lnTo>
                  <a:pt x="2122" y="316"/>
                </a:lnTo>
                <a:lnTo>
                  <a:pt x="2179" y="356"/>
                </a:lnTo>
                <a:lnTo>
                  <a:pt x="2233" y="401"/>
                </a:lnTo>
                <a:lnTo>
                  <a:pt x="2284" y="449"/>
                </a:lnTo>
                <a:lnTo>
                  <a:pt x="2330" y="501"/>
                </a:lnTo>
                <a:lnTo>
                  <a:pt x="2373" y="558"/>
                </a:lnTo>
                <a:lnTo>
                  <a:pt x="2412" y="617"/>
                </a:lnTo>
                <a:lnTo>
                  <a:pt x="2446" y="680"/>
                </a:lnTo>
                <a:lnTo>
                  <a:pt x="2477" y="745"/>
                </a:lnTo>
                <a:lnTo>
                  <a:pt x="2501" y="813"/>
                </a:lnTo>
                <a:lnTo>
                  <a:pt x="2521" y="884"/>
                </a:lnTo>
                <a:lnTo>
                  <a:pt x="2535" y="957"/>
                </a:lnTo>
                <a:lnTo>
                  <a:pt x="2544" y="1031"/>
                </a:lnTo>
                <a:lnTo>
                  <a:pt x="2547" y="1108"/>
                </a:lnTo>
                <a:lnTo>
                  <a:pt x="2544" y="1184"/>
                </a:lnTo>
                <a:lnTo>
                  <a:pt x="2535" y="1259"/>
                </a:lnTo>
                <a:lnTo>
                  <a:pt x="2521" y="1331"/>
                </a:lnTo>
                <a:lnTo>
                  <a:pt x="2501" y="1401"/>
                </a:lnTo>
                <a:lnTo>
                  <a:pt x="2477" y="1470"/>
                </a:lnTo>
                <a:lnTo>
                  <a:pt x="2446" y="1535"/>
                </a:lnTo>
                <a:lnTo>
                  <a:pt x="2412" y="1598"/>
                </a:lnTo>
                <a:lnTo>
                  <a:pt x="2373" y="1657"/>
                </a:lnTo>
                <a:lnTo>
                  <a:pt x="2330" y="1713"/>
                </a:lnTo>
                <a:lnTo>
                  <a:pt x="2284" y="1766"/>
                </a:lnTo>
                <a:lnTo>
                  <a:pt x="2233" y="1814"/>
                </a:lnTo>
                <a:lnTo>
                  <a:pt x="2179" y="1859"/>
                </a:lnTo>
                <a:lnTo>
                  <a:pt x="2122" y="1899"/>
                </a:lnTo>
                <a:lnTo>
                  <a:pt x="2062" y="1935"/>
                </a:lnTo>
                <a:lnTo>
                  <a:pt x="1999" y="1966"/>
                </a:lnTo>
                <a:lnTo>
                  <a:pt x="1933" y="1991"/>
                </a:lnTo>
                <a:lnTo>
                  <a:pt x="1865" y="2012"/>
                </a:lnTo>
                <a:lnTo>
                  <a:pt x="1795" y="2026"/>
                </a:lnTo>
                <a:lnTo>
                  <a:pt x="1723" y="2035"/>
                </a:lnTo>
                <a:lnTo>
                  <a:pt x="1650" y="2039"/>
                </a:lnTo>
                <a:lnTo>
                  <a:pt x="1576" y="2035"/>
                </a:lnTo>
                <a:lnTo>
                  <a:pt x="1505" y="2026"/>
                </a:lnTo>
                <a:lnTo>
                  <a:pt x="1435" y="2012"/>
                </a:lnTo>
                <a:lnTo>
                  <a:pt x="1366" y="1991"/>
                </a:lnTo>
                <a:lnTo>
                  <a:pt x="1300" y="1966"/>
                </a:lnTo>
                <a:lnTo>
                  <a:pt x="1237" y="1935"/>
                </a:lnTo>
                <a:lnTo>
                  <a:pt x="1177" y="1899"/>
                </a:lnTo>
                <a:lnTo>
                  <a:pt x="1120" y="1859"/>
                </a:lnTo>
                <a:lnTo>
                  <a:pt x="1066" y="1814"/>
                </a:lnTo>
                <a:lnTo>
                  <a:pt x="1016" y="1766"/>
                </a:lnTo>
                <a:lnTo>
                  <a:pt x="969" y="1713"/>
                </a:lnTo>
                <a:lnTo>
                  <a:pt x="926" y="1657"/>
                </a:lnTo>
                <a:lnTo>
                  <a:pt x="888" y="1598"/>
                </a:lnTo>
                <a:lnTo>
                  <a:pt x="853" y="1535"/>
                </a:lnTo>
                <a:lnTo>
                  <a:pt x="824" y="1470"/>
                </a:lnTo>
                <a:lnTo>
                  <a:pt x="798" y="1401"/>
                </a:lnTo>
                <a:lnTo>
                  <a:pt x="778" y="1331"/>
                </a:lnTo>
                <a:lnTo>
                  <a:pt x="764" y="1259"/>
                </a:lnTo>
                <a:lnTo>
                  <a:pt x="755" y="1184"/>
                </a:lnTo>
                <a:lnTo>
                  <a:pt x="752" y="1108"/>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nvGrpSpPr>
          <p:cNvPr id="30" name="组合 29"/>
          <p:cNvGrpSpPr/>
          <p:nvPr/>
        </p:nvGrpSpPr>
        <p:grpSpPr>
          <a:xfrm>
            <a:off x="7125940" y="4486133"/>
            <a:ext cx="104968" cy="149989"/>
            <a:chOff x="11101388" y="-2608263"/>
            <a:chExt cx="4789488" cy="6843714"/>
          </a:xfrm>
          <a:solidFill>
            <a:schemeClr val="tx1"/>
          </a:solidFill>
        </p:grpSpPr>
        <p:sp>
          <p:nvSpPr>
            <p:cNvPr id="28" name="Freeform 11"/>
            <p:cNvSpPr>
              <a:spLocks/>
            </p:cNvSpPr>
            <p:nvPr/>
          </p:nvSpPr>
          <p:spPr bwMode="auto">
            <a:xfrm>
              <a:off x="11101388" y="641350"/>
              <a:ext cx="4789488" cy="3594101"/>
            </a:xfrm>
            <a:custGeom>
              <a:avLst/>
              <a:gdLst>
                <a:gd name="T0" fmla="*/ 3013 w 3017"/>
                <a:gd name="T1" fmla="*/ 80 h 2264"/>
                <a:gd name="T2" fmla="*/ 2986 w 3017"/>
                <a:gd name="T3" fmla="*/ 32 h 2264"/>
                <a:gd name="T4" fmla="*/ 2937 w 3017"/>
                <a:gd name="T5" fmla="*/ 4 h 2264"/>
                <a:gd name="T6" fmla="*/ 2881 w 3017"/>
                <a:gd name="T7" fmla="*/ 4 h 2264"/>
                <a:gd name="T8" fmla="*/ 2833 w 3017"/>
                <a:gd name="T9" fmla="*/ 32 h 2264"/>
                <a:gd name="T10" fmla="*/ 2805 w 3017"/>
                <a:gd name="T11" fmla="*/ 80 h 2264"/>
                <a:gd name="T12" fmla="*/ 2797 w 3017"/>
                <a:gd name="T13" fmla="*/ 210 h 2264"/>
                <a:gd name="T14" fmla="*/ 2767 w 3017"/>
                <a:gd name="T15" fmla="*/ 405 h 2264"/>
                <a:gd name="T16" fmla="*/ 2708 w 3017"/>
                <a:gd name="T17" fmla="*/ 589 h 2264"/>
                <a:gd name="T18" fmla="*/ 2624 w 3017"/>
                <a:gd name="T19" fmla="*/ 761 h 2264"/>
                <a:gd name="T20" fmla="*/ 2517 w 3017"/>
                <a:gd name="T21" fmla="*/ 917 h 2264"/>
                <a:gd name="T22" fmla="*/ 2389 w 3017"/>
                <a:gd name="T23" fmla="*/ 1055 h 2264"/>
                <a:gd name="T24" fmla="*/ 2241 w 3017"/>
                <a:gd name="T25" fmla="*/ 1173 h 2264"/>
                <a:gd name="T26" fmla="*/ 2076 w 3017"/>
                <a:gd name="T27" fmla="*/ 1270 h 2264"/>
                <a:gd name="T28" fmla="*/ 1898 w 3017"/>
                <a:gd name="T29" fmla="*/ 1342 h 2264"/>
                <a:gd name="T30" fmla="*/ 1708 w 3017"/>
                <a:gd name="T31" fmla="*/ 1387 h 2264"/>
                <a:gd name="T32" fmla="*/ 1508 w 3017"/>
                <a:gd name="T33" fmla="*/ 1401 h 2264"/>
                <a:gd name="T34" fmla="*/ 1309 w 3017"/>
                <a:gd name="T35" fmla="*/ 1387 h 2264"/>
                <a:gd name="T36" fmla="*/ 1119 w 3017"/>
                <a:gd name="T37" fmla="*/ 1342 h 2264"/>
                <a:gd name="T38" fmla="*/ 940 w 3017"/>
                <a:gd name="T39" fmla="*/ 1270 h 2264"/>
                <a:gd name="T40" fmla="*/ 776 w 3017"/>
                <a:gd name="T41" fmla="*/ 1173 h 2264"/>
                <a:gd name="T42" fmla="*/ 628 w 3017"/>
                <a:gd name="T43" fmla="*/ 1055 h 2264"/>
                <a:gd name="T44" fmla="*/ 500 w 3017"/>
                <a:gd name="T45" fmla="*/ 917 h 2264"/>
                <a:gd name="T46" fmla="*/ 393 w 3017"/>
                <a:gd name="T47" fmla="*/ 761 h 2264"/>
                <a:gd name="T48" fmla="*/ 308 w 3017"/>
                <a:gd name="T49" fmla="*/ 589 h 2264"/>
                <a:gd name="T50" fmla="*/ 250 w 3017"/>
                <a:gd name="T51" fmla="*/ 405 h 2264"/>
                <a:gd name="T52" fmla="*/ 220 w 3017"/>
                <a:gd name="T53" fmla="*/ 210 h 2264"/>
                <a:gd name="T54" fmla="*/ 212 w 3017"/>
                <a:gd name="T55" fmla="*/ 80 h 2264"/>
                <a:gd name="T56" fmla="*/ 183 w 3017"/>
                <a:gd name="T57" fmla="*/ 32 h 2264"/>
                <a:gd name="T58" fmla="*/ 136 w 3017"/>
                <a:gd name="T59" fmla="*/ 4 h 2264"/>
                <a:gd name="T60" fmla="*/ 79 w 3017"/>
                <a:gd name="T61" fmla="*/ 4 h 2264"/>
                <a:gd name="T62" fmla="*/ 32 w 3017"/>
                <a:gd name="T63" fmla="*/ 32 h 2264"/>
                <a:gd name="T64" fmla="*/ 4 w 3017"/>
                <a:gd name="T65" fmla="*/ 80 h 2264"/>
                <a:gd name="T66" fmla="*/ 4 w 3017"/>
                <a:gd name="T67" fmla="*/ 222 h 2264"/>
                <a:gd name="T68" fmla="*/ 37 w 3017"/>
                <a:gd name="T69" fmla="*/ 439 h 2264"/>
                <a:gd name="T70" fmla="*/ 100 w 3017"/>
                <a:gd name="T71" fmla="*/ 647 h 2264"/>
                <a:gd name="T72" fmla="*/ 190 w 3017"/>
                <a:gd name="T73" fmla="*/ 839 h 2264"/>
                <a:gd name="T74" fmla="*/ 305 w 3017"/>
                <a:gd name="T75" fmla="*/ 1018 h 2264"/>
                <a:gd name="T76" fmla="*/ 444 w 3017"/>
                <a:gd name="T77" fmla="*/ 1176 h 2264"/>
                <a:gd name="T78" fmla="*/ 604 w 3017"/>
                <a:gd name="T79" fmla="*/ 1315 h 2264"/>
                <a:gd name="T80" fmla="*/ 782 w 3017"/>
                <a:gd name="T81" fmla="*/ 1430 h 2264"/>
                <a:gd name="T82" fmla="*/ 975 w 3017"/>
                <a:gd name="T83" fmla="*/ 1520 h 2264"/>
                <a:gd name="T84" fmla="*/ 1182 w 3017"/>
                <a:gd name="T85" fmla="*/ 1582 h 2264"/>
                <a:gd name="T86" fmla="*/ 1401 w 3017"/>
                <a:gd name="T87" fmla="*/ 1613 h 2264"/>
                <a:gd name="T88" fmla="*/ 1401 w 3017"/>
                <a:gd name="T89" fmla="*/ 2156 h 2264"/>
                <a:gd name="T90" fmla="*/ 1415 w 3017"/>
                <a:gd name="T91" fmla="*/ 2210 h 2264"/>
                <a:gd name="T92" fmla="*/ 1454 w 3017"/>
                <a:gd name="T93" fmla="*/ 2249 h 2264"/>
                <a:gd name="T94" fmla="*/ 1508 w 3017"/>
                <a:gd name="T95" fmla="*/ 2264 h 2264"/>
                <a:gd name="T96" fmla="*/ 1563 w 3017"/>
                <a:gd name="T97" fmla="*/ 2249 h 2264"/>
                <a:gd name="T98" fmla="*/ 1601 w 3017"/>
                <a:gd name="T99" fmla="*/ 2210 h 2264"/>
                <a:gd name="T100" fmla="*/ 1617 w 3017"/>
                <a:gd name="T101" fmla="*/ 2156 h 2264"/>
                <a:gd name="T102" fmla="*/ 1617 w 3017"/>
                <a:gd name="T103" fmla="*/ 1613 h 2264"/>
                <a:gd name="T104" fmla="*/ 1835 w 3017"/>
                <a:gd name="T105" fmla="*/ 1582 h 2264"/>
                <a:gd name="T106" fmla="*/ 2042 w 3017"/>
                <a:gd name="T107" fmla="*/ 1520 h 2264"/>
                <a:gd name="T108" fmla="*/ 2236 w 3017"/>
                <a:gd name="T109" fmla="*/ 1430 h 2264"/>
                <a:gd name="T110" fmla="*/ 2414 w 3017"/>
                <a:gd name="T111" fmla="*/ 1315 h 2264"/>
                <a:gd name="T112" fmla="*/ 2573 w 3017"/>
                <a:gd name="T113" fmla="*/ 1176 h 2264"/>
                <a:gd name="T114" fmla="*/ 2712 w 3017"/>
                <a:gd name="T115" fmla="*/ 1018 h 2264"/>
                <a:gd name="T116" fmla="*/ 2827 w 3017"/>
                <a:gd name="T117" fmla="*/ 839 h 2264"/>
                <a:gd name="T118" fmla="*/ 2918 w 3017"/>
                <a:gd name="T119" fmla="*/ 647 h 2264"/>
                <a:gd name="T120" fmla="*/ 2980 w 3017"/>
                <a:gd name="T121" fmla="*/ 439 h 2264"/>
                <a:gd name="T122" fmla="*/ 3013 w 3017"/>
                <a:gd name="T123" fmla="*/ 222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7" h="2264">
                  <a:moveTo>
                    <a:pt x="3017" y="108"/>
                  </a:moveTo>
                  <a:lnTo>
                    <a:pt x="3013" y="80"/>
                  </a:lnTo>
                  <a:lnTo>
                    <a:pt x="3003" y="54"/>
                  </a:lnTo>
                  <a:lnTo>
                    <a:pt x="2986" y="32"/>
                  </a:lnTo>
                  <a:lnTo>
                    <a:pt x="2963" y="16"/>
                  </a:lnTo>
                  <a:lnTo>
                    <a:pt x="2937" y="4"/>
                  </a:lnTo>
                  <a:lnTo>
                    <a:pt x="2910" y="0"/>
                  </a:lnTo>
                  <a:lnTo>
                    <a:pt x="2881" y="4"/>
                  </a:lnTo>
                  <a:lnTo>
                    <a:pt x="2855" y="16"/>
                  </a:lnTo>
                  <a:lnTo>
                    <a:pt x="2833" y="32"/>
                  </a:lnTo>
                  <a:lnTo>
                    <a:pt x="2816" y="54"/>
                  </a:lnTo>
                  <a:lnTo>
                    <a:pt x="2805" y="80"/>
                  </a:lnTo>
                  <a:lnTo>
                    <a:pt x="2801" y="108"/>
                  </a:lnTo>
                  <a:lnTo>
                    <a:pt x="2797" y="210"/>
                  </a:lnTo>
                  <a:lnTo>
                    <a:pt x="2785" y="308"/>
                  </a:lnTo>
                  <a:lnTo>
                    <a:pt x="2767" y="405"/>
                  </a:lnTo>
                  <a:lnTo>
                    <a:pt x="2741" y="498"/>
                  </a:lnTo>
                  <a:lnTo>
                    <a:pt x="2708" y="589"/>
                  </a:lnTo>
                  <a:lnTo>
                    <a:pt x="2670" y="677"/>
                  </a:lnTo>
                  <a:lnTo>
                    <a:pt x="2624" y="761"/>
                  </a:lnTo>
                  <a:lnTo>
                    <a:pt x="2573" y="841"/>
                  </a:lnTo>
                  <a:lnTo>
                    <a:pt x="2517" y="917"/>
                  </a:lnTo>
                  <a:lnTo>
                    <a:pt x="2456" y="989"/>
                  </a:lnTo>
                  <a:lnTo>
                    <a:pt x="2389" y="1055"/>
                  </a:lnTo>
                  <a:lnTo>
                    <a:pt x="2317" y="1117"/>
                  </a:lnTo>
                  <a:lnTo>
                    <a:pt x="2241" y="1173"/>
                  </a:lnTo>
                  <a:lnTo>
                    <a:pt x="2161" y="1224"/>
                  </a:lnTo>
                  <a:lnTo>
                    <a:pt x="2076" y="1270"/>
                  </a:lnTo>
                  <a:lnTo>
                    <a:pt x="1990" y="1309"/>
                  </a:lnTo>
                  <a:lnTo>
                    <a:pt x="1898" y="1342"/>
                  </a:lnTo>
                  <a:lnTo>
                    <a:pt x="1805" y="1367"/>
                  </a:lnTo>
                  <a:lnTo>
                    <a:pt x="1708" y="1387"/>
                  </a:lnTo>
                  <a:lnTo>
                    <a:pt x="1610" y="1397"/>
                  </a:lnTo>
                  <a:lnTo>
                    <a:pt x="1508" y="1401"/>
                  </a:lnTo>
                  <a:lnTo>
                    <a:pt x="1407" y="1397"/>
                  </a:lnTo>
                  <a:lnTo>
                    <a:pt x="1309" y="1387"/>
                  </a:lnTo>
                  <a:lnTo>
                    <a:pt x="1212" y="1367"/>
                  </a:lnTo>
                  <a:lnTo>
                    <a:pt x="1119" y="1342"/>
                  </a:lnTo>
                  <a:lnTo>
                    <a:pt x="1028" y="1309"/>
                  </a:lnTo>
                  <a:lnTo>
                    <a:pt x="940" y="1270"/>
                  </a:lnTo>
                  <a:lnTo>
                    <a:pt x="856" y="1224"/>
                  </a:lnTo>
                  <a:lnTo>
                    <a:pt x="776" y="1173"/>
                  </a:lnTo>
                  <a:lnTo>
                    <a:pt x="700" y="1117"/>
                  </a:lnTo>
                  <a:lnTo>
                    <a:pt x="628" y="1055"/>
                  </a:lnTo>
                  <a:lnTo>
                    <a:pt x="562" y="989"/>
                  </a:lnTo>
                  <a:lnTo>
                    <a:pt x="500" y="917"/>
                  </a:lnTo>
                  <a:lnTo>
                    <a:pt x="444" y="841"/>
                  </a:lnTo>
                  <a:lnTo>
                    <a:pt x="393" y="761"/>
                  </a:lnTo>
                  <a:lnTo>
                    <a:pt x="347" y="677"/>
                  </a:lnTo>
                  <a:lnTo>
                    <a:pt x="308" y="589"/>
                  </a:lnTo>
                  <a:lnTo>
                    <a:pt x="275" y="498"/>
                  </a:lnTo>
                  <a:lnTo>
                    <a:pt x="250" y="405"/>
                  </a:lnTo>
                  <a:lnTo>
                    <a:pt x="231" y="308"/>
                  </a:lnTo>
                  <a:lnTo>
                    <a:pt x="220" y="210"/>
                  </a:lnTo>
                  <a:lnTo>
                    <a:pt x="216" y="108"/>
                  </a:lnTo>
                  <a:lnTo>
                    <a:pt x="212" y="80"/>
                  </a:lnTo>
                  <a:lnTo>
                    <a:pt x="200" y="54"/>
                  </a:lnTo>
                  <a:lnTo>
                    <a:pt x="183" y="32"/>
                  </a:lnTo>
                  <a:lnTo>
                    <a:pt x="162" y="16"/>
                  </a:lnTo>
                  <a:lnTo>
                    <a:pt x="136" y="4"/>
                  </a:lnTo>
                  <a:lnTo>
                    <a:pt x="107" y="0"/>
                  </a:lnTo>
                  <a:lnTo>
                    <a:pt x="79" y="4"/>
                  </a:lnTo>
                  <a:lnTo>
                    <a:pt x="54" y="16"/>
                  </a:lnTo>
                  <a:lnTo>
                    <a:pt x="32" y="32"/>
                  </a:lnTo>
                  <a:lnTo>
                    <a:pt x="15" y="54"/>
                  </a:lnTo>
                  <a:lnTo>
                    <a:pt x="4" y="80"/>
                  </a:lnTo>
                  <a:lnTo>
                    <a:pt x="0" y="108"/>
                  </a:lnTo>
                  <a:lnTo>
                    <a:pt x="4" y="222"/>
                  </a:lnTo>
                  <a:lnTo>
                    <a:pt x="17" y="332"/>
                  </a:lnTo>
                  <a:lnTo>
                    <a:pt x="37" y="439"/>
                  </a:lnTo>
                  <a:lnTo>
                    <a:pt x="64" y="545"/>
                  </a:lnTo>
                  <a:lnTo>
                    <a:pt x="100" y="647"/>
                  </a:lnTo>
                  <a:lnTo>
                    <a:pt x="142" y="745"/>
                  </a:lnTo>
                  <a:lnTo>
                    <a:pt x="190" y="839"/>
                  </a:lnTo>
                  <a:lnTo>
                    <a:pt x="245" y="931"/>
                  </a:lnTo>
                  <a:lnTo>
                    <a:pt x="305" y="1018"/>
                  </a:lnTo>
                  <a:lnTo>
                    <a:pt x="372" y="1100"/>
                  </a:lnTo>
                  <a:lnTo>
                    <a:pt x="444" y="1176"/>
                  </a:lnTo>
                  <a:lnTo>
                    <a:pt x="521" y="1248"/>
                  </a:lnTo>
                  <a:lnTo>
                    <a:pt x="604" y="1315"/>
                  </a:lnTo>
                  <a:lnTo>
                    <a:pt x="690" y="1375"/>
                  </a:lnTo>
                  <a:lnTo>
                    <a:pt x="782" y="1430"/>
                  </a:lnTo>
                  <a:lnTo>
                    <a:pt x="876" y="1478"/>
                  </a:lnTo>
                  <a:lnTo>
                    <a:pt x="975" y="1520"/>
                  </a:lnTo>
                  <a:lnTo>
                    <a:pt x="1077" y="1554"/>
                  </a:lnTo>
                  <a:lnTo>
                    <a:pt x="1182" y="1582"/>
                  </a:lnTo>
                  <a:lnTo>
                    <a:pt x="1291" y="1601"/>
                  </a:lnTo>
                  <a:lnTo>
                    <a:pt x="1401" y="1613"/>
                  </a:lnTo>
                  <a:lnTo>
                    <a:pt x="1401" y="1617"/>
                  </a:lnTo>
                  <a:lnTo>
                    <a:pt x="1401" y="2156"/>
                  </a:lnTo>
                  <a:lnTo>
                    <a:pt x="1405" y="2185"/>
                  </a:lnTo>
                  <a:lnTo>
                    <a:pt x="1415" y="2210"/>
                  </a:lnTo>
                  <a:lnTo>
                    <a:pt x="1432" y="2232"/>
                  </a:lnTo>
                  <a:lnTo>
                    <a:pt x="1454" y="2249"/>
                  </a:lnTo>
                  <a:lnTo>
                    <a:pt x="1480" y="2260"/>
                  </a:lnTo>
                  <a:lnTo>
                    <a:pt x="1508" y="2264"/>
                  </a:lnTo>
                  <a:lnTo>
                    <a:pt x="1537" y="2260"/>
                  </a:lnTo>
                  <a:lnTo>
                    <a:pt x="1563" y="2249"/>
                  </a:lnTo>
                  <a:lnTo>
                    <a:pt x="1585" y="2232"/>
                  </a:lnTo>
                  <a:lnTo>
                    <a:pt x="1601" y="2210"/>
                  </a:lnTo>
                  <a:lnTo>
                    <a:pt x="1613" y="2185"/>
                  </a:lnTo>
                  <a:lnTo>
                    <a:pt x="1617" y="2156"/>
                  </a:lnTo>
                  <a:lnTo>
                    <a:pt x="1617" y="1617"/>
                  </a:lnTo>
                  <a:lnTo>
                    <a:pt x="1617" y="1613"/>
                  </a:lnTo>
                  <a:lnTo>
                    <a:pt x="1727" y="1601"/>
                  </a:lnTo>
                  <a:lnTo>
                    <a:pt x="1835" y="1582"/>
                  </a:lnTo>
                  <a:lnTo>
                    <a:pt x="1940" y="1554"/>
                  </a:lnTo>
                  <a:lnTo>
                    <a:pt x="2042" y="1520"/>
                  </a:lnTo>
                  <a:lnTo>
                    <a:pt x="2140" y="1478"/>
                  </a:lnTo>
                  <a:lnTo>
                    <a:pt x="2236" y="1430"/>
                  </a:lnTo>
                  <a:lnTo>
                    <a:pt x="2327" y="1375"/>
                  </a:lnTo>
                  <a:lnTo>
                    <a:pt x="2414" y="1315"/>
                  </a:lnTo>
                  <a:lnTo>
                    <a:pt x="2496" y="1248"/>
                  </a:lnTo>
                  <a:lnTo>
                    <a:pt x="2573" y="1176"/>
                  </a:lnTo>
                  <a:lnTo>
                    <a:pt x="2645" y="1100"/>
                  </a:lnTo>
                  <a:lnTo>
                    <a:pt x="2712" y="1018"/>
                  </a:lnTo>
                  <a:lnTo>
                    <a:pt x="2772" y="931"/>
                  </a:lnTo>
                  <a:lnTo>
                    <a:pt x="2827" y="839"/>
                  </a:lnTo>
                  <a:lnTo>
                    <a:pt x="2876" y="745"/>
                  </a:lnTo>
                  <a:lnTo>
                    <a:pt x="2918" y="647"/>
                  </a:lnTo>
                  <a:lnTo>
                    <a:pt x="2953" y="545"/>
                  </a:lnTo>
                  <a:lnTo>
                    <a:pt x="2980" y="439"/>
                  </a:lnTo>
                  <a:lnTo>
                    <a:pt x="3000" y="332"/>
                  </a:lnTo>
                  <a:lnTo>
                    <a:pt x="3013" y="222"/>
                  </a:lnTo>
                  <a:lnTo>
                    <a:pt x="3017"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sp>
          <p:nvSpPr>
            <p:cNvPr id="29" name="Freeform 12"/>
            <p:cNvSpPr>
              <a:spLocks noEditPoints="1"/>
            </p:cNvSpPr>
            <p:nvPr/>
          </p:nvSpPr>
          <p:spPr bwMode="auto">
            <a:xfrm>
              <a:off x="11957050" y="-2608263"/>
              <a:ext cx="3078163" cy="4960938"/>
            </a:xfrm>
            <a:custGeom>
              <a:avLst/>
              <a:gdLst>
                <a:gd name="T0" fmla="*/ 1144 w 1939"/>
                <a:gd name="T1" fmla="*/ 3110 h 3125"/>
                <a:gd name="T2" fmla="*/ 1385 w 1939"/>
                <a:gd name="T3" fmla="*/ 3032 h 3125"/>
                <a:gd name="T4" fmla="*/ 1595 w 1939"/>
                <a:gd name="T5" fmla="*/ 2897 h 3125"/>
                <a:gd name="T6" fmla="*/ 1762 w 1939"/>
                <a:gd name="T7" fmla="*/ 2715 h 3125"/>
                <a:gd name="T8" fmla="*/ 1879 w 1939"/>
                <a:gd name="T9" fmla="*/ 2494 h 3125"/>
                <a:gd name="T10" fmla="*/ 1935 w 1939"/>
                <a:gd name="T11" fmla="*/ 2244 h 3125"/>
                <a:gd name="T12" fmla="*/ 1935 w 1939"/>
                <a:gd name="T13" fmla="*/ 882 h 3125"/>
                <a:gd name="T14" fmla="*/ 1879 w 1939"/>
                <a:gd name="T15" fmla="*/ 632 h 3125"/>
                <a:gd name="T16" fmla="*/ 1762 w 1939"/>
                <a:gd name="T17" fmla="*/ 411 h 3125"/>
                <a:gd name="T18" fmla="*/ 1595 w 1939"/>
                <a:gd name="T19" fmla="*/ 228 h 3125"/>
                <a:gd name="T20" fmla="*/ 1385 w 1939"/>
                <a:gd name="T21" fmla="*/ 94 h 3125"/>
                <a:gd name="T22" fmla="*/ 1144 w 1939"/>
                <a:gd name="T23" fmla="*/ 16 h 3125"/>
                <a:gd name="T24" fmla="*/ 881 w 1939"/>
                <a:gd name="T25" fmla="*/ 4 h 3125"/>
                <a:gd name="T26" fmla="*/ 631 w 1939"/>
                <a:gd name="T27" fmla="*/ 61 h 3125"/>
                <a:gd name="T28" fmla="*/ 410 w 1939"/>
                <a:gd name="T29" fmla="*/ 178 h 3125"/>
                <a:gd name="T30" fmla="*/ 228 w 1939"/>
                <a:gd name="T31" fmla="*/ 346 h 3125"/>
                <a:gd name="T32" fmla="*/ 93 w 1939"/>
                <a:gd name="T33" fmla="*/ 554 h 3125"/>
                <a:gd name="T34" fmla="*/ 15 w 1939"/>
                <a:gd name="T35" fmla="*/ 796 h 3125"/>
                <a:gd name="T36" fmla="*/ 0 w 1939"/>
                <a:gd name="T37" fmla="*/ 2155 h 3125"/>
                <a:gd name="T38" fmla="*/ 34 w 1939"/>
                <a:gd name="T39" fmla="*/ 2414 h 3125"/>
                <a:gd name="T40" fmla="*/ 133 w 1939"/>
                <a:gd name="T41" fmla="*/ 2646 h 3125"/>
                <a:gd name="T42" fmla="*/ 284 w 1939"/>
                <a:gd name="T43" fmla="*/ 2841 h 3125"/>
                <a:gd name="T44" fmla="*/ 479 w 1939"/>
                <a:gd name="T45" fmla="*/ 2993 h 3125"/>
                <a:gd name="T46" fmla="*/ 711 w 1939"/>
                <a:gd name="T47" fmla="*/ 3091 h 3125"/>
                <a:gd name="T48" fmla="*/ 969 w 1939"/>
                <a:gd name="T49" fmla="*/ 3125 h 3125"/>
                <a:gd name="T50" fmla="*/ 231 w 1939"/>
                <a:gd name="T51" fmla="*/ 818 h 3125"/>
                <a:gd name="T52" fmla="*/ 307 w 1939"/>
                <a:gd name="T53" fmla="*/ 611 h 3125"/>
                <a:gd name="T54" fmla="*/ 436 w 1939"/>
                <a:gd name="T55" fmla="*/ 437 h 3125"/>
                <a:gd name="T56" fmla="*/ 610 w 1939"/>
                <a:gd name="T57" fmla="*/ 308 h 3125"/>
                <a:gd name="T58" fmla="*/ 817 w 1939"/>
                <a:gd name="T59" fmla="*/ 232 h 3125"/>
                <a:gd name="T60" fmla="*/ 1046 w 1939"/>
                <a:gd name="T61" fmla="*/ 220 h 3125"/>
                <a:gd name="T62" fmla="*/ 1262 w 1939"/>
                <a:gd name="T63" fmla="*/ 275 h 3125"/>
                <a:gd name="T64" fmla="*/ 1449 w 1939"/>
                <a:gd name="T65" fmla="*/ 389 h 3125"/>
                <a:gd name="T66" fmla="*/ 1595 w 1939"/>
                <a:gd name="T67" fmla="*/ 548 h 3125"/>
                <a:gd name="T68" fmla="*/ 1690 w 1939"/>
                <a:gd name="T69" fmla="*/ 746 h 3125"/>
                <a:gd name="T70" fmla="*/ 1724 w 1939"/>
                <a:gd name="T71" fmla="*/ 970 h 3125"/>
                <a:gd name="T72" fmla="*/ 1708 w 1939"/>
                <a:gd name="T73" fmla="*/ 2308 h 3125"/>
                <a:gd name="T74" fmla="*/ 1633 w 1939"/>
                <a:gd name="T75" fmla="*/ 2515 h 3125"/>
                <a:gd name="T76" fmla="*/ 1503 w 1939"/>
                <a:gd name="T77" fmla="*/ 2689 h 3125"/>
                <a:gd name="T78" fmla="*/ 1329 w 1939"/>
                <a:gd name="T79" fmla="*/ 2818 h 3125"/>
                <a:gd name="T80" fmla="*/ 1121 w 1939"/>
                <a:gd name="T81" fmla="*/ 2894 h 3125"/>
                <a:gd name="T82" fmla="*/ 893 w 1939"/>
                <a:gd name="T83" fmla="*/ 2906 h 3125"/>
                <a:gd name="T84" fmla="*/ 676 w 1939"/>
                <a:gd name="T85" fmla="*/ 2850 h 3125"/>
                <a:gd name="T86" fmla="*/ 490 w 1939"/>
                <a:gd name="T87" fmla="*/ 2737 h 3125"/>
                <a:gd name="T88" fmla="*/ 345 w 1939"/>
                <a:gd name="T89" fmla="*/ 2578 h 3125"/>
                <a:gd name="T90" fmla="*/ 249 w 1939"/>
                <a:gd name="T91" fmla="*/ 2380 h 3125"/>
                <a:gd name="T92" fmla="*/ 215 w 1939"/>
                <a:gd name="T93" fmla="*/ 2155 h 3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9" h="3125">
                  <a:moveTo>
                    <a:pt x="969" y="3125"/>
                  </a:moveTo>
                  <a:lnTo>
                    <a:pt x="1058" y="3121"/>
                  </a:lnTo>
                  <a:lnTo>
                    <a:pt x="1144" y="3110"/>
                  </a:lnTo>
                  <a:lnTo>
                    <a:pt x="1227" y="3091"/>
                  </a:lnTo>
                  <a:lnTo>
                    <a:pt x="1308" y="3065"/>
                  </a:lnTo>
                  <a:lnTo>
                    <a:pt x="1385" y="3032"/>
                  </a:lnTo>
                  <a:lnTo>
                    <a:pt x="1458" y="2993"/>
                  </a:lnTo>
                  <a:lnTo>
                    <a:pt x="1529" y="2948"/>
                  </a:lnTo>
                  <a:lnTo>
                    <a:pt x="1595" y="2897"/>
                  </a:lnTo>
                  <a:lnTo>
                    <a:pt x="1655" y="2841"/>
                  </a:lnTo>
                  <a:lnTo>
                    <a:pt x="1711" y="2780"/>
                  </a:lnTo>
                  <a:lnTo>
                    <a:pt x="1762" y="2715"/>
                  </a:lnTo>
                  <a:lnTo>
                    <a:pt x="1807" y="2646"/>
                  </a:lnTo>
                  <a:lnTo>
                    <a:pt x="1846" y="2571"/>
                  </a:lnTo>
                  <a:lnTo>
                    <a:pt x="1879" y="2494"/>
                  </a:lnTo>
                  <a:lnTo>
                    <a:pt x="1905" y="2414"/>
                  </a:lnTo>
                  <a:lnTo>
                    <a:pt x="1923" y="2330"/>
                  </a:lnTo>
                  <a:lnTo>
                    <a:pt x="1935" y="2244"/>
                  </a:lnTo>
                  <a:lnTo>
                    <a:pt x="1939" y="2155"/>
                  </a:lnTo>
                  <a:lnTo>
                    <a:pt x="1939" y="970"/>
                  </a:lnTo>
                  <a:lnTo>
                    <a:pt x="1935" y="882"/>
                  </a:lnTo>
                  <a:lnTo>
                    <a:pt x="1923" y="796"/>
                  </a:lnTo>
                  <a:lnTo>
                    <a:pt x="1905" y="712"/>
                  </a:lnTo>
                  <a:lnTo>
                    <a:pt x="1879" y="632"/>
                  </a:lnTo>
                  <a:lnTo>
                    <a:pt x="1846" y="554"/>
                  </a:lnTo>
                  <a:lnTo>
                    <a:pt x="1807" y="480"/>
                  </a:lnTo>
                  <a:lnTo>
                    <a:pt x="1762" y="411"/>
                  </a:lnTo>
                  <a:lnTo>
                    <a:pt x="1711" y="346"/>
                  </a:lnTo>
                  <a:lnTo>
                    <a:pt x="1655" y="284"/>
                  </a:lnTo>
                  <a:lnTo>
                    <a:pt x="1595" y="228"/>
                  </a:lnTo>
                  <a:lnTo>
                    <a:pt x="1529" y="178"/>
                  </a:lnTo>
                  <a:lnTo>
                    <a:pt x="1458" y="132"/>
                  </a:lnTo>
                  <a:lnTo>
                    <a:pt x="1385" y="94"/>
                  </a:lnTo>
                  <a:lnTo>
                    <a:pt x="1308" y="61"/>
                  </a:lnTo>
                  <a:lnTo>
                    <a:pt x="1227" y="35"/>
                  </a:lnTo>
                  <a:lnTo>
                    <a:pt x="1144" y="16"/>
                  </a:lnTo>
                  <a:lnTo>
                    <a:pt x="1058" y="4"/>
                  </a:lnTo>
                  <a:lnTo>
                    <a:pt x="969" y="0"/>
                  </a:lnTo>
                  <a:lnTo>
                    <a:pt x="881" y="4"/>
                  </a:lnTo>
                  <a:lnTo>
                    <a:pt x="795" y="16"/>
                  </a:lnTo>
                  <a:lnTo>
                    <a:pt x="711" y="35"/>
                  </a:lnTo>
                  <a:lnTo>
                    <a:pt x="631" y="61"/>
                  </a:lnTo>
                  <a:lnTo>
                    <a:pt x="554" y="94"/>
                  </a:lnTo>
                  <a:lnTo>
                    <a:pt x="479" y="132"/>
                  </a:lnTo>
                  <a:lnTo>
                    <a:pt x="410" y="178"/>
                  </a:lnTo>
                  <a:lnTo>
                    <a:pt x="345" y="228"/>
                  </a:lnTo>
                  <a:lnTo>
                    <a:pt x="284" y="284"/>
                  </a:lnTo>
                  <a:lnTo>
                    <a:pt x="228" y="346"/>
                  </a:lnTo>
                  <a:lnTo>
                    <a:pt x="177" y="411"/>
                  </a:lnTo>
                  <a:lnTo>
                    <a:pt x="133" y="480"/>
                  </a:lnTo>
                  <a:lnTo>
                    <a:pt x="93" y="554"/>
                  </a:lnTo>
                  <a:lnTo>
                    <a:pt x="61" y="632"/>
                  </a:lnTo>
                  <a:lnTo>
                    <a:pt x="34" y="712"/>
                  </a:lnTo>
                  <a:lnTo>
                    <a:pt x="15" y="796"/>
                  </a:lnTo>
                  <a:lnTo>
                    <a:pt x="4" y="882"/>
                  </a:lnTo>
                  <a:lnTo>
                    <a:pt x="0" y="970"/>
                  </a:lnTo>
                  <a:lnTo>
                    <a:pt x="0" y="2155"/>
                  </a:lnTo>
                  <a:lnTo>
                    <a:pt x="4" y="2244"/>
                  </a:lnTo>
                  <a:lnTo>
                    <a:pt x="15" y="2330"/>
                  </a:lnTo>
                  <a:lnTo>
                    <a:pt x="34" y="2414"/>
                  </a:lnTo>
                  <a:lnTo>
                    <a:pt x="61" y="2494"/>
                  </a:lnTo>
                  <a:lnTo>
                    <a:pt x="93" y="2571"/>
                  </a:lnTo>
                  <a:lnTo>
                    <a:pt x="133" y="2646"/>
                  </a:lnTo>
                  <a:lnTo>
                    <a:pt x="177" y="2715"/>
                  </a:lnTo>
                  <a:lnTo>
                    <a:pt x="228" y="2780"/>
                  </a:lnTo>
                  <a:lnTo>
                    <a:pt x="284" y="2841"/>
                  </a:lnTo>
                  <a:lnTo>
                    <a:pt x="345" y="2897"/>
                  </a:lnTo>
                  <a:lnTo>
                    <a:pt x="410" y="2948"/>
                  </a:lnTo>
                  <a:lnTo>
                    <a:pt x="479" y="2993"/>
                  </a:lnTo>
                  <a:lnTo>
                    <a:pt x="554" y="3032"/>
                  </a:lnTo>
                  <a:lnTo>
                    <a:pt x="631" y="3065"/>
                  </a:lnTo>
                  <a:lnTo>
                    <a:pt x="711" y="3091"/>
                  </a:lnTo>
                  <a:lnTo>
                    <a:pt x="795" y="3110"/>
                  </a:lnTo>
                  <a:lnTo>
                    <a:pt x="881" y="3121"/>
                  </a:lnTo>
                  <a:lnTo>
                    <a:pt x="969" y="3125"/>
                  </a:lnTo>
                  <a:close/>
                  <a:moveTo>
                    <a:pt x="215" y="970"/>
                  </a:moveTo>
                  <a:lnTo>
                    <a:pt x="219" y="893"/>
                  </a:lnTo>
                  <a:lnTo>
                    <a:pt x="231" y="818"/>
                  </a:lnTo>
                  <a:lnTo>
                    <a:pt x="249" y="746"/>
                  </a:lnTo>
                  <a:lnTo>
                    <a:pt x="275" y="677"/>
                  </a:lnTo>
                  <a:lnTo>
                    <a:pt x="307" y="611"/>
                  </a:lnTo>
                  <a:lnTo>
                    <a:pt x="345" y="548"/>
                  </a:lnTo>
                  <a:lnTo>
                    <a:pt x="388" y="491"/>
                  </a:lnTo>
                  <a:lnTo>
                    <a:pt x="436" y="437"/>
                  </a:lnTo>
                  <a:lnTo>
                    <a:pt x="490" y="389"/>
                  </a:lnTo>
                  <a:lnTo>
                    <a:pt x="548" y="344"/>
                  </a:lnTo>
                  <a:lnTo>
                    <a:pt x="610" y="308"/>
                  </a:lnTo>
                  <a:lnTo>
                    <a:pt x="676" y="275"/>
                  </a:lnTo>
                  <a:lnTo>
                    <a:pt x="745" y="250"/>
                  </a:lnTo>
                  <a:lnTo>
                    <a:pt x="817" y="232"/>
                  </a:lnTo>
                  <a:lnTo>
                    <a:pt x="893" y="220"/>
                  </a:lnTo>
                  <a:lnTo>
                    <a:pt x="969" y="216"/>
                  </a:lnTo>
                  <a:lnTo>
                    <a:pt x="1046" y="220"/>
                  </a:lnTo>
                  <a:lnTo>
                    <a:pt x="1121" y="232"/>
                  </a:lnTo>
                  <a:lnTo>
                    <a:pt x="1194" y="250"/>
                  </a:lnTo>
                  <a:lnTo>
                    <a:pt x="1262" y="275"/>
                  </a:lnTo>
                  <a:lnTo>
                    <a:pt x="1329" y="308"/>
                  </a:lnTo>
                  <a:lnTo>
                    <a:pt x="1390" y="344"/>
                  </a:lnTo>
                  <a:lnTo>
                    <a:pt x="1449" y="389"/>
                  </a:lnTo>
                  <a:lnTo>
                    <a:pt x="1503" y="437"/>
                  </a:lnTo>
                  <a:lnTo>
                    <a:pt x="1551" y="491"/>
                  </a:lnTo>
                  <a:lnTo>
                    <a:pt x="1595" y="548"/>
                  </a:lnTo>
                  <a:lnTo>
                    <a:pt x="1633" y="611"/>
                  </a:lnTo>
                  <a:lnTo>
                    <a:pt x="1664" y="677"/>
                  </a:lnTo>
                  <a:lnTo>
                    <a:pt x="1690" y="746"/>
                  </a:lnTo>
                  <a:lnTo>
                    <a:pt x="1708" y="818"/>
                  </a:lnTo>
                  <a:lnTo>
                    <a:pt x="1720" y="893"/>
                  </a:lnTo>
                  <a:lnTo>
                    <a:pt x="1724" y="970"/>
                  </a:lnTo>
                  <a:lnTo>
                    <a:pt x="1724" y="2155"/>
                  </a:lnTo>
                  <a:lnTo>
                    <a:pt x="1720" y="2232"/>
                  </a:lnTo>
                  <a:lnTo>
                    <a:pt x="1708" y="2308"/>
                  </a:lnTo>
                  <a:lnTo>
                    <a:pt x="1690" y="2380"/>
                  </a:lnTo>
                  <a:lnTo>
                    <a:pt x="1664" y="2449"/>
                  </a:lnTo>
                  <a:lnTo>
                    <a:pt x="1633" y="2515"/>
                  </a:lnTo>
                  <a:lnTo>
                    <a:pt x="1595" y="2578"/>
                  </a:lnTo>
                  <a:lnTo>
                    <a:pt x="1551" y="2635"/>
                  </a:lnTo>
                  <a:lnTo>
                    <a:pt x="1503" y="2689"/>
                  </a:lnTo>
                  <a:lnTo>
                    <a:pt x="1449" y="2737"/>
                  </a:lnTo>
                  <a:lnTo>
                    <a:pt x="1390" y="2780"/>
                  </a:lnTo>
                  <a:lnTo>
                    <a:pt x="1329" y="2818"/>
                  </a:lnTo>
                  <a:lnTo>
                    <a:pt x="1262" y="2850"/>
                  </a:lnTo>
                  <a:lnTo>
                    <a:pt x="1194" y="2876"/>
                  </a:lnTo>
                  <a:lnTo>
                    <a:pt x="1121" y="2894"/>
                  </a:lnTo>
                  <a:lnTo>
                    <a:pt x="1046" y="2906"/>
                  </a:lnTo>
                  <a:lnTo>
                    <a:pt x="969" y="2910"/>
                  </a:lnTo>
                  <a:lnTo>
                    <a:pt x="893" y="2906"/>
                  </a:lnTo>
                  <a:lnTo>
                    <a:pt x="817" y="2894"/>
                  </a:lnTo>
                  <a:lnTo>
                    <a:pt x="745" y="2876"/>
                  </a:lnTo>
                  <a:lnTo>
                    <a:pt x="676" y="2850"/>
                  </a:lnTo>
                  <a:lnTo>
                    <a:pt x="610" y="2818"/>
                  </a:lnTo>
                  <a:lnTo>
                    <a:pt x="548" y="2780"/>
                  </a:lnTo>
                  <a:lnTo>
                    <a:pt x="490" y="2737"/>
                  </a:lnTo>
                  <a:lnTo>
                    <a:pt x="436" y="2689"/>
                  </a:lnTo>
                  <a:lnTo>
                    <a:pt x="388" y="2635"/>
                  </a:lnTo>
                  <a:lnTo>
                    <a:pt x="345" y="2578"/>
                  </a:lnTo>
                  <a:lnTo>
                    <a:pt x="307" y="2515"/>
                  </a:lnTo>
                  <a:lnTo>
                    <a:pt x="275" y="2449"/>
                  </a:lnTo>
                  <a:lnTo>
                    <a:pt x="249" y="2380"/>
                  </a:lnTo>
                  <a:lnTo>
                    <a:pt x="231" y="2308"/>
                  </a:lnTo>
                  <a:lnTo>
                    <a:pt x="219" y="2232"/>
                  </a:lnTo>
                  <a:lnTo>
                    <a:pt x="215" y="2155"/>
                  </a:lnTo>
                  <a:lnTo>
                    <a:pt x="215" y="97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grpSp>
      <p:sp>
        <p:nvSpPr>
          <p:cNvPr id="76" name="文本框 75"/>
          <p:cNvSpPr txBox="1"/>
          <p:nvPr/>
        </p:nvSpPr>
        <p:spPr>
          <a:xfrm>
            <a:off x="2438941" y="2123209"/>
            <a:ext cx="7817679" cy="1015663"/>
          </a:xfrm>
          <a:prstGeom prst="rect">
            <a:avLst/>
          </a:prstGeom>
          <a:noFill/>
        </p:spPr>
        <p:txBody>
          <a:bodyPr vert="horz" wrap="square" rtlCol="0">
            <a:spAutoFit/>
          </a:bodyPr>
          <a:lstStyle/>
          <a:p>
            <a:pPr algn="ct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项目报告</a:t>
            </a:r>
            <a:r>
              <a:rPr lang="en-US" altLang="zh-CN"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a:t>
            </a:r>
            <a:r>
              <a:rPr lang="zh-CN" altLang="en-US" sz="6000" spc="600" dirty="0">
                <a:solidFill>
                  <a:schemeClr val="tx1">
                    <a:lumMod val="85000"/>
                    <a:lumOff val="15000"/>
                  </a:schemeClr>
                </a:solidFill>
                <a:latin typeface="明兰" panose="02010600030101010101" pitchFamily="2" charset="-122"/>
                <a:ea typeface="明兰" panose="02010600030101010101" pitchFamily="2" charset="-122"/>
                <a:cs typeface="Open Sans" panose="020B0606030504020204" pitchFamily="34" charset="0"/>
              </a:rPr>
              <a:t>泛直播</a:t>
            </a:r>
          </a:p>
        </p:txBody>
      </p:sp>
      <p:cxnSp>
        <p:nvCxnSpPr>
          <p:cNvPr id="77" name="直接连接符 76"/>
          <p:cNvCxnSpPr/>
          <p:nvPr/>
        </p:nvCxnSpPr>
        <p:spPr>
          <a:xfrm flipH="1">
            <a:off x="2762075" y="411940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75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childTnLst>
                          </p:cTn>
                        </p:par>
                        <p:par>
                          <p:cTn id="8" fill="hold">
                            <p:stCondLst>
                              <p:cond delay="125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76"/>
                                        </p:tgtEl>
                                        <p:attrNameLst>
                                          <p:attrName>style.visibility</p:attrName>
                                        </p:attrNameLst>
                                      </p:cBhvr>
                                      <p:to>
                                        <p:strVal val="visible"/>
                                      </p:to>
                                    </p:set>
                                    <p:anim calcmode="lin" valueType="num">
                                      <p:cBhvr>
                                        <p:cTn id="11" dur="1000" fill="hold"/>
                                        <p:tgtEl>
                                          <p:spTgt spid="76"/>
                                        </p:tgtEl>
                                        <p:attrNameLst>
                                          <p:attrName>ppt_w</p:attrName>
                                        </p:attrNameLst>
                                      </p:cBhvr>
                                      <p:tavLst>
                                        <p:tav tm="0">
                                          <p:val>
                                            <p:fltVal val="0"/>
                                          </p:val>
                                        </p:tav>
                                        <p:tav tm="100000">
                                          <p:val>
                                            <p:strVal val="#ppt_w"/>
                                          </p:val>
                                        </p:tav>
                                      </p:tavLst>
                                    </p:anim>
                                    <p:anim calcmode="lin" valueType="num">
                                      <p:cBhvr>
                                        <p:cTn id="12" dur="1000" fill="hold"/>
                                        <p:tgtEl>
                                          <p:spTgt spid="76"/>
                                        </p:tgtEl>
                                        <p:attrNameLst>
                                          <p:attrName>ppt_h</p:attrName>
                                        </p:attrNameLst>
                                      </p:cBhvr>
                                      <p:tavLst>
                                        <p:tav tm="0">
                                          <p:val>
                                            <p:fltVal val="0"/>
                                          </p:val>
                                        </p:tav>
                                        <p:tav tm="100000">
                                          <p:val>
                                            <p:strVal val="#ppt_h"/>
                                          </p:val>
                                        </p:tav>
                                      </p:tavLst>
                                    </p:anim>
                                    <p:animEffect transition="in" filter="fade">
                                      <p:cBhvr>
                                        <p:cTn id="13" dur="1000"/>
                                        <p:tgtEl>
                                          <p:spTgt spid="76"/>
                                        </p:tgtEl>
                                      </p:cBhvr>
                                    </p:animEffect>
                                  </p:childTnLst>
                                </p:cTn>
                              </p:par>
                            </p:childTnLst>
                          </p:cTn>
                        </p:par>
                        <p:par>
                          <p:cTn id="14" fill="hold">
                            <p:stCondLst>
                              <p:cond delay="29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nodePh="1">
                                  <p:stCondLst>
                                    <p:cond delay="0"/>
                                  </p:stCondLst>
                                  <p:endCondLst>
                                    <p:cond evt="begin" delay="0">
                                      <p:tn val="21"/>
                                    </p:cond>
                                  </p:end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2" grpId="0"/>
      <p:bldP spid="23" grpId="0" animBg="1"/>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4</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5122801"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原型</a:t>
            </a:r>
          </a:p>
        </p:txBody>
      </p:sp>
      <p:sp>
        <p:nvSpPr>
          <p:cNvPr id="45" name="文本框 44"/>
          <p:cNvSpPr txBox="1"/>
          <p:nvPr/>
        </p:nvSpPr>
        <p:spPr>
          <a:xfrm>
            <a:off x="5184941"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7686129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文本框 14"/>
          <p:cNvSpPr txBox="1"/>
          <p:nvPr>
            <p:custDataLst>
              <p:tags r:id="rId1"/>
            </p:custDataLst>
          </p:nvPr>
        </p:nvSpPr>
        <p:spPr>
          <a:xfrm>
            <a:off x="1574151" y="1072253"/>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a:t>
            </a:r>
            <a:r>
              <a:rPr lang="zh-CN" altLang="en-US" sz="2800" b="1" spc="400" dirty="0">
                <a:solidFill>
                  <a:schemeClr val="tx1"/>
                </a:solidFill>
              </a:rPr>
              <a:t>主界面</a:t>
            </a:r>
          </a:p>
        </p:txBody>
      </p:sp>
      <p:sp>
        <p:nvSpPr>
          <p:cNvPr id="25" name="矩形 24">
            <a:extLst>
              <a:ext uri="{FF2B5EF4-FFF2-40B4-BE49-F238E27FC236}">
                <a16:creationId xmlns:a16="http://schemas.microsoft.com/office/drawing/2014/main" id="{27C2B1A4-2BE8-4BE1-B69D-8D2E77377814}"/>
              </a:ext>
            </a:extLst>
          </p:cNvPr>
          <p:cNvSpPr/>
          <p:nvPr/>
        </p:nvSpPr>
        <p:spPr>
          <a:xfrm>
            <a:off x="1004715" y="487478"/>
            <a:ext cx="1005403" cy="584775"/>
          </a:xfrm>
          <a:prstGeom prst="rect">
            <a:avLst/>
          </a:prstGeom>
        </p:spPr>
        <p:txBody>
          <a:bodyPr wrap="none">
            <a:spAutoFit/>
          </a:bodyPr>
          <a:lstStyle/>
          <a:p>
            <a:r>
              <a:rPr lang="zh-CN" altLang="en-US" sz="3200" dirty="0"/>
              <a:t>原型</a:t>
            </a:r>
          </a:p>
        </p:txBody>
      </p:sp>
      <p:pic>
        <p:nvPicPr>
          <p:cNvPr id="2" name="图片 1">
            <a:extLst>
              <a:ext uri="{FF2B5EF4-FFF2-40B4-BE49-F238E27FC236}">
                <a16:creationId xmlns:a16="http://schemas.microsoft.com/office/drawing/2014/main" id="{FF90F741-498D-4D31-994A-62E2DE8E344E}"/>
              </a:ext>
            </a:extLst>
          </p:cNvPr>
          <p:cNvPicPr>
            <a:picLocks noChangeAspect="1"/>
          </p:cNvPicPr>
          <p:nvPr/>
        </p:nvPicPr>
        <p:blipFill>
          <a:blip r:embed="rId3"/>
          <a:stretch>
            <a:fillRect/>
          </a:stretch>
        </p:blipFill>
        <p:spPr>
          <a:xfrm>
            <a:off x="3974182" y="1898628"/>
            <a:ext cx="6435502" cy="4046219"/>
          </a:xfrm>
          <a:prstGeom prst="rect">
            <a:avLst/>
          </a:prstGeom>
        </p:spPr>
      </p:pic>
    </p:spTree>
    <p:extLst>
      <p:ext uri="{BB962C8B-B14F-4D97-AF65-F5344CB8AC3E}">
        <p14:creationId xmlns:p14="http://schemas.microsoft.com/office/powerpoint/2010/main" val="403275438"/>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15"/>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D09B3382-892B-4E71-A1B0-8596B987A9F4}"/>
              </a:ext>
            </a:extLst>
          </p:cNvPr>
          <p:cNvSpPr/>
          <p:nvPr/>
        </p:nvSpPr>
        <p:spPr>
          <a:xfrm>
            <a:off x="1004715" y="487478"/>
            <a:ext cx="1005403" cy="584775"/>
          </a:xfrm>
          <a:prstGeom prst="rect">
            <a:avLst/>
          </a:prstGeom>
        </p:spPr>
        <p:txBody>
          <a:bodyPr wrap="none">
            <a:spAutoFit/>
          </a:bodyPr>
          <a:lstStyle/>
          <a:p>
            <a:r>
              <a:rPr lang="zh-CN" altLang="en-US" sz="3200" dirty="0"/>
              <a:t>原型</a:t>
            </a:r>
          </a:p>
        </p:txBody>
      </p:sp>
      <p:sp>
        <p:nvSpPr>
          <p:cNvPr id="51" name="PA_文本框 14">
            <a:extLst>
              <a:ext uri="{FF2B5EF4-FFF2-40B4-BE49-F238E27FC236}">
                <a16:creationId xmlns:a16="http://schemas.microsoft.com/office/drawing/2014/main" id="{2065B9A6-10E4-4A1A-AB7E-676988353DAF}"/>
              </a:ext>
            </a:extLst>
          </p:cNvPr>
          <p:cNvSpPr txBox="1"/>
          <p:nvPr>
            <p:custDataLst>
              <p:tags r:id="rId1"/>
            </p:custDataLst>
          </p:nvPr>
        </p:nvSpPr>
        <p:spPr>
          <a:xfrm>
            <a:off x="1893748" y="1375408"/>
            <a:ext cx="3106321"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⚫功能栏</a:t>
            </a:r>
            <a:endParaRPr lang="zh-CN" altLang="en-US" sz="2800" b="1" spc="400" dirty="0">
              <a:solidFill>
                <a:schemeClr val="tx1"/>
              </a:solidFill>
            </a:endParaRPr>
          </a:p>
        </p:txBody>
      </p:sp>
      <p:pic>
        <p:nvPicPr>
          <p:cNvPr id="3" name="图片 2">
            <a:extLst>
              <a:ext uri="{FF2B5EF4-FFF2-40B4-BE49-F238E27FC236}">
                <a16:creationId xmlns:a16="http://schemas.microsoft.com/office/drawing/2014/main" id="{4F69C1EE-774C-43BB-851C-FB3388B15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0117" y="2061168"/>
            <a:ext cx="8580943" cy="538255"/>
          </a:xfrm>
          <a:prstGeom prst="rect">
            <a:avLst/>
          </a:prstGeom>
        </p:spPr>
      </p:pic>
      <p:sp>
        <p:nvSpPr>
          <p:cNvPr id="54" name="PA_文本框 14">
            <a:extLst>
              <a:ext uri="{FF2B5EF4-FFF2-40B4-BE49-F238E27FC236}">
                <a16:creationId xmlns:a16="http://schemas.microsoft.com/office/drawing/2014/main" id="{4DDC5CD3-579C-4888-8277-5F8E13DF3C9E}"/>
              </a:ext>
            </a:extLst>
          </p:cNvPr>
          <p:cNvSpPr txBox="1"/>
          <p:nvPr>
            <p:custDataLst>
              <p:tags r:id="rId2"/>
            </p:custDataLst>
          </p:nvPr>
        </p:nvSpPr>
        <p:spPr>
          <a:xfrm>
            <a:off x="1893747" y="3105239"/>
            <a:ext cx="4202253" cy="523220"/>
          </a:xfrm>
          <a:prstGeom prst="rect">
            <a:avLst/>
          </a:prstGeom>
          <a:noFill/>
        </p:spPr>
        <p:txBody>
          <a:bodyPr wrap="square" rtlCol="0">
            <a:spAutoFit/>
          </a:bodyPr>
          <a:lstStyle>
            <a:defPPr>
              <a:defRPr lang="zh-CN"/>
            </a:defPPr>
            <a:lvl1pPr algn="ctr">
              <a:defRPr sz="5400" spc="200">
                <a:solidFill>
                  <a:schemeClr val="bg1"/>
                </a:solidFill>
                <a:latin typeface="华文细黑" panose="02010600040101010101" pitchFamily="2" charset="-122"/>
                <a:ea typeface="华文细黑" panose="02010600040101010101" pitchFamily="2" charset="-122"/>
              </a:defRPr>
            </a:lvl1pPr>
          </a:lstStyle>
          <a:p>
            <a:pPr algn="l"/>
            <a:r>
              <a:rPr lang="zh-CN" altLang="en-US" sz="2800" spc="400" dirty="0">
                <a:solidFill>
                  <a:schemeClr val="tx1"/>
                </a:solidFill>
              </a:rPr>
              <a:t>⚫下载、分类与注册</a:t>
            </a:r>
            <a:endParaRPr lang="zh-CN" altLang="en-US" sz="2800" b="1" spc="400" dirty="0">
              <a:solidFill>
                <a:schemeClr val="tx1"/>
              </a:solidFill>
            </a:endParaRPr>
          </a:p>
        </p:txBody>
      </p:sp>
      <p:pic>
        <p:nvPicPr>
          <p:cNvPr id="5" name="图片 4">
            <a:extLst>
              <a:ext uri="{FF2B5EF4-FFF2-40B4-BE49-F238E27FC236}">
                <a16:creationId xmlns:a16="http://schemas.microsoft.com/office/drawing/2014/main" id="{DAD4B007-D4B8-4708-AC5D-F14832D1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2992" y="3912124"/>
            <a:ext cx="3106321" cy="1673044"/>
          </a:xfrm>
          <a:prstGeom prst="rect">
            <a:avLst/>
          </a:prstGeom>
        </p:spPr>
      </p:pic>
      <p:pic>
        <p:nvPicPr>
          <p:cNvPr id="6" name="图片 5">
            <a:extLst>
              <a:ext uri="{FF2B5EF4-FFF2-40B4-BE49-F238E27FC236}">
                <a16:creationId xmlns:a16="http://schemas.microsoft.com/office/drawing/2014/main" id="{AB6AB96E-AC86-485F-B5AC-888464F27961}"/>
              </a:ext>
            </a:extLst>
          </p:cNvPr>
          <p:cNvPicPr>
            <a:picLocks noChangeAspect="1"/>
          </p:cNvPicPr>
          <p:nvPr/>
        </p:nvPicPr>
        <p:blipFill>
          <a:blip r:embed="rId7"/>
          <a:stretch>
            <a:fillRect/>
          </a:stretch>
        </p:blipFill>
        <p:spPr>
          <a:xfrm>
            <a:off x="4502458" y="3887932"/>
            <a:ext cx="3187083" cy="1713466"/>
          </a:xfrm>
          <a:prstGeom prst="rect">
            <a:avLst/>
          </a:prstGeom>
        </p:spPr>
      </p:pic>
      <p:pic>
        <p:nvPicPr>
          <p:cNvPr id="7" name="图片 6">
            <a:extLst>
              <a:ext uri="{FF2B5EF4-FFF2-40B4-BE49-F238E27FC236}">
                <a16:creationId xmlns:a16="http://schemas.microsoft.com/office/drawing/2014/main" id="{B8153C4D-DFC0-44A4-B176-DEC2EBEF98D0}"/>
              </a:ext>
            </a:extLst>
          </p:cNvPr>
          <p:cNvPicPr>
            <a:picLocks noChangeAspect="1"/>
          </p:cNvPicPr>
          <p:nvPr/>
        </p:nvPicPr>
        <p:blipFill>
          <a:blip r:embed="rId8"/>
          <a:stretch>
            <a:fillRect/>
          </a:stretch>
        </p:blipFill>
        <p:spPr>
          <a:xfrm>
            <a:off x="7847860" y="3887932"/>
            <a:ext cx="3139707" cy="1697236"/>
          </a:xfrm>
          <a:prstGeom prst="rect">
            <a:avLst/>
          </a:prstGeom>
        </p:spPr>
      </p:pic>
    </p:spTree>
    <p:extLst>
      <p:ext uri="{BB962C8B-B14F-4D97-AF65-F5344CB8AC3E}">
        <p14:creationId xmlns:p14="http://schemas.microsoft.com/office/powerpoint/2010/main" val="21603595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strVal val="#ppt_w+.15"/>
                                          </p:val>
                                        </p:tav>
                                        <p:tav tm="100000">
                                          <p:val>
                                            <p:strVal val="#ppt_w"/>
                                          </p:val>
                                        </p:tav>
                                      </p:tavLst>
                                    </p:anim>
                                    <p:anim calcmode="lin" valueType="num">
                                      <p:cBhvr>
                                        <p:cTn id="8" dur="500" fill="hold"/>
                                        <p:tgtEl>
                                          <p:spTgt spid="51"/>
                                        </p:tgtEl>
                                        <p:attrNameLst>
                                          <p:attrName>ppt_h</p:attrName>
                                        </p:attrNameLst>
                                      </p:cBhvr>
                                      <p:tavLst>
                                        <p:tav tm="0">
                                          <p:val>
                                            <p:strVal val="#ppt_h"/>
                                          </p:val>
                                        </p:tav>
                                        <p:tav tm="100000">
                                          <p:val>
                                            <p:strVal val="#ppt_h"/>
                                          </p:val>
                                        </p:tav>
                                      </p:tavLst>
                                    </p:anim>
                                    <p:animEffect transition="in" filter="fade">
                                      <p:cBhvr>
                                        <p:cTn id="9" dur="500"/>
                                        <p:tgtEl>
                                          <p:spTgt spid="51"/>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500" fill="hold"/>
                                        <p:tgtEl>
                                          <p:spTgt spid="54"/>
                                        </p:tgtEl>
                                        <p:attrNameLst>
                                          <p:attrName>ppt_w</p:attrName>
                                        </p:attrNameLst>
                                      </p:cBhvr>
                                      <p:tavLst>
                                        <p:tav tm="0">
                                          <p:val>
                                            <p:strVal val="#ppt_w+.15"/>
                                          </p:val>
                                        </p:tav>
                                        <p:tav tm="100000">
                                          <p:val>
                                            <p:strVal val="#ppt_w"/>
                                          </p:val>
                                        </p:tav>
                                      </p:tavLst>
                                    </p:anim>
                                    <p:anim calcmode="lin" valueType="num">
                                      <p:cBhvr>
                                        <p:cTn id="13" dur="500" fill="hold"/>
                                        <p:tgtEl>
                                          <p:spTgt spid="54"/>
                                        </p:tgtEl>
                                        <p:attrNameLst>
                                          <p:attrName>ppt_h</p:attrName>
                                        </p:attrNameLst>
                                      </p:cBhvr>
                                      <p:tavLst>
                                        <p:tav tm="0">
                                          <p:val>
                                            <p:strVal val="#ppt_h"/>
                                          </p:val>
                                        </p:tav>
                                        <p:tav tm="100000">
                                          <p:val>
                                            <p:strVal val="#ppt_h"/>
                                          </p:val>
                                        </p:tav>
                                      </p:tavLst>
                                    </p:anim>
                                    <p:animEffect transition="in" filter="fade">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5" name="PA_椭圆 4"/>
          <p:cNvSpPr/>
          <p:nvPr>
            <p:custDataLst>
              <p:tags r:id="rId1"/>
            </p:custDataLst>
          </p:nvPr>
        </p:nvSpPr>
        <p:spPr>
          <a:xfrm>
            <a:off x="466725" y="341850"/>
            <a:ext cx="36000" cy="3600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PA_椭圆 61"/>
          <p:cNvSpPr/>
          <p:nvPr>
            <p:custDataLst>
              <p:tags r:id="rId2"/>
            </p:custDataLst>
          </p:nvPr>
        </p:nvSpPr>
        <p:spPr>
          <a:xfrm>
            <a:off x="2831870" y="3174770"/>
            <a:ext cx="63730" cy="63730"/>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PA_椭圆 87"/>
          <p:cNvSpPr/>
          <p:nvPr>
            <p:custDataLst>
              <p:tags r:id="rId3"/>
            </p:custDataLst>
          </p:nvPr>
        </p:nvSpPr>
        <p:spPr>
          <a:xfrm>
            <a:off x="466725" y="1166659"/>
            <a:ext cx="133758" cy="133758"/>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1781232" y="2395486"/>
            <a:ext cx="8629536" cy="1558568"/>
          </a:xfrm>
          <a:prstGeom prst="rect">
            <a:avLst/>
          </a:prstGeom>
          <a:noFill/>
        </p:spPr>
        <p:txBody>
          <a:bodyPr vert="horz" wrap="square" rtlCol="0">
            <a:spAutoFit/>
          </a:bodyPr>
          <a:lstStyle/>
          <a:p>
            <a:pPr algn="ctr">
              <a:lnSpc>
                <a:spcPct val="150000"/>
              </a:lnSpc>
            </a:pPr>
            <a:r>
              <a:rPr lang="en-US" altLang="zh-CN" sz="7200" dirty="0">
                <a:solidFill>
                  <a:schemeClr val="tx1">
                    <a:lumMod val="85000"/>
                    <a:lumOff val="15000"/>
                  </a:schemeClr>
                </a:solidFill>
                <a:latin typeface="方正正纤黑简体" panose="02000000000000000000" pitchFamily="2" charset="-122"/>
                <a:ea typeface="方正正纤黑简体" panose="02000000000000000000" pitchFamily="2" charset="-122"/>
                <a:cs typeface="Open Sans" panose="020B0606030504020204" pitchFamily="34" charset="0"/>
              </a:rPr>
              <a:t>Thanks </a:t>
            </a:r>
          </a:p>
        </p:txBody>
      </p:sp>
    </p:spTree>
    <p:extLst>
      <p:ext uri="{BB962C8B-B14F-4D97-AF65-F5344CB8AC3E}">
        <p14:creationId xmlns:p14="http://schemas.microsoft.com/office/powerpoint/2010/main" val="2628449770"/>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8"/>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344"/>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334"/>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childTnLst>
                          </p:cTn>
                        </p:par>
                        <p:par>
                          <p:cTn id="14" fill="hold">
                            <p:stCondLst>
                              <p:cond delay="844"/>
                            </p:stCondLst>
                            <p:childTnLst>
                              <p:par>
                                <p:cTn id="15" presetID="53" presetClass="entr" presetSubtype="16" fill="hold" grpId="0" nodeType="afterEffect">
                                  <p:stCondLst>
                                    <p:cond delay="0"/>
                                  </p:stCondLst>
                                  <p:iterate type="lt">
                                    <p:tmPct val="10000"/>
                                  </p:iterate>
                                  <p:childTnLst>
                                    <p:set>
                                      <p:cBhvr>
                                        <p:cTn id="16" dur="1" fill="hold">
                                          <p:stCondLst>
                                            <p:cond delay="0"/>
                                          </p:stCondLst>
                                        </p:cTn>
                                        <p:tgtEl>
                                          <p:spTgt spid="94"/>
                                        </p:tgtEl>
                                        <p:attrNameLst>
                                          <p:attrName>style.visibility</p:attrName>
                                        </p:attrNameLst>
                                      </p:cBhvr>
                                      <p:to>
                                        <p:strVal val="visible"/>
                                      </p:to>
                                    </p:set>
                                    <p:anim calcmode="lin" valueType="num">
                                      <p:cBhvr>
                                        <p:cTn id="17" dur="1000" fill="hold"/>
                                        <p:tgtEl>
                                          <p:spTgt spid="94"/>
                                        </p:tgtEl>
                                        <p:attrNameLst>
                                          <p:attrName>ppt_w</p:attrName>
                                        </p:attrNameLst>
                                      </p:cBhvr>
                                      <p:tavLst>
                                        <p:tav tm="0">
                                          <p:val>
                                            <p:fltVal val="0"/>
                                          </p:val>
                                        </p:tav>
                                        <p:tav tm="100000">
                                          <p:val>
                                            <p:strVal val="#ppt_w"/>
                                          </p:val>
                                        </p:tav>
                                      </p:tavLst>
                                    </p:anim>
                                    <p:anim calcmode="lin" valueType="num">
                                      <p:cBhvr>
                                        <p:cTn id="18" dur="1000" fill="hold"/>
                                        <p:tgtEl>
                                          <p:spTgt spid="94"/>
                                        </p:tgtEl>
                                        <p:attrNameLst>
                                          <p:attrName>ppt_h</p:attrName>
                                        </p:attrNameLst>
                                      </p:cBhvr>
                                      <p:tavLst>
                                        <p:tav tm="0">
                                          <p:val>
                                            <p:fltVal val="0"/>
                                          </p:val>
                                        </p:tav>
                                        <p:tav tm="100000">
                                          <p:val>
                                            <p:strVal val="#ppt_h"/>
                                          </p:val>
                                        </p:tav>
                                      </p:tavLst>
                                    </p:anim>
                                    <p:animEffect transition="in" filter="fade">
                                      <p:cBhvr>
                                        <p:cTn id="19"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P spid="88" grpId="0" animBg="1"/>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7886"/>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目录</a:t>
            </a:r>
          </a:p>
        </p:txBody>
      </p:sp>
      <p:sp>
        <p:nvSpPr>
          <p:cNvPr id="40" name="文本框 39"/>
          <p:cNvSpPr txBox="1"/>
          <p:nvPr/>
        </p:nvSpPr>
        <p:spPr>
          <a:xfrm>
            <a:off x="1877371" y="1908055"/>
            <a:ext cx="2863847" cy="40011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Content</a:t>
            </a:r>
            <a:endParaRPr lang="zh-CN" altLang="en-US" sz="2000" b="1" spc="100" dirty="0">
              <a:latin typeface="明兰" panose="02010600030101010101" pitchFamily="2" charset="-122"/>
              <a:ea typeface="明兰" panose="02010600030101010101" pitchFamily="2" charset="-122"/>
            </a:endParaRPr>
          </a:p>
        </p:txBody>
      </p:sp>
      <p:grpSp>
        <p:nvGrpSpPr>
          <p:cNvPr id="2" name="组合 1"/>
          <p:cNvGrpSpPr/>
          <p:nvPr/>
        </p:nvGrpSpPr>
        <p:grpSpPr>
          <a:xfrm>
            <a:off x="4741218" y="1640746"/>
            <a:ext cx="3377168" cy="811736"/>
            <a:chOff x="6554232" y="1886931"/>
            <a:chExt cx="3377168" cy="811736"/>
          </a:xfrm>
        </p:grpSpPr>
        <p:sp>
          <p:nvSpPr>
            <p:cNvPr id="46" name="文本框 45"/>
            <p:cNvSpPr txBox="1"/>
            <p:nvPr/>
          </p:nvSpPr>
          <p:spPr>
            <a:xfrm>
              <a:off x="6587565" y="1931248"/>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1</a:t>
              </a:r>
              <a:endParaRPr lang="zh-CN" altLang="en-US" sz="4000" dirty="0">
                <a:latin typeface="Impact" panose="020B0806030902050204" pitchFamily="34" charset="0"/>
                <a:ea typeface="明兰" panose="02010600030101010101" pitchFamily="2" charset="-122"/>
              </a:endParaRPr>
            </a:p>
          </p:txBody>
        </p:sp>
        <p:cxnSp>
          <p:nvCxnSpPr>
            <p:cNvPr id="48" name="直接连接符 47"/>
            <p:cNvCxnSpPr/>
            <p:nvPr/>
          </p:nvCxnSpPr>
          <p:spPr>
            <a:xfrm flipH="1">
              <a:off x="6554699" y="2099356"/>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7029707" y="1886931"/>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692102" y="2630246"/>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554232" y="2332087"/>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7418898" y="2165533"/>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主题与意义</a:t>
              </a:r>
            </a:p>
          </p:txBody>
        </p:sp>
      </p:grpSp>
      <p:grpSp>
        <p:nvGrpSpPr>
          <p:cNvPr id="3" name="组合 2"/>
          <p:cNvGrpSpPr/>
          <p:nvPr/>
        </p:nvGrpSpPr>
        <p:grpSpPr>
          <a:xfrm>
            <a:off x="4741218" y="2702032"/>
            <a:ext cx="3992354" cy="829980"/>
            <a:chOff x="6554232" y="2948217"/>
            <a:chExt cx="3992354" cy="829980"/>
          </a:xfrm>
        </p:grpSpPr>
        <p:grpSp>
          <p:nvGrpSpPr>
            <p:cNvPr id="59" name="组合 58"/>
            <p:cNvGrpSpPr/>
            <p:nvPr/>
          </p:nvGrpSpPr>
          <p:grpSpPr>
            <a:xfrm>
              <a:off x="6554232" y="2948217"/>
              <a:ext cx="602020" cy="811736"/>
              <a:chOff x="6381459" y="1890219"/>
              <a:chExt cx="602020" cy="811736"/>
            </a:xfrm>
          </p:grpSpPr>
          <p:sp>
            <p:nvSpPr>
              <p:cNvPr id="60" name="文本框 59"/>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2</a:t>
                </a:r>
                <a:endParaRPr lang="zh-CN" altLang="en-US" sz="4000" dirty="0">
                  <a:latin typeface="Impact" panose="020B0806030902050204" pitchFamily="34" charset="0"/>
                  <a:ea typeface="明兰" panose="02010600030101010101" pitchFamily="2" charset="-122"/>
                </a:endParaRPr>
              </a:p>
            </p:txBody>
          </p:sp>
          <p:cxnSp>
            <p:nvCxnSpPr>
              <p:cNvPr id="65" name="直接连接符 64"/>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p:cNvSpPr txBox="1"/>
            <p:nvPr/>
          </p:nvSpPr>
          <p:spPr>
            <a:xfrm>
              <a:off x="7418898" y="3254977"/>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内容</a:t>
              </a:r>
            </a:p>
          </p:txBody>
        </p:sp>
      </p:grpSp>
      <p:grpSp>
        <p:nvGrpSpPr>
          <p:cNvPr id="5" name="组合 4"/>
          <p:cNvGrpSpPr/>
          <p:nvPr/>
        </p:nvGrpSpPr>
        <p:grpSpPr>
          <a:xfrm>
            <a:off x="4741218" y="3818117"/>
            <a:ext cx="3377168" cy="830183"/>
            <a:chOff x="6554232" y="4064302"/>
            <a:chExt cx="3377168" cy="830183"/>
          </a:xfrm>
        </p:grpSpPr>
        <p:grpSp>
          <p:nvGrpSpPr>
            <p:cNvPr id="67" name="组合 66"/>
            <p:cNvGrpSpPr/>
            <p:nvPr/>
          </p:nvGrpSpPr>
          <p:grpSpPr>
            <a:xfrm>
              <a:off x="6554232" y="4064302"/>
              <a:ext cx="602020" cy="811736"/>
              <a:chOff x="6381459" y="1890219"/>
              <a:chExt cx="602020" cy="811736"/>
            </a:xfrm>
          </p:grpSpPr>
          <p:sp>
            <p:nvSpPr>
              <p:cNvPr id="68" name="文本框 67"/>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3</a:t>
                </a:r>
                <a:endParaRPr lang="zh-CN" altLang="en-US" sz="4000" dirty="0">
                  <a:latin typeface="Impact" panose="020B0806030902050204" pitchFamily="34" charset="0"/>
                  <a:ea typeface="明兰" panose="02010600030101010101" pitchFamily="2" charset="-122"/>
                </a:endParaRPr>
              </a:p>
            </p:txBody>
          </p:sp>
          <p:cxnSp>
            <p:nvCxnSpPr>
              <p:cNvPr id="73" name="直接连接符 72"/>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6" name="文本框 105"/>
            <p:cNvSpPr txBox="1"/>
            <p:nvPr/>
          </p:nvSpPr>
          <p:spPr>
            <a:xfrm>
              <a:off x="7418898" y="4371265"/>
              <a:ext cx="2512502"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界面</a:t>
              </a:r>
            </a:p>
          </p:txBody>
        </p:sp>
      </p:grpSp>
      <p:grpSp>
        <p:nvGrpSpPr>
          <p:cNvPr id="9" name="组合 8"/>
          <p:cNvGrpSpPr/>
          <p:nvPr/>
        </p:nvGrpSpPr>
        <p:grpSpPr>
          <a:xfrm>
            <a:off x="4741218" y="4934202"/>
            <a:ext cx="3992354" cy="811736"/>
            <a:chOff x="6554232" y="5180387"/>
            <a:chExt cx="3992354" cy="811736"/>
          </a:xfrm>
        </p:grpSpPr>
        <p:grpSp>
          <p:nvGrpSpPr>
            <p:cNvPr id="75" name="组合 74"/>
            <p:cNvGrpSpPr/>
            <p:nvPr/>
          </p:nvGrpSpPr>
          <p:grpSpPr>
            <a:xfrm>
              <a:off x="6554232" y="5180387"/>
              <a:ext cx="602020" cy="811736"/>
              <a:chOff x="6381459" y="1890219"/>
              <a:chExt cx="602020" cy="811736"/>
            </a:xfrm>
          </p:grpSpPr>
          <p:sp>
            <p:nvSpPr>
              <p:cNvPr id="76" name="文本框 75"/>
              <p:cNvSpPr txBox="1"/>
              <p:nvPr/>
            </p:nvSpPr>
            <p:spPr>
              <a:xfrm>
                <a:off x="6414792" y="1934536"/>
                <a:ext cx="568687" cy="707886"/>
              </a:xfrm>
              <a:prstGeom prst="rect">
                <a:avLst/>
              </a:prstGeom>
              <a:noFill/>
            </p:spPr>
            <p:txBody>
              <a:bodyPr wrap="square" rtlCol="0">
                <a:spAutoFit/>
              </a:bodyPr>
              <a:lstStyle/>
              <a:p>
                <a:r>
                  <a:rPr lang="en-US" altLang="zh-CN" sz="4000" dirty="0">
                    <a:latin typeface="Impact" panose="020B0806030902050204" pitchFamily="34" charset="0"/>
                    <a:ea typeface="明兰" panose="02010600030101010101" pitchFamily="2" charset="-122"/>
                  </a:rPr>
                  <a:t>4</a:t>
                </a:r>
                <a:endParaRPr lang="zh-CN" altLang="en-US" sz="4000" dirty="0">
                  <a:latin typeface="Impact" panose="020B0806030902050204" pitchFamily="34" charset="0"/>
                  <a:ea typeface="明兰" panose="02010600030101010101" pitchFamily="2" charset="-122"/>
                </a:endParaRPr>
              </a:p>
            </p:txBody>
          </p:sp>
          <p:cxnSp>
            <p:nvCxnSpPr>
              <p:cNvPr id="81" name="直接连接符 80"/>
              <p:cNvCxnSpPr/>
              <p:nvPr/>
            </p:nvCxnSpPr>
            <p:spPr>
              <a:xfrm flipH="1">
                <a:off x="6381926" y="2102644"/>
                <a:ext cx="538462" cy="544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6856934" y="1890219"/>
                <a:ext cx="87584" cy="87584"/>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6519329" y="2633534"/>
                <a:ext cx="68421" cy="684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381459" y="2335375"/>
                <a:ext cx="47921" cy="47921"/>
              </a:xfrm>
              <a:prstGeom prst="ellipse">
                <a:avLst/>
              </a:prstGeom>
              <a:solidFill>
                <a:srgbClr val="52525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106"/>
            <p:cNvSpPr txBox="1"/>
            <p:nvPr/>
          </p:nvSpPr>
          <p:spPr>
            <a:xfrm>
              <a:off x="7418898" y="5460709"/>
              <a:ext cx="3127688" cy="523220"/>
            </a:xfrm>
            <a:prstGeom prst="rect">
              <a:avLst/>
            </a:prstGeom>
            <a:noFill/>
          </p:spPr>
          <p:txBody>
            <a:bodyPr wrap="square" rtlCol="0">
              <a:spAutoFit/>
            </a:bodyPr>
            <a:lstStyle/>
            <a:p>
              <a:r>
                <a:rPr lang="zh-CN" altLang="en-US" sz="2800" spc="100" dirty="0">
                  <a:latin typeface="明兰" panose="02010600030101010101" pitchFamily="2" charset="-122"/>
                  <a:ea typeface="明兰" panose="02010600030101010101" pitchFamily="2" charset="-122"/>
                </a:rPr>
                <a:t>原型</a:t>
              </a:r>
            </a:p>
          </p:txBody>
        </p:sp>
      </p:grpSp>
    </p:spTree>
    <p:extLst>
      <p:ext uri="{BB962C8B-B14F-4D97-AF65-F5344CB8AC3E}">
        <p14:creationId xmlns:p14="http://schemas.microsoft.com/office/powerpoint/2010/main" val="3104939395"/>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333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主题与意义</a:t>
            </a: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00641" y="3848578"/>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5073000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A_图片 16"/>
          <p:cNvSpPr/>
          <p:nvPr>
            <p:custDataLst>
              <p:tags r:id="rId1"/>
            </p:custDataLst>
          </p:nvPr>
        </p:nvSpPr>
        <p:spPr>
          <a:xfrm>
            <a:off x="2878500" y="1365008"/>
            <a:ext cx="5560251" cy="4238436"/>
          </a:xfrm>
          <a:custGeom>
            <a:avLst/>
            <a:gdLst/>
            <a:ahLst/>
            <a:cxnLst/>
            <a:rect l="0" t="0" r="0" b="0"/>
            <a:pathLst>
              <a:path w="8019913" h="6113371">
                <a:moveTo>
                  <a:pt x="0" y="0"/>
                </a:moveTo>
                <a:lnTo>
                  <a:pt x="8019912" y="0"/>
                </a:lnTo>
                <a:lnTo>
                  <a:pt x="8019912" y="6113370"/>
                </a:lnTo>
                <a:lnTo>
                  <a:pt x="0" y="6113370"/>
                </a:lnTo>
                <a:close/>
              </a:path>
            </a:pathLst>
          </a:custGeom>
          <a:blipFill dpi="0" rotWithShape="1">
            <a:blip r:embed="rId3" cstate="email">
              <a:alphaModFix amt="15000"/>
              <a:extLst>
                <a:ext uri="{BEBA8EAE-BF5A-486C-A8C5-ECC9F3942E4B}">
                  <a14:imgProps xmlns:a14="http://schemas.microsoft.com/office/drawing/2010/main">
                    <a14:imgLayer>
                      <a14:imgEffect>
                        <a14:brightnessContrast bright="5000"/>
                      </a14:imgEffect>
                    </a14:imgLayer>
                  </a14:imgProps>
                </a:ex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 name="组合 1"/>
          <p:cNvGrpSpPr/>
          <p:nvPr/>
        </p:nvGrpSpPr>
        <p:grpSpPr>
          <a:xfrm>
            <a:off x="8009220" y="1746430"/>
            <a:ext cx="2005126" cy="2005126"/>
            <a:chOff x="4879269" y="2160187"/>
            <a:chExt cx="2005126" cy="2005126"/>
          </a:xfrm>
        </p:grpSpPr>
        <p:sp>
          <p:nvSpPr>
            <p:cNvPr id="3" name="矩形 2"/>
            <p:cNvSpPr/>
            <p:nvPr/>
          </p:nvSpPr>
          <p:spPr>
            <a:xfrm rot="162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4" name="矩形 3"/>
            <p:cNvSpPr/>
            <p:nvPr/>
          </p:nvSpPr>
          <p:spPr>
            <a:xfrm rot="18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 name="矩形 4"/>
            <p:cNvSpPr/>
            <p:nvPr/>
          </p:nvSpPr>
          <p:spPr>
            <a:xfrm rot="9000000">
              <a:off x="5386832" y="2314834"/>
              <a:ext cx="990000" cy="1672358"/>
            </a:xfrm>
            <a:prstGeom prst="rect">
              <a:avLst/>
            </a:prstGeom>
            <a:noFill/>
            <a:ln>
              <a:solidFill>
                <a:srgbClr val="DBDBDB"/>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nvGrpSpPr>
            <p:cNvPr id="8" name="组合 7"/>
            <p:cNvGrpSpPr/>
            <p:nvPr/>
          </p:nvGrpSpPr>
          <p:grpSpPr>
            <a:xfrm>
              <a:off x="4879269" y="2160187"/>
              <a:ext cx="2005126" cy="2005126"/>
              <a:chOff x="5700612" y="0"/>
              <a:chExt cx="1537554" cy="1537554"/>
            </a:xfrm>
          </p:grpSpPr>
          <p:sp>
            <p:nvSpPr>
              <p:cNvPr id="9" name="椭圆 8"/>
              <p:cNvSpPr/>
              <p:nvPr/>
            </p:nvSpPr>
            <p:spPr>
              <a:xfrm>
                <a:off x="5700612"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0" name="椭圆 9"/>
              <p:cNvSpPr/>
              <p:nvPr/>
            </p:nvSpPr>
            <p:spPr>
              <a:xfrm>
                <a:off x="5801197"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1" name="椭圆 10"/>
              <p:cNvSpPr/>
              <p:nvPr/>
            </p:nvSpPr>
            <p:spPr>
              <a:xfrm>
                <a:off x="6076000"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2" name="椭圆 11"/>
              <p:cNvSpPr/>
              <p:nvPr/>
            </p:nvSpPr>
            <p:spPr>
              <a:xfrm>
                <a:off x="6451389" y="0"/>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3" name="椭圆 12"/>
              <p:cNvSpPr/>
              <p:nvPr/>
            </p:nvSpPr>
            <p:spPr>
              <a:xfrm>
                <a:off x="6826777" y="10058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4" name="椭圆 13"/>
              <p:cNvSpPr/>
              <p:nvPr/>
            </p:nvSpPr>
            <p:spPr>
              <a:xfrm>
                <a:off x="7101581" y="375388"/>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5" name="椭圆 14"/>
              <p:cNvSpPr/>
              <p:nvPr/>
            </p:nvSpPr>
            <p:spPr>
              <a:xfrm>
                <a:off x="7202166" y="750777"/>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6" name="椭圆 15"/>
              <p:cNvSpPr/>
              <p:nvPr/>
            </p:nvSpPr>
            <p:spPr>
              <a:xfrm>
                <a:off x="7101581"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7" name="椭圆 16"/>
              <p:cNvSpPr/>
              <p:nvPr/>
            </p:nvSpPr>
            <p:spPr>
              <a:xfrm>
                <a:off x="6826777"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6451389" y="1501554"/>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076000" y="1400969"/>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5801197" y="1126165"/>
                <a:ext cx="36000" cy="36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grpSp>
        <p:nvGrpSpPr>
          <p:cNvPr id="21" name="组合 20"/>
          <p:cNvGrpSpPr/>
          <p:nvPr/>
        </p:nvGrpSpPr>
        <p:grpSpPr>
          <a:xfrm>
            <a:off x="8244011" y="1981221"/>
            <a:ext cx="1535544" cy="1535544"/>
            <a:chOff x="2412445" y="1981221"/>
            <a:chExt cx="1535544" cy="1535544"/>
          </a:xfrm>
        </p:grpSpPr>
        <p:sp>
          <p:nvSpPr>
            <p:cNvPr id="22" name="椭圆 21"/>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3" name="等腰三角形 22"/>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4" name="等腰三角形 23"/>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5" name="等腰三角形 24"/>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26" name="等腰三角形 25"/>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48" name="组合 47"/>
          <p:cNvGrpSpPr/>
          <p:nvPr/>
        </p:nvGrpSpPr>
        <p:grpSpPr>
          <a:xfrm>
            <a:off x="2412445" y="1981221"/>
            <a:ext cx="1535544" cy="1535544"/>
            <a:chOff x="2412445" y="1981221"/>
            <a:chExt cx="1535544" cy="1535544"/>
          </a:xfrm>
        </p:grpSpPr>
        <p:sp>
          <p:nvSpPr>
            <p:cNvPr id="49" name="椭圆 48"/>
            <p:cNvSpPr/>
            <p:nvPr/>
          </p:nvSpPr>
          <p:spPr>
            <a:xfrm>
              <a:off x="2412445" y="1981221"/>
              <a:ext cx="1535544" cy="1535544"/>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0" name="等腰三角形 49"/>
            <p:cNvSpPr/>
            <p:nvPr/>
          </p:nvSpPr>
          <p:spPr>
            <a:xfrm rot="13899583">
              <a:off x="2859391" y="2302335"/>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1" name="等腰三角形 50"/>
            <p:cNvSpPr/>
            <p:nvPr/>
          </p:nvSpPr>
          <p:spPr>
            <a:xfrm rot="18432766">
              <a:off x="3078997" y="1868413"/>
              <a:ext cx="375753" cy="1122108"/>
            </a:xfrm>
            <a:prstGeom prst="triangle">
              <a:avLst>
                <a:gd name="adj" fmla="val 11649"/>
              </a:avLst>
            </a:prstGeom>
            <a:solidFill>
              <a:srgbClr val="DBDBDB">
                <a:alpha val="12000"/>
              </a:srgbClr>
            </a:solidFill>
          </p:spPr>
          <p:txBody>
            <a:bodyPr rtlCol="0" anchor="ctr">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2" name="等腰三角形 51"/>
            <p:cNvSpPr/>
            <p:nvPr/>
          </p:nvSpPr>
          <p:spPr>
            <a:xfrm rot="18708038">
              <a:off x="2864269" y="259016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3" name="等腰三角形 52"/>
            <p:cNvSpPr/>
            <p:nvPr/>
          </p:nvSpPr>
          <p:spPr>
            <a:xfrm rot="1214989">
              <a:off x="2636430" y="2394824"/>
              <a:ext cx="461942" cy="715375"/>
            </a:xfrm>
            <a:prstGeom prst="triangle">
              <a:avLst>
                <a:gd name="adj" fmla="val 23089"/>
              </a:avLst>
            </a:prstGeom>
            <a:solidFill>
              <a:srgbClr val="DBDBDB">
                <a:alpha val="12000"/>
              </a:srgbClr>
            </a:solidFill>
          </p:spPr>
          <p:txBody>
            <a:bodyPr wrap="square" rtlCol="0" anchor="ctr">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54" name="组合 53"/>
          <p:cNvGrpSpPr/>
          <p:nvPr/>
        </p:nvGrpSpPr>
        <p:grpSpPr>
          <a:xfrm>
            <a:off x="6060000" y="1842175"/>
            <a:ext cx="72000" cy="3973555"/>
            <a:chOff x="6060000" y="1941011"/>
            <a:chExt cx="72000" cy="3973555"/>
          </a:xfrm>
        </p:grpSpPr>
        <p:cxnSp>
          <p:nvCxnSpPr>
            <p:cNvPr id="55" name="直接连接符 54"/>
            <p:cNvCxnSpPr>
              <a:stCxn id="56" idx="4"/>
              <a:endCxn id="57" idx="0"/>
            </p:cNvCxnSpPr>
            <p:nvPr/>
          </p:nvCxnSpPr>
          <p:spPr>
            <a:xfrm flipV="1">
              <a:off x="6096000" y="2013011"/>
              <a:ext cx="0" cy="3829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rot="10800000" flipH="1">
              <a:off x="6060000" y="5842566"/>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sp>
          <p:nvSpPr>
            <p:cNvPr id="57" name="椭圆 56"/>
            <p:cNvSpPr/>
            <p:nvPr/>
          </p:nvSpPr>
          <p:spPr>
            <a:xfrm rot="10800000" flipH="1">
              <a:off x="6060000" y="1941011"/>
              <a:ext cx="72000" cy="72000"/>
            </a:xfrm>
            <a:prstGeom prst="ellipse">
              <a:avLst/>
            </a:prstGeom>
            <a:solidFill>
              <a:schemeClr val="tx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cs typeface="+mn-ea"/>
                <a:sym typeface="+mn-lt"/>
              </a:endParaRPr>
            </a:p>
          </p:txBody>
        </p:sp>
      </p:grpSp>
      <p:grpSp>
        <p:nvGrpSpPr>
          <p:cNvPr id="66" name="组合 65"/>
          <p:cNvGrpSpPr/>
          <p:nvPr/>
        </p:nvGrpSpPr>
        <p:grpSpPr>
          <a:xfrm>
            <a:off x="7534377" y="3982028"/>
            <a:ext cx="3237355" cy="1470366"/>
            <a:chOff x="767237" y="2036427"/>
            <a:chExt cx="3237355" cy="1470366"/>
          </a:xfrm>
        </p:grpSpPr>
        <p:sp>
          <p:nvSpPr>
            <p:cNvPr id="67" name="文本框 66"/>
            <p:cNvSpPr txBox="1"/>
            <p:nvPr/>
          </p:nvSpPr>
          <p:spPr>
            <a:xfrm>
              <a:off x="1572549" y="2036427"/>
              <a:ext cx="184722" cy="525653"/>
            </a:xfrm>
            <a:prstGeom prst="rect">
              <a:avLst/>
            </a:prstGeom>
            <a:noFill/>
          </p:spPr>
          <p:txBody>
            <a:bodyPr wrap="none" lIns="91436" tIns="45718" rIns="91436" bIns="45718" rtlCol="0">
              <a:spAutoFit/>
            </a:bodyPr>
            <a:lstStyle/>
            <a:p>
              <a:pPr>
                <a:lnSpc>
                  <a:spcPct val="130000"/>
                </a:lnSpc>
              </a:pPr>
              <a:endParaRPr lang="zh-CN" altLang="en-US" sz="2400" dirty="0">
                <a:solidFill>
                  <a:srgbClr val="000000"/>
                </a:solidFill>
                <a:latin typeface="明兰" panose="02010600030101010101" pitchFamily="2" charset="-122"/>
                <a:ea typeface="明兰" panose="02010600030101010101" pitchFamily="2" charset="-122"/>
              </a:endParaRPr>
            </a:p>
          </p:txBody>
        </p:sp>
        <p:sp>
          <p:nvSpPr>
            <p:cNvPr id="69" name="矩形 68"/>
            <p:cNvSpPr/>
            <p:nvPr/>
          </p:nvSpPr>
          <p:spPr>
            <a:xfrm>
              <a:off x="767237" y="2039921"/>
              <a:ext cx="3237355" cy="1466872"/>
            </a:xfrm>
            <a:prstGeom prst="rect">
              <a:avLst/>
            </a:prstGeom>
          </p:spPr>
          <p:txBody>
            <a:bodyPr wrap="square" lIns="91436" tIns="45718" rIns="91436" bIns="45718">
              <a:spAutoFit/>
            </a:bodyPr>
            <a:lstStyle/>
            <a:p>
              <a:pPr algn="ctr">
                <a:lnSpc>
                  <a:spcPct val="130000"/>
                </a:lnSpc>
              </a:pPr>
              <a:r>
                <a:rPr lang="zh-CN" altLang="en-US" sz="1400" dirty="0">
                  <a:latin typeface="微软雅黑 Light" panose="020B0502040204020203" pitchFamily="34" charset="-122"/>
                  <a:ea typeface="微软雅黑 Light" panose="020B0502040204020203" pitchFamily="34" charset="-122"/>
                </a:rPr>
                <a:t>目前，国内有许多平台，可是观众们不只是关注一个平台的主播，跨平台找主播是一件很麻烦的事情，所以希望做一个网站可以为观众们提供一个平台的汇总。</a:t>
              </a:r>
            </a:p>
          </p:txBody>
        </p:sp>
      </p:grpSp>
      <p:grpSp>
        <p:nvGrpSpPr>
          <p:cNvPr id="70" name="组合 69"/>
          <p:cNvGrpSpPr/>
          <p:nvPr/>
        </p:nvGrpSpPr>
        <p:grpSpPr>
          <a:xfrm>
            <a:off x="1561798" y="3938349"/>
            <a:ext cx="3237355" cy="670321"/>
            <a:chOff x="765649" y="2068429"/>
            <a:chExt cx="3237355" cy="670321"/>
          </a:xfrm>
        </p:grpSpPr>
        <p:sp>
          <p:nvSpPr>
            <p:cNvPr id="71" name="文本框 70"/>
            <p:cNvSpPr txBox="1"/>
            <p:nvPr/>
          </p:nvSpPr>
          <p:spPr>
            <a:xfrm>
              <a:off x="1615405" y="2068429"/>
              <a:ext cx="184722" cy="525653"/>
            </a:xfrm>
            <a:prstGeom prst="rect">
              <a:avLst/>
            </a:prstGeom>
            <a:noFill/>
          </p:spPr>
          <p:txBody>
            <a:bodyPr wrap="none" lIns="91436" tIns="45718" rIns="91436" bIns="45718" rtlCol="0">
              <a:spAutoFit/>
            </a:bodyPr>
            <a:lstStyle/>
            <a:p>
              <a:pPr>
                <a:lnSpc>
                  <a:spcPct val="130000"/>
                </a:lnSpc>
              </a:pPr>
              <a:endParaRPr lang="zh-CN" altLang="en-US" sz="2400" dirty="0">
                <a:solidFill>
                  <a:srgbClr val="000000"/>
                </a:solidFill>
                <a:latin typeface="明兰" panose="02010600030101010101" pitchFamily="2" charset="-122"/>
                <a:ea typeface="明兰" panose="02010600030101010101" pitchFamily="2" charset="-122"/>
              </a:endParaRPr>
            </a:p>
          </p:txBody>
        </p:sp>
        <p:sp>
          <p:nvSpPr>
            <p:cNvPr id="72" name="矩形 71"/>
            <p:cNvSpPr/>
            <p:nvPr/>
          </p:nvSpPr>
          <p:spPr>
            <a:xfrm>
              <a:off x="765649" y="2112108"/>
              <a:ext cx="3237355" cy="626642"/>
            </a:xfrm>
            <a:prstGeom prst="rect">
              <a:avLst/>
            </a:prstGeom>
          </p:spPr>
          <p:txBody>
            <a:bodyPr wrap="square" lIns="91436" tIns="45718" rIns="91436" bIns="45718">
              <a:spAutoFit/>
            </a:bodyPr>
            <a:lstStyle/>
            <a:p>
              <a:pPr algn="ctr">
                <a:lnSpc>
                  <a:spcPct val="130000"/>
                </a:lnSpc>
              </a:pPr>
              <a:r>
                <a:rPr lang="zh-CN" altLang="en-US" sz="1400" dirty="0">
                  <a:latin typeface="微软雅黑 Light" panose="020B0502040204020203" pitchFamily="34" charset="-122"/>
                  <a:ea typeface="微软雅黑 Light" panose="020B0502040204020203" pitchFamily="34" charset="-122"/>
                </a:rPr>
                <a:t>直播资源的汇总平台，为主播与观看直播的观众分别提供不同的功能。</a:t>
              </a:r>
            </a:p>
          </p:txBody>
        </p:sp>
      </p:grpSp>
      <p:sp>
        <p:nvSpPr>
          <p:cNvPr id="83" name="文本框 82"/>
          <p:cNvSpPr txBox="1"/>
          <p:nvPr/>
        </p:nvSpPr>
        <p:spPr>
          <a:xfrm>
            <a:off x="2767621" y="2463220"/>
            <a:ext cx="902803" cy="597917"/>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主题</a:t>
            </a:r>
          </a:p>
        </p:txBody>
      </p:sp>
      <p:sp>
        <p:nvSpPr>
          <p:cNvPr id="84" name="文本框 83"/>
          <p:cNvSpPr txBox="1"/>
          <p:nvPr/>
        </p:nvSpPr>
        <p:spPr>
          <a:xfrm>
            <a:off x="8552889" y="2366406"/>
            <a:ext cx="902803" cy="597917"/>
          </a:xfrm>
          <a:prstGeom prst="rect">
            <a:avLst/>
          </a:prstGeom>
          <a:noFill/>
        </p:spPr>
        <p:txBody>
          <a:bodyPr wrap="none" lIns="91436" tIns="45718" rIns="91436" bIns="45718" rtlCol="0">
            <a:spAutoFit/>
          </a:bodyPr>
          <a:lstStyle/>
          <a:p>
            <a:pPr>
              <a:lnSpc>
                <a:spcPct val="130000"/>
              </a:lnSpc>
            </a:pPr>
            <a:r>
              <a:rPr lang="zh-CN" altLang="en-US" sz="2800" dirty="0">
                <a:solidFill>
                  <a:schemeClr val="bg1"/>
                </a:solidFill>
                <a:latin typeface="明兰" panose="02010600030101010101" pitchFamily="2" charset="-122"/>
                <a:ea typeface="明兰" panose="02010600030101010101" pitchFamily="2" charset="-122"/>
              </a:rPr>
              <a:t>意义</a:t>
            </a:r>
          </a:p>
        </p:txBody>
      </p:sp>
      <p:sp>
        <p:nvSpPr>
          <p:cNvPr id="27" name="矩形 26">
            <a:extLst>
              <a:ext uri="{FF2B5EF4-FFF2-40B4-BE49-F238E27FC236}">
                <a16:creationId xmlns:a16="http://schemas.microsoft.com/office/drawing/2014/main" id="{7A300C78-2589-4F09-B093-850A10B5F87D}"/>
              </a:ext>
            </a:extLst>
          </p:cNvPr>
          <p:cNvSpPr/>
          <p:nvPr/>
        </p:nvSpPr>
        <p:spPr>
          <a:xfrm>
            <a:off x="1004715" y="487478"/>
            <a:ext cx="2236510" cy="584775"/>
          </a:xfrm>
          <a:prstGeom prst="rect">
            <a:avLst/>
          </a:prstGeom>
        </p:spPr>
        <p:txBody>
          <a:bodyPr wrap="none">
            <a:spAutoFit/>
          </a:bodyPr>
          <a:lstStyle/>
          <a:p>
            <a:r>
              <a:rPr lang="zh-CN" altLang="en-US" sz="3200" dirty="0"/>
              <a:t>主题与意义</a:t>
            </a:r>
          </a:p>
        </p:txBody>
      </p:sp>
    </p:spTree>
    <p:extLst>
      <p:ext uri="{BB962C8B-B14F-4D97-AF65-F5344CB8AC3E}">
        <p14:creationId xmlns:p14="http://schemas.microsoft.com/office/powerpoint/2010/main" val="224232128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animEffect transition="in" filter="fade">
                                      <p:cBhvr>
                                        <p:cTn id="13" dur="500"/>
                                        <p:tgtEl>
                                          <p:spTgt spid="54"/>
                                        </p:tgtEl>
                                      </p:cBhvr>
                                    </p:animEffect>
                                  </p:childTnLst>
                                </p:cTn>
                              </p:par>
                              <p:par>
                                <p:cTn id="14" presetID="49" presetClass="entr" presetSubtype="0" decel="100000" fill="hold" nodeType="withEffect">
                                  <p:stCondLst>
                                    <p:cond delay="2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 calcmode="lin" valueType="num">
                                      <p:cBhvr>
                                        <p:cTn id="18" dur="500" fill="hold"/>
                                        <p:tgtEl>
                                          <p:spTgt spid="48"/>
                                        </p:tgtEl>
                                        <p:attrNameLst>
                                          <p:attrName>style.rotation</p:attrName>
                                        </p:attrNameLst>
                                      </p:cBhvr>
                                      <p:tavLst>
                                        <p:tav tm="0">
                                          <p:val>
                                            <p:fltVal val="360"/>
                                          </p:val>
                                        </p:tav>
                                        <p:tav tm="100000">
                                          <p:val>
                                            <p:fltVal val="0"/>
                                          </p:val>
                                        </p:tav>
                                      </p:tavLst>
                                    </p:anim>
                                    <p:animEffect transition="in" filter="fade">
                                      <p:cBhvr>
                                        <p:cTn id="19" dur="500"/>
                                        <p:tgtEl>
                                          <p:spTgt spid="48"/>
                                        </p:tgtEl>
                                      </p:cBhvr>
                                    </p:animEffect>
                                  </p:childTnLst>
                                </p:cTn>
                              </p:par>
                              <p:par>
                                <p:cTn id="20" presetID="6" presetClass="emph" presetSubtype="0" autoRev="1" fill="hold" nodeType="withEffect">
                                  <p:stCondLst>
                                    <p:cond delay="600"/>
                                  </p:stCondLst>
                                  <p:childTnLst>
                                    <p:animScale>
                                      <p:cBhvr>
                                        <p:cTn id="21" dur="200" fill="hold"/>
                                        <p:tgtEl>
                                          <p:spTgt spid="48"/>
                                        </p:tgtEl>
                                      </p:cBhvr>
                                      <p:by x="105000" y="105000"/>
                                    </p:animScale>
                                  </p:childTnLst>
                                </p:cTn>
                              </p:par>
                              <p:par>
                                <p:cTn id="22" presetID="49" presetClass="entr" presetSubtype="0" decel="100000" fill="hold" grpId="0" nodeType="withEffect">
                                  <p:stCondLst>
                                    <p:cond delay="100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 calcmode="lin" valueType="num">
                                      <p:cBhvr>
                                        <p:cTn id="26" dur="500" fill="hold"/>
                                        <p:tgtEl>
                                          <p:spTgt spid="83"/>
                                        </p:tgtEl>
                                        <p:attrNameLst>
                                          <p:attrName>style.rotation</p:attrName>
                                        </p:attrNameLst>
                                      </p:cBhvr>
                                      <p:tavLst>
                                        <p:tav tm="0">
                                          <p:val>
                                            <p:fltVal val="360"/>
                                          </p:val>
                                        </p:tav>
                                        <p:tav tm="100000">
                                          <p:val>
                                            <p:fltVal val="0"/>
                                          </p:val>
                                        </p:tav>
                                      </p:tavLst>
                                    </p:anim>
                                    <p:animEffect transition="in" filter="fade">
                                      <p:cBhvr>
                                        <p:cTn id="27" dur="500"/>
                                        <p:tgtEl>
                                          <p:spTgt spid="83"/>
                                        </p:tgtEl>
                                      </p:cBhvr>
                                    </p:animEffect>
                                  </p:childTnLst>
                                </p:cTn>
                              </p:par>
                              <p:par>
                                <p:cTn id="28" presetID="6" presetClass="emph" presetSubtype="0" autoRev="1" fill="hold" grpId="1" nodeType="withEffect">
                                  <p:stCondLst>
                                    <p:cond delay="1300"/>
                                  </p:stCondLst>
                                  <p:childTnLst>
                                    <p:animScale>
                                      <p:cBhvr>
                                        <p:cTn id="29" dur="200" fill="hold"/>
                                        <p:tgtEl>
                                          <p:spTgt spid="83"/>
                                        </p:tgtEl>
                                      </p:cBhvr>
                                      <p:by x="105000" y="105000"/>
                                    </p:animScale>
                                  </p:childTnLst>
                                </p:cTn>
                              </p:par>
                            </p:childTnLst>
                          </p:cTn>
                        </p:par>
                        <p:par>
                          <p:cTn id="30" fill="hold">
                            <p:stCondLst>
                              <p:cond delay="2200"/>
                            </p:stCondLst>
                            <p:childTnLst>
                              <p:par>
                                <p:cTn id="31" presetID="2" presetClass="entr" presetSubtype="4"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additive="base">
                                        <p:cTn id="33" dur="500" fill="hold"/>
                                        <p:tgtEl>
                                          <p:spTgt spid="70"/>
                                        </p:tgtEl>
                                        <p:attrNameLst>
                                          <p:attrName>ppt_x</p:attrName>
                                        </p:attrNameLst>
                                      </p:cBhvr>
                                      <p:tavLst>
                                        <p:tav tm="0">
                                          <p:val>
                                            <p:strVal val="#ppt_x"/>
                                          </p:val>
                                        </p:tav>
                                        <p:tav tm="100000">
                                          <p:val>
                                            <p:strVal val="#ppt_x"/>
                                          </p:val>
                                        </p:tav>
                                      </p:tavLst>
                                    </p:anim>
                                    <p:anim calcmode="lin" valueType="num">
                                      <p:cBhvr additive="base">
                                        <p:cTn id="34" dur="500" fill="hold"/>
                                        <p:tgtEl>
                                          <p:spTgt spid="70"/>
                                        </p:tgtEl>
                                        <p:attrNameLst>
                                          <p:attrName>ppt_y</p:attrName>
                                        </p:attrNameLst>
                                      </p:cBhvr>
                                      <p:tavLst>
                                        <p:tav tm="0">
                                          <p:val>
                                            <p:strVal val="1+#ppt_h/2"/>
                                          </p:val>
                                        </p:tav>
                                        <p:tav tm="100000">
                                          <p:val>
                                            <p:strVal val="#ppt_y"/>
                                          </p:val>
                                        </p:tav>
                                      </p:tavLst>
                                    </p:anim>
                                  </p:childTnLst>
                                </p:cTn>
                              </p:par>
                            </p:childTnLst>
                          </p:cTn>
                        </p:par>
                        <p:par>
                          <p:cTn id="35" fill="hold">
                            <p:stCondLst>
                              <p:cond delay="2700"/>
                            </p:stCondLst>
                            <p:childTnLst>
                              <p:par>
                                <p:cTn id="36" presetID="49" presetClass="entr" presetSubtype="0" decel="10000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 calcmode="lin" valueType="num">
                                      <p:cBhvr>
                                        <p:cTn id="40" dur="500" fill="hold"/>
                                        <p:tgtEl>
                                          <p:spTgt spid="2"/>
                                        </p:tgtEl>
                                        <p:attrNameLst>
                                          <p:attrName>style.rotation</p:attrName>
                                        </p:attrNameLst>
                                      </p:cBhvr>
                                      <p:tavLst>
                                        <p:tav tm="0">
                                          <p:val>
                                            <p:fltVal val="360"/>
                                          </p:val>
                                        </p:tav>
                                        <p:tav tm="100000">
                                          <p:val>
                                            <p:fltVal val="0"/>
                                          </p:val>
                                        </p:tav>
                                      </p:tavLst>
                                    </p:anim>
                                    <p:animEffect transition="in" filter="fade">
                                      <p:cBhvr>
                                        <p:cTn id="41" dur="500"/>
                                        <p:tgtEl>
                                          <p:spTgt spid="2"/>
                                        </p:tgtEl>
                                      </p:cBhvr>
                                    </p:animEffect>
                                  </p:childTnLst>
                                </p:cTn>
                              </p:par>
                              <p:par>
                                <p:cTn id="42" presetID="49" presetClass="entr" presetSubtype="0" decel="100000" fill="hold" nodeType="withEffect">
                                  <p:stCondLst>
                                    <p:cond delay="20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anim calcmode="lin" valueType="num">
                                      <p:cBhvr>
                                        <p:cTn id="46" dur="500" fill="hold"/>
                                        <p:tgtEl>
                                          <p:spTgt spid="21"/>
                                        </p:tgtEl>
                                        <p:attrNameLst>
                                          <p:attrName>style.rotation</p:attrName>
                                        </p:attrNameLst>
                                      </p:cBhvr>
                                      <p:tavLst>
                                        <p:tav tm="0">
                                          <p:val>
                                            <p:fltVal val="360"/>
                                          </p:val>
                                        </p:tav>
                                        <p:tav tm="100000">
                                          <p:val>
                                            <p:fltVal val="0"/>
                                          </p:val>
                                        </p:tav>
                                      </p:tavLst>
                                    </p:anim>
                                    <p:animEffect transition="in" filter="fade">
                                      <p:cBhvr>
                                        <p:cTn id="47" dur="500"/>
                                        <p:tgtEl>
                                          <p:spTgt spid="21"/>
                                        </p:tgtEl>
                                      </p:cBhvr>
                                    </p:animEffect>
                                  </p:childTnLst>
                                </p:cTn>
                              </p:par>
                              <p:par>
                                <p:cTn id="48" presetID="6" presetClass="emph" presetSubtype="0" autoRev="1" fill="hold" nodeType="withEffect">
                                  <p:stCondLst>
                                    <p:cond delay="600"/>
                                  </p:stCondLst>
                                  <p:childTnLst>
                                    <p:animScale>
                                      <p:cBhvr>
                                        <p:cTn id="49" dur="200" fill="hold"/>
                                        <p:tgtEl>
                                          <p:spTgt spid="21"/>
                                        </p:tgtEl>
                                      </p:cBhvr>
                                      <p:by x="105000" y="105000"/>
                                    </p:animScale>
                                  </p:childTnLst>
                                </p:cTn>
                              </p:par>
                              <p:par>
                                <p:cTn id="50" presetID="49" presetClass="entr" presetSubtype="0" decel="100000" fill="hold" grpId="0" nodeType="withEffect">
                                  <p:stCondLst>
                                    <p:cond delay="600"/>
                                  </p:stCondLst>
                                  <p:childTnLst>
                                    <p:set>
                                      <p:cBhvr>
                                        <p:cTn id="51" dur="1" fill="hold">
                                          <p:stCondLst>
                                            <p:cond delay="0"/>
                                          </p:stCondLst>
                                        </p:cTn>
                                        <p:tgtEl>
                                          <p:spTgt spid="84"/>
                                        </p:tgtEl>
                                        <p:attrNameLst>
                                          <p:attrName>style.visibility</p:attrName>
                                        </p:attrNameLst>
                                      </p:cBhvr>
                                      <p:to>
                                        <p:strVal val="visible"/>
                                      </p:to>
                                    </p:set>
                                    <p:anim calcmode="lin" valueType="num">
                                      <p:cBhvr>
                                        <p:cTn id="52" dur="500" fill="hold"/>
                                        <p:tgtEl>
                                          <p:spTgt spid="84"/>
                                        </p:tgtEl>
                                        <p:attrNameLst>
                                          <p:attrName>ppt_w</p:attrName>
                                        </p:attrNameLst>
                                      </p:cBhvr>
                                      <p:tavLst>
                                        <p:tav tm="0">
                                          <p:val>
                                            <p:fltVal val="0"/>
                                          </p:val>
                                        </p:tav>
                                        <p:tav tm="100000">
                                          <p:val>
                                            <p:strVal val="#ppt_w"/>
                                          </p:val>
                                        </p:tav>
                                      </p:tavLst>
                                    </p:anim>
                                    <p:anim calcmode="lin" valueType="num">
                                      <p:cBhvr>
                                        <p:cTn id="53" dur="500" fill="hold"/>
                                        <p:tgtEl>
                                          <p:spTgt spid="84"/>
                                        </p:tgtEl>
                                        <p:attrNameLst>
                                          <p:attrName>ppt_h</p:attrName>
                                        </p:attrNameLst>
                                      </p:cBhvr>
                                      <p:tavLst>
                                        <p:tav tm="0">
                                          <p:val>
                                            <p:fltVal val="0"/>
                                          </p:val>
                                        </p:tav>
                                        <p:tav tm="100000">
                                          <p:val>
                                            <p:strVal val="#ppt_h"/>
                                          </p:val>
                                        </p:tav>
                                      </p:tavLst>
                                    </p:anim>
                                    <p:anim calcmode="lin" valueType="num">
                                      <p:cBhvr>
                                        <p:cTn id="54" dur="500" fill="hold"/>
                                        <p:tgtEl>
                                          <p:spTgt spid="84"/>
                                        </p:tgtEl>
                                        <p:attrNameLst>
                                          <p:attrName>style.rotation</p:attrName>
                                        </p:attrNameLst>
                                      </p:cBhvr>
                                      <p:tavLst>
                                        <p:tav tm="0">
                                          <p:val>
                                            <p:fltVal val="360"/>
                                          </p:val>
                                        </p:tav>
                                        <p:tav tm="100000">
                                          <p:val>
                                            <p:fltVal val="0"/>
                                          </p:val>
                                        </p:tav>
                                      </p:tavLst>
                                    </p:anim>
                                    <p:animEffect transition="in" filter="fade">
                                      <p:cBhvr>
                                        <p:cTn id="55" dur="500"/>
                                        <p:tgtEl>
                                          <p:spTgt spid="84"/>
                                        </p:tgtEl>
                                      </p:cBhvr>
                                    </p:animEffect>
                                  </p:childTnLst>
                                </p:cTn>
                              </p:par>
                              <p:par>
                                <p:cTn id="56" presetID="6" presetClass="emph" presetSubtype="0" autoRev="1" fill="hold" grpId="1" nodeType="withEffect">
                                  <p:stCondLst>
                                    <p:cond delay="900"/>
                                  </p:stCondLst>
                                  <p:childTnLst>
                                    <p:animScale>
                                      <p:cBhvr>
                                        <p:cTn id="57" dur="200" fill="hold"/>
                                        <p:tgtEl>
                                          <p:spTgt spid="84"/>
                                        </p:tgtEl>
                                      </p:cBhvr>
                                      <p:by x="105000" y="105000"/>
                                    </p:animScale>
                                  </p:childTnLst>
                                </p:cTn>
                              </p:par>
                            </p:childTnLst>
                          </p:cTn>
                        </p:par>
                        <p:par>
                          <p:cTn id="58" fill="hold">
                            <p:stCondLst>
                              <p:cond delay="4000"/>
                            </p:stCondLst>
                            <p:childTnLst>
                              <p:par>
                                <p:cTn id="59" presetID="2" presetClass="entr" presetSubtype="4" fill="hold" nodeType="afterEffect">
                                  <p:stCondLst>
                                    <p:cond delay="0"/>
                                  </p:stCondLst>
                                  <p:childTnLst>
                                    <p:set>
                                      <p:cBhvr>
                                        <p:cTn id="60" dur="1" fill="hold">
                                          <p:stCondLst>
                                            <p:cond delay="0"/>
                                          </p:stCondLst>
                                        </p:cTn>
                                        <p:tgtEl>
                                          <p:spTgt spid="66"/>
                                        </p:tgtEl>
                                        <p:attrNameLst>
                                          <p:attrName>style.visibility</p:attrName>
                                        </p:attrNameLst>
                                      </p:cBhvr>
                                      <p:to>
                                        <p:strVal val="visible"/>
                                      </p:to>
                                    </p:set>
                                    <p:anim calcmode="lin" valueType="num">
                                      <p:cBhvr additive="base">
                                        <p:cTn id="61" dur="500" fill="hold"/>
                                        <p:tgtEl>
                                          <p:spTgt spid="66"/>
                                        </p:tgtEl>
                                        <p:attrNameLst>
                                          <p:attrName>ppt_x</p:attrName>
                                        </p:attrNameLst>
                                      </p:cBhvr>
                                      <p:tavLst>
                                        <p:tav tm="0">
                                          <p:val>
                                            <p:strVal val="#ppt_x"/>
                                          </p:val>
                                        </p:tav>
                                        <p:tav tm="100000">
                                          <p:val>
                                            <p:strVal val="#ppt_x"/>
                                          </p:val>
                                        </p:tav>
                                      </p:tavLst>
                                    </p:anim>
                                    <p:anim calcmode="lin" valueType="num">
                                      <p:cBhvr additive="base">
                                        <p:cTn id="6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83" grpId="0"/>
      <p:bldP spid="83"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54573" y="3209300"/>
            <a:ext cx="1261884" cy="523220"/>
          </a:xfrm>
          <a:prstGeom prst="rect">
            <a:avLst/>
          </a:prstGeom>
        </p:spPr>
        <p:txBody>
          <a:bodyPr wrap="none">
            <a:spAutoFit/>
          </a:bodyPr>
          <a:lstStyle/>
          <a:p>
            <a:r>
              <a:rPr lang="zh-CN" altLang="en-US" sz="2800" dirty="0"/>
              <a:t>泛直播</a:t>
            </a:r>
          </a:p>
        </p:txBody>
      </p:sp>
      <p:sp>
        <p:nvSpPr>
          <p:cNvPr id="20" name="椭圆 19"/>
          <p:cNvSpPr/>
          <p:nvPr/>
        </p:nvSpPr>
        <p:spPr>
          <a:xfrm>
            <a:off x="3208972" y="216467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847" y="1978808"/>
            <a:ext cx="5396083" cy="906721"/>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现在是一个泛娱乐时代，泛也有广泛宽泛的意思，所以取名泛直播，意味着通过广泛的资源汇总为使用者提供便利，同时“泛”同音于“饭”，有爱好喜欢的意思，也点名了网站的使用者为喜欢直播的人。</a:t>
            </a:r>
          </a:p>
        </p:txBody>
      </p:sp>
      <p:sp>
        <p:nvSpPr>
          <p:cNvPr id="24" name="椭圆 23"/>
          <p:cNvSpPr/>
          <p:nvPr/>
        </p:nvSpPr>
        <p:spPr>
          <a:xfrm>
            <a:off x="3208972" y="3422369"/>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568847" y="3236500"/>
            <a:ext cx="5396083" cy="906721"/>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网站主要为主播和喜欢观看直播的朋友提供便利。一可以为主播提供相关的直播工具的下载途径和直播相关的数据查询，二可以为观众提供不同平台 的下载路径，不同主播的直播间地址。</a:t>
            </a:r>
          </a:p>
        </p:txBody>
      </p:sp>
      <p:sp>
        <p:nvSpPr>
          <p:cNvPr id="27" name="椭圆 26"/>
          <p:cNvSpPr/>
          <p:nvPr/>
        </p:nvSpPr>
        <p:spPr>
          <a:xfrm>
            <a:off x="3208972" y="4680060"/>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68847" y="4494191"/>
            <a:ext cx="5396083" cy="906721"/>
          </a:xfrm>
          <a:prstGeom prst="rect">
            <a:avLst/>
          </a:prstGeom>
        </p:spPr>
        <p:txBody>
          <a:bodyPr wrap="square" lIns="91438" tIns="45719" rIns="91438" bIns="45719">
            <a:spAutoFit/>
          </a:bodyPr>
          <a:lstStyle/>
          <a:p>
            <a:pPr>
              <a:lnSpc>
                <a:spcPct val="130000"/>
              </a:lnSpc>
            </a:pPr>
            <a:r>
              <a:rPr lang="zh-CN" altLang="en-US" sz="1400" dirty="0">
                <a:latin typeface="微软雅黑 Light" panose="020B0502040204020203" pitchFamily="34" charset="-122"/>
                <a:ea typeface="微软雅黑 Light" panose="020B0502040204020203" pitchFamily="34" charset="-122"/>
              </a:rPr>
              <a:t>目前国内的直播平台多样，对于很多刚接触直播的朋友会因为平台太多望而却步，同时，各类平台资源都是独立的，还没有一个网站可以提供总的资源。</a:t>
            </a:r>
          </a:p>
        </p:txBody>
      </p:sp>
      <p:sp>
        <p:nvSpPr>
          <p:cNvPr id="59" name="矩形 58">
            <a:extLst>
              <a:ext uri="{FF2B5EF4-FFF2-40B4-BE49-F238E27FC236}">
                <a16:creationId xmlns:a16="http://schemas.microsoft.com/office/drawing/2014/main" id="{BDEED6B3-A2A4-4CE6-9768-632AC7947D82}"/>
              </a:ext>
            </a:extLst>
          </p:cNvPr>
          <p:cNvSpPr/>
          <p:nvPr/>
        </p:nvSpPr>
        <p:spPr>
          <a:xfrm>
            <a:off x="1004715" y="487478"/>
            <a:ext cx="2236510" cy="584775"/>
          </a:xfrm>
          <a:prstGeom prst="rect">
            <a:avLst/>
          </a:prstGeom>
        </p:spPr>
        <p:txBody>
          <a:bodyPr wrap="none">
            <a:spAutoFit/>
          </a:bodyPr>
          <a:lstStyle/>
          <a:p>
            <a:r>
              <a:rPr lang="zh-CN" altLang="en-US" sz="3200" dirty="0"/>
              <a:t>主题与意义</a:t>
            </a:r>
          </a:p>
        </p:txBody>
      </p:sp>
    </p:spTree>
    <p:extLst>
      <p:ext uri="{BB962C8B-B14F-4D97-AF65-F5344CB8AC3E}">
        <p14:creationId xmlns:p14="http://schemas.microsoft.com/office/powerpoint/2010/main" val="1964716599"/>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400" fill="hold"/>
                                        <p:tgtEl>
                                          <p:spTgt spid="19"/>
                                        </p:tgtEl>
                                        <p:attrNameLst>
                                          <p:attrName>ppt_x</p:attrName>
                                        </p:attrNameLst>
                                      </p:cBhvr>
                                      <p:tavLst>
                                        <p:tav tm="0">
                                          <p:val>
                                            <p:strVal val="0-#ppt_w/2"/>
                                          </p:val>
                                        </p:tav>
                                        <p:tav tm="100000">
                                          <p:val>
                                            <p:strVal val="#ppt_x"/>
                                          </p:val>
                                        </p:tav>
                                      </p:tavLst>
                                    </p:anim>
                                    <p:anim calcmode="lin" valueType="num">
                                      <p:cBhvr additive="base">
                                        <p:cTn id="8" dur="4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4" grpId="0" animBg="1"/>
      <p:bldP spid="25" grpId="0"/>
      <p:bldP spid="2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80783" y="1927778"/>
            <a:ext cx="4428656" cy="1569660"/>
          </a:xfrm>
          <a:prstGeom prst="rect">
            <a:avLst/>
          </a:prstGeom>
          <a:solidFill>
            <a:schemeClr val="bg1">
              <a:alpha val="80000"/>
            </a:schemeClr>
          </a:solidFill>
        </p:spPr>
        <p:txBody>
          <a:bodyPr wrap="square" rtlCol="0">
            <a:spAutoFit/>
          </a:bodyPr>
          <a:lstStyle/>
          <a:p>
            <a:pPr algn="ctr"/>
            <a:r>
              <a:rPr lang="en-US" altLang="zh-CN" sz="5400" spc="100" dirty="0">
                <a:latin typeface="明兰" panose="02010600030101010101" pitchFamily="2" charset="-122"/>
                <a:ea typeface="明兰" panose="02010600030101010101" pitchFamily="2" charset="-122"/>
              </a:rPr>
              <a:t>Part </a:t>
            </a:r>
            <a:r>
              <a:rPr lang="en-US" altLang="zh-CN" sz="9600" spc="100" dirty="0">
                <a:latin typeface="明兰" panose="02010600030101010101" pitchFamily="2" charset="-122"/>
                <a:ea typeface="明兰" panose="02010600030101010101" pitchFamily="2" charset="-122"/>
              </a:rPr>
              <a:t>3</a:t>
            </a:r>
            <a:endParaRPr lang="zh-CN" altLang="en-US" sz="54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7996"/>
          </a:xfrm>
          <a:prstGeom prst="rect">
            <a:avLst/>
          </a:prstGeom>
          <a:noFill/>
        </p:spPr>
        <p:txBody>
          <a:bodyPr wrap="square" rtlCol="0">
            <a:spAutoFit/>
          </a:bodyPr>
          <a:lstStyle/>
          <a:p>
            <a:pPr algn="ctr"/>
            <a:r>
              <a:rPr lang="zh-CN" altLang="en-US" sz="6600" spc="100" dirty="0">
                <a:latin typeface="明兰" panose="02010600030101010101" pitchFamily="2" charset="-122"/>
                <a:ea typeface="明兰" panose="02010600030101010101" pitchFamily="2" charset="-122"/>
              </a:rPr>
              <a:t>内容</a:t>
            </a:r>
          </a:p>
        </p:txBody>
      </p:sp>
      <p:sp>
        <p:nvSpPr>
          <p:cNvPr id="58" name="文本框 57"/>
          <p:cNvSpPr txBox="1"/>
          <p:nvPr/>
        </p:nvSpPr>
        <p:spPr>
          <a:xfrm>
            <a:off x="3198796" y="3805400"/>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5256353"/>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5106898" y="2887280"/>
            <a:ext cx="53870" cy="5387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870073" y="3264543"/>
            <a:ext cx="56693" cy="56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78032" y="5078528"/>
            <a:ext cx="62340" cy="6234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72536" y="2627581"/>
            <a:ext cx="65163" cy="6516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122873" y="5334519"/>
            <a:ext cx="70811" cy="7081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1734" y="3373215"/>
            <a:ext cx="73634" cy="7363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760524" y="2466646"/>
            <a:ext cx="76457" cy="7645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12138" y="2715388"/>
            <a:ext cx="82105" cy="82105"/>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597224" y="4328686"/>
            <a:ext cx="84928" cy="8492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385591" y="3217844"/>
            <a:ext cx="93398" cy="9339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97390" y="4798912"/>
            <a:ext cx="96223" cy="9622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67863" y="5227378"/>
            <a:ext cx="99046" cy="9904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35112" y="2710588"/>
            <a:ext cx="101869" cy="10186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426643" y="3565096"/>
            <a:ext cx="104693" cy="104693"/>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774357" y="2076449"/>
            <a:ext cx="107516" cy="107516"/>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035699" y="3333998"/>
            <a:ext cx="71200" cy="71200"/>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628844" y="4991791"/>
            <a:ext cx="113164" cy="113164"/>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552249" y="3821769"/>
            <a:ext cx="115987" cy="115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170086" y="5559844"/>
            <a:ext cx="94909" cy="94909"/>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50012" y="3884486"/>
            <a:ext cx="71987" cy="71987"/>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79536" y="2430287"/>
            <a:ext cx="114148" cy="114148"/>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4852608" y="2924721"/>
            <a:ext cx="110341" cy="110341"/>
          </a:xfrm>
          <a:prstGeom prst="ellipse">
            <a:avLst/>
          </a:prstGeom>
          <a:solidFill>
            <a:srgbClr val="7F7F7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1723" y="2101340"/>
            <a:ext cx="1954373" cy="4534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pPr algn="r"/>
            <a:r>
              <a:rPr lang="zh-CN" altLang="en-US" sz="2000" spc="300" dirty="0">
                <a:latin typeface="明兰" panose="02010600030101010101" pitchFamily="2" charset="-122"/>
                <a:ea typeface="明兰" panose="02010600030101010101" pitchFamily="2" charset="-122"/>
              </a:rPr>
              <a:t>主播数据查询</a:t>
            </a:r>
          </a:p>
        </p:txBody>
      </p:sp>
      <p:sp>
        <p:nvSpPr>
          <p:cNvPr id="5" name="矩形 4"/>
          <p:cNvSpPr/>
          <p:nvPr/>
        </p:nvSpPr>
        <p:spPr>
          <a:xfrm>
            <a:off x="1063105" y="2564849"/>
            <a:ext cx="2932369" cy="1030408"/>
          </a:xfrm>
          <a:prstGeom prst="rect">
            <a:avLst/>
          </a:prstGeom>
        </p:spPr>
        <p:txBody>
          <a:bodyPr wrap="square" lIns="91438" tIns="45719" rIns="91438" bIns="45719">
            <a:spAutoFit/>
          </a:bodyPr>
          <a:lstStyle/>
          <a:p>
            <a:pPr algn="r">
              <a:lnSpc>
                <a:spcPct val="130000"/>
              </a:lnSpc>
            </a:pPr>
            <a:r>
              <a:rPr lang="zh-CN" altLang="en-US" sz="1200" dirty="0">
                <a:latin typeface="微软雅黑 Light" panose="020B0502040204020203" pitchFamily="34" charset="-122"/>
                <a:ea typeface="微软雅黑 Light" panose="020B0502040204020203" pitchFamily="34" charset="-122"/>
              </a:rPr>
              <a:t>其一为主播需的数据查询，提供各类主播需要的数据查询，如人气查询，收入查询等，为主播提供类似于小葫芦榜单的网站链接</a:t>
            </a:r>
          </a:p>
        </p:txBody>
      </p:sp>
      <p:sp>
        <p:nvSpPr>
          <p:cNvPr id="6" name="文本框 5"/>
          <p:cNvSpPr txBox="1"/>
          <p:nvPr/>
        </p:nvSpPr>
        <p:spPr>
          <a:xfrm>
            <a:off x="2768866" y="4338743"/>
            <a:ext cx="1364468"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下载资源</a:t>
            </a:r>
          </a:p>
        </p:txBody>
      </p:sp>
      <p:sp>
        <p:nvSpPr>
          <p:cNvPr id="7" name="矩形 6"/>
          <p:cNvSpPr/>
          <p:nvPr/>
        </p:nvSpPr>
        <p:spPr>
          <a:xfrm>
            <a:off x="1120977" y="4834405"/>
            <a:ext cx="2932370" cy="790343"/>
          </a:xfrm>
          <a:prstGeom prst="rect">
            <a:avLst/>
          </a:prstGeom>
        </p:spPr>
        <p:txBody>
          <a:bodyPr wrap="square" lIns="91438" tIns="45719" rIns="91438" bIns="45719">
            <a:spAutoFit/>
          </a:bodyPr>
          <a:lstStyle/>
          <a:p>
            <a:pPr algn="r">
              <a:lnSpc>
                <a:spcPct val="130000"/>
              </a:lnSpc>
            </a:pPr>
            <a:r>
              <a:rPr lang="zh-CN" altLang="en-US" sz="1200" dirty="0">
                <a:latin typeface="微软雅黑 Light" panose="020B0502040204020203" pitchFamily="34" charset="-122"/>
                <a:ea typeface="微软雅黑 Light" panose="020B0502040204020203" pitchFamily="34" charset="-122"/>
              </a:rPr>
              <a:t>分为两个入口，主播和观众，主播提供小葫芦，</a:t>
            </a:r>
            <a:r>
              <a:rPr lang="en-US" altLang="zh-CN" sz="1200" dirty="0">
                <a:latin typeface="微软雅黑 Light" panose="020B0502040204020203" pitchFamily="34" charset="-122"/>
                <a:ea typeface="微软雅黑 Light" panose="020B0502040204020203" pitchFamily="34" charset="-122"/>
              </a:rPr>
              <a:t>b</a:t>
            </a:r>
            <a:r>
              <a:rPr lang="zh-CN" altLang="en-US" sz="1200" dirty="0">
                <a:latin typeface="微软雅黑 Light" panose="020B0502040204020203" pitchFamily="34" charset="-122"/>
                <a:ea typeface="微软雅黑 Light" panose="020B0502040204020203" pitchFamily="34" charset="-122"/>
              </a:rPr>
              <a:t>站弹幕姬等下载链接，观众提供不同平台的下载链接。</a:t>
            </a:r>
          </a:p>
        </p:txBody>
      </p:sp>
      <p:sp>
        <p:nvSpPr>
          <p:cNvPr id="8" name="文本框 7"/>
          <p:cNvSpPr txBox="1"/>
          <p:nvPr/>
        </p:nvSpPr>
        <p:spPr>
          <a:xfrm>
            <a:off x="7908875" y="1848696"/>
            <a:ext cx="1364468"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兴趣推荐</a:t>
            </a:r>
          </a:p>
        </p:txBody>
      </p:sp>
      <p:sp>
        <p:nvSpPr>
          <p:cNvPr id="9" name="矩形 8"/>
          <p:cNvSpPr/>
          <p:nvPr/>
        </p:nvSpPr>
        <p:spPr>
          <a:xfrm>
            <a:off x="7939808" y="2320651"/>
            <a:ext cx="2919782" cy="1030408"/>
          </a:xfrm>
          <a:prstGeom prst="rect">
            <a:avLst/>
          </a:prstGeom>
        </p:spPr>
        <p:txBody>
          <a:bodyPr wrap="square" lIns="91438" tIns="45719" rIns="91438" bIns="45719">
            <a:spAutoFit/>
          </a:bodyPr>
          <a:lstStyle/>
          <a:p>
            <a:pPr>
              <a:lnSpc>
                <a:spcPct val="130000"/>
              </a:lnSpc>
            </a:pPr>
            <a:r>
              <a:rPr lang="zh-CN" altLang="en-US" sz="1200" dirty="0">
                <a:latin typeface="微软雅黑 Light" panose="020B0502040204020203" pitchFamily="34" charset="-122"/>
                <a:ea typeface="微软雅黑 Light" panose="020B0502040204020203" pitchFamily="34" charset="-122"/>
              </a:rPr>
              <a:t>提供不同的选项，如关注类型</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游戏分类</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娱乐类型</a:t>
            </a:r>
            <a:r>
              <a:rPr lang="en-US" altLang="zh-CN" sz="1200" dirty="0">
                <a:latin typeface="微软雅黑 Light" panose="020B0502040204020203" pitchFamily="34" charset="-122"/>
                <a:ea typeface="微软雅黑 Light" panose="020B0502040204020203" pitchFamily="34" charset="-122"/>
              </a:rPr>
              <a:t>or</a:t>
            </a:r>
            <a:r>
              <a:rPr lang="zh-CN" altLang="en-US" sz="1200" dirty="0">
                <a:latin typeface="微软雅黑 Light" panose="020B0502040204020203" pitchFamily="34" charset="-122"/>
                <a:ea typeface="微软雅黑 Light" panose="020B0502040204020203" pitchFamily="34" charset="-122"/>
              </a:rPr>
              <a:t>技术类型，通过类似于直播平台上的分类，让使用者选择后为其推荐主播。</a:t>
            </a:r>
          </a:p>
        </p:txBody>
      </p:sp>
      <p:sp>
        <p:nvSpPr>
          <p:cNvPr id="10" name="文本框 9"/>
          <p:cNvSpPr txBox="1"/>
          <p:nvPr/>
        </p:nvSpPr>
        <p:spPr>
          <a:xfrm>
            <a:off x="8005774" y="4275375"/>
            <a:ext cx="1773234" cy="453453"/>
          </a:xfrm>
          <a:prstGeom prst="rect">
            <a:avLst/>
          </a:prstGeom>
          <a:noFill/>
        </p:spPr>
        <p:txBody>
          <a:bodyPr wrap="none" lIns="91436" tIns="45718" rIns="91436" bIns="45718" rtlCol="0">
            <a:spAutoFit/>
          </a:bodyPr>
          <a:lstStyle>
            <a:defPPr>
              <a:defRPr lang="zh-CN"/>
            </a:defPPr>
            <a:lvl1pPr>
              <a:lnSpc>
                <a:spcPct val="130000"/>
              </a:lnSpc>
              <a:defRPr sz="24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000" spc="300" dirty="0">
                <a:latin typeface="明兰" panose="02010600030101010101" pitchFamily="2" charset="-122"/>
                <a:ea typeface="明兰" panose="02010600030101010101" pitchFamily="2" charset="-122"/>
              </a:rPr>
              <a:t>直播间资源</a:t>
            </a:r>
            <a:r>
              <a:rPr lang="en-US" altLang="zh-CN" sz="2000" spc="300" dirty="0">
                <a:latin typeface="明兰" panose="02010600030101010101" pitchFamily="2" charset="-122"/>
                <a:ea typeface="明兰" panose="02010600030101010101" pitchFamily="2" charset="-122"/>
              </a:rPr>
              <a:t> </a:t>
            </a:r>
            <a:endParaRPr lang="zh-CN" altLang="en-US" sz="2000" spc="300" dirty="0">
              <a:latin typeface="明兰" panose="02010600030101010101" pitchFamily="2" charset="-122"/>
              <a:ea typeface="明兰" panose="02010600030101010101" pitchFamily="2" charset="-122"/>
            </a:endParaRPr>
          </a:p>
        </p:txBody>
      </p:sp>
      <p:sp>
        <p:nvSpPr>
          <p:cNvPr id="11" name="矩形 10"/>
          <p:cNvSpPr/>
          <p:nvPr/>
        </p:nvSpPr>
        <p:spPr>
          <a:xfrm>
            <a:off x="8005775" y="4695897"/>
            <a:ext cx="2919782" cy="790343"/>
          </a:xfrm>
          <a:prstGeom prst="rect">
            <a:avLst/>
          </a:prstGeom>
        </p:spPr>
        <p:txBody>
          <a:bodyPr wrap="square" lIns="91438" tIns="45719" rIns="91438" bIns="45719">
            <a:spAutoFit/>
          </a:bodyPr>
          <a:lstStyle/>
          <a:p>
            <a:pPr>
              <a:lnSpc>
                <a:spcPct val="130000"/>
              </a:lnSpc>
            </a:pPr>
            <a:r>
              <a:rPr lang="zh-CN" altLang="en-US" sz="1200" dirty="0">
                <a:latin typeface="微软雅黑 Light" panose="020B0502040204020203" pitchFamily="34" charset="-122"/>
                <a:ea typeface="微软雅黑 Light" panose="020B0502040204020203" pitchFamily="34" charset="-122"/>
              </a:rPr>
              <a:t>提供搜索引擎，让使用者可以自主搜索想要观看的主播或者平台，然后为使用者提供观看地址。</a:t>
            </a:r>
          </a:p>
        </p:txBody>
      </p:sp>
      <p:sp>
        <p:nvSpPr>
          <p:cNvPr id="20" name="椭圆 19"/>
          <p:cNvSpPr/>
          <p:nvPr/>
        </p:nvSpPr>
        <p:spPr>
          <a:xfrm>
            <a:off x="5284627" y="2814157"/>
            <a:ext cx="1515930" cy="1515930"/>
          </a:xfrm>
          <a:prstGeom prst="ellipse">
            <a:avLst/>
          </a:prstGeom>
          <a:solidFill>
            <a:schemeClr val="bg1">
              <a:alpha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540264" y="3219848"/>
            <a:ext cx="1235185" cy="584775"/>
          </a:xfrm>
          <a:prstGeom prst="rect">
            <a:avLst/>
          </a:prstGeom>
          <a:noFill/>
        </p:spPr>
        <p:txBody>
          <a:bodyPr wrap="square" rtlCol="0">
            <a:spAutoFit/>
          </a:bodyPr>
          <a:lstStyle/>
          <a:p>
            <a:r>
              <a:rPr lang="zh-CN" altLang="en-US" sz="3200" spc="100" dirty="0">
                <a:latin typeface="明兰" panose="02010600030101010101" pitchFamily="2" charset="-122"/>
                <a:ea typeface="明兰" panose="02010600030101010101" pitchFamily="2" charset="-122"/>
              </a:rPr>
              <a:t>内容</a:t>
            </a:r>
          </a:p>
        </p:txBody>
      </p:sp>
      <p:sp>
        <p:nvSpPr>
          <p:cNvPr id="87" name="矩形 86">
            <a:extLst>
              <a:ext uri="{FF2B5EF4-FFF2-40B4-BE49-F238E27FC236}">
                <a16:creationId xmlns:a16="http://schemas.microsoft.com/office/drawing/2014/main" id="{C633DC23-23E8-422E-ACBB-473DC5D758E3}"/>
              </a:ext>
            </a:extLst>
          </p:cNvPr>
          <p:cNvSpPr/>
          <p:nvPr/>
        </p:nvSpPr>
        <p:spPr>
          <a:xfrm>
            <a:off x="1004715" y="487478"/>
            <a:ext cx="1005403" cy="584775"/>
          </a:xfrm>
          <a:prstGeom prst="rect">
            <a:avLst/>
          </a:prstGeom>
        </p:spPr>
        <p:txBody>
          <a:bodyPr wrap="none">
            <a:spAutoFit/>
          </a:bodyPr>
          <a:lstStyle/>
          <a:p>
            <a:r>
              <a:rPr lang="zh-CN" altLang="en-US" sz="3200" dirty="0"/>
              <a:t>内容</a:t>
            </a:r>
          </a:p>
        </p:txBody>
      </p:sp>
    </p:spTree>
    <p:extLst>
      <p:ext uri="{BB962C8B-B14F-4D97-AF65-F5344CB8AC3E}">
        <p14:creationId xmlns:p14="http://schemas.microsoft.com/office/powerpoint/2010/main" val="782851928"/>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anim calcmode="lin" valueType="num">
                                      <p:cBhvr>
                                        <p:cTn id="10" dur="500" fill="hold"/>
                                        <p:tgtEl>
                                          <p:spTgt spid="25"/>
                                        </p:tgtEl>
                                        <p:attrNameLst>
                                          <p:attrName>ppt_x</p:attrName>
                                        </p:attrNameLst>
                                      </p:cBhvr>
                                      <p:tavLst>
                                        <p:tav tm="0">
                                          <p:val>
                                            <p:fltVal val="0.5"/>
                                          </p:val>
                                        </p:tav>
                                        <p:tav tm="100000">
                                          <p:val>
                                            <p:strVal val="#ppt_x"/>
                                          </p:val>
                                        </p:tav>
                                      </p:tavLst>
                                    </p:anim>
                                    <p:anim calcmode="lin" valueType="num">
                                      <p:cBhvr>
                                        <p:cTn id="11" dur="500" fill="hold"/>
                                        <p:tgtEl>
                                          <p:spTgt spid="2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fltVal val="0.5"/>
                                          </p:val>
                                        </p:tav>
                                        <p:tav tm="100000">
                                          <p:val>
                                            <p:strVal val="#ppt_x"/>
                                          </p:val>
                                        </p:tav>
                                      </p:tavLst>
                                    </p:anim>
                                    <p:anim calcmode="lin" valueType="num">
                                      <p:cBhvr>
                                        <p:cTn id="25" dur="500" fill="hold"/>
                                        <p:tgtEl>
                                          <p:spTgt spid="2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p:cTn id="35" dur="500" fill="hold"/>
                                        <p:tgtEl>
                                          <p:spTgt spid="31"/>
                                        </p:tgtEl>
                                        <p:attrNameLst>
                                          <p:attrName>ppt_w</p:attrName>
                                        </p:attrNameLst>
                                      </p:cBhvr>
                                      <p:tavLst>
                                        <p:tav tm="0">
                                          <p:val>
                                            <p:fltVal val="0"/>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animEffect transition="in" filter="fade">
                                      <p:cBhvr>
                                        <p:cTn id="37" dur="500"/>
                                        <p:tgtEl>
                                          <p:spTgt spid="31"/>
                                        </p:tgtEl>
                                      </p:cBhvr>
                                    </p:animEffect>
                                    <p:anim calcmode="lin" valueType="num">
                                      <p:cBhvr>
                                        <p:cTn id="38" dur="500" fill="hold"/>
                                        <p:tgtEl>
                                          <p:spTgt spid="31"/>
                                        </p:tgtEl>
                                        <p:attrNameLst>
                                          <p:attrName>ppt_x</p:attrName>
                                        </p:attrNameLst>
                                      </p:cBhvr>
                                      <p:tavLst>
                                        <p:tav tm="0">
                                          <p:val>
                                            <p:fltVal val="0.5"/>
                                          </p:val>
                                        </p:tav>
                                        <p:tav tm="100000">
                                          <p:val>
                                            <p:strVal val="#ppt_x"/>
                                          </p:val>
                                        </p:tav>
                                      </p:tavLst>
                                    </p:anim>
                                    <p:anim calcmode="lin" valueType="num">
                                      <p:cBhvr>
                                        <p:cTn id="39" dur="500" fill="hold"/>
                                        <p:tgtEl>
                                          <p:spTgt spid="31"/>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fltVal val="0.5"/>
                                          </p:val>
                                        </p:tav>
                                        <p:tav tm="100000">
                                          <p:val>
                                            <p:strVal val="#ppt_x"/>
                                          </p:val>
                                        </p:tav>
                                      </p:tavLst>
                                    </p:anim>
                                    <p:anim calcmode="lin" valueType="num">
                                      <p:cBhvr>
                                        <p:cTn id="53" dur="500" fill="hold"/>
                                        <p:tgtEl>
                                          <p:spTgt spid="33"/>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anim calcmode="lin" valueType="num">
                                      <p:cBhvr>
                                        <p:cTn id="59" dur="500" fill="hold"/>
                                        <p:tgtEl>
                                          <p:spTgt spid="35"/>
                                        </p:tgtEl>
                                        <p:attrNameLst>
                                          <p:attrName>ppt_x</p:attrName>
                                        </p:attrNameLst>
                                      </p:cBhvr>
                                      <p:tavLst>
                                        <p:tav tm="0">
                                          <p:val>
                                            <p:fltVal val="0.5"/>
                                          </p:val>
                                        </p:tav>
                                        <p:tav tm="100000">
                                          <p:val>
                                            <p:strVal val="#ppt_x"/>
                                          </p:val>
                                        </p:tav>
                                      </p:tavLst>
                                    </p:anim>
                                    <p:anim calcmode="lin" valueType="num">
                                      <p:cBhvr>
                                        <p:cTn id="60" dur="500" fill="hold"/>
                                        <p:tgtEl>
                                          <p:spTgt spid="3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fltVal val="0.5"/>
                                          </p:val>
                                        </p:tav>
                                        <p:tav tm="100000">
                                          <p:val>
                                            <p:strVal val="#ppt_x"/>
                                          </p:val>
                                        </p:tav>
                                      </p:tavLst>
                                    </p:anim>
                                    <p:anim calcmode="lin" valueType="num">
                                      <p:cBhvr>
                                        <p:cTn id="67" dur="500" fill="hold"/>
                                        <p:tgtEl>
                                          <p:spTgt spid="36"/>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 calcmode="lin" valueType="num">
                                      <p:cBhvr>
                                        <p:cTn id="70" dur="500" fill="hold"/>
                                        <p:tgtEl>
                                          <p:spTgt spid="39"/>
                                        </p:tgtEl>
                                        <p:attrNameLst>
                                          <p:attrName>ppt_w</p:attrName>
                                        </p:attrNameLst>
                                      </p:cBhvr>
                                      <p:tavLst>
                                        <p:tav tm="0">
                                          <p:val>
                                            <p:fltVal val="0"/>
                                          </p:val>
                                        </p:tav>
                                        <p:tav tm="100000">
                                          <p:val>
                                            <p:strVal val="#ppt_w"/>
                                          </p:val>
                                        </p:tav>
                                      </p:tavLst>
                                    </p:anim>
                                    <p:anim calcmode="lin" valueType="num">
                                      <p:cBhvr>
                                        <p:cTn id="71" dur="500" fill="hold"/>
                                        <p:tgtEl>
                                          <p:spTgt spid="39"/>
                                        </p:tgtEl>
                                        <p:attrNameLst>
                                          <p:attrName>ppt_h</p:attrName>
                                        </p:attrNameLst>
                                      </p:cBhvr>
                                      <p:tavLst>
                                        <p:tav tm="0">
                                          <p:val>
                                            <p:fltVal val="0"/>
                                          </p:val>
                                        </p:tav>
                                        <p:tav tm="100000">
                                          <p:val>
                                            <p:strVal val="#ppt_h"/>
                                          </p:val>
                                        </p:tav>
                                      </p:tavLst>
                                    </p:anim>
                                    <p:animEffect transition="in" filter="fade">
                                      <p:cBhvr>
                                        <p:cTn id="72" dur="500"/>
                                        <p:tgtEl>
                                          <p:spTgt spid="39"/>
                                        </p:tgtEl>
                                      </p:cBhvr>
                                    </p:animEffect>
                                    <p:anim calcmode="lin" valueType="num">
                                      <p:cBhvr>
                                        <p:cTn id="73" dur="500" fill="hold"/>
                                        <p:tgtEl>
                                          <p:spTgt spid="39"/>
                                        </p:tgtEl>
                                        <p:attrNameLst>
                                          <p:attrName>ppt_x</p:attrName>
                                        </p:attrNameLst>
                                      </p:cBhvr>
                                      <p:tavLst>
                                        <p:tav tm="0">
                                          <p:val>
                                            <p:fltVal val="0.5"/>
                                          </p:val>
                                        </p:tav>
                                        <p:tav tm="100000">
                                          <p:val>
                                            <p:strVal val="#ppt_x"/>
                                          </p:val>
                                        </p:tav>
                                      </p:tavLst>
                                    </p:anim>
                                    <p:anim calcmode="lin" valueType="num">
                                      <p:cBhvr>
                                        <p:cTn id="74" dur="500" fill="hold"/>
                                        <p:tgtEl>
                                          <p:spTgt spid="39"/>
                                        </p:tgtEl>
                                        <p:attrNameLst>
                                          <p:attrName>ppt_y</p:attrName>
                                        </p:attrNameLst>
                                      </p:cBhvr>
                                      <p:tavLst>
                                        <p:tav tm="0">
                                          <p:val>
                                            <p:fltVal val="0.5"/>
                                          </p:val>
                                        </p:tav>
                                        <p:tav tm="100000">
                                          <p:val>
                                            <p:strVal val="#ppt_y"/>
                                          </p:val>
                                        </p:tav>
                                      </p:tavLst>
                                    </p:anim>
                                  </p:childTnLst>
                                </p:cTn>
                              </p:par>
                              <p:par>
                                <p:cTn id="75" presetID="53" presetClass="entr" presetSubtype="528"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anim calcmode="lin" valueType="num">
                                      <p:cBhvr>
                                        <p:cTn id="80" dur="500" fill="hold"/>
                                        <p:tgtEl>
                                          <p:spTgt spid="40"/>
                                        </p:tgtEl>
                                        <p:attrNameLst>
                                          <p:attrName>ppt_x</p:attrName>
                                        </p:attrNameLst>
                                      </p:cBhvr>
                                      <p:tavLst>
                                        <p:tav tm="0">
                                          <p:val>
                                            <p:fltVal val="0.5"/>
                                          </p:val>
                                        </p:tav>
                                        <p:tav tm="100000">
                                          <p:val>
                                            <p:strVal val="#ppt_x"/>
                                          </p:val>
                                        </p:tav>
                                      </p:tavLst>
                                    </p:anim>
                                    <p:anim calcmode="lin" valueType="num">
                                      <p:cBhvr>
                                        <p:cTn id="81" dur="500" fill="hold"/>
                                        <p:tgtEl>
                                          <p:spTgt spid="40"/>
                                        </p:tgtEl>
                                        <p:attrNameLst>
                                          <p:attrName>ppt_y</p:attrName>
                                        </p:attrNameLst>
                                      </p:cBhvr>
                                      <p:tavLst>
                                        <p:tav tm="0">
                                          <p:val>
                                            <p:fltVal val="0.5"/>
                                          </p:val>
                                        </p:tav>
                                        <p:tav tm="100000">
                                          <p:val>
                                            <p:strVal val="#ppt_y"/>
                                          </p:val>
                                        </p:tav>
                                      </p:tavLst>
                                    </p:anim>
                                  </p:childTnLst>
                                </p:cTn>
                              </p:par>
                              <p:par>
                                <p:cTn id="82" presetID="53" presetClass="entr" presetSubtype="528"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anim calcmode="lin" valueType="num">
                                      <p:cBhvr>
                                        <p:cTn id="87" dur="500" fill="hold"/>
                                        <p:tgtEl>
                                          <p:spTgt spid="41"/>
                                        </p:tgtEl>
                                        <p:attrNameLst>
                                          <p:attrName>ppt_x</p:attrName>
                                        </p:attrNameLst>
                                      </p:cBhvr>
                                      <p:tavLst>
                                        <p:tav tm="0">
                                          <p:val>
                                            <p:fltVal val="0.5"/>
                                          </p:val>
                                        </p:tav>
                                        <p:tav tm="100000">
                                          <p:val>
                                            <p:strVal val="#ppt_x"/>
                                          </p:val>
                                        </p:tav>
                                      </p:tavLst>
                                    </p:anim>
                                    <p:anim calcmode="lin" valueType="num">
                                      <p:cBhvr>
                                        <p:cTn id="88" dur="500" fill="hold"/>
                                        <p:tgtEl>
                                          <p:spTgt spid="41"/>
                                        </p:tgtEl>
                                        <p:attrNameLst>
                                          <p:attrName>ppt_y</p:attrName>
                                        </p:attrNameLst>
                                      </p:cBhvr>
                                      <p:tavLst>
                                        <p:tav tm="0">
                                          <p:val>
                                            <p:fltVal val="0.5"/>
                                          </p:val>
                                        </p:tav>
                                        <p:tav tm="100000">
                                          <p:val>
                                            <p:strVal val="#ppt_y"/>
                                          </p:val>
                                        </p:tav>
                                      </p:tavLst>
                                    </p:anim>
                                  </p:childTnLst>
                                </p:cTn>
                              </p:par>
                              <p:par>
                                <p:cTn id="89" presetID="53" presetClass="entr" presetSubtype="52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53" presetClass="entr" presetSubtype="528"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Effect transition="in" filter="fade">
                                      <p:cBhvr>
                                        <p:cTn id="100" dur="500"/>
                                        <p:tgtEl>
                                          <p:spTgt spid="43"/>
                                        </p:tgtEl>
                                      </p:cBhvr>
                                    </p:animEffect>
                                    <p:anim calcmode="lin" valueType="num">
                                      <p:cBhvr>
                                        <p:cTn id="101" dur="500" fill="hold"/>
                                        <p:tgtEl>
                                          <p:spTgt spid="43"/>
                                        </p:tgtEl>
                                        <p:attrNameLst>
                                          <p:attrName>ppt_x</p:attrName>
                                        </p:attrNameLst>
                                      </p:cBhvr>
                                      <p:tavLst>
                                        <p:tav tm="0">
                                          <p:val>
                                            <p:fltVal val="0.5"/>
                                          </p:val>
                                        </p:tav>
                                        <p:tav tm="100000">
                                          <p:val>
                                            <p:strVal val="#ppt_x"/>
                                          </p:val>
                                        </p:tav>
                                      </p:tavLst>
                                    </p:anim>
                                    <p:anim calcmode="lin" valueType="num">
                                      <p:cBhvr>
                                        <p:cTn id="102" dur="500" fill="hold"/>
                                        <p:tgtEl>
                                          <p:spTgt spid="43"/>
                                        </p:tgtEl>
                                        <p:attrNameLst>
                                          <p:attrName>ppt_y</p:attrName>
                                        </p:attrNameLst>
                                      </p:cBhvr>
                                      <p:tavLst>
                                        <p:tav tm="0">
                                          <p:val>
                                            <p:fltVal val="0.5"/>
                                          </p:val>
                                        </p:tav>
                                        <p:tav tm="100000">
                                          <p:val>
                                            <p:strVal val="#ppt_y"/>
                                          </p:val>
                                        </p:tav>
                                      </p:tavLst>
                                    </p:anim>
                                  </p:childTnLst>
                                </p:cTn>
                              </p:par>
                              <p:par>
                                <p:cTn id="103" presetID="53" presetClass="entr" presetSubtype="52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p:cTn id="105" dur="500" fill="hold"/>
                                        <p:tgtEl>
                                          <p:spTgt spid="44"/>
                                        </p:tgtEl>
                                        <p:attrNameLst>
                                          <p:attrName>ppt_w</p:attrName>
                                        </p:attrNameLst>
                                      </p:cBhvr>
                                      <p:tavLst>
                                        <p:tav tm="0">
                                          <p:val>
                                            <p:fltVal val="0"/>
                                          </p:val>
                                        </p:tav>
                                        <p:tav tm="100000">
                                          <p:val>
                                            <p:strVal val="#ppt_w"/>
                                          </p:val>
                                        </p:tav>
                                      </p:tavLst>
                                    </p:anim>
                                    <p:anim calcmode="lin" valueType="num">
                                      <p:cBhvr>
                                        <p:cTn id="106" dur="500" fill="hold"/>
                                        <p:tgtEl>
                                          <p:spTgt spid="44"/>
                                        </p:tgtEl>
                                        <p:attrNameLst>
                                          <p:attrName>ppt_h</p:attrName>
                                        </p:attrNameLst>
                                      </p:cBhvr>
                                      <p:tavLst>
                                        <p:tav tm="0">
                                          <p:val>
                                            <p:fltVal val="0"/>
                                          </p:val>
                                        </p:tav>
                                        <p:tav tm="100000">
                                          <p:val>
                                            <p:strVal val="#ppt_h"/>
                                          </p:val>
                                        </p:tav>
                                      </p:tavLst>
                                    </p:anim>
                                    <p:animEffect transition="in" filter="fade">
                                      <p:cBhvr>
                                        <p:cTn id="107" dur="500"/>
                                        <p:tgtEl>
                                          <p:spTgt spid="44"/>
                                        </p:tgtEl>
                                      </p:cBhvr>
                                    </p:animEffect>
                                    <p:anim calcmode="lin" valueType="num">
                                      <p:cBhvr>
                                        <p:cTn id="108" dur="500" fill="hold"/>
                                        <p:tgtEl>
                                          <p:spTgt spid="44"/>
                                        </p:tgtEl>
                                        <p:attrNameLst>
                                          <p:attrName>ppt_x</p:attrName>
                                        </p:attrNameLst>
                                      </p:cBhvr>
                                      <p:tavLst>
                                        <p:tav tm="0">
                                          <p:val>
                                            <p:fltVal val="0.5"/>
                                          </p:val>
                                        </p:tav>
                                        <p:tav tm="100000">
                                          <p:val>
                                            <p:strVal val="#ppt_x"/>
                                          </p:val>
                                        </p:tav>
                                      </p:tavLst>
                                    </p:anim>
                                    <p:anim calcmode="lin" valueType="num">
                                      <p:cBhvr>
                                        <p:cTn id="109" dur="500" fill="hold"/>
                                        <p:tgtEl>
                                          <p:spTgt spid="44"/>
                                        </p:tgtEl>
                                        <p:attrNameLst>
                                          <p:attrName>ppt_y</p:attrName>
                                        </p:attrNameLst>
                                      </p:cBhvr>
                                      <p:tavLst>
                                        <p:tav tm="0">
                                          <p:val>
                                            <p:fltVal val="0.5"/>
                                          </p:val>
                                        </p:tav>
                                        <p:tav tm="100000">
                                          <p:val>
                                            <p:strVal val="#ppt_y"/>
                                          </p:val>
                                        </p:tav>
                                      </p:tavLst>
                                    </p:anim>
                                  </p:childTnLst>
                                </p:cTn>
                              </p:par>
                              <p:par>
                                <p:cTn id="110" presetID="53" presetClass="entr" presetSubtype="528"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500" fill="hold"/>
                                        <p:tgtEl>
                                          <p:spTgt spid="45"/>
                                        </p:tgtEl>
                                        <p:attrNameLst>
                                          <p:attrName>ppt_w</p:attrName>
                                        </p:attrNameLst>
                                      </p:cBhvr>
                                      <p:tavLst>
                                        <p:tav tm="0">
                                          <p:val>
                                            <p:fltVal val="0"/>
                                          </p:val>
                                        </p:tav>
                                        <p:tav tm="100000">
                                          <p:val>
                                            <p:strVal val="#ppt_w"/>
                                          </p:val>
                                        </p:tav>
                                      </p:tavLst>
                                    </p:anim>
                                    <p:anim calcmode="lin" valueType="num">
                                      <p:cBhvr>
                                        <p:cTn id="113" dur="500" fill="hold"/>
                                        <p:tgtEl>
                                          <p:spTgt spid="45"/>
                                        </p:tgtEl>
                                        <p:attrNameLst>
                                          <p:attrName>ppt_h</p:attrName>
                                        </p:attrNameLst>
                                      </p:cBhvr>
                                      <p:tavLst>
                                        <p:tav tm="0">
                                          <p:val>
                                            <p:fltVal val="0"/>
                                          </p:val>
                                        </p:tav>
                                        <p:tav tm="100000">
                                          <p:val>
                                            <p:strVal val="#ppt_h"/>
                                          </p:val>
                                        </p:tav>
                                      </p:tavLst>
                                    </p:anim>
                                    <p:animEffect transition="in" filter="fade">
                                      <p:cBhvr>
                                        <p:cTn id="114" dur="500"/>
                                        <p:tgtEl>
                                          <p:spTgt spid="45"/>
                                        </p:tgtEl>
                                      </p:cBhvr>
                                    </p:animEffect>
                                    <p:anim calcmode="lin" valueType="num">
                                      <p:cBhvr>
                                        <p:cTn id="115" dur="500" fill="hold"/>
                                        <p:tgtEl>
                                          <p:spTgt spid="45"/>
                                        </p:tgtEl>
                                        <p:attrNameLst>
                                          <p:attrName>ppt_x</p:attrName>
                                        </p:attrNameLst>
                                      </p:cBhvr>
                                      <p:tavLst>
                                        <p:tav tm="0">
                                          <p:val>
                                            <p:fltVal val="0.5"/>
                                          </p:val>
                                        </p:tav>
                                        <p:tav tm="100000">
                                          <p:val>
                                            <p:strVal val="#ppt_x"/>
                                          </p:val>
                                        </p:tav>
                                      </p:tavLst>
                                    </p:anim>
                                    <p:anim calcmode="lin" valueType="num">
                                      <p:cBhvr>
                                        <p:cTn id="116" dur="500" fill="hold"/>
                                        <p:tgtEl>
                                          <p:spTgt spid="45"/>
                                        </p:tgtEl>
                                        <p:attrNameLst>
                                          <p:attrName>ppt_y</p:attrName>
                                        </p:attrNameLst>
                                      </p:cBhvr>
                                      <p:tavLst>
                                        <p:tav tm="0">
                                          <p:val>
                                            <p:fltVal val="0.5"/>
                                          </p:val>
                                        </p:tav>
                                        <p:tav tm="100000">
                                          <p:val>
                                            <p:strVal val="#ppt_y"/>
                                          </p:val>
                                        </p:tav>
                                      </p:tavLst>
                                    </p:anim>
                                  </p:childTnLst>
                                </p:cTn>
                              </p:par>
                              <p:par>
                                <p:cTn id="117" presetID="53" presetClass="entr" presetSubtype="52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500" fill="hold"/>
                                        <p:tgtEl>
                                          <p:spTgt spid="46"/>
                                        </p:tgtEl>
                                        <p:attrNameLst>
                                          <p:attrName>ppt_w</p:attrName>
                                        </p:attrNameLst>
                                      </p:cBhvr>
                                      <p:tavLst>
                                        <p:tav tm="0">
                                          <p:val>
                                            <p:fltVal val="0"/>
                                          </p:val>
                                        </p:tav>
                                        <p:tav tm="100000">
                                          <p:val>
                                            <p:strVal val="#ppt_w"/>
                                          </p:val>
                                        </p:tav>
                                      </p:tavLst>
                                    </p:anim>
                                    <p:anim calcmode="lin" valueType="num">
                                      <p:cBhvr>
                                        <p:cTn id="120" dur="500" fill="hold"/>
                                        <p:tgtEl>
                                          <p:spTgt spid="46"/>
                                        </p:tgtEl>
                                        <p:attrNameLst>
                                          <p:attrName>ppt_h</p:attrName>
                                        </p:attrNameLst>
                                      </p:cBhvr>
                                      <p:tavLst>
                                        <p:tav tm="0">
                                          <p:val>
                                            <p:fltVal val="0"/>
                                          </p:val>
                                        </p:tav>
                                        <p:tav tm="100000">
                                          <p:val>
                                            <p:strVal val="#ppt_h"/>
                                          </p:val>
                                        </p:tav>
                                      </p:tavLst>
                                    </p:anim>
                                    <p:animEffect transition="in" filter="fade">
                                      <p:cBhvr>
                                        <p:cTn id="121" dur="500"/>
                                        <p:tgtEl>
                                          <p:spTgt spid="46"/>
                                        </p:tgtEl>
                                      </p:cBhvr>
                                    </p:animEffect>
                                    <p:anim calcmode="lin" valueType="num">
                                      <p:cBhvr>
                                        <p:cTn id="122" dur="500" fill="hold"/>
                                        <p:tgtEl>
                                          <p:spTgt spid="46"/>
                                        </p:tgtEl>
                                        <p:attrNameLst>
                                          <p:attrName>ppt_x</p:attrName>
                                        </p:attrNameLst>
                                      </p:cBhvr>
                                      <p:tavLst>
                                        <p:tav tm="0">
                                          <p:val>
                                            <p:fltVal val="0.5"/>
                                          </p:val>
                                        </p:tav>
                                        <p:tav tm="100000">
                                          <p:val>
                                            <p:strVal val="#ppt_x"/>
                                          </p:val>
                                        </p:tav>
                                      </p:tavLst>
                                    </p:anim>
                                    <p:anim calcmode="lin" valueType="num">
                                      <p:cBhvr>
                                        <p:cTn id="123" dur="500" fill="hold"/>
                                        <p:tgtEl>
                                          <p:spTgt spid="46"/>
                                        </p:tgtEl>
                                        <p:attrNameLst>
                                          <p:attrName>ppt_y</p:attrName>
                                        </p:attrNameLst>
                                      </p:cBhvr>
                                      <p:tavLst>
                                        <p:tav tm="0">
                                          <p:val>
                                            <p:fltVal val="0.5"/>
                                          </p:val>
                                        </p:tav>
                                        <p:tav tm="100000">
                                          <p:val>
                                            <p:strVal val="#ppt_y"/>
                                          </p:val>
                                        </p:tav>
                                      </p:tavLst>
                                    </p:anim>
                                  </p:childTnLst>
                                </p:cTn>
                              </p:par>
                              <p:par>
                                <p:cTn id="124" presetID="53" presetClass="entr" presetSubtype="528"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p:cTn id="126" dur="500" fill="hold"/>
                                        <p:tgtEl>
                                          <p:spTgt spid="47"/>
                                        </p:tgtEl>
                                        <p:attrNameLst>
                                          <p:attrName>ppt_w</p:attrName>
                                        </p:attrNameLst>
                                      </p:cBhvr>
                                      <p:tavLst>
                                        <p:tav tm="0">
                                          <p:val>
                                            <p:fltVal val="0"/>
                                          </p:val>
                                        </p:tav>
                                        <p:tav tm="100000">
                                          <p:val>
                                            <p:strVal val="#ppt_w"/>
                                          </p:val>
                                        </p:tav>
                                      </p:tavLst>
                                    </p:anim>
                                    <p:anim calcmode="lin" valueType="num">
                                      <p:cBhvr>
                                        <p:cTn id="127" dur="500" fill="hold"/>
                                        <p:tgtEl>
                                          <p:spTgt spid="47"/>
                                        </p:tgtEl>
                                        <p:attrNameLst>
                                          <p:attrName>ppt_h</p:attrName>
                                        </p:attrNameLst>
                                      </p:cBhvr>
                                      <p:tavLst>
                                        <p:tav tm="0">
                                          <p:val>
                                            <p:fltVal val="0"/>
                                          </p:val>
                                        </p:tav>
                                        <p:tav tm="100000">
                                          <p:val>
                                            <p:strVal val="#ppt_h"/>
                                          </p:val>
                                        </p:tav>
                                      </p:tavLst>
                                    </p:anim>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fltVal val="0.5"/>
                                          </p:val>
                                        </p:tav>
                                        <p:tav tm="100000">
                                          <p:val>
                                            <p:strVal val="#ppt_x"/>
                                          </p:val>
                                        </p:tav>
                                      </p:tavLst>
                                    </p:anim>
                                    <p:anim calcmode="lin" valueType="num">
                                      <p:cBhvr>
                                        <p:cTn id="130" dur="500" fill="hold"/>
                                        <p:tgtEl>
                                          <p:spTgt spid="47"/>
                                        </p:tgtEl>
                                        <p:attrNameLst>
                                          <p:attrName>ppt_y</p:attrName>
                                        </p:attrNameLst>
                                      </p:cBhvr>
                                      <p:tavLst>
                                        <p:tav tm="0">
                                          <p:val>
                                            <p:fltVal val="0.5"/>
                                          </p:val>
                                        </p:tav>
                                        <p:tav tm="100000">
                                          <p:val>
                                            <p:strVal val="#ppt_y"/>
                                          </p:val>
                                        </p:tav>
                                      </p:tavLst>
                                    </p:anim>
                                  </p:childTnLst>
                                </p:cTn>
                              </p:par>
                              <p:par>
                                <p:cTn id="131" presetID="53" presetClass="entr" presetSubtype="528"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 calcmode="lin" valueType="num">
                                      <p:cBhvr>
                                        <p:cTn id="133" dur="500" fill="hold"/>
                                        <p:tgtEl>
                                          <p:spTgt spid="48"/>
                                        </p:tgtEl>
                                        <p:attrNameLst>
                                          <p:attrName>ppt_w</p:attrName>
                                        </p:attrNameLst>
                                      </p:cBhvr>
                                      <p:tavLst>
                                        <p:tav tm="0">
                                          <p:val>
                                            <p:fltVal val="0"/>
                                          </p:val>
                                        </p:tav>
                                        <p:tav tm="100000">
                                          <p:val>
                                            <p:strVal val="#ppt_w"/>
                                          </p:val>
                                        </p:tav>
                                      </p:tavLst>
                                    </p:anim>
                                    <p:anim calcmode="lin" valueType="num">
                                      <p:cBhvr>
                                        <p:cTn id="134" dur="500" fill="hold"/>
                                        <p:tgtEl>
                                          <p:spTgt spid="48"/>
                                        </p:tgtEl>
                                        <p:attrNameLst>
                                          <p:attrName>ppt_h</p:attrName>
                                        </p:attrNameLst>
                                      </p:cBhvr>
                                      <p:tavLst>
                                        <p:tav tm="0">
                                          <p:val>
                                            <p:fltVal val="0"/>
                                          </p:val>
                                        </p:tav>
                                        <p:tav tm="100000">
                                          <p:val>
                                            <p:strVal val="#ppt_h"/>
                                          </p:val>
                                        </p:tav>
                                      </p:tavLst>
                                    </p:anim>
                                    <p:animEffect transition="in" filter="fade">
                                      <p:cBhvr>
                                        <p:cTn id="135" dur="500"/>
                                        <p:tgtEl>
                                          <p:spTgt spid="48"/>
                                        </p:tgtEl>
                                      </p:cBhvr>
                                    </p:animEffect>
                                    <p:anim calcmode="lin" valueType="num">
                                      <p:cBhvr>
                                        <p:cTn id="136" dur="500" fill="hold"/>
                                        <p:tgtEl>
                                          <p:spTgt spid="48"/>
                                        </p:tgtEl>
                                        <p:attrNameLst>
                                          <p:attrName>ppt_x</p:attrName>
                                        </p:attrNameLst>
                                      </p:cBhvr>
                                      <p:tavLst>
                                        <p:tav tm="0">
                                          <p:val>
                                            <p:fltVal val="0.5"/>
                                          </p:val>
                                        </p:tav>
                                        <p:tav tm="100000">
                                          <p:val>
                                            <p:strVal val="#ppt_x"/>
                                          </p:val>
                                        </p:tav>
                                      </p:tavLst>
                                    </p:anim>
                                    <p:anim calcmode="lin" valueType="num">
                                      <p:cBhvr>
                                        <p:cTn id="137" dur="500" fill="hold"/>
                                        <p:tgtEl>
                                          <p:spTgt spid="48"/>
                                        </p:tgtEl>
                                        <p:attrNameLst>
                                          <p:attrName>ppt_y</p:attrName>
                                        </p:attrNameLst>
                                      </p:cBhvr>
                                      <p:tavLst>
                                        <p:tav tm="0">
                                          <p:val>
                                            <p:fltVal val="0.5"/>
                                          </p:val>
                                        </p:tav>
                                        <p:tav tm="100000">
                                          <p:val>
                                            <p:strVal val="#ppt_y"/>
                                          </p:val>
                                        </p:tav>
                                      </p:tavLst>
                                    </p:anim>
                                  </p:childTnLst>
                                </p:cTn>
                              </p:par>
                              <p:par>
                                <p:cTn id="138" presetID="53" presetClass="entr" presetSubtype="528" fill="hold" grpId="0" nodeType="withEffect">
                                  <p:stCondLst>
                                    <p:cond delay="0"/>
                                  </p:stCondLst>
                                  <p:childTnLst>
                                    <p:set>
                                      <p:cBhvr>
                                        <p:cTn id="139" dur="1" fill="hold">
                                          <p:stCondLst>
                                            <p:cond delay="0"/>
                                          </p:stCondLst>
                                        </p:cTn>
                                        <p:tgtEl>
                                          <p:spTgt spid="49"/>
                                        </p:tgtEl>
                                        <p:attrNameLst>
                                          <p:attrName>style.visibility</p:attrName>
                                        </p:attrNameLst>
                                      </p:cBhvr>
                                      <p:to>
                                        <p:strVal val="visible"/>
                                      </p:to>
                                    </p:set>
                                    <p:anim calcmode="lin" valueType="num">
                                      <p:cBhvr>
                                        <p:cTn id="140" dur="500" fill="hold"/>
                                        <p:tgtEl>
                                          <p:spTgt spid="49"/>
                                        </p:tgtEl>
                                        <p:attrNameLst>
                                          <p:attrName>ppt_w</p:attrName>
                                        </p:attrNameLst>
                                      </p:cBhvr>
                                      <p:tavLst>
                                        <p:tav tm="0">
                                          <p:val>
                                            <p:fltVal val="0"/>
                                          </p:val>
                                        </p:tav>
                                        <p:tav tm="100000">
                                          <p:val>
                                            <p:strVal val="#ppt_w"/>
                                          </p:val>
                                        </p:tav>
                                      </p:tavLst>
                                    </p:anim>
                                    <p:anim calcmode="lin" valueType="num">
                                      <p:cBhvr>
                                        <p:cTn id="141" dur="500" fill="hold"/>
                                        <p:tgtEl>
                                          <p:spTgt spid="49"/>
                                        </p:tgtEl>
                                        <p:attrNameLst>
                                          <p:attrName>ppt_h</p:attrName>
                                        </p:attrNameLst>
                                      </p:cBhvr>
                                      <p:tavLst>
                                        <p:tav tm="0">
                                          <p:val>
                                            <p:fltVal val="0"/>
                                          </p:val>
                                        </p:tav>
                                        <p:tav tm="100000">
                                          <p:val>
                                            <p:strVal val="#ppt_h"/>
                                          </p:val>
                                        </p:tav>
                                      </p:tavLst>
                                    </p:anim>
                                    <p:animEffect transition="in" filter="fade">
                                      <p:cBhvr>
                                        <p:cTn id="142" dur="500"/>
                                        <p:tgtEl>
                                          <p:spTgt spid="49"/>
                                        </p:tgtEl>
                                      </p:cBhvr>
                                    </p:animEffect>
                                    <p:anim calcmode="lin" valueType="num">
                                      <p:cBhvr>
                                        <p:cTn id="143" dur="500" fill="hold"/>
                                        <p:tgtEl>
                                          <p:spTgt spid="49"/>
                                        </p:tgtEl>
                                        <p:attrNameLst>
                                          <p:attrName>ppt_x</p:attrName>
                                        </p:attrNameLst>
                                      </p:cBhvr>
                                      <p:tavLst>
                                        <p:tav tm="0">
                                          <p:val>
                                            <p:fltVal val="0.5"/>
                                          </p:val>
                                        </p:tav>
                                        <p:tav tm="100000">
                                          <p:val>
                                            <p:strVal val="#ppt_x"/>
                                          </p:val>
                                        </p:tav>
                                      </p:tavLst>
                                    </p:anim>
                                    <p:anim calcmode="lin" valueType="num">
                                      <p:cBhvr>
                                        <p:cTn id="144" dur="500" fill="hold"/>
                                        <p:tgtEl>
                                          <p:spTgt spid="49"/>
                                        </p:tgtEl>
                                        <p:attrNameLst>
                                          <p:attrName>ppt_y</p:attrName>
                                        </p:attrNameLst>
                                      </p:cBhvr>
                                      <p:tavLst>
                                        <p:tav tm="0">
                                          <p:val>
                                            <p:fltVal val="0.5"/>
                                          </p:val>
                                        </p:tav>
                                        <p:tav tm="100000">
                                          <p:val>
                                            <p:strVal val="#ppt_y"/>
                                          </p:val>
                                        </p:tav>
                                      </p:tavLst>
                                    </p:anim>
                                  </p:childTnLst>
                                </p:cTn>
                              </p:par>
                              <p:par>
                                <p:cTn id="145" presetID="53" presetClass="entr" presetSubtype="528" fill="hold" grpId="0" nodeType="withEffect">
                                  <p:stCondLst>
                                    <p:cond delay="0"/>
                                  </p:stCondLst>
                                  <p:childTnLst>
                                    <p:set>
                                      <p:cBhvr>
                                        <p:cTn id="146" dur="1" fill="hold">
                                          <p:stCondLst>
                                            <p:cond delay="0"/>
                                          </p:stCondLst>
                                        </p:cTn>
                                        <p:tgtEl>
                                          <p:spTgt spid="52"/>
                                        </p:tgtEl>
                                        <p:attrNameLst>
                                          <p:attrName>style.visibility</p:attrName>
                                        </p:attrNameLst>
                                      </p:cBhvr>
                                      <p:to>
                                        <p:strVal val="visible"/>
                                      </p:to>
                                    </p:set>
                                    <p:anim calcmode="lin" valueType="num">
                                      <p:cBhvr>
                                        <p:cTn id="147" dur="500" fill="hold"/>
                                        <p:tgtEl>
                                          <p:spTgt spid="52"/>
                                        </p:tgtEl>
                                        <p:attrNameLst>
                                          <p:attrName>ppt_w</p:attrName>
                                        </p:attrNameLst>
                                      </p:cBhvr>
                                      <p:tavLst>
                                        <p:tav tm="0">
                                          <p:val>
                                            <p:fltVal val="0"/>
                                          </p:val>
                                        </p:tav>
                                        <p:tav tm="100000">
                                          <p:val>
                                            <p:strVal val="#ppt_w"/>
                                          </p:val>
                                        </p:tav>
                                      </p:tavLst>
                                    </p:anim>
                                    <p:anim calcmode="lin" valueType="num">
                                      <p:cBhvr>
                                        <p:cTn id="148" dur="500" fill="hold"/>
                                        <p:tgtEl>
                                          <p:spTgt spid="52"/>
                                        </p:tgtEl>
                                        <p:attrNameLst>
                                          <p:attrName>ppt_h</p:attrName>
                                        </p:attrNameLst>
                                      </p:cBhvr>
                                      <p:tavLst>
                                        <p:tav tm="0">
                                          <p:val>
                                            <p:fltVal val="0"/>
                                          </p:val>
                                        </p:tav>
                                        <p:tav tm="100000">
                                          <p:val>
                                            <p:strVal val="#ppt_h"/>
                                          </p:val>
                                        </p:tav>
                                      </p:tavLst>
                                    </p:anim>
                                    <p:animEffect transition="in" filter="fade">
                                      <p:cBhvr>
                                        <p:cTn id="149" dur="500"/>
                                        <p:tgtEl>
                                          <p:spTgt spid="52"/>
                                        </p:tgtEl>
                                      </p:cBhvr>
                                    </p:animEffect>
                                    <p:anim calcmode="lin" valueType="num">
                                      <p:cBhvr>
                                        <p:cTn id="150" dur="500" fill="hold"/>
                                        <p:tgtEl>
                                          <p:spTgt spid="52"/>
                                        </p:tgtEl>
                                        <p:attrNameLst>
                                          <p:attrName>ppt_x</p:attrName>
                                        </p:attrNameLst>
                                      </p:cBhvr>
                                      <p:tavLst>
                                        <p:tav tm="0">
                                          <p:val>
                                            <p:fltVal val="0.5"/>
                                          </p:val>
                                        </p:tav>
                                        <p:tav tm="100000">
                                          <p:val>
                                            <p:strVal val="#ppt_x"/>
                                          </p:val>
                                        </p:tav>
                                      </p:tavLst>
                                    </p:anim>
                                    <p:anim calcmode="lin" valueType="num">
                                      <p:cBhvr>
                                        <p:cTn id="151" dur="500" fill="hold"/>
                                        <p:tgtEl>
                                          <p:spTgt spid="52"/>
                                        </p:tgtEl>
                                        <p:attrNameLst>
                                          <p:attrName>ppt_y</p:attrName>
                                        </p:attrNameLst>
                                      </p:cBhvr>
                                      <p:tavLst>
                                        <p:tav tm="0">
                                          <p:val>
                                            <p:fltVal val="0.5"/>
                                          </p:val>
                                        </p:tav>
                                        <p:tav tm="100000">
                                          <p:val>
                                            <p:strVal val="#ppt_y"/>
                                          </p:val>
                                        </p:tav>
                                      </p:tavLst>
                                    </p:anim>
                                  </p:childTnLst>
                                </p:cTn>
                              </p:par>
                              <p:par>
                                <p:cTn id="152" presetID="53" presetClass="entr" presetSubtype="528" fill="hold" grpId="0" nodeType="withEffect">
                                  <p:stCondLst>
                                    <p:cond delay="0"/>
                                  </p:stCondLst>
                                  <p:childTnLst>
                                    <p:set>
                                      <p:cBhvr>
                                        <p:cTn id="153" dur="1" fill="hold">
                                          <p:stCondLst>
                                            <p:cond delay="0"/>
                                          </p:stCondLst>
                                        </p:cTn>
                                        <p:tgtEl>
                                          <p:spTgt spid="53"/>
                                        </p:tgtEl>
                                        <p:attrNameLst>
                                          <p:attrName>style.visibility</p:attrName>
                                        </p:attrNameLst>
                                      </p:cBhvr>
                                      <p:to>
                                        <p:strVal val="visible"/>
                                      </p:to>
                                    </p:set>
                                    <p:anim calcmode="lin" valueType="num">
                                      <p:cBhvr>
                                        <p:cTn id="154" dur="500" fill="hold"/>
                                        <p:tgtEl>
                                          <p:spTgt spid="53"/>
                                        </p:tgtEl>
                                        <p:attrNameLst>
                                          <p:attrName>ppt_w</p:attrName>
                                        </p:attrNameLst>
                                      </p:cBhvr>
                                      <p:tavLst>
                                        <p:tav tm="0">
                                          <p:val>
                                            <p:fltVal val="0"/>
                                          </p:val>
                                        </p:tav>
                                        <p:tav tm="100000">
                                          <p:val>
                                            <p:strVal val="#ppt_w"/>
                                          </p:val>
                                        </p:tav>
                                      </p:tavLst>
                                    </p:anim>
                                    <p:anim calcmode="lin" valueType="num">
                                      <p:cBhvr>
                                        <p:cTn id="155" dur="500" fill="hold"/>
                                        <p:tgtEl>
                                          <p:spTgt spid="53"/>
                                        </p:tgtEl>
                                        <p:attrNameLst>
                                          <p:attrName>ppt_h</p:attrName>
                                        </p:attrNameLst>
                                      </p:cBhvr>
                                      <p:tavLst>
                                        <p:tav tm="0">
                                          <p:val>
                                            <p:fltVal val="0"/>
                                          </p:val>
                                        </p:tav>
                                        <p:tav tm="100000">
                                          <p:val>
                                            <p:strVal val="#ppt_h"/>
                                          </p:val>
                                        </p:tav>
                                      </p:tavLst>
                                    </p:anim>
                                    <p:animEffect transition="in" filter="fade">
                                      <p:cBhvr>
                                        <p:cTn id="156" dur="500"/>
                                        <p:tgtEl>
                                          <p:spTgt spid="53"/>
                                        </p:tgtEl>
                                      </p:cBhvr>
                                    </p:animEffect>
                                    <p:anim calcmode="lin" valueType="num">
                                      <p:cBhvr>
                                        <p:cTn id="157" dur="500" fill="hold"/>
                                        <p:tgtEl>
                                          <p:spTgt spid="53"/>
                                        </p:tgtEl>
                                        <p:attrNameLst>
                                          <p:attrName>ppt_x</p:attrName>
                                        </p:attrNameLst>
                                      </p:cBhvr>
                                      <p:tavLst>
                                        <p:tav tm="0">
                                          <p:val>
                                            <p:fltVal val="0.5"/>
                                          </p:val>
                                        </p:tav>
                                        <p:tav tm="100000">
                                          <p:val>
                                            <p:strVal val="#ppt_x"/>
                                          </p:val>
                                        </p:tav>
                                      </p:tavLst>
                                    </p:anim>
                                    <p:anim calcmode="lin" valueType="num">
                                      <p:cBhvr>
                                        <p:cTn id="158" dur="500" fill="hold"/>
                                        <p:tgtEl>
                                          <p:spTgt spid="53"/>
                                        </p:tgtEl>
                                        <p:attrNameLst>
                                          <p:attrName>ppt_y</p:attrName>
                                        </p:attrNameLst>
                                      </p:cBhvr>
                                      <p:tavLst>
                                        <p:tav tm="0">
                                          <p:val>
                                            <p:fltVal val="0.5"/>
                                          </p:val>
                                        </p:tav>
                                        <p:tav tm="100000">
                                          <p:val>
                                            <p:strVal val="#ppt_y"/>
                                          </p:val>
                                        </p:tav>
                                      </p:tavLst>
                                    </p:anim>
                                  </p:childTnLst>
                                </p:cTn>
                              </p:par>
                              <p:par>
                                <p:cTn id="159" presetID="10" presetClass="entr" presetSubtype="0" fill="hold" grpId="0" nodeType="withEffect">
                                  <p:stCondLst>
                                    <p:cond delay="0"/>
                                  </p:stCondLst>
                                  <p:childTnLst>
                                    <p:set>
                                      <p:cBhvr>
                                        <p:cTn id="160" dur="1" fill="hold">
                                          <p:stCondLst>
                                            <p:cond delay="0"/>
                                          </p:stCondLst>
                                        </p:cTn>
                                        <p:tgtEl>
                                          <p:spTgt spid="19"/>
                                        </p:tgtEl>
                                        <p:attrNameLst>
                                          <p:attrName>style.visibility</p:attrName>
                                        </p:attrNameLst>
                                      </p:cBhvr>
                                      <p:to>
                                        <p:strVal val="visible"/>
                                      </p:to>
                                    </p:set>
                                    <p:animEffect transition="in" filter="fade">
                                      <p:cBhvr>
                                        <p:cTn id="161" dur="500"/>
                                        <p:tgtEl>
                                          <p:spTgt spid="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
                                        </p:tgtEl>
                                        <p:attrNameLst>
                                          <p:attrName>style.visibility</p:attrName>
                                        </p:attrNameLst>
                                      </p:cBhvr>
                                      <p:to>
                                        <p:strVal val="visible"/>
                                      </p:to>
                                    </p:set>
                                    <p:animEffect transition="in" filter="fade">
                                      <p:cBhvr>
                                        <p:cTn id="164" dur="500"/>
                                        <p:tgtEl>
                                          <p:spTgt spid="4"/>
                                        </p:tgtEl>
                                      </p:cBhvr>
                                    </p:animEffect>
                                  </p:childTnLst>
                                </p:cTn>
                              </p:par>
                              <p:par>
                                <p:cTn id="165" presetID="10" presetClass="entr" presetSubtype="0" fill="hold" grpId="0" nodeType="withEffect">
                                  <p:stCondLst>
                                    <p:cond delay="0"/>
                                  </p:stCondLst>
                                  <p:iterate type="wd">
                                    <p:tmPct val="5000"/>
                                  </p:iterate>
                                  <p:childTnLst>
                                    <p:set>
                                      <p:cBhvr>
                                        <p:cTn id="166" dur="1" fill="hold">
                                          <p:stCondLst>
                                            <p:cond delay="0"/>
                                          </p:stCondLst>
                                        </p:cTn>
                                        <p:tgtEl>
                                          <p:spTgt spid="5"/>
                                        </p:tgtEl>
                                        <p:attrNameLst>
                                          <p:attrName>style.visibility</p:attrName>
                                        </p:attrNameLst>
                                      </p:cBhvr>
                                      <p:to>
                                        <p:strVal val="visible"/>
                                      </p:to>
                                    </p:set>
                                    <p:animEffect transition="in" filter="fade">
                                      <p:cBhvr>
                                        <p:cTn id="167" dur="500"/>
                                        <p:tgtEl>
                                          <p:spTgt spid="5"/>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iterate type="wd">
                                    <p:tmPct val="5000"/>
                                  </p:iterate>
                                  <p:childTnLst>
                                    <p:set>
                                      <p:cBhvr>
                                        <p:cTn id="172" dur="1" fill="hold">
                                          <p:stCondLst>
                                            <p:cond delay="0"/>
                                          </p:stCondLst>
                                        </p:cTn>
                                        <p:tgtEl>
                                          <p:spTgt spid="9"/>
                                        </p:tgtEl>
                                        <p:attrNameLst>
                                          <p:attrName>style.visibility</p:attrName>
                                        </p:attrNameLst>
                                      </p:cBhvr>
                                      <p:to>
                                        <p:strVal val="visible"/>
                                      </p:to>
                                    </p:set>
                                    <p:animEffect transition="in" filter="fade">
                                      <p:cBhvr>
                                        <p:cTn id="173" dur="500"/>
                                        <p:tgtEl>
                                          <p:spTgt spid="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fade">
                                      <p:cBhvr>
                                        <p:cTn id="176" dur="500"/>
                                        <p:tgtEl>
                                          <p:spTgt spid="6"/>
                                        </p:tgtEl>
                                      </p:cBhvr>
                                    </p:animEffect>
                                  </p:childTnLst>
                                </p:cTn>
                              </p:par>
                              <p:par>
                                <p:cTn id="177" presetID="10" presetClass="entr" presetSubtype="0" fill="hold" grpId="0" nodeType="withEffect">
                                  <p:stCondLst>
                                    <p:cond delay="0"/>
                                  </p:stCondLst>
                                  <p:iterate type="wd">
                                    <p:tmPct val="5000"/>
                                  </p:iterate>
                                  <p:childTnLst>
                                    <p:set>
                                      <p:cBhvr>
                                        <p:cTn id="178" dur="1" fill="hold">
                                          <p:stCondLst>
                                            <p:cond delay="0"/>
                                          </p:stCondLst>
                                        </p:cTn>
                                        <p:tgtEl>
                                          <p:spTgt spid="7"/>
                                        </p:tgtEl>
                                        <p:attrNameLst>
                                          <p:attrName>style.visibility</p:attrName>
                                        </p:attrNameLst>
                                      </p:cBhvr>
                                      <p:to>
                                        <p:strVal val="visible"/>
                                      </p:to>
                                    </p:set>
                                    <p:animEffect transition="in" filter="fade">
                                      <p:cBhvr>
                                        <p:cTn id="179" dur="500"/>
                                        <p:tgtEl>
                                          <p:spTgt spid="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0"/>
                                        </p:tgtEl>
                                        <p:attrNameLst>
                                          <p:attrName>style.visibility</p:attrName>
                                        </p:attrNameLst>
                                      </p:cBhvr>
                                      <p:to>
                                        <p:strVal val="visible"/>
                                      </p:to>
                                    </p:set>
                                    <p:animEffect transition="in" filter="fade">
                                      <p:cBhvr>
                                        <p:cTn id="182" dur="500"/>
                                        <p:tgtEl>
                                          <p:spTgt spid="10"/>
                                        </p:tgtEl>
                                      </p:cBhvr>
                                    </p:animEffect>
                                  </p:childTnLst>
                                </p:cTn>
                              </p:par>
                              <p:par>
                                <p:cTn id="183" presetID="10" presetClass="entr" presetSubtype="0" fill="hold" grpId="0" nodeType="withEffect">
                                  <p:stCondLst>
                                    <p:cond delay="0"/>
                                  </p:stCondLst>
                                  <p:iterate type="wd">
                                    <p:tmPct val="5000"/>
                                  </p:iterate>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29" grpId="0" animBg="1"/>
      <p:bldP spid="31" grpId="0" animBg="1"/>
      <p:bldP spid="32" grpId="0" animBg="1"/>
      <p:bldP spid="33" grpId="0" animBg="1"/>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4" grpId="0"/>
      <p:bldP spid="5" grpId="0"/>
      <p:bldP spid="6" grpId="0"/>
      <p:bldP spid="7" grpId="0"/>
      <p:bldP spid="8" grpId="0"/>
      <p:bldP spid="9" grpId="0"/>
      <p:bldP spid="10" grpId="0"/>
      <p:bldP spid="11"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a:xfrm>
              <a:off x="3274470" y="3467103"/>
              <a:ext cx="2611980" cy="295274"/>
            </a:xfrm>
            <a:custGeom>
              <a:avLst/>
              <a:gdLst>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9563 w 2371725"/>
                <a:gd name="connsiteY0" fmla="*/ 123825 h 280987"/>
                <a:gd name="connsiteX1" fmla="*/ 2371725 w 2371725"/>
                <a:gd name="connsiteY1" fmla="*/ 0 h 280987"/>
                <a:gd name="connsiteX2" fmla="*/ 2243138 w 2371725"/>
                <a:gd name="connsiteY2" fmla="*/ 252412 h 280987"/>
                <a:gd name="connsiteX3" fmla="*/ 0 w 2371725"/>
                <a:gd name="connsiteY3" fmla="*/ 280987 h 280987"/>
                <a:gd name="connsiteX4" fmla="*/ 309563 w 2371725"/>
                <a:gd name="connsiteY4" fmla="*/ 123825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71725"/>
                <a:gd name="connsiteY0" fmla="*/ 90488 h 280987"/>
                <a:gd name="connsiteX1" fmla="*/ 2371725 w 2371725"/>
                <a:gd name="connsiteY1" fmla="*/ 0 h 280987"/>
                <a:gd name="connsiteX2" fmla="*/ 2243138 w 2371725"/>
                <a:gd name="connsiteY2" fmla="*/ 252412 h 280987"/>
                <a:gd name="connsiteX3" fmla="*/ 0 w 2371725"/>
                <a:gd name="connsiteY3" fmla="*/ 280987 h 280987"/>
                <a:gd name="connsiteX4" fmla="*/ 300038 w 2371725"/>
                <a:gd name="connsiteY4" fmla="*/ 90488 h 280987"/>
                <a:gd name="connsiteX0" fmla="*/ 300038 w 2362200"/>
                <a:gd name="connsiteY0" fmla="*/ 104775 h 295274"/>
                <a:gd name="connsiteX1" fmla="*/ 2362200 w 2362200"/>
                <a:gd name="connsiteY1" fmla="*/ 0 h 295274"/>
                <a:gd name="connsiteX2" fmla="*/ 2243138 w 2362200"/>
                <a:gd name="connsiteY2" fmla="*/ 266699 h 295274"/>
                <a:gd name="connsiteX3" fmla="*/ 0 w 2362200"/>
                <a:gd name="connsiteY3" fmla="*/ 295274 h 295274"/>
                <a:gd name="connsiteX4" fmla="*/ 300038 w 2362200"/>
                <a:gd name="connsiteY4" fmla="*/ 104775 h 295274"/>
                <a:gd name="connsiteX0" fmla="*/ 36513 w 2362200"/>
                <a:gd name="connsiteY0" fmla="*/ 130175 h 295274"/>
                <a:gd name="connsiteX1" fmla="*/ 2362200 w 2362200"/>
                <a:gd name="connsiteY1" fmla="*/ 0 h 295274"/>
                <a:gd name="connsiteX2" fmla="*/ 2243138 w 2362200"/>
                <a:gd name="connsiteY2" fmla="*/ 266699 h 295274"/>
                <a:gd name="connsiteX3" fmla="*/ 0 w 2362200"/>
                <a:gd name="connsiteY3" fmla="*/ 295274 h 295274"/>
                <a:gd name="connsiteX4" fmla="*/ 36513 w 2362200"/>
                <a:gd name="connsiteY4" fmla="*/ 130175 h 295274"/>
                <a:gd name="connsiteX0" fmla="*/ 69537 w 2395224"/>
                <a:gd name="connsiteY0" fmla="*/ 130175 h 295274"/>
                <a:gd name="connsiteX1" fmla="*/ 2395224 w 2395224"/>
                <a:gd name="connsiteY1" fmla="*/ 0 h 295274"/>
                <a:gd name="connsiteX2" fmla="*/ 2276162 w 2395224"/>
                <a:gd name="connsiteY2" fmla="*/ 266699 h 295274"/>
                <a:gd name="connsiteX3" fmla="*/ 33024 w 2395224"/>
                <a:gd name="connsiteY3" fmla="*/ 295274 h 295274"/>
                <a:gd name="connsiteX4" fmla="*/ 69537 w 2395224"/>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9537 w 2595249"/>
                <a:gd name="connsiteY0" fmla="*/ 130175 h 295274"/>
                <a:gd name="connsiteX1" fmla="*/ 2595249 w 2595249"/>
                <a:gd name="connsiteY1" fmla="*/ 0 h 295274"/>
                <a:gd name="connsiteX2" fmla="*/ 2276162 w 2595249"/>
                <a:gd name="connsiteY2" fmla="*/ 266699 h 295274"/>
                <a:gd name="connsiteX3" fmla="*/ 33024 w 2595249"/>
                <a:gd name="connsiteY3" fmla="*/ 295274 h 295274"/>
                <a:gd name="connsiteX4" fmla="*/ 69537 w 2595249"/>
                <a:gd name="connsiteY4" fmla="*/ 130175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 name="connsiteX0" fmla="*/ 62456 w 2611980"/>
                <a:gd name="connsiteY0" fmla="*/ 139700 h 295274"/>
                <a:gd name="connsiteX1" fmla="*/ 2611980 w 2611980"/>
                <a:gd name="connsiteY1" fmla="*/ 0 h 295274"/>
                <a:gd name="connsiteX2" fmla="*/ 2292893 w 2611980"/>
                <a:gd name="connsiteY2" fmla="*/ 266699 h 295274"/>
                <a:gd name="connsiteX3" fmla="*/ 49755 w 2611980"/>
                <a:gd name="connsiteY3" fmla="*/ 295274 h 295274"/>
                <a:gd name="connsiteX4" fmla="*/ 62456 w 2611980"/>
                <a:gd name="connsiteY4" fmla="*/ 139700 h 295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1980" h="295274">
                  <a:moveTo>
                    <a:pt x="62456" y="139700"/>
                  </a:moveTo>
                  <a:cubicBezTo>
                    <a:pt x="792706" y="60326"/>
                    <a:pt x="1562642" y="3175"/>
                    <a:pt x="2611980" y="0"/>
                  </a:cubicBezTo>
                  <a:lnTo>
                    <a:pt x="2292893" y="266699"/>
                  </a:lnTo>
                  <a:lnTo>
                    <a:pt x="49755" y="295274"/>
                  </a:lnTo>
                  <a:cubicBezTo>
                    <a:pt x="61926" y="240241"/>
                    <a:pt x="-76715" y="191558"/>
                    <a:pt x="62456" y="139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zh-CN" altLang="en-US" sz="66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77" y="4002467"/>
            <a:ext cx="3650313" cy="646331"/>
          </a:xfrm>
          <a:prstGeom prst="rect">
            <a:avLst/>
          </a:prstGeom>
          <a:noFill/>
        </p:spPr>
        <p:txBody>
          <a:bodyPr wrap="square" rtlCol="0">
            <a:spAutoFit/>
          </a:bodyPr>
          <a:lstStyle/>
          <a:p>
            <a:r>
              <a:rPr lang="zh-CN" altLang="en-US" sz="3600" spc="100" dirty="0">
                <a:latin typeface="明兰" panose="02010600030101010101" pitchFamily="2" charset="-122"/>
                <a:ea typeface="明兰" panose="02010600030101010101" pitchFamily="2" charset="-122"/>
              </a:rPr>
              <a:t>界面</a:t>
            </a:r>
          </a:p>
        </p:txBody>
      </p:sp>
      <p:sp>
        <p:nvSpPr>
          <p:cNvPr id="81" name="文本框 80"/>
          <p:cNvSpPr txBox="1"/>
          <p:nvPr/>
        </p:nvSpPr>
        <p:spPr>
          <a:xfrm>
            <a:off x="6440117" y="4626637"/>
            <a:ext cx="3166637" cy="307777"/>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47929743"/>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grpId="0" nodeType="after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31638" y="4535916"/>
            <a:ext cx="133744" cy="1337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417136" y="5616564"/>
            <a:ext cx="48334" cy="4833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6985828" y="5161004"/>
            <a:ext cx="57878" cy="57878"/>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7222356" y="4775232"/>
            <a:ext cx="62650" cy="626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950883" y="1925659"/>
            <a:ext cx="67423" cy="6742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4144491" y="3190887"/>
            <a:ext cx="72195" cy="7219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6839" y="2690815"/>
            <a:ext cx="76967" cy="76967"/>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136467" y="2990843"/>
            <a:ext cx="81739" cy="8173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74795" y="2808271"/>
            <a:ext cx="86511" cy="865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6664891" y="3853194"/>
            <a:ext cx="91283" cy="9128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01750" y="5605426"/>
            <a:ext cx="96056" cy="9605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7663603" y="4543379"/>
            <a:ext cx="72000" cy="72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5757006" y="2001782"/>
            <a:ext cx="105600" cy="1056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069527" y="4889265"/>
            <a:ext cx="110372" cy="110372"/>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395162" y="5484738"/>
            <a:ext cx="115144" cy="115144"/>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7789403" y="4244891"/>
            <a:ext cx="45719" cy="4571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5356917" y="4103593"/>
            <a:ext cx="124689" cy="12468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4920345" y="2866921"/>
            <a:ext cx="129461" cy="12946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7582573" y="2963749"/>
            <a:ext cx="134233" cy="134233"/>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8666915" y="1416834"/>
            <a:ext cx="139005" cy="139005"/>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连接符 34"/>
          <p:cNvCxnSpPr>
            <a:cxnSpLocks/>
          </p:cNvCxnSpPr>
          <p:nvPr/>
        </p:nvCxnSpPr>
        <p:spPr>
          <a:xfrm flipH="1">
            <a:off x="4527550" y="1604305"/>
            <a:ext cx="70527" cy="1138077"/>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26" idx="7"/>
          </p:cNvCxnSpPr>
          <p:nvPr/>
        </p:nvCxnSpPr>
        <p:spPr>
          <a:xfrm flipH="1">
            <a:off x="5847141" y="993373"/>
            <a:ext cx="342689" cy="102387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189830" y="993373"/>
            <a:ext cx="90135" cy="1024451"/>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6"/>
            <a:endCxn id="33" idx="3"/>
          </p:cNvCxnSpPr>
          <p:nvPr/>
        </p:nvCxnSpPr>
        <p:spPr>
          <a:xfrm flipV="1">
            <a:off x="7018306" y="1535482"/>
            <a:ext cx="1668966" cy="423889"/>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8" idx="2"/>
          </p:cNvCxnSpPr>
          <p:nvPr/>
        </p:nvCxnSpPr>
        <p:spPr>
          <a:xfrm flipH="1">
            <a:off x="6263923" y="1959371"/>
            <a:ext cx="686960" cy="57876"/>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cxnSpLocks/>
          </p:cNvCxnSpPr>
          <p:nvPr/>
        </p:nvCxnSpPr>
        <p:spPr>
          <a:xfrm>
            <a:off x="4598077" y="1566753"/>
            <a:ext cx="676623" cy="937414"/>
          </a:xfrm>
          <a:prstGeom prst="line">
            <a:avLst/>
          </a:prstGeom>
          <a:ln w="3175">
            <a:solidFill>
              <a:srgbClr val="7F7F7F">
                <a:alpha val="18000"/>
              </a:srgb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3034065" y="4885875"/>
            <a:ext cx="2121555" cy="494061"/>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3"/>
            <a:endCxn id="22" idx="0"/>
          </p:cNvCxnSpPr>
          <p:nvPr/>
        </p:nvCxnSpPr>
        <p:spPr>
          <a:xfrm flipH="1">
            <a:off x="8118051" y="1535482"/>
            <a:ext cx="569221" cy="1272789"/>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9018362" y="2903322"/>
            <a:ext cx="654466" cy="654466"/>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6295068" y="4490728"/>
            <a:ext cx="1398430" cy="139843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492052" y="3028331"/>
            <a:ext cx="340890" cy="340890"/>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8262422" y="4100585"/>
            <a:ext cx="119916" cy="11991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a:stCxn id="59" idx="3"/>
            <a:endCxn id="63" idx="7"/>
          </p:cNvCxnSpPr>
          <p:nvPr/>
        </p:nvCxnSpPr>
        <p:spPr>
          <a:xfrm flipH="1">
            <a:off x="8364777" y="3461944"/>
            <a:ext cx="749429" cy="656202"/>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2"/>
            <a:endCxn id="23" idx="7"/>
          </p:cNvCxnSpPr>
          <p:nvPr/>
        </p:nvCxnSpPr>
        <p:spPr>
          <a:xfrm flipH="1" flipV="1">
            <a:off x="6742806" y="3866562"/>
            <a:ext cx="1519616" cy="293981"/>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23" idx="4"/>
          </p:cNvCxnSpPr>
          <p:nvPr/>
        </p:nvCxnSpPr>
        <p:spPr>
          <a:xfrm>
            <a:off x="6710533" y="3944477"/>
            <a:ext cx="45641" cy="591439"/>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0" idx="2"/>
          </p:cNvCxnSpPr>
          <p:nvPr/>
        </p:nvCxnSpPr>
        <p:spPr>
          <a:xfrm flipH="1" flipV="1">
            <a:off x="3815290" y="3627120"/>
            <a:ext cx="2479778" cy="1562823"/>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2087705" y="3627120"/>
            <a:ext cx="1727586" cy="648576"/>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4"/>
          </p:cNvCxnSpPr>
          <p:nvPr/>
        </p:nvCxnSpPr>
        <p:spPr>
          <a:xfrm>
            <a:off x="1662497" y="3369221"/>
            <a:ext cx="425208" cy="885707"/>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 idx="0"/>
          </p:cNvCxnSpPr>
          <p:nvPr/>
        </p:nvCxnSpPr>
        <p:spPr>
          <a:xfrm flipV="1">
            <a:off x="3698510" y="3627120"/>
            <a:ext cx="116780" cy="908796"/>
          </a:xfrm>
          <a:prstGeom prst="line">
            <a:avLst/>
          </a:prstGeom>
          <a:ln w="3175">
            <a:solidFill>
              <a:srgbClr val="7F7F7F"/>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4022705" y="1959035"/>
            <a:ext cx="100811" cy="10081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a:off x="2747741" y="2735434"/>
            <a:ext cx="71659" cy="7165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4" name="直接连接符 93"/>
          <p:cNvCxnSpPr>
            <a:stCxn id="92" idx="6"/>
            <a:endCxn id="19" idx="0"/>
          </p:cNvCxnSpPr>
          <p:nvPr/>
        </p:nvCxnSpPr>
        <p:spPr>
          <a:xfrm>
            <a:off x="2819400" y="2771264"/>
            <a:ext cx="1361189" cy="41962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2"/>
          </p:cNvCxnSpPr>
          <p:nvPr/>
        </p:nvCxnSpPr>
        <p:spPr>
          <a:xfrm flipV="1">
            <a:off x="2758235" y="2009441"/>
            <a:ext cx="1264470" cy="736487"/>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1" idx="6"/>
          </p:cNvCxnSpPr>
          <p:nvPr/>
        </p:nvCxnSpPr>
        <p:spPr>
          <a:xfrm>
            <a:off x="4123516" y="2009441"/>
            <a:ext cx="716454" cy="642173"/>
          </a:xfrm>
          <a:prstGeom prst="line">
            <a:avLst/>
          </a:prstGeom>
          <a:ln w="3175">
            <a:solidFill>
              <a:srgbClr val="7F7F7F">
                <a:alpha val="20000"/>
              </a:srgb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8832876" y="3740790"/>
            <a:ext cx="2998385" cy="1101665"/>
            <a:chOff x="8832876" y="3740790"/>
            <a:chExt cx="2998385" cy="1101665"/>
          </a:xfrm>
        </p:grpSpPr>
        <p:sp>
          <p:nvSpPr>
            <p:cNvPr id="99" name="文本框 98"/>
            <p:cNvSpPr txBox="1"/>
            <p:nvPr/>
          </p:nvSpPr>
          <p:spPr>
            <a:xfrm>
              <a:off x="8832876" y="3740790"/>
              <a:ext cx="1107988" cy="5256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功能栏</a:t>
              </a:r>
            </a:p>
          </p:txBody>
        </p:sp>
        <p:sp>
          <p:nvSpPr>
            <p:cNvPr id="100" name="矩形 99"/>
            <p:cNvSpPr/>
            <p:nvPr/>
          </p:nvSpPr>
          <p:spPr>
            <a:xfrm>
              <a:off x="8839021" y="4292178"/>
              <a:ext cx="2992240" cy="550277"/>
            </a:xfrm>
            <a:prstGeom prst="rect">
              <a:avLst/>
            </a:prstGeom>
          </p:spPr>
          <p:txBody>
            <a:bodyPr wrap="square" lIns="91438" tIns="45719" rIns="91438" bIns="45719">
              <a:spAutoFit/>
            </a:bodyPr>
            <a:lstStyle/>
            <a:p>
              <a:pPr>
                <a:lnSpc>
                  <a:spcPct val="130000"/>
                </a:lnSpc>
              </a:pPr>
              <a:r>
                <a:rPr lang="zh-CN" altLang="en-US" sz="1200" dirty="0">
                  <a:latin typeface="微软雅黑 Light" panose="020B0502040204020203" pitchFamily="34" charset="-122"/>
                  <a:ea typeface="微软雅黑 Light" panose="020B0502040204020203" pitchFamily="34" charset="-122"/>
                </a:rPr>
                <a:t>提供主页、下载、注册</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登录、搜索、分类几个选项</a:t>
              </a:r>
            </a:p>
          </p:txBody>
        </p:sp>
      </p:grpSp>
      <p:sp>
        <p:nvSpPr>
          <p:cNvPr id="5" name="椭圆 4"/>
          <p:cNvSpPr/>
          <p:nvPr/>
        </p:nvSpPr>
        <p:spPr>
          <a:xfrm>
            <a:off x="3574290" y="3276667"/>
            <a:ext cx="546034" cy="546034"/>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682623" y="4679129"/>
            <a:ext cx="1107988" cy="5256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主界面</a:t>
            </a:r>
          </a:p>
        </p:txBody>
      </p:sp>
      <p:sp>
        <p:nvSpPr>
          <p:cNvPr id="102" name="矩形 101"/>
          <p:cNvSpPr/>
          <p:nvPr/>
        </p:nvSpPr>
        <p:spPr>
          <a:xfrm>
            <a:off x="668071" y="5293098"/>
            <a:ext cx="3452254" cy="550277"/>
          </a:xfrm>
          <a:prstGeom prst="rect">
            <a:avLst/>
          </a:prstGeom>
        </p:spPr>
        <p:txBody>
          <a:bodyPr wrap="square" lIns="91438" tIns="45719" rIns="91438" bIns="45719">
            <a:spAutoFit/>
          </a:bodyPr>
          <a:lstStyle/>
          <a:p>
            <a:pPr>
              <a:lnSpc>
                <a:spcPct val="130000"/>
              </a:lnSpc>
            </a:pPr>
            <a:r>
              <a:rPr lang="zh-CN" altLang="en-US" sz="1200" dirty="0">
                <a:latin typeface="微软雅黑 Light" panose="020B0502040204020203" pitchFamily="34" charset="-122"/>
                <a:ea typeface="微软雅黑 Light" panose="020B0502040204020203" pitchFamily="34" charset="-122"/>
              </a:rPr>
              <a:t>提供两个大的图标选择主播和观众，通过选择进入不同的页面。</a:t>
            </a:r>
          </a:p>
        </p:txBody>
      </p:sp>
      <p:grpSp>
        <p:nvGrpSpPr>
          <p:cNvPr id="10" name="组合 9"/>
          <p:cNvGrpSpPr/>
          <p:nvPr/>
        </p:nvGrpSpPr>
        <p:grpSpPr>
          <a:xfrm>
            <a:off x="2126561" y="1253334"/>
            <a:ext cx="3535709" cy="1874746"/>
            <a:chOff x="2143025" y="1589206"/>
            <a:chExt cx="3535709" cy="1874746"/>
          </a:xfrm>
        </p:grpSpPr>
        <p:sp>
          <p:nvSpPr>
            <p:cNvPr id="103" name="文本框 102"/>
            <p:cNvSpPr txBox="1"/>
            <p:nvPr/>
          </p:nvSpPr>
          <p:spPr>
            <a:xfrm>
              <a:off x="2143025" y="1589206"/>
              <a:ext cx="1723541" cy="525653"/>
            </a:xfrm>
            <a:prstGeom prst="rect">
              <a:avLst/>
            </a:prstGeom>
            <a:noFill/>
          </p:spPr>
          <p:txBody>
            <a:bodyPr wrap="none" lIns="91436" tIns="45718" rIns="91436" bIns="45718" rtlCol="0">
              <a:spAutoFit/>
            </a:bodyPr>
            <a:lstStyle>
              <a:defPPr>
                <a:defRPr lang="zh-CN"/>
              </a:defPPr>
              <a:lvl1pPr>
                <a:lnSpc>
                  <a:spcPct val="130000"/>
                </a:lnSpc>
                <a:defRPr sz="2800">
                  <a:solidFill>
                    <a:srgbClr val="000000"/>
                  </a:solidFill>
                  <a:latin typeface="冬青黑体简体中文 W3" panose="020B0300000000000000" pitchFamily="34" charset="-122"/>
                  <a:ea typeface="冬青黑体简体中文 W3" panose="020B0300000000000000" pitchFamily="34" charset="-122"/>
                </a:defRPr>
              </a:lvl1pPr>
            </a:lstStyle>
            <a:p>
              <a:r>
                <a:rPr lang="zh-CN" altLang="en-US" sz="2400" dirty="0">
                  <a:latin typeface="明兰" panose="02010600030101010101" pitchFamily="2" charset="-122"/>
                  <a:ea typeface="明兰" panose="02010600030101010101" pitchFamily="2" charset="-122"/>
                </a:rPr>
                <a:t>交互与特效</a:t>
              </a:r>
            </a:p>
          </p:txBody>
        </p:sp>
        <p:sp>
          <p:nvSpPr>
            <p:cNvPr id="104" name="矩形 103"/>
            <p:cNvSpPr/>
            <p:nvPr/>
          </p:nvSpPr>
          <p:spPr>
            <a:xfrm>
              <a:off x="2146039" y="2193478"/>
              <a:ext cx="3532695" cy="1270474"/>
            </a:xfrm>
            <a:prstGeom prst="rect">
              <a:avLst/>
            </a:prstGeom>
          </p:spPr>
          <p:txBody>
            <a:bodyPr wrap="square" lIns="91438" tIns="45719" rIns="91438" bIns="45719">
              <a:spAutoFit/>
            </a:bodyPr>
            <a:lstStyle/>
            <a:p>
              <a:pPr>
                <a:lnSpc>
                  <a:spcPct val="130000"/>
                </a:lnSpc>
              </a:pPr>
              <a:r>
                <a:rPr lang="zh-CN" altLang="en-US" sz="1200" dirty="0">
                  <a:latin typeface="微软雅黑 Light" panose="020B0502040204020203" pitchFamily="34" charset="-122"/>
                  <a:ea typeface="微软雅黑 Light" panose="020B0502040204020203" pitchFamily="34" charset="-122"/>
                </a:rPr>
                <a:t>通过点击不同的红嫩栏跳转到不同的主页，然后根据主页的类型，如下载，提供不同软件的下载资源，通过链接爬虫等形式跳转到相应的官方站点。进入主界面时通过两个动态图标如两条不同的路通过使用者的点击交互进入相应页面</a:t>
              </a:r>
            </a:p>
          </p:txBody>
        </p:sp>
      </p:grpSp>
      <p:sp>
        <p:nvSpPr>
          <p:cNvPr id="12" name="椭圆 11"/>
          <p:cNvSpPr/>
          <p:nvPr/>
        </p:nvSpPr>
        <p:spPr>
          <a:xfrm>
            <a:off x="1678965" y="3960763"/>
            <a:ext cx="535036" cy="535038"/>
          </a:xfrm>
          <a:prstGeom prst="ellipse">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p:cNvSpPr txBox="1"/>
          <p:nvPr/>
        </p:nvSpPr>
        <p:spPr>
          <a:xfrm>
            <a:off x="6566452" y="4727093"/>
            <a:ext cx="1010143" cy="497957"/>
          </a:xfrm>
          <a:prstGeom prst="rect">
            <a:avLst/>
          </a:prstGeom>
          <a:noFill/>
        </p:spPr>
        <p:txBody>
          <a:bodyPr wrap="square" rtlCol="0">
            <a:spAutoFit/>
          </a:bodyPr>
          <a:lstStyle/>
          <a:p>
            <a:pPr>
              <a:lnSpc>
                <a:spcPct val="120000"/>
              </a:lnSpc>
            </a:pPr>
            <a:r>
              <a:rPr lang="zh-CN" altLang="en-US" sz="2400" spc="300" dirty="0">
                <a:solidFill>
                  <a:schemeClr val="bg1"/>
                </a:solidFill>
                <a:latin typeface="明兰" panose="02010600030101010101" pitchFamily="2" charset="-122"/>
                <a:ea typeface="明兰" panose="02010600030101010101" pitchFamily="2" charset="-122"/>
              </a:rPr>
              <a:t>界面</a:t>
            </a:r>
          </a:p>
        </p:txBody>
      </p:sp>
      <p:sp>
        <p:nvSpPr>
          <p:cNvPr id="62" name="矩形 61">
            <a:extLst>
              <a:ext uri="{FF2B5EF4-FFF2-40B4-BE49-F238E27FC236}">
                <a16:creationId xmlns:a16="http://schemas.microsoft.com/office/drawing/2014/main" id="{55271F6C-D1F7-4515-8FE7-492AD5A7F4CF}"/>
              </a:ext>
            </a:extLst>
          </p:cNvPr>
          <p:cNvSpPr/>
          <p:nvPr/>
        </p:nvSpPr>
        <p:spPr>
          <a:xfrm>
            <a:off x="1004715" y="487478"/>
            <a:ext cx="1005403" cy="584775"/>
          </a:xfrm>
          <a:prstGeom prst="rect">
            <a:avLst/>
          </a:prstGeom>
        </p:spPr>
        <p:txBody>
          <a:bodyPr wrap="none">
            <a:spAutoFit/>
          </a:bodyPr>
          <a:lstStyle/>
          <a:p>
            <a:r>
              <a:rPr lang="zh-CN" altLang="en-US" sz="3200" dirty="0"/>
              <a:t>界面</a:t>
            </a:r>
          </a:p>
        </p:txBody>
      </p:sp>
    </p:spTree>
    <p:extLst>
      <p:ext uri="{BB962C8B-B14F-4D97-AF65-F5344CB8AC3E}">
        <p14:creationId xmlns:p14="http://schemas.microsoft.com/office/powerpoint/2010/main" val="2411418797"/>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500" fill="hold"/>
                                        <p:tgtEl>
                                          <p:spTgt spid="60"/>
                                        </p:tgtEl>
                                        <p:attrNameLst>
                                          <p:attrName>ppt_w</p:attrName>
                                        </p:attrNameLst>
                                      </p:cBhvr>
                                      <p:tavLst>
                                        <p:tav tm="0">
                                          <p:val>
                                            <p:fltVal val="0"/>
                                          </p:val>
                                        </p:tav>
                                        <p:tav tm="100000">
                                          <p:val>
                                            <p:strVal val="#ppt_w"/>
                                          </p:val>
                                        </p:tav>
                                      </p:tavLst>
                                    </p:anim>
                                    <p:anim calcmode="lin" valueType="num">
                                      <p:cBhvr>
                                        <p:cTn id="8" dur="500" fill="hold"/>
                                        <p:tgtEl>
                                          <p:spTgt spid="60"/>
                                        </p:tgtEl>
                                        <p:attrNameLst>
                                          <p:attrName>ppt_h</p:attrName>
                                        </p:attrNameLst>
                                      </p:cBhvr>
                                      <p:tavLst>
                                        <p:tav tm="0">
                                          <p:val>
                                            <p:fltVal val="0"/>
                                          </p:val>
                                        </p:tav>
                                        <p:tav tm="100000">
                                          <p:val>
                                            <p:strVal val="#ppt_h"/>
                                          </p:val>
                                        </p:tav>
                                      </p:tavLst>
                                    </p:anim>
                                    <p:animEffect transition="in" filter="fade">
                                      <p:cBhvr>
                                        <p:cTn id="9" dur="500"/>
                                        <p:tgtEl>
                                          <p:spTgt spid="6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300" fill="hold"/>
                                        <p:tgtEl>
                                          <p:spTgt spid="61"/>
                                        </p:tgtEl>
                                        <p:attrNameLst>
                                          <p:attrName>ppt_w</p:attrName>
                                        </p:attrNameLst>
                                      </p:cBhvr>
                                      <p:tavLst>
                                        <p:tav tm="0">
                                          <p:val>
                                            <p:fltVal val="0"/>
                                          </p:val>
                                        </p:tav>
                                        <p:tav tm="100000">
                                          <p:val>
                                            <p:strVal val="#ppt_w"/>
                                          </p:val>
                                        </p:tav>
                                      </p:tavLst>
                                    </p:anim>
                                    <p:anim calcmode="lin" valueType="num">
                                      <p:cBhvr>
                                        <p:cTn id="14" dur="300" fill="hold"/>
                                        <p:tgtEl>
                                          <p:spTgt spid="61"/>
                                        </p:tgtEl>
                                        <p:attrNameLst>
                                          <p:attrName>ppt_h</p:attrName>
                                        </p:attrNameLst>
                                      </p:cBhvr>
                                      <p:tavLst>
                                        <p:tav tm="0">
                                          <p:val>
                                            <p:fltVal val="0"/>
                                          </p:val>
                                        </p:tav>
                                        <p:tav tm="100000">
                                          <p:val>
                                            <p:strVal val="#ppt_h"/>
                                          </p:val>
                                        </p:tav>
                                      </p:tavLst>
                                    </p:anim>
                                    <p:animEffect transition="in" filter="fade">
                                      <p:cBhvr>
                                        <p:cTn id="15" dur="300"/>
                                        <p:tgtEl>
                                          <p:spTgt spid="61"/>
                                        </p:tgtEl>
                                      </p:cBhvr>
                                    </p:animEffect>
                                  </p:childTnLst>
                                </p:cTn>
                              </p:par>
                            </p:childTnLst>
                          </p:cTn>
                        </p:par>
                        <p:par>
                          <p:cTn id="16" fill="hold">
                            <p:stCondLst>
                              <p:cond delay="800"/>
                            </p:stCondLst>
                            <p:childTnLst>
                              <p:par>
                                <p:cTn id="17" presetID="53" presetClass="entr" presetSubtype="16"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400" fill="hold"/>
                                        <p:tgtEl>
                                          <p:spTgt spid="12"/>
                                        </p:tgtEl>
                                        <p:attrNameLst>
                                          <p:attrName>ppt_w</p:attrName>
                                        </p:attrNameLst>
                                      </p:cBhvr>
                                      <p:tavLst>
                                        <p:tav tm="0">
                                          <p:val>
                                            <p:fltVal val="0"/>
                                          </p:val>
                                        </p:tav>
                                        <p:tav tm="100000">
                                          <p:val>
                                            <p:strVal val="#ppt_w"/>
                                          </p:val>
                                        </p:tav>
                                      </p:tavLst>
                                    </p:anim>
                                    <p:anim calcmode="lin" valueType="num">
                                      <p:cBhvr>
                                        <p:cTn id="20" dur="400" fill="hold"/>
                                        <p:tgtEl>
                                          <p:spTgt spid="12"/>
                                        </p:tgtEl>
                                        <p:attrNameLst>
                                          <p:attrName>ppt_h</p:attrName>
                                        </p:attrNameLst>
                                      </p:cBhvr>
                                      <p:tavLst>
                                        <p:tav tm="0">
                                          <p:val>
                                            <p:fltVal val="0"/>
                                          </p:val>
                                        </p:tav>
                                        <p:tav tm="100000">
                                          <p:val>
                                            <p:strVal val="#ppt_h"/>
                                          </p:val>
                                        </p:tav>
                                      </p:tavLst>
                                    </p:anim>
                                    <p:animEffect transition="in" filter="fade">
                                      <p:cBhvr>
                                        <p:cTn id="21" dur="400"/>
                                        <p:tgtEl>
                                          <p:spTgt spid="12"/>
                                        </p:tgtEl>
                                      </p:cBhvr>
                                    </p:animEffect>
                                  </p:childTnLst>
                                </p:cTn>
                              </p:par>
                            </p:childTnLst>
                          </p:cTn>
                        </p:par>
                        <p:par>
                          <p:cTn id="22" fill="hold">
                            <p:stCondLst>
                              <p:cond delay="1200"/>
                            </p:stCondLst>
                            <p:childTnLst>
                              <p:par>
                                <p:cTn id="23" presetID="10" presetClass="entr" presetSubtype="0"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fade">
                                      <p:cBhvr>
                                        <p:cTn id="29" dur="500"/>
                                        <p:tgtEl>
                                          <p:spTgt spid="102"/>
                                        </p:tgtEl>
                                      </p:cBhvr>
                                    </p:animEffect>
                                  </p:childTnLst>
                                </p:cTn>
                              </p:par>
                            </p:childTnLst>
                          </p:cTn>
                        </p:par>
                        <p:par>
                          <p:cTn id="30" fill="hold">
                            <p:stCondLst>
                              <p:cond delay="22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7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200"/>
                            </p:stCondLst>
                            <p:childTnLst>
                              <p:par>
                                <p:cTn id="41" presetID="53" presetClass="entr" presetSubtype="16"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3700"/>
                            </p:stCondLst>
                            <p:childTnLst>
                              <p:par>
                                <p:cTn id="47" presetID="10"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5" grpId="0" animBg="1"/>
      <p:bldP spid="101" grpId="0"/>
      <p:bldP spid="102" grpId="0"/>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6158</TotalTime>
  <Words>544</Words>
  <Application>Microsoft Office PowerPoint</Application>
  <PresentationFormat>宽屏</PresentationFormat>
  <Paragraphs>65</Paragraphs>
  <Slides>13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Open Sans</vt:lpstr>
      <vt:lpstr>等线</vt:lpstr>
      <vt:lpstr>等线 Light</vt:lpstr>
      <vt:lpstr>方正正纤黑简体</vt:lpstr>
      <vt:lpstr>华文细黑</vt:lpstr>
      <vt:lpstr>明兰</vt:lpstr>
      <vt:lpstr>微软雅黑 Light</vt:lpstr>
      <vt:lpstr>Arial</vt:lpstr>
      <vt:lpstr>Impact</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LWW</dc:creator>
  <dc:description>http://www.ypppt.com/</dc:description>
  <cp:lastModifiedBy>709408675@qq.com</cp:lastModifiedBy>
  <cp:revision>192</cp:revision>
  <dcterms:created xsi:type="dcterms:W3CDTF">2017-05-16T12:45:30Z</dcterms:created>
  <dcterms:modified xsi:type="dcterms:W3CDTF">2018-09-24T12:37:39Z</dcterms:modified>
</cp:coreProperties>
</file>