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77" r:id="rId5"/>
    <p:sldId id="292" r:id="rId6"/>
    <p:sldId id="300" r:id="rId7"/>
    <p:sldId id="301" r:id="rId8"/>
    <p:sldId id="316" r:id="rId9"/>
    <p:sldId id="274" r:id="rId10"/>
    <p:sldId id="302" r:id="rId11"/>
    <p:sldId id="303" r:id="rId12"/>
    <p:sldId id="305" r:id="rId13"/>
    <p:sldId id="315" r:id="rId14"/>
    <p:sldId id="317" r:id="rId15"/>
    <p:sldId id="306" r:id="rId16"/>
    <p:sldId id="307" r:id="rId17"/>
    <p:sldId id="308" r:id="rId18"/>
    <p:sldId id="309" r:id="rId19"/>
    <p:sldId id="310" r:id="rId20"/>
    <p:sldId id="288" r:id="rId21"/>
    <p:sldId id="311" r:id="rId22"/>
    <p:sldId id="312" r:id="rId23"/>
    <p:sldId id="313" r:id="rId24"/>
    <p:sldId id="314" r:id="rId25"/>
    <p:sldId id="318" r:id="rId26"/>
    <p:sldId id="320" r:id="rId27"/>
    <p:sldId id="319" r:id="rId28"/>
    <p:sldId id="322" r:id="rId29"/>
    <p:sldId id="323" r:id="rId30"/>
    <p:sldId id="324" r:id="rId31"/>
    <p:sldId id="321" r:id="rId32"/>
    <p:sldId id="327" r:id="rId33"/>
    <p:sldId id="325" r:id="rId34"/>
    <p:sldId id="326" r:id="rId35"/>
  </p:sldIdLst>
  <p:sldSz cx="24384000" cy="13716000"/>
  <p:notesSz cx="5143500" cy="9144000"/>
  <p:custDataLst>
    <p:tags r:id="rId3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0EF"/>
    <a:srgbClr val="FFBB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2" autoAdjust="0"/>
    <p:restoredTop sz="81356" autoAdjust="0"/>
  </p:normalViewPr>
  <p:slideViewPr>
    <p:cSldViewPr snapToGrid="0" snapToObjects="1">
      <p:cViewPr varScale="1">
        <p:scale>
          <a:sx n="45" d="100"/>
          <a:sy n="45" d="100"/>
        </p:scale>
        <p:origin x="1528" y="192"/>
      </p:cViewPr>
      <p:guideLst/>
    </p:cSldViewPr>
  </p:slideViewPr>
  <p:outlineViewPr>
    <p:cViewPr>
      <p:scale>
        <a:sx n="33" d="100"/>
        <a:sy n="33" d="100"/>
      </p:scale>
      <p:origin x="0" y="-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937189DC-126A-44B5-A045-4788F408BC57}" type="datetimeFigureOut">
              <a:rPr lang="en-GB" smtClean="0"/>
              <a:t>22/06/2021</a:t>
            </a:fld>
            <a:endParaRPr lang="en-GB"/>
          </a:p>
        </p:txBody>
      </p:sp>
      <p:sp>
        <p:nvSpPr>
          <p:cNvPr id="4" name="幻灯片图像占位符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AC2F0606-3ED7-431E-960F-0DFEDFC47C6F}" type="slidenum">
              <a:rPr lang="en-GB" smtClean="0"/>
              <a:t>‹#›</a:t>
            </a:fld>
            <a:endParaRPr lang="en-GB"/>
          </a:p>
        </p:txBody>
      </p:sp>
    </p:spTree>
    <p:extLst>
      <p:ext uri="{BB962C8B-B14F-4D97-AF65-F5344CB8AC3E}">
        <p14:creationId xmlns:p14="http://schemas.microsoft.com/office/powerpoint/2010/main" val="107159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a:t>
            </a:fld>
            <a:endParaRPr lang="en-GB"/>
          </a:p>
        </p:txBody>
      </p:sp>
    </p:spTree>
    <p:extLst>
      <p:ext uri="{BB962C8B-B14F-4D97-AF65-F5344CB8AC3E}">
        <p14:creationId xmlns:p14="http://schemas.microsoft.com/office/powerpoint/2010/main" val="334733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13</a:t>
            </a:fld>
            <a:endParaRPr lang="en-GB"/>
          </a:p>
        </p:txBody>
      </p:sp>
    </p:spTree>
    <p:extLst>
      <p:ext uri="{BB962C8B-B14F-4D97-AF65-F5344CB8AC3E}">
        <p14:creationId xmlns:p14="http://schemas.microsoft.com/office/powerpoint/2010/main" val="424186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15</a:t>
            </a:fld>
            <a:endParaRPr lang="en-GB"/>
          </a:p>
        </p:txBody>
      </p:sp>
    </p:spTree>
    <p:extLst>
      <p:ext uri="{BB962C8B-B14F-4D97-AF65-F5344CB8AC3E}">
        <p14:creationId xmlns:p14="http://schemas.microsoft.com/office/powerpoint/2010/main" val="2318478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282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600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4CD14A2-598E-DF4C-80B4-D61D825AE784}"/>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33143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AC2F0606-3ED7-431E-960F-0DFEDFC47C6F}" type="slidenum">
              <a:rPr lang="en-GB" smtClean="0"/>
              <a:t>2</a:t>
            </a:fld>
            <a:endParaRPr lang="en-GB"/>
          </a:p>
        </p:txBody>
      </p:sp>
    </p:spTree>
    <p:extLst>
      <p:ext uri="{BB962C8B-B14F-4D97-AF65-F5344CB8AC3E}">
        <p14:creationId xmlns:p14="http://schemas.microsoft.com/office/powerpoint/2010/main" val="751465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04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27</a:t>
            </a:fld>
            <a:endParaRPr lang="en-GB"/>
          </a:p>
        </p:txBody>
      </p:sp>
    </p:spTree>
    <p:extLst>
      <p:ext uri="{BB962C8B-B14F-4D97-AF65-F5344CB8AC3E}">
        <p14:creationId xmlns:p14="http://schemas.microsoft.com/office/powerpoint/2010/main" val="20594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28</a:t>
            </a:fld>
            <a:endParaRPr lang="en-GB"/>
          </a:p>
        </p:txBody>
      </p:sp>
    </p:spTree>
    <p:extLst>
      <p:ext uri="{BB962C8B-B14F-4D97-AF65-F5344CB8AC3E}">
        <p14:creationId xmlns:p14="http://schemas.microsoft.com/office/powerpoint/2010/main" val="3954088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29</a:t>
            </a:fld>
            <a:endParaRPr lang="en-GB"/>
          </a:p>
        </p:txBody>
      </p:sp>
    </p:spTree>
    <p:extLst>
      <p:ext uri="{BB962C8B-B14F-4D97-AF65-F5344CB8AC3E}">
        <p14:creationId xmlns:p14="http://schemas.microsoft.com/office/powerpoint/2010/main" val="1597598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30</a:t>
            </a:fld>
            <a:endParaRPr lang="en-GB"/>
          </a:p>
        </p:txBody>
      </p:sp>
    </p:spTree>
    <p:extLst>
      <p:ext uri="{BB962C8B-B14F-4D97-AF65-F5344CB8AC3E}">
        <p14:creationId xmlns:p14="http://schemas.microsoft.com/office/powerpoint/2010/main" val="1575964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31</a:t>
            </a:fld>
            <a:endParaRPr lang="en-GB"/>
          </a:p>
        </p:txBody>
      </p:sp>
    </p:spTree>
    <p:extLst>
      <p:ext uri="{BB962C8B-B14F-4D97-AF65-F5344CB8AC3E}">
        <p14:creationId xmlns:p14="http://schemas.microsoft.com/office/powerpoint/2010/main" val="2383137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4CD14A2-598E-DF4C-80B4-D61D825AE784}"/>
              </a:ext>
            </a:extLst>
          </p:cNvPr>
          <p:cNvSpPr>
            <a:spLocks noGrp="1"/>
          </p:cNvSpPr>
          <p:nvPr>
            <p:ph type="body" idx="1"/>
          </p:nvPr>
        </p:nvSpPr>
        <p:spPr/>
        <p:txBody>
          <a:bodyPr/>
          <a:lstStyle/>
          <a:p>
            <a:r>
              <a:rPr lang="zh-CN" altLang="en-US"/>
              <a:t>对于验证人来说，佣金是可以自由设定的，有的节点佣金高，有的节点佣金低，市场自由竞争。这就造成下面的情况： </a:t>
            </a:r>
            <a:endParaRPr lang="en-US" altLang="zh-CN"/>
          </a:p>
          <a:p>
            <a:r>
              <a:rPr lang="en-US" altLang="zh-CN"/>
              <a:t>1</a:t>
            </a:r>
            <a:r>
              <a:rPr lang="zh-CN" altLang="en-US"/>
              <a:t>、佣金如果很少，提名人就不会投你，切换投票到分成更多的验证人节点，就有出局的风险。 </a:t>
            </a:r>
            <a:endParaRPr lang="en-US" altLang="zh-CN"/>
          </a:p>
          <a:p>
            <a:r>
              <a:rPr lang="zh-CN" altLang="en-US"/>
              <a:t>市场会自己调节，验证人佣金会逐渐回归到一个合适的范围，比方说</a:t>
            </a:r>
            <a:r>
              <a:rPr lang="en-US" altLang="zh-CN"/>
              <a:t>5%-10%</a:t>
            </a:r>
            <a:r>
              <a:rPr lang="zh-CN" altLang="en-US"/>
              <a:t>。 那么问题来了，如果你是提名人，在大多数验证人节点佣金差不多的情况下，你会投给哪个节点呢？ 聪明的提名人一定会投给质押</a:t>
            </a:r>
            <a:r>
              <a:rPr lang="en" altLang="zh-CN"/>
              <a:t>DOT</a:t>
            </a:r>
            <a:r>
              <a:rPr lang="zh-CN" altLang="en-US"/>
              <a:t>总数低的节点。</a:t>
            </a:r>
          </a:p>
          <a:p>
            <a:r>
              <a:rPr lang="zh-CN" altLang="en-US"/>
              <a:t>为什么？因为由于平均分配，单个节点日收益都是一样的，每个验证人节点的佣金又都差不多，投给质押</a:t>
            </a:r>
            <a:r>
              <a:rPr lang="en" altLang="zh-CN"/>
              <a:t>DOT</a:t>
            </a:r>
            <a:r>
              <a:rPr lang="zh-CN" altLang="en-US"/>
              <a:t>总数低的节点，你质押的</a:t>
            </a:r>
            <a:r>
              <a:rPr lang="en" altLang="zh-CN"/>
              <a:t>DOT</a:t>
            </a:r>
            <a:r>
              <a:rPr lang="zh-CN" altLang="en-US"/>
              <a:t>占比就会更大，在所有提名人的分配中占据优势。</a:t>
            </a:r>
          </a:p>
          <a:p>
            <a:r>
              <a:rPr lang="zh-CN" altLang="en-US"/>
              <a:t>划重点：正因为提名人会更愿意投票给质押总数低的节点，才会创建有平等质押量的验证人节点池，足够去中心化</a:t>
            </a:r>
          </a:p>
          <a:p>
            <a:endParaRPr kumimoji="1" lang="zh-CN" altLang="en-US"/>
          </a:p>
        </p:txBody>
      </p:sp>
    </p:spTree>
    <p:extLst>
      <p:ext uri="{BB962C8B-B14F-4D97-AF65-F5344CB8AC3E}">
        <p14:creationId xmlns:p14="http://schemas.microsoft.com/office/powerpoint/2010/main" val="188890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33</a:t>
            </a:fld>
            <a:endParaRPr lang="en-GB"/>
          </a:p>
        </p:txBody>
      </p:sp>
    </p:spTree>
    <p:extLst>
      <p:ext uri="{BB962C8B-B14F-4D97-AF65-F5344CB8AC3E}">
        <p14:creationId xmlns:p14="http://schemas.microsoft.com/office/powerpoint/2010/main" val="1228356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34</a:t>
            </a:fld>
            <a:endParaRPr lang="en-GB"/>
          </a:p>
        </p:txBody>
      </p:sp>
    </p:spTree>
    <p:extLst>
      <p:ext uri="{BB962C8B-B14F-4D97-AF65-F5344CB8AC3E}">
        <p14:creationId xmlns:p14="http://schemas.microsoft.com/office/powerpoint/2010/main" val="307430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5</a:t>
            </a:fld>
            <a:endParaRPr lang="en-GB"/>
          </a:p>
        </p:txBody>
      </p:sp>
    </p:spTree>
    <p:extLst>
      <p:ext uri="{BB962C8B-B14F-4D97-AF65-F5344CB8AC3E}">
        <p14:creationId xmlns:p14="http://schemas.microsoft.com/office/powerpoint/2010/main" val="291466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6</a:t>
            </a:fld>
            <a:endParaRPr lang="en-GB"/>
          </a:p>
        </p:txBody>
      </p:sp>
    </p:spTree>
    <p:extLst>
      <p:ext uri="{BB962C8B-B14F-4D97-AF65-F5344CB8AC3E}">
        <p14:creationId xmlns:p14="http://schemas.microsoft.com/office/powerpoint/2010/main" val="33599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假设在第一年中，</a:t>
            </a:r>
            <a:r>
              <a:rPr lang="en" altLang="zh-CN" sz="1200" b="0" i="0" u="none" strike="noStrike" kern="1200" dirty="0">
                <a:solidFill>
                  <a:schemeClr val="tx1"/>
                </a:solidFill>
                <a:effectLst/>
                <a:latin typeface="+mn-lt"/>
                <a:ea typeface="+mn-ea"/>
                <a:cs typeface="+mn-cs"/>
              </a:rPr>
              <a:t>Alice</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Bob</a:t>
            </a:r>
            <a:r>
              <a:rPr lang="zh-CN" altLang="en-US" sz="1200" b="0" i="0" u="none" strike="noStrike" kern="1200" dirty="0">
                <a:solidFill>
                  <a:schemeClr val="tx1"/>
                </a:solidFill>
                <a:effectLst/>
                <a:latin typeface="+mn-lt"/>
                <a:ea typeface="+mn-ea"/>
                <a:cs typeface="+mn-cs"/>
              </a:rPr>
              <a:t>在网络上都有</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的网络代币。</a:t>
            </a:r>
            <a:r>
              <a:rPr lang="en" altLang="zh-CN" sz="1200" b="0" i="0" u="none" strike="noStrike" kern="1200" dirty="0">
                <a:solidFill>
                  <a:schemeClr val="tx1"/>
                </a:solidFill>
                <a:effectLst/>
                <a:latin typeface="+mn-lt"/>
                <a:ea typeface="+mn-ea"/>
                <a:cs typeface="+mn-cs"/>
              </a:rPr>
              <a:t>Alice</a:t>
            </a:r>
            <a:r>
              <a:rPr lang="zh-CN" altLang="en-US" sz="1200" b="0" i="0" u="none" strike="noStrike" kern="1200" dirty="0">
                <a:solidFill>
                  <a:schemeClr val="tx1"/>
                </a:solidFill>
                <a:effectLst/>
                <a:latin typeface="+mn-lt"/>
                <a:ea typeface="+mn-ea"/>
                <a:cs typeface="+mn-cs"/>
              </a:rPr>
              <a:t>选择通过</a:t>
            </a:r>
            <a:r>
              <a:rPr lang="en" altLang="zh-CN" sz="1200" b="0" i="0" u="none" strike="noStrike" kern="1200" dirty="0">
                <a:solidFill>
                  <a:schemeClr val="tx1"/>
                </a:solidFill>
                <a:effectLst/>
                <a:latin typeface="+mn-lt"/>
                <a:ea typeface="+mn-ea"/>
                <a:cs typeface="+mn-cs"/>
              </a:rPr>
              <a:t>staking</a:t>
            </a:r>
            <a:r>
              <a:rPr lang="zh-CN" altLang="en-US" sz="1200" b="0" i="0" u="none" strike="noStrike" kern="1200" dirty="0">
                <a:solidFill>
                  <a:schemeClr val="tx1"/>
                </a:solidFill>
                <a:effectLst/>
                <a:latin typeface="+mn-lt"/>
                <a:ea typeface="+mn-ea"/>
                <a:cs typeface="+mn-cs"/>
              </a:rPr>
              <a:t>的方式维护网络安全，参与网络建设，而</a:t>
            </a:r>
            <a:r>
              <a:rPr lang="en" altLang="zh-CN" sz="1200" b="0" i="0" u="none" strike="noStrike" kern="1200" dirty="0">
                <a:solidFill>
                  <a:schemeClr val="tx1"/>
                </a:solidFill>
                <a:effectLst/>
                <a:latin typeface="+mn-lt"/>
                <a:ea typeface="+mn-ea"/>
                <a:cs typeface="+mn-cs"/>
              </a:rPr>
              <a:t>Bob</a:t>
            </a:r>
            <a:r>
              <a:rPr lang="zh-CN" altLang="en-US" sz="1200" b="0" i="0" u="none" strike="noStrike" kern="1200" dirty="0">
                <a:solidFill>
                  <a:schemeClr val="tx1"/>
                </a:solidFill>
                <a:effectLst/>
                <a:latin typeface="+mn-lt"/>
                <a:ea typeface="+mn-ea"/>
                <a:cs typeface="+mn-cs"/>
              </a:rPr>
              <a:t>没有。</a:t>
            </a:r>
          </a:p>
          <a:p>
            <a:r>
              <a:rPr lang="zh-CN" altLang="en-US" sz="1200" b="0" i="0" u="none" strike="noStrike" kern="1200" dirty="0">
                <a:solidFill>
                  <a:schemeClr val="tx1"/>
                </a:solidFill>
                <a:effectLst/>
                <a:latin typeface="+mn-lt"/>
                <a:ea typeface="+mn-ea"/>
                <a:cs typeface="+mn-cs"/>
              </a:rPr>
              <a:t>到第</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年，我们看到</a:t>
            </a:r>
            <a:r>
              <a:rPr lang="en" altLang="zh-CN" sz="1200" b="0" i="0" u="none" strike="noStrike" kern="1200" dirty="0">
                <a:solidFill>
                  <a:schemeClr val="tx1"/>
                </a:solidFill>
                <a:effectLst/>
                <a:latin typeface="+mn-lt"/>
                <a:ea typeface="+mn-ea"/>
                <a:cs typeface="+mn-cs"/>
              </a:rPr>
              <a:t>Alice</a:t>
            </a:r>
            <a:r>
              <a:rPr lang="zh-CN" altLang="en-US" sz="1200" b="0" i="0" u="none" strike="noStrike" kern="1200" dirty="0">
                <a:solidFill>
                  <a:schemeClr val="tx1"/>
                </a:solidFill>
                <a:effectLst/>
                <a:latin typeface="+mn-lt"/>
                <a:ea typeface="+mn-ea"/>
                <a:cs typeface="+mn-cs"/>
              </a:rPr>
              <a:t>的代币（绿色实线）随着网络总体代币量（黑色实线）的增长而提升，而</a:t>
            </a:r>
            <a:r>
              <a:rPr lang="en" altLang="zh-CN" sz="1200" b="0" i="0" u="none" strike="noStrike" kern="1200" dirty="0">
                <a:solidFill>
                  <a:schemeClr val="tx1"/>
                </a:solidFill>
                <a:effectLst/>
                <a:latin typeface="+mn-lt"/>
                <a:ea typeface="+mn-ea"/>
                <a:cs typeface="+mn-cs"/>
              </a:rPr>
              <a:t>Bob</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浅绿虚线）还停留在原地。实际上，</a:t>
            </a:r>
            <a:r>
              <a:rPr lang="en" altLang="zh-CN" sz="1200" b="0" i="0" u="none" strike="noStrike" kern="1200" dirty="0">
                <a:solidFill>
                  <a:schemeClr val="tx1"/>
                </a:solidFill>
                <a:effectLst/>
                <a:latin typeface="+mn-lt"/>
                <a:ea typeface="+mn-ea"/>
                <a:cs typeface="+mn-cs"/>
              </a:rPr>
              <a:t>Bob</a:t>
            </a:r>
            <a:r>
              <a:rPr lang="zh-CN" altLang="en-US" sz="1200" b="0" i="0" u="none" strike="noStrike" kern="1200" dirty="0">
                <a:solidFill>
                  <a:schemeClr val="tx1"/>
                </a:solidFill>
                <a:effectLst/>
                <a:latin typeface="+mn-lt"/>
                <a:ea typeface="+mn-ea"/>
                <a:cs typeface="+mn-cs"/>
              </a:rPr>
              <a:t>占有的网络份额在下降，</a:t>
            </a:r>
            <a:r>
              <a:rPr lang="en" altLang="zh-CN" sz="1200" b="0" i="0" u="none" strike="noStrike" kern="1200" dirty="0">
                <a:solidFill>
                  <a:schemeClr val="tx1"/>
                </a:solidFill>
                <a:effectLst/>
                <a:latin typeface="+mn-lt"/>
                <a:ea typeface="+mn-ea"/>
                <a:cs typeface="+mn-cs"/>
              </a:rPr>
              <a:t>Alice</a:t>
            </a:r>
            <a:r>
              <a:rPr lang="zh-CN" altLang="en-US" sz="1200" b="0" i="0" u="none" strike="noStrike" kern="1200" dirty="0">
                <a:solidFill>
                  <a:schemeClr val="tx1"/>
                </a:solidFill>
                <a:effectLst/>
                <a:latin typeface="+mn-lt"/>
                <a:ea typeface="+mn-ea"/>
                <a:cs typeface="+mn-cs"/>
              </a:rPr>
              <a:t>的份额获得提升，部分所有权从</a:t>
            </a:r>
            <a:r>
              <a:rPr lang="en" altLang="zh-CN" sz="1200" b="0" i="0" u="none" strike="noStrike" kern="1200" dirty="0">
                <a:solidFill>
                  <a:schemeClr val="tx1"/>
                </a:solidFill>
                <a:effectLst/>
                <a:latin typeface="+mn-lt"/>
                <a:ea typeface="+mn-ea"/>
                <a:cs typeface="+mn-cs"/>
              </a:rPr>
              <a:t>Bob</a:t>
            </a:r>
            <a:r>
              <a:rPr lang="zh-CN" altLang="en-US" sz="1200" b="0" i="0" u="none" strike="noStrike" kern="1200" dirty="0">
                <a:solidFill>
                  <a:schemeClr val="tx1"/>
                </a:solidFill>
                <a:effectLst/>
                <a:latin typeface="+mn-lt"/>
                <a:ea typeface="+mn-ea"/>
                <a:cs typeface="+mn-cs"/>
              </a:rPr>
              <a:t>转移给了</a:t>
            </a:r>
            <a:r>
              <a:rPr lang="en" altLang="zh-CN" sz="1200" b="0" i="0" u="none" strike="noStrike" kern="1200" dirty="0">
                <a:solidFill>
                  <a:schemeClr val="tx1"/>
                </a:solidFill>
                <a:effectLst/>
                <a:latin typeface="+mn-lt"/>
                <a:ea typeface="+mn-ea"/>
                <a:cs typeface="+mn-cs"/>
              </a:rPr>
              <a:t>Alice</a:t>
            </a:r>
            <a:r>
              <a:rPr lang="zh-CN" altLang="en"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7</a:t>
            </a:fld>
            <a:endParaRPr lang="en-GB"/>
          </a:p>
        </p:txBody>
      </p:sp>
    </p:spTree>
    <p:extLst>
      <p:ext uri="{BB962C8B-B14F-4D97-AF65-F5344CB8AC3E}">
        <p14:creationId xmlns:p14="http://schemas.microsoft.com/office/powerpoint/2010/main" val="2345826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8</a:t>
            </a:fld>
            <a:endParaRPr lang="en-GB"/>
          </a:p>
        </p:txBody>
      </p:sp>
    </p:spTree>
    <p:extLst>
      <p:ext uri="{BB962C8B-B14F-4D97-AF65-F5344CB8AC3E}">
        <p14:creationId xmlns:p14="http://schemas.microsoft.com/office/powerpoint/2010/main" val="153733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10</a:t>
            </a:fld>
            <a:endParaRPr lang="en-GB"/>
          </a:p>
        </p:txBody>
      </p:sp>
    </p:spTree>
    <p:extLst>
      <p:ext uri="{BB962C8B-B14F-4D97-AF65-F5344CB8AC3E}">
        <p14:creationId xmlns:p14="http://schemas.microsoft.com/office/powerpoint/2010/main" val="220743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11</a:t>
            </a:fld>
            <a:endParaRPr lang="en-GB"/>
          </a:p>
        </p:txBody>
      </p:sp>
    </p:spTree>
    <p:extLst>
      <p:ext uri="{BB962C8B-B14F-4D97-AF65-F5344CB8AC3E}">
        <p14:creationId xmlns:p14="http://schemas.microsoft.com/office/powerpoint/2010/main" val="2083692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C2F0606-3ED7-431E-960F-0DFEDFC47C6F}" type="slidenum">
              <a:rPr lang="en-GB" smtClean="0"/>
              <a:t>12</a:t>
            </a:fld>
            <a:endParaRPr lang="en-GB"/>
          </a:p>
        </p:txBody>
      </p:sp>
    </p:spTree>
    <p:extLst>
      <p:ext uri="{BB962C8B-B14F-4D97-AF65-F5344CB8AC3E}">
        <p14:creationId xmlns:p14="http://schemas.microsoft.com/office/powerpoint/2010/main" val="566470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45D4337A-D810-405C-B402-0B36C0F88638}"/>
              </a:ext>
            </a:extLst>
          </p:cNvPr>
          <p:cNvPicPr>
            <a:picLocks noChangeAspect="1"/>
          </p:cNvPicPr>
          <p:nvPr userDrawn="1"/>
        </p:nvPicPr>
        <p:blipFill>
          <a:blip r:embed="rId2"/>
          <a:srcRect/>
          <a:stretch>
            <a:fillRect/>
          </a:stretch>
        </p:blipFill>
        <p:spPr>
          <a:xfrm>
            <a:off x="0" y="0"/>
            <a:ext cx="24384000" cy="13716000"/>
          </a:xfrm>
          <a:prstGeom prst="rect">
            <a:avLst/>
          </a:prstGeom>
        </p:spPr>
      </p:pic>
      <p:sp>
        <p:nvSpPr>
          <p:cNvPr id="4" name="îṩļidê">
            <a:extLst>
              <a:ext uri="{FF2B5EF4-FFF2-40B4-BE49-F238E27FC236}">
                <a16:creationId xmlns:a16="http://schemas.microsoft.com/office/drawing/2014/main" id="{D50896C1-BD6B-4F9A-ACFF-BC39276AE82B}"/>
              </a:ext>
            </a:extLst>
          </p:cNvPr>
          <p:cNvSpPr/>
          <p:nvPr userDrawn="1"/>
        </p:nvSpPr>
        <p:spPr>
          <a:xfrm>
            <a:off x="2474158" y="3718493"/>
            <a:ext cx="19435685" cy="6816203"/>
          </a:xfrm>
          <a:prstGeom prst="roundRect">
            <a:avLst>
              <a:gd name="adj" fmla="val 11486"/>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image 102">
            <a:extLst>
              <a:ext uri="{FF2B5EF4-FFF2-40B4-BE49-F238E27FC236}">
                <a16:creationId xmlns:a16="http://schemas.microsoft.com/office/drawing/2014/main" id="{E2FABFFE-A0B1-4E29-A78C-429055596748}"/>
              </a:ext>
            </a:extLst>
          </p:cNvPr>
          <p:cNvPicPr>
            <a:picLocks noChangeAspect="1"/>
          </p:cNvPicPr>
          <p:nvPr userDrawn="1"/>
        </p:nvPicPr>
        <p:blipFill>
          <a:blip r:embed="rId3"/>
          <a:srcRect/>
          <a:stretch>
            <a:fillRect/>
          </a:stretch>
        </p:blipFill>
        <p:spPr>
          <a:xfrm>
            <a:off x="21995981" y="1399877"/>
            <a:ext cx="1003761" cy="1760575"/>
          </a:xfrm>
          <a:prstGeom prst="rect">
            <a:avLst/>
          </a:prstGeom>
        </p:spPr>
      </p:pic>
      <p:pic>
        <p:nvPicPr>
          <p:cNvPr id="6" name="image 202">
            <a:extLst>
              <a:ext uri="{FF2B5EF4-FFF2-40B4-BE49-F238E27FC236}">
                <a16:creationId xmlns:a16="http://schemas.microsoft.com/office/drawing/2014/main" id="{BA25F148-7889-45D8-8487-E4CC66D4A951}"/>
              </a:ext>
            </a:extLst>
          </p:cNvPr>
          <p:cNvPicPr>
            <a:picLocks noChangeAspect="1"/>
          </p:cNvPicPr>
          <p:nvPr userDrawn="1"/>
        </p:nvPicPr>
        <p:blipFill>
          <a:blip r:embed="rId4"/>
          <a:srcRect/>
          <a:stretch>
            <a:fillRect/>
          </a:stretch>
        </p:blipFill>
        <p:spPr>
          <a:xfrm>
            <a:off x="1168563" y="10853971"/>
            <a:ext cx="1004381" cy="176165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7B5567CB-C513-4E3C-A0C0-D87C0918EB94}"/>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6" name="image 202">
            <a:extLst>
              <a:ext uri="{FF2B5EF4-FFF2-40B4-BE49-F238E27FC236}">
                <a16:creationId xmlns:a16="http://schemas.microsoft.com/office/drawing/2014/main" id="{8DAC89BA-C543-4018-BF97-F9E3B3E08F4C}"/>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spTree>
    <p:extLst>
      <p:ext uri="{BB962C8B-B14F-4D97-AF65-F5344CB8AC3E}">
        <p14:creationId xmlns:p14="http://schemas.microsoft.com/office/powerpoint/2010/main" val="36105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
    <p:spTree>
      <p:nvGrpSpPr>
        <p:cNvPr id="1" name=""/>
        <p:cNvGrpSpPr/>
        <p:nvPr/>
      </p:nvGrpSpPr>
      <p:grpSpPr>
        <a:xfrm>
          <a:off x="0" y="0"/>
          <a:ext cx="0" cy="0"/>
          <a:chOff x="0" y="0"/>
          <a:chExt cx="0" cy="0"/>
        </a:xfrm>
      </p:grpSpPr>
      <p:pic>
        <p:nvPicPr>
          <p:cNvPr id="2" name="image 301">
            <a:extLst>
              <a:ext uri="{FF2B5EF4-FFF2-40B4-BE49-F238E27FC236}">
                <a16:creationId xmlns:a16="http://schemas.microsoft.com/office/drawing/2014/main" id="{2C270DC9-8D39-4C38-9155-6C276B91BA10}"/>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3" name="image 202">
            <a:extLst>
              <a:ext uri="{FF2B5EF4-FFF2-40B4-BE49-F238E27FC236}">
                <a16:creationId xmlns:a16="http://schemas.microsoft.com/office/drawing/2014/main" id="{0C176435-6F8C-421C-BCD3-3F4033E2CF16}"/>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pic>
        <p:nvPicPr>
          <p:cNvPr id="4" name="image 202">
            <a:extLst>
              <a:ext uri="{FF2B5EF4-FFF2-40B4-BE49-F238E27FC236}">
                <a16:creationId xmlns:a16="http://schemas.microsoft.com/office/drawing/2014/main" id="{671BEC53-282C-48AE-B8F9-504579C9FAE4}"/>
              </a:ext>
            </a:extLst>
          </p:cNvPr>
          <p:cNvPicPr>
            <a:picLocks noChangeAspect="1"/>
          </p:cNvPicPr>
          <p:nvPr userDrawn="1"/>
        </p:nvPicPr>
        <p:blipFill>
          <a:blip r:embed="rId3"/>
          <a:srcRect/>
          <a:stretch>
            <a:fillRect/>
          </a:stretch>
        </p:blipFill>
        <p:spPr>
          <a:xfrm flipV="1">
            <a:off x="22192388" y="1208526"/>
            <a:ext cx="1004381" cy="1761657"/>
          </a:xfrm>
          <a:prstGeom prst="rect">
            <a:avLst/>
          </a:prstGeom>
        </p:spPr>
      </p:pic>
      <p:sp>
        <p:nvSpPr>
          <p:cNvPr id="5" name="íŝ1ídé">
            <a:extLst>
              <a:ext uri="{FF2B5EF4-FFF2-40B4-BE49-F238E27FC236}">
                <a16:creationId xmlns:a16="http://schemas.microsoft.com/office/drawing/2014/main" id="{AC5C0360-6B10-4C86-B6D3-59C60770FBEA}"/>
              </a:ext>
            </a:extLst>
          </p:cNvPr>
          <p:cNvSpPr/>
          <p:nvPr userDrawn="1"/>
        </p:nvSpPr>
        <p:spPr>
          <a:xfrm>
            <a:off x="10632426" y="2708979"/>
            <a:ext cx="3119147" cy="3119147"/>
          </a:xfrm>
          <a:prstGeom prst="roundRect">
            <a:avLst>
              <a:gd name="adj" fmla="val 27145"/>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8" name="文本占位符 7">
            <a:extLst>
              <a:ext uri="{FF2B5EF4-FFF2-40B4-BE49-F238E27FC236}">
                <a16:creationId xmlns:a16="http://schemas.microsoft.com/office/drawing/2014/main" id="{40BA17EC-BFA3-454D-BE3E-C54BA52E474C}"/>
              </a:ext>
            </a:extLst>
          </p:cNvPr>
          <p:cNvSpPr>
            <a:spLocks noGrp="1"/>
          </p:cNvSpPr>
          <p:nvPr>
            <p:ph type="body" sz="quarter" idx="10" hasCustomPrompt="1"/>
          </p:nvPr>
        </p:nvSpPr>
        <p:spPr>
          <a:xfrm>
            <a:off x="10915047" y="2945113"/>
            <a:ext cx="2553904" cy="2646878"/>
          </a:xfrm>
          <a:prstGeom prst="rect">
            <a:avLst/>
          </a:prstGeom>
        </p:spPr>
        <p:txBody>
          <a:bodyPr wrap="none">
            <a:spAutoFit/>
          </a:bodyPr>
          <a:lstStyle>
            <a:lvl1pPr marL="0" indent="0" algn="ctr">
              <a:spcBef>
                <a:spcPts val="0"/>
              </a:spcBef>
              <a:buFontTx/>
              <a:buNone/>
              <a:defRPr sz="16600" b="1">
                <a:solidFill>
                  <a:schemeClr val="accent1"/>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en-GB" altLang="zh-CN" dirty="0"/>
              <a:t>01</a:t>
            </a:r>
            <a:endParaRPr lang="en-GB" dirty="0"/>
          </a:p>
        </p:txBody>
      </p:sp>
      <p:sp>
        <p:nvSpPr>
          <p:cNvPr id="10" name="文本占位符 9">
            <a:extLst>
              <a:ext uri="{FF2B5EF4-FFF2-40B4-BE49-F238E27FC236}">
                <a16:creationId xmlns:a16="http://schemas.microsoft.com/office/drawing/2014/main" id="{6922EA87-FC85-43C8-A3DB-B0B69402E9FC}"/>
              </a:ext>
            </a:extLst>
          </p:cNvPr>
          <p:cNvSpPr>
            <a:spLocks noGrp="1"/>
          </p:cNvSpPr>
          <p:nvPr>
            <p:ph type="body" sz="quarter" idx="11"/>
          </p:nvPr>
        </p:nvSpPr>
        <p:spPr>
          <a:xfrm>
            <a:off x="1235315" y="6838816"/>
            <a:ext cx="21913371" cy="2215991"/>
          </a:xfrm>
          <a:prstGeom prst="rect">
            <a:avLst/>
          </a:prstGeom>
        </p:spPr>
        <p:txBody>
          <a:bodyPr wrap="none">
            <a:spAutoFit/>
          </a:bodyPr>
          <a:lstStyle>
            <a:lvl1pPr marL="0" indent="0" algn="ctr">
              <a:spcBef>
                <a:spcPts val="0"/>
              </a:spcBef>
              <a:buFontTx/>
              <a:buNone/>
              <a:defRPr sz="13800">
                <a:solidFill>
                  <a:schemeClr val="accent4">
                    <a:alpha val="1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12" name="文本占位符 11">
            <a:extLst>
              <a:ext uri="{FF2B5EF4-FFF2-40B4-BE49-F238E27FC236}">
                <a16:creationId xmlns:a16="http://schemas.microsoft.com/office/drawing/2014/main" id="{42C19A22-CEFA-4F2B-B621-9C9613358201}"/>
              </a:ext>
            </a:extLst>
          </p:cNvPr>
          <p:cNvSpPr>
            <a:spLocks noGrp="1"/>
          </p:cNvSpPr>
          <p:nvPr>
            <p:ph type="body" sz="quarter" idx="12"/>
          </p:nvPr>
        </p:nvSpPr>
        <p:spPr>
          <a:xfrm>
            <a:off x="2866370" y="7805300"/>
            <a:ext cx="18651260" cy="1938992"/>
          </a:xfrm>
          <a:prstGeom prst="rect">
            <a:avLst/>
          </a:prstGeom>
        </p:spPr>
        <p:txBody>
          <a:bodyPr wrap="none">
            <a:spAutoFit/>
          </a:bodyPr>
          <a:lstStyle>
            <a:lvl1pPr marL="0" indent="0" algn="ctr">
              <a:buFontTx/>
              <a:buNone/>
              <a:defRPr sz="12000" b="1">
                <a:solidFill>
                  <a:schemeClr val="accent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cxnSp>
        <p:nvCxnSpPr>
          <p:cNvPr id="13" name="直接连接符 12">
            <a:extLst>
              <a:ext uri="{FF2B5EF4-FFF2-40B4-BE49-F238E27FC236}">
                <a16:creationId xmlns:a16="http://schemas.microsoft.com/office/drawing/2014/main" id="{CDC9B410-8F43-4731-9554-D252BE820873}"/>
              </a:ext>
            </a:extLst>
          </p:cNvPr>
          <p:cNvCxnSpPr>
            <a:cxnSpLocks/>
          </p:cNvCxnSpPr>
          <p:nvPr userDrawn="1"/>
        </p:nvCxnSpPr>
        <p:spPr>
          <a:xfrm>
            <a:off x="11168353" y="10117394"/>
            <a:ext cx="2047295" cy="0"/>
          </a:xfrm>
          <a:prstGeom prst="line">
            <a:avLst/>
          </a:prstGeom>
          <a:solidFill>
            <a:schemeClr val="accent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5" name="文本占位符 14">
            <a:extLst>
              <a:ext uri="{FF2B5EF4-FFF2-40B4-BE49-F238E27FC236}">
                <a16:creationId xmlns:a16="http://schemas.microsoft.com/office/drawing/2014/main" id="{F593EFFD-1EE9-4729-BC89-8141A90D4BA4}"/>
              </a:ext>
            </a:extLst>
          </p:cNvPr>
          <p:cNvSpPr>
            <a:spLocks noGrp="1"/>
          </p:cNvSpPr>
          <p:nvPr>
            <p:ph type="body" sz="quarter" idx="13"/>
          </p:nvPr>
        </p:nvSpPr>
        <p:spPr>
          <a:xfrm>
            <a:off x="2866371" y="12010939"/>
            <a:ext cx="18651259" cy="584775"/>
          </a:xfrm>
          <a:prstGeom prst="rect">
            <a:avLst/>
          </a:prstGeom>
        </p:spPr>
        <p:txBody>
          <a:bodyPr wrap="square">
            <a:spAutoFit/>
          </a:bodyPr>
          <a:lstStyle>
            <a:lvl1pPr marL="0" indent="0" algn="ctr">
              <a:spcBef>
                <a:spcPts val="0"/>
              </a:spcBef>
              <a:buFontTx/>
              <a:buNone/>
              <a:defRPr>
                <a:solidFill>
                  <a:schemeClr val="accent4"/>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zh-CN" altLang="en-US"/>
              <a:t>单击此处编辑母版文本样式</a:t>
            </a:r>
          </a:p>
        </p:txBody>
      </p:sp>
    </p:spTree>
    <p:extLst>
      <p:ext uri="{BB962C8B-B14F-4D97-AF65-F5344CB8AC3E}">
        <p14:creationId xmlns:p14="http://schemas.microsoft.com/office/powerpoint/2010/main" val="233212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2" name="image 101">
            <a:extLst>
              <a:ext uri="{FF2B5EF4-FFF2-40B4-BE49-F238E27FC236}">
                <a16:creationId xmlns:a16="http://schemas.microsoft.com/office/drawing/2014/main" id="{23DD8B9D-4AAA-461A-8732-9A304E5C52F6}"/>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8" name="image 202">
            <a:extLst>
              <a:ext uri="{FF2B5EF4-FFF2-40B4-BE49-F238E27FC236}">
                <a16:creationId xmlns:a16="http://schemas.microsoft.com/office/drawing/2014/main" id="{CA838A29-28FE-4FA6-9E42-8DA101F87BB7}"/>
              </a:ext>
            </a:extLst>
          </p:cNvPr>
          <p:cNvPicPr>
            <a:picLocks noChangeAspect="1"/>
          </p:cNvPicPr>
          <p:nvPr userDrawn="1"/>
        </p:nvPicPr>
        <p:blipFill>
          <a:blip r:embed="rId3"/>
          <a:srcRect/>
          <a:stretch>
            <a:fillRect/>
          </a:stretch>
        </p:blipFill>
        <p:spPr>
          <a:xfrm rot="16200000" flipV="1">
            <a:off x="1065561" y="608361"/>
            <a:ext cx="1004381" cy="1761657"/>
          </a:xfrm>
          <a:prstGeom prst="rect">
            <a:avLst/>
          </a:prstGeom>
        </p:spPr>
      </p:pic>
      <p:sp>
        <p:nvSpPr>
          <p:cNvPr id="4" name="文本占位符 3">
            <a:extLst>
              <a:ext uri="{FF2B5EF4-FFF2-40B4-BE49-F238E27FC236}">
                <a16:creationId xmlns:a16="http://schemas.microsoft.com/office/drawing/2014/main" id="{7C969250-A990-40D5-955D-809F85D35F9E}"/>
              </a:ext>
            </a:extLst>
          </p:cNvPr>
          <p:cNvSpPr>
            <a:spLocks noGrp="1"/>
          </p:cNvSpPr>
          <p:nvPr>
            <p:ph type="body" sz="quarter" idx="10"/>
          </p:nvPr>
        </p:nvSpPr>
        <p:spPr>
          <a:xfrm>
            <a:off x="2772697" y="889024"/>
            <a:ext cx="20269566" cy="1200329"/>
          </a:xfrm>
          <a:prstGeom prst="rect">
            <a:avLst/>
          </a:prstGeom>
        </p:spPr>
        <p:txBody>
          <a:bodyPr wrap="square">
            <a:spAutoFit/>
          </a:bodyPr>
          <a:lstStyle>
            <a:lvl1pPr marL="0" indent="0">
              <a:buFontTx/>
              <a:buNone/>
              <a:defRPr sz="7200">
                <a:solidFill>
                  <a:schemeClr val="accent1"/>
                </a:solidFill>
              </a:defRPr>
            </a:lvl1pPr>
            <a:lvl2pPr marL="457200" indent="0">
              <a:buFontTx/>
              <a:buNone/>
              <a:defRPr>
                <a:solidFill>
                  <a:schemeClr val="accent1"/>
                </a:solidFill>
              </a:defRPr>
            </a:lvl2pPr>
            <a:lvl3pPr marL="914400" indent="0">
              <a:buFontTx/>
              <a:buNone/>
              <a:defRPr>
                <a:solidFill>
                  <a:schemeClr val="accent1"/>
                </a:solidFill>
              </a:defRPr>
            </a:lvl3pPr>
            <a:lvl4pPr marL="1371600" indent="0">
              <a:buFontTx/>
              <a:buNone/>
              <a:defRPr>
                <a:solidFill>
                  <a:schemeClr val="accent1"/>
                </a:solidFill>
              </a:defRPr>
            </a:lvl4pPr>
            <a:lvl5pPr marL="1828800" indent="0">
              <a:buFontTx/>
              <a:buNone/>
              <a:defRPr>
                <a:solidFill>
                  <a:schemeClr val="accent1"/>
                </a:solidFill>
              </a:defRPr>
            </a:lvl5pPr>
          </a:lstStyle>
          <a:p>
            <a:pPr lvl="0"/>
            <a:r>
              <a:rPr lang="zh-CN" altLang="en-US"/>
              <a:t>单击此处编辑母版文本样式</a:t>
            </a:r>
          </a:p>
        </p:txBody>
      </p:sp>
      <p:pic>
        <p:nvPicPr>
          <p:cNvPr id="9" name="image 1402">
            <a:extLst>
              <a:ext uri="{FF2B5EF4-FFF2-40B4-BE49-F238E27FC236}">
                <a16:creationId xmlns:a16="http://schemas.microsoft.com/office/drawing/2014/main" id="{33349BC9-3079-4A73-AAC8-E453C28891CA}"/>
              </a:ext>
            </a:extLst>
          </p:cNvPr>
          <p:cNvPicPr>
            <a:picLocks noChangeAspect="1"/>
          </p:cNvPicPr>
          <p:nvPr userDrawn="1"/>
        </p:nvPicPr>
        <p:blipFill>
          <a:blip r:embed="rId4"/>
          <a:srcRect/>
          <a:stretch>
            <a:fillRect/>
          </a:stretch>
        </p:blipFill>
        <p:spPr>
          <a:xfrm>
            <a:off x="22786552" y="11549790"/>
            <a:ext cx="728175" cy="1277186"/>
          </a:xfrm>
          <a:prstGeom prst="rect">
            <a:avLst/>
          </a:prstGeom>
        </p:spPr>
      </p:pic>
    </p:spTree>
    <p:extLst>
      <p:ext uri="{BB962C8B-B14F-4D97-AF65-F5344CB8AC3E}">
        <p14:creationId xmlns:p14="http://schemas.microsoft.com/office/powerpoint/2010/main" val="22491267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íṧļíḓe"/>
        <p:cNvGrpSpPr/>
        <p:nvPr/>
      </p:nvGrpSpPr>
      <p:grpSpPr>
        <a:xfrm>
          <a:off x="0" y="0"/>
          <a:ext cx="0" cy="0"/>
          <a:chOff x="0" y="0"/>
          <a:chExt cx="0" cy="0"/>
        </a:xfrm>
      </p:grpSpPr>
      <p:sp>
        <p:nvSpPr>
          <p:cNvPr id="1011" name="ïṣḷídê"/>
          <p:cNvSpPr txBox="1"/>
          <p:nvPr/>
        </p:nvSpPr>
        <p:spPr>
          <a:xfrm>
            <a:off x="1287675" y="5350086"/>
            <a:ext cx="21808662" cy="3431709"/>
          </a:xfrm>
          <a:prstGeom prst="rect">
            <a:avLst/>
          </a:prstGeom>
        </p:spPr>
        <p:txBody>
          <a:bodyPr vert="horz" wrap="none" rtlCol="0" anchor="t" anchorCtr="0">
            <a:spAutoFit/>
          </a:bodyPr>
          <a:lstStyle/>
          <a:p>
            <a:pPr algn="ctr">
              <a:lnSpc>
                <a:spcPct val="100000"/>
              </a:lnSpc>
            </a:pPr>
            <a:r>
              <a:rPr lang="en-US" altLang="zh-CN" sz="21700" b="1" i="0" dirty="0">
                <a:solidFill>
                  <a:schemeClr val="accent1"/>
                </a:solidFill>
                <a:latin typeface="+mj-ea"/>
                <a:ea typeface="+mj-ea"/>
                <a:sym typeface="Arial" panose="020B0604020202020204" pitchFamily="34" charset="0"/>
              </a:rPr>
              <a:t>《Staking</a:t>
            </a:r>
            <a:r>
              <a:rPr lang="zh-CN" altLang="en-US" sz="21700" b="1" i="0" dirty="0">
                <a:solidFill>
                  <a:schemeClr val="accent1"/>
                </a:solidFill>
                <a:latin typeface="+mj-ea"/>
                <a:ea typeface="+mj-ea"/>
                <a:sym typeface="Arial" panose="020B0604020202020204" pitchFamily="34" charset="0"/>
              </a:rPr>
              <a:t>质押</a:t>
            </a:r>
            <a:r>
              <a:rPr lang="en-US" altLang="zh-CN" sz="21700" b="1" i="0" dirty="0">
                <a:solidFill>
                  <a:schemeClr val="accent1"/>
                </a:solidFill>
                <a:latin typeface="+mj-ea"/>
                <a:ea typeface="+mj-ea"/>
                <a:sym typeface="Arial" panose="020B0604020202020204" pitchFamily="34" charset="0"/>
              </a:rPr>
              <a:t>》</a:t>
            </a:r>
            <a:endParaRPr lang="zh-CN" altLang="en-US" sz="2800" b="1" dirty="0">
              <a:solidFill>
                <a:schemeClr val="accent1"/>
              </a:solidFill>
              <a:latin typeface="+mj-ea"/>
              <a:ea typeface="+mj-ea"/>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基本名词解释</a:t>
            </a:r>
          </a:p>
        </p:txBody>
      </p:sp>
      <p:sp>
        <p:nvSpPr>
          <p:cNvPr id="10" name="矩形 9">
            <a:extLst>
              <a:ext uri="{FF2B5EF4-FFF2-40B4-BE49-F238E27FC236}">
                <a16:creationId xmlns:a16="http://schemas.microsoft.com/office/drawing/2014/main" id="{F88F4EEC-D687-CF4D-97B8-FE544CF1B859}"/>
              </a:ext>
            </a:extLst>
          </p:cNvPr>
          <p:cNvSpPr/>
          <p:nvPr/>
        </p:nvSpPr>
        <p:spPr>
          <a:xfrm>
            <a:off x="972010" y="2613347"/>
            <a:ext cx="22439980" cy="14680942"/>
          </a:xfrm>
          <a:prstGeom prst="rect">
            <a:avLst/>
          </a:prstGeom>
        </p:spPr>
        <p:txBody>
          <a:bodyPr wrap="square">
            <a:spAutoFit/>
          </a:bodyPr>
          <a:lstStyle/>
          <a:p>
            <a:pPr marL="857250" indent="-857250">
              <a:buFont typeface="Wingdings" pitchFamily="2" charset="2"/>
              <a:buChar char="l"/>
            </a:pPr>
            <a:r>
              <a:rPr lang="en-US" altLang="zh-CN" sz="6000" dirty="0">
                <a:solidFill>
                  <a:schemeClr val="accent1"/>
                </a:solidFill>
              </a:rPr>
              <a:t>	</a:t>
            </a:r>
            <a:r>
              <a:rPr lang="zh-CN" altLang="en-US" sz="6000" dirty="0">
                <a:solidFill>
                  <a:schemeClr val="accent1"/>
                </a:solidFill>
              </a:rPr>
              <a:t>质押</a:t>
            </a:r>
            <a:r>
              <a:rPr lang="en" altLang="zh-CN" sz="6000" dirty="0">
                <a:solidFill>
                  <a:schemeClr val="accent1"/>
                </a:solidFill>
              </a:rPr>
              <a:t>Staking</a:t>
            </a:r>
            <a:r>
              <a:rPr lang="zh-CN" altLang="en" sz="6000" dirty="0">
                <a:solidFill>
                  <a:schemeClr val="accent1"/>
                </a:solidFill>
              </a:rPr>
              <a:t>：</a:t>
            </a:r>
            <a:r>
              <a:rPr lang="zh-CN" altLang="en-US" sz="6000" dirty="0">
                <a:solidFill>
                  <a:schemeClr val="accent1"/>
                </a:solidFill>
              </a:rPr>
              <a:t>将资产锁定一段时间，使其面临大幅惩罚损失掉的风险，从而使其成为一个有回报的网络维护者的过程。</a:t>
            </a:r>
          </a:p>
          <a:p>
            <a:br>
              <a:rPr lang="zh-CN" altLang="en-US" sz="6000" dirty="0"/>
            </a:br>
            <a:endParaRPr lang="zh-CN" altLang="en-US" dirty="0"/>
          </a:p>
          <a:p>
            <a:pPr marL="857250" indent="-857250">
              <a:buFont typeface="Wingdings" pitchFamily="2" charset="2"/>
              <a:buChar char="l"/>
            </a:pPr>
            <a:r>
              <a:rPr lang="en-US" altLang="zh-CN" sz="6000" dirty="0">
                <a:solidFill>
                  <a:schemeClr val="accent1"/>
                </a:solidFill>
              </a:rPr>
              <a:t>	</a:t>
            </a:r>
            <a:r>
              <a:rPr lang="zh-CN" altLang="en-US" sz="6000" dirty="0">
                <a:solidFill>
                  <a:schemeClr val="accent1"/>
                </a:solidFill>
              </a:rPr>
              <a:t>验证</a:t>
            </a:r>
            <a:r>
              <a:rPr lang="en" altLang="zh-CN" sz="6000" dirty="0">
                <a:solidFill>
                  <a:schemeClr val="accent1"/>
                </a:solidFill>
              </a:rPr>
              <a:t>Validating</a:t>
            </a:r>
            <a:r>
              <a:rPr lang="zh-CN" altLang="en" sz="6000" dirty="0">
                <a:solidFill>
                  <a:schemeClr val="accent1"/>
                </a:solidFill>
              </a:rPr>
              <a:t>：</a:t>
            </a:r>
            <a:r>
              <a:rPr lang="zh-CN" altLang="en-US" sz="6000" dirty="0">
                <a:solidFill>
                  <a:schemeClr val="accent1"/>
                </a:solidFill>
              </a:rPr>
              <a:t>运行一个节点来主动维护网络的过程，通过出块或保证链的最终一致性。（由</a:t>
            </a:r>
            <a:r>
              <a:rPr lang="en-US" altLang="zh-CN" sz="6000" dirty="0">
                <a:solidFill>
                  <a:schemeClr val="accent1"/>
                </a:solidFill>
              </a:rPr>
              <a:t>Validator</a:t>
            </a:r>
            <a:r>
              <a:rPr lang="zh-CN" altLang="en-US" sz="6000" dirty="0">
                <a:solidFill>
                  <a:schemeClr val="accent1"/>
                </a:solidFill>
              </a:rPr>
              <a:t>来实现）</a:t>
            </a:r>
          </a:p>
          <a:p>
            <a:endParaRPr lang="en-US" altLang="zh-CN" sz="6000" dirty="0"/>
          </a:p>
          <a:p>
            <a:pPr marL="857250" indent="-857250">
              <a:buFont typeface="Wingdings" pitchFamily="2" charset="2"/>
              <a:buChar char="l"/>
            </a:pPr>
            <a:r>
              <a:rPr lang="zh-CN" altLang="en-US" sz="6000" dirty="0">
                <a:solidFill>
                  <a:schemeClr val="accent1"/>
                </a:solidFill>
              </a:rPr>
              <a:t>提名</a:t>
            </a:r>
            <a:r>
              <a:rPr lang="en" altLang="zh-CN" sz="6000" dirty="0">
                <a:solidFill>
                  <a:schemeClr val="accent1"/>
                </a:solidFill>
              </a:rPr>
              <a:t>Nominating</a:t>
            </a:r>
            <a:r>
              <a:rPr lang="zh-CN" altLang="en" sz="6000" dirty="0">
                <a:solidFill>
                  <a:schemeClr val="accent1"/>
                </a:solidFill>
              </a:rPr>
              <a:t>：</a:t>
            </a:r>
            <a:r>
              <a:rPr lang="zh-CN" altLang="en-US" sz="6000" dirty="0">
                <a:solidFill>
                  <a:schemeClr val="accent1"/>
                </a:solidFill>
              </a:rPr>
              <a:t>将抵押的资金置于一个或者多个验证者背后，以分享他们所接受的奖励和惩罚的过程。（由</a:t>
            </a:r>
            <a:r>
              <a:rPr lang="en-US" altLang="zh-CN" sz="6000" dirty="0">
                <a:solidFill>
                  <a:schemeClr val="accent1"/>
                </a:solidFill>
              </a:rPr>
              <a:t>Nominator</a:t>
            </a:r>
            <a:r>
              <a:rPr lang="zh-CN" altLang="en-US" sz="6000" dirty="0">
                <a:solidFill>
                  <a:schemeClr val="accent1"/>
                </a:solidFill>
              </a:rPr>
              <a:t>来实现）</a:t>
            </a:r>
          </a:p>
          <a:p>
            <a:br>
              <a:rPr lang="zh-CN" altLang="en-US" sz="6000" dirty="0"/>
            </a:br>
            <a:br>
              <a:rPr lang="zh-CN" altLang="en-US" sz="6000" dirty="0"/>
            </a:br>
            <a:endParaRPr lang="en-US" altLang="zh-CN" sz="6000" b="1" dirty="0">
              <a:solidFill>
                <a:schemeClr val="accent1"/>
              </a:solidFill>
            </a:endParaRPr>
          </a:p>
          <a:p>
            <a:endParaRPr lang="zh-CN" altLang="en-US" dirty="0"/>
          </a:p>
          <a:p>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19199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基本名词解释</a:t>
            </a:r>
          </a:p>
        </p:txBody>
      </p:sp>
      <p:sp>
        <p:nvSpPr>
          <p:cNvPr id="10" name="矩形 9">
            <a:extLst>
              <a:ext uri="{FF2B5EF4-FFF2-40B4-BE49-F238E27FC236}">
                <a16:creationId xmlns:a16="http://schemas.microsoft.com/office/drawing/2014/main" id="{F88F4EEC-D687-CF4D-97B8-FE544CF1B859}"/>
              </a:ext>
            </a:extLst>
          </p:cNvPr>
          <p:cNvSpPr/>
          <p:nvPr/>
        </p:nvSpPr>
        <p:spPr>
          <a:xfrm>
            <a:off x="972010" y="2835019"/>
            <a:ext cx="22439980" cy="12649617"/>
          </a:xfrm>
          <a:prstGeom prst="rect">
            <a:avLst/>
          </a:prstGeom>
        </p:spPr>
        <p:txBody>
          <a:bodyPr wrap="square">
            <a:spAutoFit/>
          </a:bodyPr>
          <a:lstStyle/>
          <a:p>
            <a:pPr marL="857250" indent="-857250">
              <a:buFont typeface="Wingdings" pitchFamily="2" charset="2"/>
              <a:buChar char="l"/>
            </a:pPr>
            <a:r>
              <a:rPr lang="zh-CN" altLang="en-US" sz="5400" dirty="0">
                <a:solidFill>
                  <a:schemeClr val="accent1"/>
                </a:solidFill>
              </a:rPr>
              <a:t>验证人（</a:t>
            </a:r>
            <a:r>
              <a:rPr lang="en" altLang="zh-CN" sz="5400" dirty="0">
                <a:solidFill>
                  <a:schemeClr val="accent1"/>
                </a:solidFill>
              </a:rPr>
              <a:t>Validator</a:t>
            </a:r>
            <a:r>
              <a:rPr lang="zh-CN" altLang="en" sz="5400" dirty="0">
                <a:solidFill>
                  <a:schemeClr val="accent1"/>
                </a:solidFill>
              </a:rPr>
              <a:t>）</a:t>
            </a:r>
            <a:r>
              <a:rPr lang="en" altLang="zh-CN" sz="5400" dirty="0">
                <a:solidFill>
                  <a:schemeClr val="accent1"/>
                </a:solidFill>
              </a:rPr>
              <a:t>:</a:t>
            </a:r>
            <a:r>
              <a:rPr lang="zh-CN" altLang="en-US" sz="5400" dirty="0">
                <a:solidFill>
                  <a:schemeClr val="accent1"/>
                </a:solidFill>
              </a:rPr>
              <a:t>一个验证者</a:t>
            </a:r>
            <a:endParaRPr lang="en-US" altLang="zh-CN" sz="5400" dirty="0">
              <a:solidFill>
                <a:schemeClr val="accent1"/>
              </a:solidFill>
            </a:endParaRPr>
          </a:p>
          <a:p>
            <a:pPr marL="857250" indent="-857250">
              <a:buFont typeface="Wingdings" pitchFamily="2" charset="2"/>
              <a:buChar char="l"/>
            </a:pPr>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验证区块和保证区块最终一致性，维护网络的诚实。</a:t>
            </a:r>
            <a:endParaRPr lang="en-US" altLang="zh-CN" sz="5400" dirty="0">
              <a:solidFill>
                <a:schemeClr val="accent1"/>
              </a:solidFill>
            </a:endParaRPr>
          </a:p>
          <a:p>
            <a:pPr marL="2686050" lvl="4" indent="-857250">
              <a:buFont typeface="Wingdings" pitchFamily="2" charset="2"/>
              <a:buChar char="l"/>
            </a:pPr>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验证者应该避免任何恶意的错误行为和离线。</a:t>
            </a:r>
            <a:endParaRPr lang="en-US" altLang="zh-CN" sz="5400" dirty="0">
              <a:solidFill>
                <a:schemeClr val="accent1"/>
              </a:solidFill>
            </a:endParaRPr>
          </a:p>
          <a:p>
            <a:pPr marL="2686050" lvl="4" indent="-857250">
              <a:buFont typeface="Wingdings" pitchFamily="2" charset="2"/>
              <a:buChar char="l"/>
            </a:pPr>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声明有兴趣成为验证者的绑定账号不会立即被选择为验证者，相反，他们被宣布为候选人，他们可能在下届选举中被选为验证者。选举结果由提名者及其投票决定。</a:t>
            </a:r>
            <a:endParaRPr lang="en-US" altLang="zh-CN" sz="5400" b="1" dirty="0">
              <a:solidFill>
                <a:schemeClr val="accent1"/>
              </a:solidFill>
            </a:endParaRPr>
          </a:p>
          <a:p>
            <a:endParaRPr lang="zh-CN" altLang="en-US" dirty="0"/>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5980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基本名词解释</a:t>
            </a:r>
          </a:p>
        </p:txBody>
      </p:sp>
      <p:sp>
        <p:nvSpPr>
          <p:cNvPr id="10" name="矩形 9">
            <a:extLst>
              <a:ext uri="{FF2B5EF4-FFF2-40B4-BE49-F238E27FC236}">
                <a16:creationId xmlns:a16="http://schemas.microsoft.com/office/drawing/2014/main" id="{F88F4EEC-D687-CF4D-97B8-FE544CF1B859}"/>
              </a:ext>
            </a:extLst>
          </p:cNvPr>
          <p:cNvSpPr/>
          <p:nvPr/>
        </p:nvSpPr>
        <p:spPr>
          <a:xfrm>
            <a:off x="972010" y="2308546"/>
            <a:ext cx="22439980" cy="13480613"/>
          </a:xfrm>
          <a:prstGeom prst="rect">
            <a:avLst/>
          </a:prstGeom>
        </p:spPr>
        <p:txBody>
          <a:bodyPr wrap="square">
            <a:spAutoFit/>
          </a:bodyPr>
          <a:lstStyle/>
          <a:p>
            <a:pPr marL="857250" indent="-857250">
              <a:buFont typeface="Wingdings" pitchFamily="2" charset="2"/>
              <a:buChar char="l"/>
            </a:pPr>
            <a:r>
              <a:rPr lang="zh-CN" altLang="en-US" sz="5400" dirty="0">
                <a:solidFill>
                  <a:schemeClr val="accent1"/>
                </a:solidFill>
              </a:rPr>
              <a:t>提名人（</a:t>
            </a:r>
            <a:r>
              <a:rPr lang="en" altLang="zh-CN" sz="5400" dirty="0">
                <a:solidFill>
                  <a:schemeClr val="accent1"/>
                </a:solidFill>
              </a:rPr>
              <a:t>Nominator</a:t>
            </a:r>
            <a:r>
              <a:rPr lang="zh-CN" altLang="en" sz="5400" dirty="0">
                <a:solidFill>
                  <a:schemeClr val="accent1"/>
                </a:solidFill>
              </a:rPr>
              <a:t>）</a:t>
            </a:r>
            <a:r>
              <a:rPr lang="en" altLang="zh-CN" sz="5400" dirty="0">
                <a:solidFill>
                  <a:schemeClr val="accent1"/>
                </a:solidFill>
              </a:rPr>
              <a:t>:</a:t>
            </a:r>
          </a:p>
          <a:p>
            <a:pPr marL="857250" indent="-857250">
              <a:buFont typeface="Wingdings" pitchFamily="2" charset="2"/>
              <a:buChar char="l"/>
            </a:pPr>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在维护网络时不承担任何直接的角色，而是对要选举的一组验证人进行投票。</a:t>
            </a:r>
            <a:endParaRPr lang="en-US" altLang="zh-CN" sz="5400" dirty="0">
              <a:solidFill>
                <a:schemeClr val="accent1"/>
              </a:solidFill>
            </a:endParaRPr>
          </a:p>
          <a:p>
            <a:pPr lvl="4"/>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提名人</a:t>
            </a:r>
            <a:r>
              <a:rPr lang="en" altLang="zh-CN" sz="5400" dirty="0">
                <a:solidFill>
                  <a:schemeClr val="accent1"/>
                </a:solidFill>
              </a:rPr>
              <a:t>stash</a:t>
            </a:r>
            <a:r>
              <a:rPr lang="zh-CN" altLang="en-US" sz="5400" dirty="0">
                <a:solidFill>
                  <a:schemeClr val="accent1"/>
                </a:solidFill>
              </a:rPr>
              <a:t>账号中的资产表明其投票的重要性，验证者获得的奖励和惩罚都由验证者和提名者共享。</a:t>
            </a:r>
            <a:endParaRPr lang="en-US" altLang="zh-CN" sz="5400" dirty="0">
              <a:solidFill>
                <a:schemeClr val="accent1"/>
              </a:solidFill>
            </a:endParaRPr>
          </a:p>
          <a:p>
            <a:pPr marL="2686050" lvl="4" indent="-857250">
              <a:buFont typeface="Wingdings" pitchFamily="2" charset="2"/>
              <a:buChar char="l"/>
            </a:pPr>
            <a:endParaRPr lang="en-US" altLang="zh-CN" sz="5400" dirty="0">
              <a:solidFill>
                <a:schemeClr val="accent1"/>
              </a:solidFill>
            </a:endParaRPr>
          </a:p>
          <a:p>
            <a:pPr marL="2686050" lvl="4" indent="-857250">
              <a:buFont typeface="Wingdings" pitchFamily="2" charset="2"/>
              <a:buChar char="l"/>
            </a:pPr>
            <a:r>
              <a:rPr lang="zh-CN" altLang="en-US" sz="5400" dirty="0">
                <a:solidFill>
                  <a:schemeClr val="accent1"/>
                </a:solidFill>
              </a:rPr>
              <a:t>这条规则鼓励提名者尽可能不要投票给行为不端</a:t>
            </a:r>
            <a:r>
              <a:rPr lang="en-US" altLang="zh-CN" sz="5400" dirty="0">
                <a:solidFill>
                  <a:schemeClr val="accent1"/>
                </a:solidFill>
              </a:rPr>
              <a:t>/</a:t>
            </a:r>
            <a:r>
              <a:rPr lang="zh-CN" altLang="en-US" sz="5400" dirty="0">
                <a:solidFill>
                  <a:schemeClr val="accent1"/>
                </a:solidFill>
              </a:rPr>
              <a:t>离线的验证者，因为如果提名者投错了票，他们也会失去资产。</a:t>
            </a:r>
            <a:endParaRPr lang="zh-CN" altLang="en-US" sz="5400" dirty="0"/>
          </a:p>
          <a:p>
            <a:endParaRPr lang="zh-CN" altLang="en-US" dirty="0"/>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8277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基本名词解释</a:t>
            </a:r>
          </a:p>
        </p:txBody>
      </p:sp>
      <p:pic>
        <p:nvPicPr>
          <p:cNvPr id="3" name="图片 2">
            <a:extLst>
              <a:ext uri="{FF2B5EF4-FFF2-40B4-BE49-F238E27FC236}">
                <a16:creationId xmlns:a16="http://schemas.microsoft.com/office/drawing/2014/main" id="{388E9344-1155-684C-A20C-DE0E61542BA9}"/>
              </a:ext>
            </a:extLst>
          </p:cNvPr>
          <p:cNvPicPr>
            <a:picLocks noChangeAspect="1"/>
          </p:cNvPicPr>
          <p:nvPr/>
        </p:nvPicPr>
        <p:blipFill>
          <a:blip r:embed="rId3"/>
          <a:stretch>
            <a:fillRect/>
          </a:stretch>
        </p:blipFill>
        <p:spPr>
          <a:xfrm>
            <a:off x="649438" y="2822754"/>
            <a:ext cx="23085124" cy="4070350"/>
          </a:xfrm>
          <a:prstGeom prst="rect">
            <a:avLst/>
          </a:prstGeom>
        </p:spPr>
      </p:pic>
      <p:sp>
        <p:nvSpPr>
          <p:cNvPr id="5" name="矩形 4">
            <a:extLst>
              <a:ext uri="{FF2B5EF4-FFF2-40B4-BE49-F238E27FC236}">
                <a16:creationId xmlns:a16="http://schemas.microsoft.com/office/drawing/2014/main" id="{3CDA641A-68B3-2643-848B-AA8C5D4E5D68}"/>
              </a:ext>
            </a:extLst>
          </p:cNvPr>
          <p:cNvSpPr/>
          <p:nvPr/>
        </p:nvSpPr>
        <p:spPr>
          <a:xfrm>
            <a:off x="336401" y="7626505"/>
            <a:ext cx="22705862" cy="4708981"/>
          </a:xfrm>
          <a:prstGeom prst="rect">
            <a:avLst/>
          </a:prstGeom>
        </p:spPr>
        <p:txBody>
          <a:bodyPr wrap="square">
            <a:spAutoFit/>
          </a:bodyPr>
          <a:lstStyle/>
          <a:p>
            <a:pPr marL="857250" indent="-857250">
              <a:buFont typeface="Wingdings" pitchFamily="2" charset="2"/>
              <a:buChar char="l"/>
            </a:pPr>
            <a:r>
              <a:rPr lang="en-US" altLang="zh-CN" sz="6000" dirty="0">
                <a:solidFill>
                  <a:schemeClr val="accent1"/>
                </a:solidFill>
              </a:rPr>
              <a:t>Slot</a:t>
            </a:r>
            <a:r>
              <a:rPr lang="zh-CN" altLang="en-US" sz="6000" dirty="0">
                <a:solidFill>
                  <a:schemeClr val="accent1"/>
                </a:solidFill>
              </a:rPr>
              <a:t>（插槽）：每一个</a:t>
            </a:r>
            <a:r>
              <a:rPr lang="en-US" altLang="zh-CN" sz="6000" dirty="0">
                <a:solidFill>
                  <a:schemeClr val="accent1"/>
                </a:solidFill>
              </a:rPr>
              <a:t>Slot</a:t>
            </a:r>
            <a:r>
              <a:rPr lang="zh-CN" altLang="en-US" sz="6000" dirty="0">
                <a:solidFill>
                  <a:schemeClr val="accent1"/>
                </a:solidFill>
              </a:rPr>
              <a:t>都会产生一个新的区块</a:t>
            </a:r>
            <a:r>
              <a:rPr lang="en-US" altLang="zh-CN" sz="6000" dirty="0">
                <a:solidFill>
                  <a:schemeClr val="accent1"/>
                </a:solidFill>
              </a:rPr>
              <a:t>——</a:t>
            </a:r>
            <a:r>
              <a:rPr lang="zh-CN" altLang="en-US" sz="6000" dirty="0">
                <a:solidFill>
                  <a:schemeClr val="accent1"/>
                </a:solidFill>
              </a:rPr>
              <a:t>基于</a:t>
            </a:r>
            <a:r>
              <a:rPr lang="en-US" altLang="zh-CN" sz="6000" dirty="0">
                <a:solidFill>
                  <a:schemeClr val="accent1"/>
                </a:solidFill>
              </a:rPr>
              <a:t>Babe</a:t>
            </a:r>
            <a:r>
              <a:rPr lang="zh-CN" altLang="en-US" sz="6000" dirty="0">
                <a:solidFill>
                  <a:schemeClr val="accent1"/>
                </a:solidFill>
              </a:rPr>
              <a:t>共识机制</a:t>
            </a:r>
            <a:endParaRPr lang="en-US" altLang="zh-CN" sz="6000" dirty="0">
              <a:solidFill>
                <a:schemeClr val="accent1"/>
              </a:solidFill>
            </a:endParaRPr>
          </a:p>
          <a:p>
            <a:pPr marL="857250" indent="-857250">
              <a:buFont typeface="Wingdings" pitchFamily="2" charset="2"/>
              <a:buChar char="l"/>
            </a:pPr>
            <a:r>
              <a:rPr lang="en-US" altLang="zh-CN" sz="6000" dirty="0">
                <a:solidFill>
                  <a:schemeClr val="accent1"/>
                </a:solidFill>
              </a:rPr>
              <a:t>Epoch</a:t>
            </a:r>
            <a:r>
              <a:rPr lang="zh-CN" altLang="en-US" sz="6000" dirty="0">
                <a:solidFill>
                  <a:schemeClr val="accent1"/>
                </a:solidFill>
              </a:rPr>
              <a:t>（时期）：固定长度的</a:t>
            </a:r>
            <a:r>
              <a:rPr lang="en" altLang="zh-CN" sz="6000" dirty="0">
                <a:solidFill>
                  <a:schemeClr val="accent1"/>
                </a:solidFill>
              </a:rPr>
              <a:t>Slot</a:t>
            </a:r>
            <a:r>
              <a:rPr lang="zh-CN" altLang="en-US" sz="6000" dirty="0">
                <a:solidFill>
                  <a:schemeClr val="accent1"/>
                </a:solidFill>
              </a:rPr>
              <a:t>的集合，每一个</a:t>
            </a:r>
            <a:r>
              <a:rPr lang="en-US" altLang="zh-CN" sz="6000" dirty="0">
                <a:solidFill>
                  <a:schemeClr val="accent1"/>
                </a:solidFill>
              </a:rPr>
              <a:t>epoch</a:t>
            </a:r>
            <a:r>
              <a:rPr lang="zh-CN" altLang="en-US" sz="6000" dirty="0">
                <a:solidFill>
                  <a:schemeClr val="accent1"/>
                </a:solidFill>
              </a:rPr>
              <a:t>会更新验证人集合</a:t>
            </a:r>
            <a:endParaRPr lang="en-US" altLang="zh-CN" sz="6000" dirty="0">
              <a:solidFill>
                <a:schemeClr val="accent1"/>
              </a:solidFill>
            </a:endParaRPr>
          </a:p>
          <a:p>
            <a:pPr marL="857250" indent="-857250">
              <a:buFont typeface="Wingdings" pitchFamily="2" charset="2"/>
              <a:buChar char="l"/>
            </a:pPr>
            <a:r>
              <a:rPr lang="en-US" altLang="zh-CN" sz="6000" dirty="0">
                <a:solidFill>
                  <a:schemeClr val="accent1"/>
                </a:solidFill>
              </a:rPr>
              <a:t>Era</a:t>
            </a:r>
            <a:r>
              <a:rPr lang="zh-CN" altLang="en-US" sz="6000" dirty="0">
                <a:solidFill>
                  <a:schemeClr val="accent1"/>
                </a:solidFill>
              </a:rPr>
              <a:t>（时代）：多个</a:t>
            </a:r>
            <a:r>
              <a:rPr lang="en-US" altLang="zh-CN" sz="6000" dirty="0">
                <a:solidFill>
                  <a:schemeClr val="accent1"/>
                </a:solidFill>
              </a:rPr>
              <a:t>epoch</a:t>
            </a:r>
            <a:r>
              <a:rPr lang="zh-CN" altLang="en-US" sz="6000" dirty="0">
                <a:solidFill>
                  <a:schemeClr val="accent1"/>
                </a:solidFill>
              </a:rPr>
              <a:t>的集合，一个</a:t>
            </a:r>
            <a:r>
              <a:rPr lang="en-US" altLang="zh-CN" sz="6000" dirty="0">
                <a:solidFill>
                  <a:schemeClr val="accent1"/>
                </a:solidFill>
              </a:rPr>
              <a:t>era</a:t>
            </a:r>
            <a:r>
              <a:rPr lang="zh-CN" altLang="en-US" sz="6000" dirty="0">
                <a:solidFill>
                  <a:schemeClr val="accent1"/>
                </a:solidFill>
              </a:rPr>
              <a:t>结束后，结算奖励</a:t>
            </a:r>
          </a:p>
        </p:txBody>
      </p:sp>
    </p:spTree>
    <p:extLst>
      <p:ext uri="{BB962C8B-B14F-4D97-AF65-F5344CB8AC3E}">
        <p14:creationId xmlns:p14="http://schemas.microsoft.com/office/powerpoint/2010/main" val="23071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ṧļíḓe"/>
        <p:cNvGrpSpPr/>
        <p:nvPr/>
      </p:nvGrpSpPr>
      <p:grpSpPr>
        <a:xfrm>
          <a:off x="0" y="0"/>
          <a:ext cx="0" cy="0"/>
          <a:chOff x="0" y="0"/>
          <a:chExt cx="0" cy="0"/>
        </a:xfrm>
      </p:grpSpPr>
      <p:sp>
        <p:nvSpPr>
          <p:cNvPr id="2" name="î$ľídé">
            <a:extLst>
              <a:ext uri="{FF2B5EF4-FFF2-40B4-BE49-F238E27FC236}">
                <a16:creationId xmlns:a16="http://schemas.microsoft.com/office/drawing/2014/main" id="{B396A939-518D-418E-A890-3FEE7B6975C6}"/>
              </a:ext>
            </a:extLst>
          </p:cNvPr>
          <p:cNvSpPr>
            <a:spLocks noGrp="1"/>
          </p:cNvSpPr>
          <p:nvPr>
            <p:ph type="body" sz="quarter" idx="10"/>
          </p:nvPr>
        </p:nvSpPr>
        <p:spPr>
          <a:xfrm>
            <a:off x="10915046" y="2945113"/>
            <a:ext cx="2553905" cy="2646878"/>
          </a:xfrm>
        </p:spPr>
        <p:txBody>
          <a:bodyPr/>
          <a:lstStyle/>
          <a:p>
            <a:r>
              <a:rPr lang="en-GB" dirty="0"/>
              <a:t>0</a:t>
            </a:r>
            <a:r>
              <a:rPr lang="en-US" altLang="zh-CN" dirty="0"/>
              <a:t>3</a:t>
            </a:r>
            <a:endParaRPr lang="en-GB" dirty="0"/>
          </a:p>
        </p:txBody>
      </p:sp>
      <p:sp>
        <p:nvSpPr>
          <p:cNvPr id="3" name="í$ļïḓe">
            <a:extLst>
              <a:ext uri="{FF2B5EF4-FFF2-40B4-BE49-F238E27FC236}">
                <a16:creationId xmlns:a16="http://schemas.microsoft.com/office/drawing/2014/main" id="{5D853014-B057-4222-9CD6-A5CAB4BCC195}"/>
              </a:ext>
            </a:extLst>
          </p:cNvPr>
          <p:cNvSpPr>
            <a:spLocks noGrp="1"/>
          </p:cNvSpPr>
          <p:nvPr>
            <p:ph type="body" sz="quarter" idx="11"/>
          </p:nvPr>
        </p:nvSpPr>
        <p:spPr>
          <a:xfrm>
            <a:off x="6610825" y="6838816"/>
            <a:ext cx="11162351" cy="2215991"/>
          </a:xfrm>
        </p:spPr>
        <p:txBody>
          <a:bodyPr/>
          <a:lstStyle/>
          <a:p>
            <a:r>
              <a:rPr lang="en-GB" dirty="0"/>
              <a:t>PART T</a:t>
            </a:r>
            <a:r>
              <a:rPr lang="en-US" altLang="zh-CN" dirty="0"/>
              <a:t>HREE</a:t>
            </a:r>
            <a:endParaRPr lang="en-GB" dirty="0"/>
          </a:p>
        </p:txBody>
      </p:sp>
      <p:sp>
        <p:nvSpPr>
          <p:cNvPr id="4" name="í$ľíḋê">
            <a:extLst>
              <a:ext uri="{FF2B5EF4-FFF2-40B4-BE49-F238E27FC236}">
                <a16:creationId xmlns:a16="http://schemas.microsoft.com/office/drawing/2014/main" id="{9DB53E6F-205E-470B-B867-ED47B584A620}"/>
              </a:ext>
            </a:extLst>
          </p:cNvPr>
          <p:cNvSpPr>
            <a:spLocks noGrp="1"/>
          </p:cNvSpPr>
          <p:nvPr>
            <p:ph type="body" sz="quarter" idx="12"/>
          </p:nvPr>
        </p:nvSpPr>
        <p:spPr>
          <a:xfrm>
            <a:off x="6243104" y="7805300"/>
            <a:ext cx="11897809" cy="1938992"/>
          </a:xfrm>
        </p:spPr>
        <p:txBody>
          <a:bodyPr/>
          <a:lstStyle/>
          <a:p>
            <a:r>
              <a:rPr lang="en-US" altLang="zh-CN" dirty="0"/>
              <a:t>Staking</a:t>
            </a:r>
            <a:r>
              <a:rPr lang="zh-CN" altLang="en-US" dirty="0"/>
              <a:t>模块流程</a:t>
            </a:r>
          </a:p>
        </p:txBody>
      </p:sp>
    </p:spTree>
    <p:extLst>
      <p:ext uri="{BB962C8B-B14F-4D97-AF65-F5344CB8AC3E}">
        <p14:creationId xmlns:p14="http://schemas.microsoft.com/office/powerpoint/2010/main" val="300400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3637919"/>
          </a:xfrm>
        </p:spPr>
        <p:txBody>
          <a:bodyPr/>
          <a:lstStyle/>
          <a:p>
            <a:r>
              <a:rPr lang="en-US" altLang="zh-CN" b="1" dirty="0"/>
              <a:t>1.</a:t>
            </a:r>
            <a:r>
              <a:rPr lang="zh-CN" altLang="en-US" b="1" dirty="0"/>
              <a:t>生成账户（</a:t>
            </a:r>
            <a:r>
              <a:rPr lang="en" altLang="zh-CN" b="1" dirty="0"/>
              <a:t>Accounts</a:t>
            </a:r>
            <a:r>
              <a:rPr lang="zh-CN" altLang="en" b="1" dirty="0"/>
              <a:t>）</a:t>
            </a:r>
          </a:p>
          <a:p>
            <a:br>
              <a:rPr lang="en" altLang="zh-CN" dirty="0"/>
            </a:b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308546"/>
            <a:ext cx="22439980" cy="10710624"/>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为了保障用户资金安全，</a:t>
            </a:r>
            <a:r>
              <a:rPr lang="en" altLang="zh-CN" sz="5400" dirty="0">
                <a:solidFill>
                  <a:schemeClr val="accent1"/>
                </a:solidFill>
              </a:rPr>
              <a:t>Staking Module</a:t>
            </a:r>
            <a:r>
              <a:rPr lang="zh-CN" altLang="en-US" sz="5400" dirty="0">
                <a:solidFill>
                  <a:schemeClr val="accent1"/>
                </a:solidFill>
              </a:rPr>
              <a:t>设计了两层结构的独立密钥类型，采用两个不同的账户来管理资金， 我们称为：</a:t>
            </a:r>
            <a:endParaRPr lang="en-US" altLang="zh-CN" sz="5400" dirty="0">
              <a:solidFill>
                <a:schemeClr val="accent1"/>
              </a:solidFill>
            </a:endParaRPr>
          </a:p>
          <a:p>
            <a:endParaRPr lang="en-US" altLang="zh-CN" sz="5400" dirty="0">
              <a:solidFill>
                <a:schemeClr val="accent1"/>
              </a:solidFill>
            </a:endParaRPr>
          </a:p>
          <a:p>
            <a:pPr marL="2514600" lvl="4" indent="-685800">
              <a:buFont typeface="Wingdings" pitchFamily="2" charset="2"/>
              <a:buChar char="l"/>
            </a:pPr>
            <a:r>
              <a:rPr lang="zh-CN" altLang="en-US" sz="5400" dirty="0">
                <a:solidFill>
                  <a:schemeClr val="accent1"/>
                </a:solidFill>
              </a:rPr>
              <a:t>存储账户（</a:t>
            </a:r>
            <a:r>
              <a:rPr lang="en" altLang="zh-CN" sz="5400" dirty="0">
                <a:solidFill>
                  <a:schemeClr val="accent1"/>
                </a:solidFill>
              </a:rPr>
              <a:t>Stash Account</a:t>
            </a:r>
            <a:r>
              <a:rPr lang="zh-CN" altLang="en" sz="5400" dirty="0">
                <a:solidFill>
                  <a:schemeClr val="accent1"/>
                </a:solidFill>
              </a:rPr>
              <a:t>）</a:t>
            </a:r>
            <a:endParaRPr lang="en-US" altLang="zh-CN" sz="5400" dirty="0">
              <a:solidFill>
                <a:schemeClr val="accent1"/>
              </a:solidFill>
            </a:endParaRPr>
          </a:p>
          <a:p>
            <a:pPr marL="685800" indent="-685800">
              <a:buFont typeface="Wingdings" pitchFamily="2" charset="2"/>
              <a:buChar char="l"/>
            </a:pPr>
            <a:endParaRPr lang="en-US" altLang="zh-CN" sz="5400" dirty="0">
              <a:solidFill>
                <a:schemeClr val="accent1"/>
              </a:solidFill>
            </a:endParaRPr>
          </a:p>
          <a:p>
            <a:pPr marL="2514600" lvl="4" indent="-685800">
              <a:buFont typeface="Wingdings" pitchFamily="2" charset="2"/>
              <a:buChar char="l"/>
            </a:pPr>
            <a:r>
              <a:rPr lang="zh-CN" altLang="en-US" sz="5400" dirty="0">
                <a:solidFill>
                  <a:schemeClr val="accent1"/>
                </a:solidFill>
              </a:rPr>
              <a:t>控制账户（</a:t>
            </a:r>
            <a:r>
              <a:rPr lang="en" altLang="zh-CN" sz="5400" dirty="0">
                <a:solidFill>
                  <a:schemeClr val="accent1"/>
                </a:solidFill>
              </a:rPr>
              <a:t>Controller Account</a:t>
            </a:r>
            <a:r>
              <a:rPr lang="zh-CN" altLang="en" sz="5400" dirty="0">
                <a:solidFill>
                  <a:schemeClr val="accent1"/>
                </a:solidFill>
              </a:rPr>
              <a:t>）</a:t>
            </a:r>
            <a:br>
              <a:rPr lang="zh-CN" altLang="en-US" sz="5400" dirty="0">
                <a:solidFill>
                  <a:schemeClr val="accent1"/>
                </a:solidFill>
              </a:rPr>
            </a:br>
            <a:endParaRPr lang="zh-CN" altLang="en-US" sz="5400" dirty="0">
              <a:solidFill>
                <a:schemeClr val="accent1"/>
              </a:solidFill>
            </a:endParaRPr>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224DB158-B7B7-CD45-AB87-CF057819FCBA}"/>
              </a:ext>
            </a:extLst>
          </p:cNvPr>
          <p:cNvPicPr>
            <a:picLocks noChangeAspect="1"/>
          </p:cNvPicPr>
          <p:nvPr/>
        </p:nvPicPr>
        <p:blipFill>
          <a:blip r:embed="rId3"/>
          <a:stretch>
            <a:fillRect/>
          </a:stretch>
        </p:blipFill>
        <p:spPr>
          <a:xfrm>
            <a:off x="4957618" y="7534773"/>
            <a:ext cx="14468764" cy="5885599"/>
          </a:xfrm>
          <a:prstGeom prst="rect">
            <a:avLst/>
          </a:prstGeom>
        </p:spPr>
      </p:pic>
    </p:spTree>
    <p:extLst>
      <p:ext uri="{BB962C8B-B14F-4D97-AF65-F5344CB8AC3E}">
        <p14:creationId xmlns:p14="http://schemas.microsoft.com/office/powerpoint/2010/main" val="281302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6075509"/>
          </a:xfrm>
        </p:spPr>
        <p:txBody>
          <a:bodyPr/>
          <a:lstStyle/>
          <a:p>
            <a:r>
              <a:rPr lang="en-US" altLang="zh-CN" b="1" dirty="0"/>
              <a:t>2.</a:t>
            </a:r>
            <a:r>
              <a:rPr lang="zh-CN" altLang="en-US" b="1" dirty="0"/>
              <a:t> 质押资金（</a:t>
            </a:r>
            <a:r>
              <a:rPr lang="en" altLang="zh-CN" b="1" dirty="0"/>
              <a:t>fn bond</a:t>
            </a:r>
            <a:r>
              <a:rPr lang="zh-CN" altLang="en" b="1" dirty="0"/>
              <a:t>）</a:t>
            </a:r>
          </a:p>
          <a:p>
            <a:br>
              <a:rPr lang="en" altLang="zh-CN" dirty="0"/>
            </a:br>
            <a:endParaRPr lang="zh-CN" altLang="en" b="1" dirty="0"/>
          </a:p>
          <a:p>
            <a:br>
              <a:rPr lang="en" altLang="zh-CN" dirty="0"/>
            </a:b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308546"/>
            <a:ext cx="22439980" cy="10710624"/>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用户需要质押一定的资金，来获取成为验证人或提名人的资格，质押行为由存储账户发起，质押过程可以设置控制账户、质押金额、收款账户。</a:t>
            </a:r>
          </a:p>
          <a:p>
            <a:br>
              <a:rPr lang="zh-CN" altLang="en-US" sz="5400" dirty="0">
                <a:solidFill>
                  <a:schemeClr val="accent1"/>
                </a:solidFill>
              </a:rPr>
            </a:br>
            <a:endParaRPr lang="en-US" altLang="zh-CN" sz="5400" dirty="0">
              <a:solidFill>
                <a:schemeClr val="accent1"/>
              </a:solidFill>
            </a:endParaRPr>
          </a:p>
          <a:p>
            <a:pPr marL="685800" indent="-685800">
              <a:buFont typeface="Wingdings" pitchFamily="2" charset="2"/>
              <a:buChar char="l"/>
            </a:pPr>
            <a:endParaRPr lang="en-US" altLang="zh-CN" sz="5400" dirty="0">
              <a:solidFill>
                <a:schemeClr val="accent1"/>
              </a:solidFill>
            </a:endParaRPr>
          </a:p>
          <a:p>
            <a:br>
              <a:rPr lang="zh-CN" altLang="en-US" sz="5400" dirty="0">
                <a:solidFill>
                  <a:schemeClr val="accent1"/>
                </a:solidFill>
              </a:rPr>
            </a:br>
            <a:endParaRPr lang="zh-CN" altLang="en-US" sz="5400" dirty="0">
              <a:solidFill>
                <a:schemeClr val="accent1"/>
              </a:solidFill>
            </a:endParaRPr>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DD1D6167-45E2-D345-899D-7BDD0D76765B}"/>
              </a:ext>
            </a:extLst>
          </p:cNvPr>
          <p:cNvPicPr>
            <a:picLocks noChangeAspect="1"/>
          </p:cNvPicPr>
          <p:nvPr/>
        </p:nvPicPr>
        <p:blipFill>
          <a:blip r:embed="rId3"/>
          <a:stretch>
            <a:fillRect/>
          </a:stretch>
        </p:blipFill>
        <p:spPr>
          <a:xfrm>
            <a:off x="2215620" y="4437819"/>
            <a:ext cx="19395683" cy="8834836"/>
          </a:xfrm>
          <a:prstGeom prst="rect">
            <a:avLst/>
          </a:prstGeom>
        </p:spPr>
      </p:pic>
    </p:spTree>
    <p:extLst>
      <p:ext uri="{BB962C8B-B14F-4D97-AF65-F5344CB8AC3E}">
        <p14:creationId xmlns:p14="http://schemas.microsoft.com/office/powerpoint/2010/main" val="211915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en-US" altLang="zh-CN" b="1" dirty="0"/>
              <a:t>3.</a:t>
            </a:r>
            <a:r>
              <a:rPr lang="zh-CN" altLang="en-US" b="1" dirty="0"/>
              <a:t>设置验证人（</a:t>
            </a:r>
            <a:r>
              <a:rPr lang="en" altLang="zh-CN" b="1" dirty="0"/>
              <a:t>fn validate</a:t>
            </a:r>
            <a:r>
              <a:rPr lang="zh-CN" altLang="en" b="1" dirty="0"/>
              <a:t>）</a:t>
            </a:r>
          </a:p>
          <a:p>
            <a:endParaRPr lang="zh-CN" altLang="en" b="1" dirty="0"/>
          </a:p>
          <a:p>
            <a:br>
              <a:rPr lang="en" altLang="zh-CN" dirty="0"/>
            </a:br>
            <a:endParaRPr lang="zh-CN" altLang="en" b="1" dirty="0"/>
          </a:p>
          <a:p>
            <a:br>
              <a:rPr lang="en" altLang="zh-CN" dirty="0"/>
            </a:b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945855"/>
            <a:ext cx="22439980" cy="12372618"/>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设置验证人，包括设置验证人的佣金，佣金是按比例收取的，当分配</a:t>
            </a:r>
            <a:r>
              <a:rPr lang="en-US" altLang="zh-CN" sz="5400" dirty="0">
                <a:solidFill>
                  <a:schemeClr val="accent1"/>
                </a:solidFill>
              </a:rPr>
              <a:t>staking</a:t>
            </a:r>
            <a:r>
              <a:rPr lang="zh-CN" altLang="en-US" sz="5400" dirty="0">
                <a:solidFill>
                  <a:schemeClr val="accent1"/>
                </a:solidFill>
              </a:rPr>
              <a:t>奖励时，会优先支付验证人的佣金，剩余奖励才会分配给提名人。</a:t>
            </a:r>
            <a:endParaRPr lang="en-US" altLang="zh-CN" sz="5400" dirty="0">
              <a:solidFill>
                <a:schemeClr val="accent1"/>
              </a:solidFill>
            </a:endParaRPr>
          </a:p>
          <a:p>
            <a:endParaRPr lang="zh-CN" altLang="en-US" sz="5400" dirty="0">
              <a:solidFill>
                <a:schemeClr val="accent1"/>
              </a:solidFill>
            </a:endParaRPr>
          </a:p>
          <a:p>
            <a:pPr marL="1600200" lvl="2" indent="-685800">
              <a:buFont typeface="Wingdings" pitchFamily="2" charset="2"/>
              <a:buChar char="l"/>
            </a:pPr>
            <a:r>
              <a:rPr lang="en-US" altLang="zh-CN" sz="5400" dirty="0">
                <a:solidFill>
                  <a:schemeClr val="accent1"/>
                </a:solidFill>
              </a:rPr>
              <a:t>	</a:t>
            </a:r>
            <a:r>
              <a:rPr lang="zh-CN" altLang="en-US" sz="5400" dirty="0">
                <a:solidFill>
                  <a:schemeClr val="accent1"/>
                </a:solidFill>
              </a:rPr>
              <a:t>注意：同一个</a:t>
            </a:r>
            <a:r>
              <a:rPr lang="en-US" altLang="zh-CN" sz="5400" dirty="0">
                <a:solidFill>
                  <a:schemeClr val="accent1"/>
                </a:solidFill>
              </a:rPr>
              <a:t>stash account </a:t>
            </a:r>
            <a:r>
              <a:rPr lang="zh-CN" altLang="en-US" sz="5400" dirty="0">
                <a:solidFill>
                  <a:schemeClr val="accent1"/>
                </a:solidFill>
              </a:rPr>
              <a:t>只能成为验证人或提名人。验证人可以通过自抵押的方式提名自己，但不可以通过提名的方式。</a:t>
            </a:r>
            <a:br>
              <a:rPr lang="zh-CN" altLang="en-US" sz="5400" dirty="0">
                <a:solidFill>
                  <a:schemeClr val="accent1"/>
                </a:solidFill>
              </a:rPr>
            </a:br>
            <a:endParaRPr lang="en-US" altLang="zh-CN" sz="5400" dirty="0">
              <a:solidFill>
                <a:schemeClr val="accent1"/>
              </a:solidFill>
            </a:endParaRPr>
          </a:p>
          <a:p>
            <a:pPr marL="685800" indent="-685800">
              <a:buFont typeface="Wingdings" pitchFamily="2" charset="2"/>
              <a:buChar char="l"/>
            </a:pPr>
            <a:endParaRPr lang="en-US" altLang="zh-CN" sz="5400" dirty="0">
              <a:solidFill>
                <a:schemeClr val="accent1"/>
              </a:solidFill>
            </a:endParaRPr>
          </a:p>
          <a:p>
            <a:br>
              <a:rPr lang="zh-CN" altLang="en-US" sz="5400" dirty="0">
                <a:solidFill>
                  <a:schemeClr val="accent1"/>
                </a:solidFill>
              </a:rPr>
            </a:br>
            <a:endParaRPr lang="zh-CN" altLang="en-US" sz="5400" dirty="0">
              <a:solidFill>
                <a:schemeClr val="accent1"/>
              </a:solidFill>
            </a:endParaRPr>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0880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en-US" altLang="zh-CN" b="1" dirty="0"/>
              <a:t>4.</a:t>
            </a:r>
            <a:r>
              <a:rPr lang="zh-CN" altLang="en-US" b="1" dirty="0"/>
              <a:t> 设置提名人</a:t>
            </a:r>
            <a:r>
              <a:rPr lang="en-US" altLang="zh-CN" b="1" dirty="0"/>
              <a:t>/</a:t>
            </a:r>
            <a:r>
              <a:rPr lang="zh-CN" altLang="en-US" b="1" dirty="0"/>
              <a:t>提名验证人（</a:t>
            </a:r>
            <a:r>
              <a:rPr lang="en" altLang="zh-CN" b="1" dirty="0"/>
              <a:t>fn nominate</a:t>
            </a:r>
            <a:r>
              <a:rPr lang="zh-CN" altLang="en" b="1" dirty="0"/>
              <a:t>）</a:t>
            </a:r>
          </a:p>
          <a:p>
            <a:endParaRPr lang="zh-CN" altLang="en" b="1" dirty="0"/>
          </a:p>
          <a:p>
            <a:br>
              <a:rPr lang="en" altLang="zh-CN" dirty="0"/>
            </a:br>
            <a:endParaRPr lang="zh-CN" altLang="en" b="1" dirty="0"/>
          </a:p>
          <a:p>
            <a:br>
              <a:rPr lang="en" altLang="zh-CN" dirty="0"/>
            </a:b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945855"/>
            <a:ext cx="22439980" cy="13203615"/>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控制账户可以提交一份支持的信誉良好的候选验证人名单成为提名人。在下一个</a:t>
            </a:r>
            <a:r>
              <a:rPr lang="en-US" altLang="zh-CN" sz="5400" dirty="0">
                <a:solidFill>
                  <a:schemeClr val="accent1"/>
                </a:solidFill>
              </a:rPr>
              <a:t>Era</a:t>
            </a:r>
            <a:r>
              <a:rPr lang="zh-CN" altLang="en-US" sz="5400" dirty="0">
                <a:solidFill>
                  <a:schemeClr val="accent1"/>
                </a:solidFill>
              </a:rPr>
              <a:t>，具有最多节点支持的一定数量的验证人被选中</a:t>
            </a:r>
            <a:endParaRPr lang="en-US" altLang="zh-CN" sz="5400" dirty="0">
              <a:solidFill>
                <a:schemeClr val="accent1"/>
              </a:solidFill>
            </a:endParaRPr>
          </a:p>
          <a:p>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如果提名人支持的验证人被选中，就可以分享验证人出块奖励或惩罚。提名过程只能发生在非候选验证人选举阶段。</a:t>
            </a:r>
            <a:endParaRPr lang="en-US" altLang="zh-CN" sz="5400" dirty="0">
              <a:solidFill>
                <a:schemeClr val="accent1"/>
              </a:solidFill>
            </a:endParaRPr>
          </a:p>
          <a:p>
            <a:br>
              <a:rPr lang="zh-CN" altLang="en-US" sz="5400" dirty="0">
                <a:solidFill>
                  <a:schemeClr val="accent1"/>
                </a:solidFill>
              </a:rPr>
            </a:br>
            <a:r>
              <a:rPr lang="en-US" altLang="zh-CN" sz="5400" dirty="0">
                <a:solidFill>
                  <a:schemeClr val="accent1"/>
                </a:solidFill>
              </a:rPr>
              <a:t>	</a:t>
            </a:r>
            <a:br>
              <a:rPr lang="zh-CN" altLang="en-US" sz="5400" dirty="0">
                <a:solidFill>
                  <a:schemeClr val="accent1"/>
                </a:solidFill>
              </a:rPr>
            </a:br>
            <a:endParaRPr lang="en-US" altLang="zh-CN" sz="5400" dirty="0">
              <a:solidFill>
                <a:schemeClr val="accent1"/>
              </a:solidFill>
            </a:endParaRPr>
          </a:p>
          <a:p>
            <a:br>
              <a:rPr lang="zh-CN" altLang="en-US" sz="5400" dirty="0">
                <a:solidFill>
                  <a:schemeClr val="accent1"/>
                </a:solidFill>
              </a:rPr>
            </a:br>
            <a:endParaRPr lang="zh-CN" altLang="en-US" sz="5400" dirty="0">
              <a:solidFill>
                <a:schemeClr val="accent1"/>
              </a:solidFill>
            </a:endParaRPr>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6341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en-US" altLang="zh-CN" b="1" dirty="0"/>
              <a:t>5.</a:t>
            </a:r>
            <a:r>
              <a:rPr lang="zh-CN" altLang="en-US" b="1" dirty="0"/>
              <a:t> 冻结验证人或提名人（</a:t>
            </a:r>
            <a:r>
              <a:rPr lang="en" altLang="zh-CN" b="1" dirty="0"/>
              <a:t>fn chill</a:t>
            </a:r>
            <a:r>
              <a:rPr lang="zh-CN" altLang="en" b="1" dirty="0"/>
              <a:t>）</a:t>
            </a:r>
          </a:p>
          <a:p>
            <a:endParaRPr lang="zh-CN" altLang="en" b="1" dirty="0"/>
          </a:p>
          <a:p>
            <a:br>
              <a:rPr lang="en" altLang="zh-CN" dirty="0"/>
            </a:br>
            <a:endParaRPr lang="zh-CN" altLang="en" b="1" dirty="0"/>
          </a:p>
          <a:p>
            <a:br>
              <a:rPr lang="en" altLang="zh-CN" dirty="0"/>
            </a:b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945855"/>
            <a:ext cx="22439980" cy="14865608"/>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冻结是从活跃验证人节点池中移除验证人的行为，这意味着，如果他们是提名者，他们将不再被视为选民，如果他们是验证者，他们将不再是下次选举的候选人。</a:t>
            </a:r>
            <a:endParaRPr lang="en-US" altLang="zh-CN" sz="5400" dirty="0">
              <a:solidFill>
                <a:schemeClr val="accent1"/>
              </a:solidFill>
            </a:endParaRPr>
          </a:p>
          <a:p>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但这并不意味着可以取出质押的财产。仅仅可以从验证人和提名人变成普通的用户。</a:t>
            </a:r>
          </a:p>
          <a:p>
            <a:br>
              <a:rPr lang="zh-CN" altLang="en-US" sz="5400" dirty="0">
                <a:solidFill>
                  <a:schemeClr val="accent1"/>
                </a:solidFill>
              </a:rPr>
            </a:br>
            <a:br>
              <a:rPr lang="zh-CN" altLang="en-US" sz="5400" dirty="0">
                <a:solidFill>
                  <a:schemeClr val="accent1"/>
                </a:solidFill>
              </a:rPr>
            </a:br>
            <a:r>
              <a:rPr lang="en-US" altLang="zh-CN" sz="5400" dirty="0">
                <a:solidFill>
                  <a:schemeClr val="accent1"/>
                </a:solidFill>
              </a:rPr>
              <a:t>	</a:t>
            </a:r>
            <a:br>
              <a:rPr lang="zh-CN" altLang="en-US" sz="5400" dirty="0">
                <a:solidFill>
                  <a:schemeClr val="accent1"/>
                </a:solidFill>
              </a:rPr>
            </a:br>
            <a:endParaRPr lang="en-US" altLang="zh-CN" sz="5400" dirty="0">
              <a:solidFill>
                <a:schemeClr val="accent1"/>
              </a:solidFill>
            </a:endParaRPr>
          </a:p>
          <a:p>
            <a:br>
              <a:rPr lang="zh-CN" altLang="en-US" sz="5400" dirty="0">
                <a:solidFill>
                  <a:schemeClr val="accent1"/>
                </a:solidFill>
              </a:rPr>
            </a:br>
            <a:endParaRPr lang="zh-CN" altLang="en-US" sz="5400" dirty="0">
              <a:solidFill>
                <a:schemeClr val="accent1"/>
              </a:solidFill>
            </a:endParaRPr>
          </a:p>
          <a:p>
            <a:br>
              <a:rPr lang="zh-CN" altLang="en-US" sz="6000" dirty="0"/>
            </a:br>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3178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išļîḋê"/>
        <p:cNvGrpSpPr/>
        <p:nvPr/>
      </p:nvGrpSpPr>
      <p:grpSpPr>
        <a:xfrm>
          <a:off x="0" y="0"/>
          <a:ext cx="0" cy="0"/>
          <a:chOff x="0" y="0"/>
          <a:chExt cx="0" cy="0"/>
        </a:xfrm>
      </p:grpSpPr>
      <p:grpSp>
        <p:nvGrpSpPr>
          <p:cNvPr id="205" name="íSļíḍe"/>
          <p:cNvGrpSpPr/>
          <p:nvPr/>
        </p:nvGrpSpPr>
        <p:grpSpPr>
          <a:xfrm>
            <a:off x="1892863" y="4880599"/>
            <a:ext cx="6398306" cy="3701506"/>
            <a:chOff x="2326251" y="4880599"/>
            <a:chExt cx="6398306" cy="3701506"/>
          </a:xfrm>
        </p:grpSpPr>
        <p:sp>
          <p:nvSpPr>
            <p:cNvPr id="206" name="îsľîdê"/>
            <p:cNvSpPr txBox="1"/>
            <p:nvPr/>
          </p:nvSpPr>
          <p:spPr>
            <a:xfrm>
              <a:off x="2326251" y="4880599"/>
              <a:ext cx="6398306" cy="2527300"/>
            </a:xfrm>
            <a:prstGeom prst="rect">
              <a:avLst/>
            </a:prstGeom>
          </p:spPr>
          <p:txBody>
            <a:bodyPr vert="horz" rtlCol="0" anchor="t" anchorCtr="0">
              <a:noAutofit/>
            </a:bodyPr>
            <a:lstStyle/>
            <a:p>
              <a:pPr algn="l">
                <a:lnSpc>
                  <a:spcPct val="100000"/>
                </a:lnSpc>
              </a:pPr>
              <a:r>
                <a:rPr lang="zh-CN" sz="16600" b="1" i="0" dirty="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7" name="îS1iḍè"/>
            <p:cNvSpPr txBox="1"/>
            <p:nvPr/>
          </p:nvSpPr>
          <p:spPr>
            <a:xfrm>
              <a:off x="2509245" y="7388305"/>
              <a:ext cx="6215312" cy="1193800"/>
            </a:xfrm>
            <a:prstGeom prst="rect">
              <a:avLst/>
            </a:prstGeom>
          </p:spPr>
          <p:txBody>
            <a:bodyPr vert="horz" rtlCol="0" anchor="t" anchorCtr="0">
              <a:noAutofit/>
            </a:bodyPr>
            <a:lstStyle/>
            <a:p>
              <a:pPr algn="l">
                <a:lnSpc>
                  <a:spcPct val="100000"/>
                </a:lnSpc>
              </a:pPr>
              <a:r>
                <a:rPr lang="zh-CN" sz="7800" b="0" i="0"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ïsḷïḑê">
            <a:extLst>
              <a:ext uri="{FF2B5EF4-FFF2-40B4-BE49-F238E27FC236}">
                <a16:creationId xmlns:a16="http://schemas.microsoft.com/office/drawing/2014/main" id="{818626AB-F1D2-454E-B460-EE10FF733713}"/>
              </a:ext>
            </a:extLst>
          </p:cNvPr>
          <p:cNvGrpSpPr/>
          <p:nvPr/>
        </p:nvGrpSpPr>
        <p:grpSpPr>
          <a:xfrm>
            <a:off x="9954959" y="580168"/>
            <a:ext cx="12839702" cy="7254675"/>
            <a:chOff x="9954959" y="2892056"/>
            <a:chExt cx="12839702" cy="7254675"/>
          </a:xfrm>
        </p:grpSpPr>
        <p:grpSp>
          <p:nvGrpSpPr>
            <p:cNvPr id="2" name="îṣḻîḓé">
              <a:extLst>
                <a:ext uri="{FF2B5EF4-FFF2-40B4-BE49-F238E27FC236}">
                  <a16:creationId xmlns:a16="http://schemas.microsoft.com/office/drawing/2014/main" id="{E947502F-E114-4132-A4C7-5603A8F55BA2}"/>
                </a:ext>
              </a:extLst>
            </p:cNvPr>
            <p:cNvGrpSpPr/>
            <p:nvPr/>
          </p:nvGrpSpPr>
          <p:grpSpPr>
            <a:xfrm>
              <a:off x="9954959" y="2892056"/>
              <a:ext cx="12839702" cy="1892479"/>
              <a:chOff x="9954959" y="-2328873"/>
              <a:chExt cx="12839702" cy="1892479"/>
            </a:xfrm>
          </p:grpSpPr>
          <p:sp>
            <p:nvSpPr>
              <p:cNvPr id="25" name="ísľïde">
                <a:extLst>
                  <a:ext uri="{FF2B5EF4-FFF2-40B4-BE49-F238E27FC236}">
                    <a16:creationId xmlns:a16="http://schemas.microsoft.com/office/drawing/2014/main" id="{98E88273-9168-49AE-832F-2364AB375893}"/>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010" name="íşlîḑê"/>
              <p:cNvSpPr txBox="1"/>
              <p:nvPr/>
            </p:nvSpPr>
            <p:spPr>
              <a:xfrm>
                <a:off x="10803960" y="-1813521"/>
                <a:ext cx="3392019" cy="861774"/>
              </a:xfrm>
              <a:prstGeom prst="rect">
                <a:avLst/>
              </a:prstGeom>
            </p:spPr>
            <p:txBody>
              <a:bodyPr vert="horz" wrap="none" rtlCol="0" anchor="t" anchorCtr="0">
                <a:spAutoFit/>
              </a:bodyPr>
              <a:lstStyle/>
              <a:p>
                <a:pPr>
                  <a:lnSpc>
                    <a:spcPct val="100000"/>
                  </a:lnSpc>
                </a:pPr>
                <a:r>
                  <a:rPr 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ONE</a:t>
                </a:r>
                <a:endPar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1" name="í$ḻîḋé"/>
              <p:cNvSpPr txBox="1"/>
              <p:nvPr/>
            </p:nvSpPr>
            <p:spPr>
              <a:xfrm>
                <a:off x="14980269" y="-1921243"/>
                <a:ext cx="7255512"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a:t>
                </a:r>
                <a:r>
                  <a:rPr lang="en-US" altLang="zh-CN"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Staking</a:t>
                </a: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质押</a:t>
                </a:r>
                <a:endPar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îSļíďe">
              <a:extLst>
                <a:ext uri="{FF2B5EF4-FFF2-40B4-BE49-F238E27FC236}">
                  <a16:creationId xmlns:a16="http://schemas.microsoft.com/office/drawing/2014/main" id="{51A69B98-3DA9-4827-886E-0C5303F4B75E}"/>
                </a:ext>
              </a:extLst>
            </p:cNvPr>
            <p:cNvGrpSpPr/>
            <p:nvPr/>
          </p:nvGrpSpPr>
          <p:grpSpPr>
            <a:xfrm>
              <a:off x="9954959" y="5573154"/>
              <a:ext cx="12839702" cy="1892479"/>
              <a:chOff x="9954959" y="-2328873"/>
              <a:chExt cx="12839702" cy="1892479"/>
            </a:xfrm>
          </p:grpSpPr>
          <p:sp>
            <p:nvSpPr>
              <p:cNvPr id="28" name="íṥľïḓê">
                <a:extLst>
                  <a:ext uri="{FF2B5EF4-FFF2-40B4-BE49-F238E27FC236}">
                    <a16:creationId xmlns:a16="http://schemas.microsoft.com/office/drawing/2014/main" id="{B62F8AB3-C9F9-4E77-A669-4D13D6BD40BD}"/>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9" name="íSľïḍê">
                <a:extLst>
                  <a:ext uri="{FF2B5EF4-FFF2-40B4-BE49-F238E27FC236}">
                    <a16:creationId xmlns:a16="http://schemas.microsoft.com/office/drawing/2014/main" id="{532ACD2E-2474-4A1E-809B-647ECECEC52A}"/>
                  </a:ext>
                </a:extLst>
              </p:cNvPr>
              <p:cNvSpPr txBox="1"/>
              <p:nvPr/>
            </p:nvSpPr>
            <p:spPr>
              <a:xfrm>
                <a:off x="10803960" y="-1813521"/>
                <a:ext cx="348621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TWO</a:t>
                </a:r>
              </a:p>
            </p:txBody>
          </p:sp>
          <p:sp>
            <p:nvSpPr>
              <p:cNvPr id="30" name="íŝ1iḓè">
                <a:extLst>
                  <a:ext uri="{FF2B5EF4-FFF2-40B4-BE49-F238E27FC236}">
                    <a16:creationId xmlns:a16="http://schemas.microsoft.com/office/drawing/2014/main" id="{C642042E-113E-4056-9E72-F563CF1BC271}"/>
                  </a:ext>
                </a:extLst>
              </p:cNvPr>
              <p:cNvSpPr txBox="1"/>
              <p:nvPr/>
            </p:nvSpPr>
            <p:spPr>
              <a:xfrm>
                <a:off x="14957967" y="-1921243"/>
                <a:ext cx="6434775" cy="1077218"/>
              </a:xfrm>
              <a:prstGeom prst="rect">
                <a:avLst/>
              </a:prstGeom>
            </p:spPr>
            <p:txBody>
              <a:bodyPr vert="horz" wrap="none" rtlCol="0" anchor="t" anchorCtr="0">
                <a:spAutoFit/>
              </a:bodyPr>
              <a:lstStyle/>
              <a:p>
                <a:pPr>
                  <a:lnSpc>
                    <a:spcPct val="100000"/>
                  </a:lnSpc>
                </a:pPr>
                <a:r>
                  <a:rPr lang="en-US" altLang="zh-CN"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Staking</a:t>
                </a: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名词解释</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isļïḍè">
              <a:extLst>
                <a:ext uri="{FF2B5EF4-FFF2-40B4-BE49-F238E27FC236}">
                  <a16:creationId xmlns:a16="http://schemas.microsoft.com/office/drawing/2014/main" id="{284EA3DF-5F6F-47AB-BBD8-DADAFF08017C}"/>
                </a:ext>
              </a:extLst>
            </p:cNvPr>
            <p:cNvGrpSpPr/>
            <p:nvPr/>
          </p:nvGrpSpPr>
          <p:grpSpPr>
            <a:xfrm>
              <a:off x="9954959" y="8254252"/>
              <a:ext cx="12839702" cy="1892479"/>
              <a:chOff x="9954959" y="-2328873"/>
              <a:chExt cx="12839702" cy="1892479"/>
            </a:xfrm>
          </p:grpSpPr>
          <p:sp>
            <p:nvSpPr>
              <p:cNvPr id="32" name="ïşľidé">
                <a:extLst>
                  <a:ext uri="{FF2B5EF4-FFF2-40B4-BE49-F238E27FC236}">
                    <a16:creationId xmlns:a16="http://schemas.microsoft.com/office/drawing/2014/main" id="{B05A1C3C-200E-4121-B975-5D9B275056A5}"/>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33" name="işlíḑè">
                <a:extLst>
                  <a:ext uri="{FF2B5EF4-FFF2-40B4-BE49-F238E27FC236}">
                    <a16:creationId xmlns:a16="http://schemas.microsoft.com/office/drawing/2014/main" id="{7226F8AC-7765-4D56-9110-9BBFD3E73D3B}"/>
                  </a:ext>
                </a:extLst>
              </p:cNvPr>
              <p:cNvSpPr txBox="1"/>
              <p:nvPr/>
            </p:nvSpPr>
            <p:spPr>
              <a:xfrm>
                <a:off x="10803960" y="-1813521"/>
                <a:ext cx="416428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THREE</a:t>
                </a:r>
              </a:p>
            </p:txBody>
          </p:sp>
          <p:sp>
            <p:nvSpPr>
              <p:cNvPr id="34" name="îṩlíḋè">
                <a:extLst>
                  <a:ext uri="{FF2B5EF4-FFF2-40B4-BE49-F238E27FC236}">
                    <a16:creationId xmlns:a16="http://schemas.microsoft.com/office/drawing/2014/main" id="{64441696-EDDD-4211-B76D-06C3EFEEA321}"/>
                  </a:ext>
                </a:extLst>
              </p:cNvPr>
              <p:cNvSpPr txBox="1"/>
              <p:nvPr/>
            </p:nvSpPr>
            <p:spPr>
              <a:xfrm>
                <a:off x="15069484" y="-1921243"/>
                <a:ext cx="6434775" cy="1077218"/>
              </a:xfrm>
              <a:prstGeom prst="rect">
                <a:avLst/>
              </a:prstGeom>
            </p:spPr>
            <p:txBody>
              <a:bodyPr vert="horz" wrap="none" rtlCol="0" anchor="t" anchorCtr="0">
                <a:spAutoFit/>
              </a:bodyPr>
              <a:lstStyle/>
              <a:p>
                <a:pPr>
                  <a:lnSpc>
                    <a:spcPct val="100000"/>
                  </a:lnSpc>
                </a:pPr>
                <a:r>
                  <a:rPr lang="en-US" altLang="zh-CN"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Staking</a:t>
                </a: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模块流程</a:t>
                </a:r>
              </a:p>
            </p:txBody>
          </p:sp>
        </p:grpSp>
      </p:grpSp>
      <p:grpSp>
        <p:nvGrpSpPr>
          <p:cNvPr id="3" name="组合 2">
            <a:extLst>
              <a:ext uri="{FF2B5EF4-FFF2-40B4-BE49-F238E27FC236}">
                <a16:creationId xmlns:a16="http://schemas.microsoft.com/office/drawing/2014/main" id="{CE637DCB-D486-6B4F-8973-3C9F924AE0C9}"/>
              </a:ext>
            </a:extLst>
          </p:cNvPr>
          <p:cNvGrpSpPr/>
          <p:nvPr/>
        </p:nvGrpSpPr>
        <p:grpSpPr>
          <a:xfrm>
            <a:off x="9954959" y="8623462"/>
            <a:ext cx="12839702" cy="1892479"/>
            <a:chOff x="9954959" y="11000690"/>
            <a:chExt cx="12839702" cy="1892479"/>
          </a:xfrm>
        </p:grpSpPr>
        <p:sp>
          <p:nvSpPr>
            <p:cNvPr id="19" name="ïşľidé">
              <a:extLst>
                <a:ext uri="{FF2B5EF4-FFF2-40B4-BE49-F238E27FC236}">
                  <a16:creationId xmlns:a16="http://schemas.microsoft.com/office/drawing/2014/main" id="{9F3496DB-8059-8448-9397-7AC0532D2807}"/>
                </a:ext>
              </a:extLst>
            </p:cNvPr>
            <p:cNvSpPr txBox="1"/>
            <p:nvPr/>
          </p:nvSpPr>
          <p:spPr>
            <a:xfrm>
              <a:off x="9954959" y="11000690"/>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1" name="işlíḑè">
              <a:extLst>
                <a:ext uri="{FF2B5EF4-FFF2-40B4-BE49-F238E27FC236}">
                  <a16:creationId xmlns:a16="http://schemas.microsoft.com/office/drawing/2014/main" id="{6899DD3A-B6D7-1749-B61B-B1FCF8758165}"/>
                </a:ext>
              </a:extLst>
            </p:cNvPr>
            <p:cNvSpPr txBox="1"/>
            <p:nvPr/>
          </p:nvSpPr>
          <p:spPr>
            <a:xfrm>
              <a:off x="10803960" y="11516042"/>
              <a:ext cx="3818418"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a:t>
              </a:r>
              <a:r>
                <a:rPr lang="en-US"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FOUR</a:t>
              </a:r>
              <a:endPar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îṩlíḋè">
              <a:extLst>
                <a:ext uri="{FF2B5EF4-FFF2-40B4-BE49-F238E27FC236}">
                  <a16:creationId xmlns:a16="http://schemas.microsoft.com/office/drawing/2014/main" id="{C8C50D32-FD22-794F-A465-1DB8AB163118}"/>
                </a:ext>
              </a:extLst>
            </p:cNvPr>
            <p:cNvSpPr txBox="1"/>
            <p:nvPr/>
          </p:nvSpPr>
          <p:spPr>
            <a:xfrm>
              <a:off x="15069484" y="11408320"/>
              <a:ext cx="5109091"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奖励惩罚规则</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a:extLst>
              <a:ext uri="{FF2B5EF4-FFF2-40B4-BE49-F238E27FC236}">
                <a16:creationId xmlns:a16="http://schemas.microsoft.com/office/drawing/2014/main" id="{73676DC4-F559-9F4B-9586-FAB3371D0F70}"/>
              </a:ext>
            </a:extLst>
          </p:cNvPr>
          <p:cNvGrpSpPr/>
          <p:nvPr/>
        </p:nvGrpSpPr>
        <p:grpSpPr>
          <a:xfrm>
            <a:off x="9935340" y="11304560"/>
            <a:ext cx="12839702" cy="1892479"/>
            <a:chOff x="9954959" y="11000690"/>
            <a:chExt cx="12839702" cy="1892479"/>
          </a:xfrm>
        </p:grpSpPr>
        <p:sp>
          <p:nvSpPr>
            <p:cNvPr id="24" name="ïşľidé">
              <a:extLst>
                <a:ext uri="{FF2B5EF4-FFF2-40B4-BE49-F238E27FC236}">
                  <a16:creationId xmlns:a16="http://schemas.microsoft.com/office/drawing/2014/main" id="{8C366C66-0873-1545-A2F3-35CB26427810}"/>
                </a:ext>
              </a:extLst>
            </p:cNvPr>
            <p:cNvSpPr txBox="1"/>
            <p:nvPr/>
          </p:nvSpPr>
          <p:spPr>
            <a:xfrm>
              <a:off x="9954959" y="11000690"/>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6" name="işlíḑè">
              <a:extLst>
                <a:ext uri="{FF2B5EF4-FFF2-40B4-BE49-F238E27FC236}">
                  <a16:creationId xmlns:a16="http://schemas.microsoft.com/office/drawing/2014/main" id="{E7EEE51D-458C-574D-88B1-49171E6A16CE}"/>
                </a:ext>
              </a:extLst>
            </p:cNvPr>
            <p:cNvSpPr txBox="1"/>
            <p:nvPr/>
          </p:nvSpPr>
          <p:spPr>
            <a:xfrm>
              <a:off x="10803960" y="11516042"/>
              <a:ext cx="3427285"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a:t>
              </a:r>
              <a:r>
                <a:rPr lang="en-US"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FIVE</a:t>
              </a:r>
              <a:endPar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îṩlíḋè">
              <a:extLst>
                <a:ext uri="{FF2B5EF4-FFF2-40B4-BE49-F238E27FC236}">
                  <a16:creationId xmlns:a16="http://schemas.microsoft.com/office/drawing/2014/main" id="{2C0A9A61-64F8-6946-B79A-D93ABDAE17FC}"/>
                </a:ext>
              </a:extLst>
            </p:cNvPr>
            <p:cNvSpPr txBox="1"/>
            <p:nvPr/>
          </p:nvSpPr>
          <p:spPr>
            <a:xfrm>
              <a:off x="15069484" y="11408320"/>
              <a:ext cx="6035627" cy="1077218"/>
            </a:xfrm>
            <a:prstGeom prst="rect">
              <a:avLst/>
            </a:prstGeom>
          </p:spPr>
          <p:txBody>
            <a:bodyPr vert="horz" wrap="none" rtlCol="0" anchor="t" anchorCtr="0">
              <a:spAutoFit/>
            </a:bodyPr>
            <a:lstStyle/>
            <a:p>
              <a:pPr>
                <a:lnSpc>
                  <a:spcPct val="100000"/>
                </a:lnSpc>
              </a:pPr>
              <a:r>
                <a:rPr lang="en-US" altLang="zh-CN"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rPr>
                <a:t>NPoS</a:t>
              </a:r>
              <a:r>
                <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rPr>
                <a:t> 共识机制</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iṧḻiḋè"/>
        <p:cNvGrpSpPr/>
        <p:nvPr/>
      </p:nvGrpSpPr>
      <p:grpSpPr>
        <a:xfrm>
          <a:off x="0" y="0"/>
          <a:ext cx="0" cy="0"/>
          <a:chOff x="0" y="0"/>
          <a:chExt cx="0" cy="0"/>
        </a:xfrm>
      </p:grpSpPr>
      <p:sp>
        <p:nvSpPr>
          <p:cNvPr id="2" name="íṧļîḍé">
            <a:extLst>
              <a:ext uri="{FF2B5EF4-FFF2-40B4-BE49-F238E27FC236}">
                <a16:creationId xmlns:a16="http://schemas.microsoft.com/office/drawing/2014/main" id="{FE4B22B7-D350-4C5F-AA60-38BEB66F3F09}"/>
              </a:ext>
            </a:extLst>
          </p:cNvPr>
          <p:cNvSpPr>
            <a:spLocks noGrp="1"/>
          </p:cNvSpPr>
          <p:nvPr>
            <p:ph type="body" sz="quarter" idx="10"/>
          </p:nvPr>
        </p:nvSpPr>
        <p:spPr>
          <a:xfrm>
            <a:off x="10915046" y="2945113"/>
            <a:ext cx="2553905" cy="2646878"/>
          </a:xfrm>
        </p:spPr>
        <p:txBody>
          <a:bodyPr/>
          <a:lstStyle/>
          <a:p>
            <a:r>
              <a:rPr lang="en-GB" dirty="0"/>
              <a:t>0</a:t>
            </a:r>
            <a:r>
              <a:rPr lang="en-US" altLang="zh-CN" dirty="0"/>
              <a:t>4</a:t>
            </a:r>
            <a:endParaRPr lang="en-GB" dirty="0"/>
          </a:p>
        </p:txBody>
      </p:sp>
      <p:sp>
        <p:nvSpPr>
          <p:cNvPr id="3" name="îṧḻîḓe">
            <a:extLst>
              <a:ext uri="{FF2B5EF4-FFF2-40B4-BE49-F238E27FC236}">
                <a16:creationId xmlns:a16="http://schemas.microsoft.com/office/drawing/2014/main" id="{5029839E-12FA-4FDB-981A-5BF1BBDE0D1E}"/>
              </a:ext>
            </a:extLst>
          </p:cNvPr>
          <p:cNvSpPr>
            <a:spLocks noGrp="1"/>
          </p:cNvSpPr>
          <p:nvPr>
            <p:ph type="body" sz="quarter" idx="11"/>
          </p:nvPr>
        </p:nvSpPr>
        <p:spPr>
          <a:xfrm>
            <a:off x="7086148" y="6838816"/>
            <a:ext cx="10211706" cy="2215991"/>
          </a:xfrm>
        </p:spPr>
        <p:txBody>
          <a:bodyPr/>
          <a:lstStyle/>
          <a:p>
            <a:r>
              <a:rPr lang="en-GB" dirty="0"/>
              <a:t>PART </a:t>
            </a:r>
            <a:r>
              <a:rPr lang="en-US" altLang="zh-CN" dirty="0"/>
              <a:t>FOUR</a:t>
            </a:r>
            <a:endParaRPr lang="en-GB" dirty="0"/>
          </a:p>
        </p:txBody>
      </p:sp>
      <p:sp>
        <p:nvSpPr>
          <p:cNvPr id="4" name="îşḷïďè">
            <a:extLst>
              <a:ext uri="{FF2B5EF4-FFF2-40B4-BE49-F238E27FC236}">
                <a16:creationId xmlns:a16="http://schemas.microsoft.com/office/drawing/2014/main" id="{276CBB36-5E8B-45DB-B29C-E2275BFBAA21}"/>
              </a:ext>
            </a:extLst>
          </p:cNvPr>
          <p:cNvSpPr>
            <a:spLocks noGrp="1"/>
          </p:cNvSpPr>
          <p:nvPr>
            <p:ph type="body" sz="quarter" idx="12"/>
          </p:nvPr>
        </p:nvSpPr>
        <p:spPr>
          <a:xfrm>
            <a:off x="7483028" y="7805300"/>
            <a:ext cx="9417963" cy="1938992"/>
          </a:xfrm>
        </p:spPr>
        <p:txBody>
          <a:bodyPr/>
          <a:lstStyle/>
          <a:p>
            <a:r>
              <a:rPr lang="zh-CN" altLang="en-US" dirty="0"/>
              <a:t>奖励惩罚规则</a:t>
            </a:r>
          </a:p>
        </p:txBody>
      </p:sp>
    </p:spTree>
    <p:extLst>
      <p:ext uri="{BB962C8B-B14F-4D97-AF65-F5344CB8AC3E}">
        <p14:creationId xmlns:p14="http://schemas.microsoft.com/office/powerpoint/2010/main" val="2975954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11240483" cy="6075509"/>
          </a:xfrm>
        </p:spPr>
        <p:txBody>
          <a:bodyPr/>
          <a:lstStyle/>
          <a:p>
            <a:r>
              <a:rPr lang="zh-CN" altLang="en-US" b="1" dirty="0"/>
              <a:t>奖励和惩罚</a:t>
            </a:r>
            <a:endParaRPr lang="zh-CN" altLang="en" b="1" dirty="0"/>
          </a:p>
          <a:p>
            <a:br>
              <a:rPr lang="en" altLang="zh-CN" dirty="0"/>
            </a:br>
            <a:endParaRPr lang="zh-CN" altLang="en" b="1" dirty="0"/>
          </a:p>
          <a:p>
            <a:br>
              <a:rPr lang="en" altLang="zh-CN" dirty="0"/>
            </a:br>
            <a:endParaRPr lang="zh-CN" altLang="en-US" b="1" dirty="0"/>
          </a:p>
        </p:txBody>
      </p:sp>
      <p:sp>
        <p:nvSpPr>
          <p:cNvPr id="5" name="矩形 4">
            <a:extLst>
              <a:ext uri="{FF2B5EF4-FFF2-40B4-BE49-F238E27FC236}">
                <a16:creationId xmlns:a16="http://schemas.microsoft.com/office/drawing/2014/main" id="{A27FD0AC-7673-9E4D-B1F1-448A6B2D3C0E}"/>
              </a:ext>
            </a:extLst>
          </p:cNvPr>
          <p:cNvSpPr/>
          <p:nvPr/>
        </p:nvSpPr>
        <p:spPr>
          <a:xfrm>
            <a:off x="1074420" y="2354580"/>
            <a:ext cx="22128480" cy="11449288"/>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奖励和惩罚是抵押模块的核心，奖励有效的行为，同时惩罚任何不当行为或缺乏可用性的行为。</a:t>
            </a:r>
            <a:endParaRPr lang="en-US" altLang="zh-CN" sz="5400" dirty="0">
              <a:solidFill>
                <a:schemeClr val="accent1"/>
              </a:solidFill>
            </a:endParaRPr>
          </a:p>
          <a:p>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一旦确定了惩罚，一个惩罚的值将从验证者的余额中扣除，同时也将从所有投票给该验证者的提名者的余额中扣除。</a:t>
            </a:r>
            <a:endParaRPr lang="en-US" altLang="zh-CN" sz="5400" dirty="0">
              <a:solidFill>
                <a:schemeClr val="accent1"/>
              </a:solidFill>
            </a:endParaRPr>
          </a:p>
          <a:p>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奖励资金并不总是转移到</a:t>
            </a:r>
            <a:r>
              <a:rPr lang="en" altLang="zh-CN" sz="5400" dirty="0">
                <a:solidFill>
                  <a:schemeClr val="accent1"/>
                </a:solidFill>
              </a:rPr>
              <a:t>stash</a:t>
            </a:r>
            <a:r>
              <a:rPr lang="zh-CN" altLang="en-US" sz="5400" dirty="0">
                <a:solidFill>
                  <a:schemeClr val="accent1"/>
                </a:solidFill>
              </a:rPr>
              <a:t>账号。</a:t>
            </a:r>
            <a:endParaRPr lang="en-US" altLang="zh-CN" sz="5400" dirty="0">
              <a:solidFill>
                <a:schemeClr val="accent1"/>
              </a:solidFill>
            </a:endParaRPr>
          </a:p>
          <a:p>
            <a:endParaRPr lang="en-US" altLang="zh-CN" sz="5400" dirty="0">
              <a:solidFill>
                <a:schemeClr val="accent1"/>
              </a:solidFill>
            </a:endParaRPr>
          </a:p>
          <a:p>
            <a:pPr marL="1600200" lvl="2" indent="-685800">
              <a:buFont typeface="Wingdings" pitchFamily="2" charset="2"/>
              <a:buChar char="l"/>
            </a:pPr>
            <a:r>
              <a:rPr lang="en-US" altLang="zh-CN" sz="5400" dirty="0">
                <a:solidFill>
                  <a:schemeClr val="accent1"/>
                </a:solidFill>
              </a:rPr>
              <a:t>Staked</a:t>
            </a:r>
            <a:r>
              <a:rPr lang="zh-CN" altLang="en-US" sz="5400" dirty="0">
                <a:solidFill>
                  <a:schemeClr val="accent1"/>
                </a:solidFill>
              </a:rPr>
              <a:t>：奖励支付给存储账户并用来质押</a:t>
            </a:r>
          </a:p>
          <a:p>
            <a:pPr marL="1600200" lvl="2" indent="-685800">
              <a:buFont typeface="Wingdings" pitchFamily="2" charset="2"/>
              <a:buChar char="l"/>
            </a:pPr>
            <a:r>
              <a:rPr lang="en-US" altLang="zh-CN" sz="5400" dirty="0">
                <a:solidFill>
                  <a:schemeClr val="accent1"/>
                </a:solidFill>
              </a:rPr>
              <a:t>Stash</a:t>
            </a:r>
            <a:r>
              <a:rPr lang="zh-CN" altLang="en-US" sz="5400" dirty="0">
                <a:solidFill>
                  <a:schemeClr val="accent1"/>
                </a:solidFill>
              </a:rPr>
              <a:t>：奖励支付给存储账户，但奖励不用来质押</a:t>
            </a:r>
            <a:endParaRPr lang="en-US" altLang="zh-CN" sz="5400" dirty="0">
              <a:solidFill>
                <a:schemeClr val="accent1"/>
              </a:solidFill>
            </a:endParaRPr>
          </a:p>
          <a:p>
            <a:pPr marL="1600200" lvl="2" indent="-685800">
              <a:buFont typeface="Wingdings" pitchFamily="2" charset="2"/>
              <a:buChar char="l"/>
            </a:pPr>
            <a:r>
              <a:rPr lang="en-US" altLang="zh-CN" sz="5400" dirty="0">
                <a:solidFill>
                  <a:schemeClr val="accent1"/>
                </a:solidFill>
              </a:rPr>
              <a:t>Controller</a:t>
            </a:r>
            <a:r>
              <a:rPr lang="zh-CN" altLang="en-US" sz="5400" dirty="0">
                <a:solidFill>
                  <a:schemeClr val="accent1"/>
                </a:solidFill>
              </a:rPr>
              <a:t>：奖励支付给控制账户</a:t>
            </a:r>
          </a:p>
          <a:p>
            <a:pPr marL="1600200" lvl="2" indent="-685800">
              <a:buFont typeface="Wingdings" pitchFamily="2" charset="2"/>
              <a:buChar char="l"/>
            </a:pPr>
            <a:r>
              <a:rPr lang="en-US" altLang="zh-CN" sz="5400" dirty="0">
                <a:solidFill>
                  <a:schemeClr val="accent1"/>
                </a:solidFill>
              </a:rPr>
              <a:t>Account</a:t>
            </a:r>
            <a:r>
              <a:rPr lang="zh-CN" altLang="en-US" sz="5400" dirty="0">
                <a:solidFill>
                  <a:schemeClr val="accent1"/>
                </a:solidFill>
              </a:rPr>
              <a:t>：奖励支付给一个指定账户</a:t>
            </a:r>
          </a:p>
          <a:p>
            <a:endParaRPr lang="en-US" altLang="zh-CN" sz="5400" dirty="0">
              <a:solidFill>
                <a:schemeClr val="accent1"/>
              </a:solidFill>
            </a:endParaRPr>
          </a:p>
          <a:p>
            <a:br>
              <a:rPr lang="zh-CN" altLang="en-US" dirty="0"/>
            </a:br>
            <a:endParaRPr lang="zh-CN" altLang="en-US" dirty="0"/>
          </a:p>
        </p:txBody>
      </p:sp>
    </p:spTree>
    <p:extLst>
      <p:ext uri="{BB962C8B-B14F-4D97-AF65-F5344CB8AC3E}">
        <p14:creationId xmlns:p14="http://schemas.microsoft.com/office/powerpoint/2010/main" val="326232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zh-CN" altLang="en-US" b="1" dirty="0"/>
              <a:t>验证人和提名人的收益分配</a:t>
            </a:r>
          </a:p>
          <a:p>
            <a:endParaRPr lang="zh-CN" altLang="en" b="1" dirty="0"/>
          </a:p>
          <a:p>
            <a:br>
              <a:rPr lang="en" altLang="zh-CN" dirty="0"/>
            </a:br>
            <a:endParaRPr lang="zh-CN" altLang="en" b="1" dirty="0"/>
          </a:p>
          <a:p>
            <a:br>
              <a:rPr lang="en" altLang="zh-CN" dirty="0"/>
            </a:br>
            <a:endParaRPr lang="zh-CN" altLang="en-US" b="1" dirty="0"/>
          </a:p>
        </p:txBody>
      </p:sp>
      <p:pic>
        <p:nvPicPr>
          <p:cNvPr id="12" name="图片 11" descr="图示&#10;&#10;描述已自动生成">
            <a:extLst>
              <a:ext uri="{FF2B5EF4-FFF2-40B4-BE49-F238E27FC236}">
                <a16:creationId xmlns:a16="http://schemas.microsoft.com/office/drawing/2014/main" id="{C3EC139A-ADC6-2B47-B31B-FFED70DBFF00}"/>
              </a:ext>
            </a:extLst>
          </p:cNvPr>
          <p:cNvPicPr>
            <a:picLocks noChangeAspect="1"/>
          </p:cNvPicPr>
          <p:nvPr/>
        </p:nvPicPr>
        <p:blipFill>
          <a:blip r:embed="rId3"/>
          <a:stretch>
            <a:fillRect/>
          </a:stretch>
        </p:blipFill>
        <p:spPr>
          <a:xfrm>
            <a:off x="0" y="3562179"/>
            <a:ext cx="24366871" cy="9264797"/>
          </a:xfrm>
          <a:prstGeom prst="rect">
            <a:avLst/>
          </a:prstGeom>
        </p:spPr>
      </p:pic>
    </p:spTree>
    <p:extLst>
      <p:ext uri="{BB962C8B-B14F-4D97-AF65-F5344CB8AC3E}">
        <p14:creationId xmlns:p14="http://schemas.microsoft.com/office/powerpoint/2010/main" val="23746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11240483" cy="6075509"/>
          </a:xfrm>
        </p:spPr>
        <p:txBody>
          <a:bodyPr/>
          <a:lstStyle/>
          <a:p>
            <a:r>
              <a:rPr lang="zh-CN" altLang="en-US" b="1" dirty="0"/>
              <a:t>奖励结算</a:t>
            </a:r>
            <a:endParaRPr lang="zh-CN" altLang="en" b="1" dirty="0"/>
          </a:p>
          <a:p>
            <a:br>
              <a:rPr lang="en" altLang="zh-CN" dirty="0"/>
            </a:br>
            <a:endParaRPr lang="zh-CN" altLang="en" b="1" dirty="0"/>
          </a:p>
          <a:p>
            <a:br>
              <a:rPr lang="en" altLang="zh-CN" dirty="0"/>
            </a:br>
            <a:endParaRPr lang="zh-CN" altLang="en-US" b="1" dirty="0"/>
          </a:p>
        </p:txBody>
      </p:sp>
      <p:sp>
        <p:nvSpPr>
          <p:cNvPr id="5" name="矩形 4">
            <a:extLst>
              <a:ext uri="{FF2B5EF4-FFF2-40B4-BE49-F238E27FC236}">
                <a16:creationId xmlns:a16="http://schemas.microsoft.com/office/drawing/2014/main" id="{A27FD0AC-7673-9E4D-B1F1-448A6B2D3C0E}"/>
              </a:ext>
            </a:extLst>
          </p:cNvPr>
          <p:cNvSpPr/>
          <p:nvPr/>
        </p:nvSpPr>
        <p:spPr>
          <a:xfrm>
            <a:off x="1074420" y="2354580"/>
            <a:ext cx="22197060" cy="10618291"/>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每个区块生成后，</a:t>
            </a:r>
            <a:r>
              <a:rPr lang="en-US" altLang="zh-CN" sz="5400" dirty="0">
                <a:solidFill>
                  <a:schemeClr val="accent1"/>
                </a:solidFill>
              </a:rPr>
              <a:t>authorship-&gt;on_initialize</a:t>
            </a:r>
            <a:r>
              <a:rPr lang="zh-CN" altLang="en-US" sz="5400" dirty="0">
                <a:solidFill>
                  <a:schemeClr val="accent1"/>
                </a:solidFill>
              </a:rPr>
              <a:t>会记录区块生产者的</a:t>
            </a:r>
            <a:r>
              <a:rPr lang="en-US" altLang="zh-CN" sz="5400" dirty="0">
                <a:solidFill>
                  <a:schemeClr val="accent1"/>
                </a:solidFill>
              </a:rPr>
              <a:t>ErasRewardPoints(</a:t>
            </a:r>
            <a:r>
              <a:rPr lang="zh-CN" altLang="en-US" sz="5400" dirty="0">
                <a:solidFill>
                  <a:schemeClr val="accent1"/>
                </a:solidFill>
              </a:rPr>
              <a:t>时期奖励点数</a:t>
            </a:r>
            <a:r>
              <a:rPr lang="en-US" altLang="zh-CN" sz="5400" dirty="0">
                <a:solidFill>
                  <a:schemeClr val="accent1"/>
                </a:solidFill>
              </a:rPr>
              <a:t>), </a:t>
            </a:r>
            <a:r>
              <a:rPr lang="zh-CN" altLang="en-US" sz="5400" dirty="0">
                <a:solidFill>
                  <a:schemeClr val="accent1"/>
                </a:solidFill>
              </a:rPr>
              <a:t>并在每个时期结束的时候</a:t>
            </a:r>
            <a:r>
              <a:rPr lang="en-US" altLang="zh-CN" sz="5400" dirty="0">
                <a:solidFill>
                  <a:schemeClr val="accent1"/>
                </a:solidFill>
              </a:rPr>
              <a:t>(</a:t>
            </a:r>
            <a:r>
              <a:rPr lang="en-US" altLang="zh-CN" sz="5400" dirty="0" err="1">
                <a:solidFill>
                  <a:schemeClr val="accent1"/>
                </a:solidFill>
              </a:rPr>
              <a:t>end_era</a:t>
            </a:r>
            <a:r>
              <a:rPr lang="en-US" altLang="zh-CN" sz="5400" dirty="0">
                <a:solidFill>
                  <a:schemeClr val="accent1"/>
                </a:solidFill>
              </a:rPr>
              <a:t>)</a:t>
            </a:r>
            <a:r>
              <a:rPr lang="zh-CN" altLang="en-US" sz="5400" dirty="0">
                <a:solidFill>
                  <a:schemeClr val="accent1"/>
                </a:solidFill>
              </a:rPr>
              <a:t>进行结算。</a:t>
            </a:r>
            <a:endParaRPr lang="en-US" altLang="zh-CN" sz="5400" dirty="0">
              <a:solidFill>
                <a:schemeClr val="accent1"/>
              </a:solidFill>
            </a:endParaRPr>
          </a:p>
          <a:p>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奖励点数增加规则：</a:t>
            </a:r>
            <a:br>
              <a:rPr lang="zh-CN" altLang="en-US" sz="5400" dirty="0">
                <a:solidFill>
                  <a:schemeClr val="accent1"/>
                </a:solidFill>
              </a:rPr>
            </a:br>
            <a:endParaRPr lang="zh-CN" altLang="en-US" sz="5400" dirty="0">
              <a:solidFill>
                <a:schemeClr val="accent1"/>
              </a:solidFill>
            </a:endParaRPr>
          </a:p>
          <a:p>
            <a:pPr marL="2514600" lvl="4" indent="-685800">
              <a:buFont typeface="Wingdings" pitchFamily="2" charset="2"/>
              <a:buChar char="l"/>
            </a:pPr>
            <a:r>
              <a:rPr lang="zh-CN" altLang="en-US" sz="5400" dirty="0">
                <a:solidFill>
                  <a:schemeClr val="accent1"/>
                </a:solidFill>
              </a:rPr>
              <a:t>主链区块生产者增加</a:t>
            </a:r>
            <a:r>
              <a:rPr lang="en-US" altLang="zh-CN" sz="5400" dirty="0">
                <a:solidFill>
                  <a:schemeClr val="accent1"/>
                </a:solidFill>
              </a:rPr>
              <a:t>20</a:t>
            </a:r>
            <a:r>
              <a:rPr lang="zh-CN" altLang="en-US" sz="5400" dirty="0">
                <a:solidFill>
                  <a:schemeClr val="accent1"/>
                </a:solidFill>
              </a:rPr>
              <a:t>点</a:t>
            </a:r>
            <a:endParaRPr lang="en-US" altLang="zh-CN" sz="5400" dirty="0">
              <a:solidFill>
                <a:schemeClr val="accent1"/>
              </a:solidFill>
            </a:endParaRPr>
          </a:p>
          <a:p>
            <a:pPr marL="2514600" lvl="4" indent="-685800">
              <a:buFont typeface="Wingdings" pitchFamily="2" charset="2"/>
              <a:buChar char="l"/>
            </a:pPr>
            <a:endParaRPr lang="en-US" altLang="zh-CN" sz="5400" dirty="0">
              <a:solidFill>
                <a:schemeClr val="accent1"/>
              </a:solidFill>
            </a:endParaRPr>
          </a:p>
          <a:p>
            <a:pPr marL="2514600" lvl="4" indent="-685800">
              <a:buFont typeface="Wingdings" pitchFamily="2" charset="2"/>
              <a:buChar char="l"/>
            </a:pPr>
            <a:r>
              <a:rPr lang="zh-CN" altLang="en-US" sz="5400" dirty="0">
                <a:solidFill>
                  <a:schemeClr val="accent1"/>
                </a:solidFill>
              </a:rPr>
              <a:t>叔区块生产者增加</a:t>
            </a:r>
            <a:r>
              <a:rPr lang="en-US" altLang="zh-CN" sz="5400" dirty="0">
                <a:solidFill>
                  <a:schemeClr val="accent1"/>
                </a:solidFill>
              </a:rPr>
              <a:t>2</a:t>
            </a:r>
            <a:r>
              <a:rPr lang="zh-CN" altLang="en-US" sz="5400" dirty="0">
                <a:solidFill>
                  <a:schemeClr val="accent1"/>
                </a:solidFill>
              </a:rPr>
              <a:t>点</a:t>
            </a:r>
            <a:endParaRPr lang="en-US" altLang="zh-CN" sz="5400" dirty="0">
              <a:solidFill>
                <a:schemeClr val="accent1"/>
              </a:solidFill>
            </a:endParaRPr>
          </a:p>
          <a:p>
            <a:pPr marL="2514600" lvl="4" indent="-685800">
              <a:buFont typeface="Wingdings" pitchFamily="2" charset="2"/>
              <a:buChar char="l"/>
            </a:pPr>
            <a:endParaRPr lang="en-US" altLang="zh-CN" sz="5400" dirty="0">
              <a:solidFill>
                <a:schemeClr val="accent1"/>
              </a:solidFill>
            </a:endParaRPr>
          </a:p>
          <a:p>
            <a:pPr marL="2514600" lvl="4" indent="-685800">
              <a:buFont typeface="Wingdings" pitchFamily="2" charset="2"/>
              <a:buChar char="l"/>
            </a:pPr>
            <a:r>
              <a:rPr lang="zh-CN" altLang="en-US" sz="5400" dirty="0">
                <a:solidFill>
                  <a:schemeClr val="accent1"/>
                </a:solidFill>
              </a:rPr>
              <a:t>引用叔区块的生产者增加</a:t>
            </a:r>
            <a:r>
              <a:rPr lang="en-US" altLang="zh-CN" sz="5400" dirty="0">
                <a:solidFill>
                  <a:schemeClr val="accent1"/>
                </a:solidFill>
              </a:rPr>
              <a:t>1</a:t>
            </a:r>
            <a:r>
              <a:rPr lang="zh-CN" altLang="en-US" sz="5400" dirty="0">
                <a:solidFill>
                  <a:schemeClr val="accent1"/>
                </a:solidFill>
              </a:rPr>
              <a:t>点</a:t>
            </a:r>
          </a:p>
          <a:p>
            <a:endParaRPr lang="en-US" altLang="zh-CN" sz="5400" dirty="0">
              <a:solidFill>
                <a:schemeClr val="accent1"/>
              </a:solidFill>
            </a:endParaRPr>
          </a:p>
          <a:p>
            <a:br>
              <a:rPr lang="zh-CN" altLang="en-US" dirty="0"/>
            </a:br>
            <a:endParaRPr lang="zh-CN" altLang="en-US" dirty="0"/>
          </a:p>
        </p:txBody>
      </p:sp>
    </p:spTree>
    <p:extLst>
      <p:ext uri="{BB962C8B-B14F-4D97-AF65-F5344CB8AC3E}">
        <p14:creationId xmlns:p14="http://schemas.microsoft.com/office/powerpoint/2010/main" val="118391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zh-CN" altLang="en-US" b="1" dirty="0"/>
              <a:t>验证人和提名人的收益分配</a:t>
            </a:r>
          </a:p>
          <a:p>
            <a:endParaRPr lang="zh-CN" altLang="en" b="1" dirty="0"/>
          </a:p>
          <a:p>
            <a:br>
              <a:rPr lang="en" altLang="zh-CN" dirty="0"/>
            </a:br>
            <a:endParaRPr lang="zh-CN" altLang="en" b="1" dirty="0"/>
          </a:p>
          <a:p>
            <a:br>
              <a:rPr lang="en" altLang="zh-CN" dirty="0"/>
            </a:br>
            <a:endParaRPr lang="zh-CN" altLang="en-US" b="1" dirty="0"/>
          </a:p>
        </p:txBody>
      </p:sp>
      <p:pic>
        <p:nvPicPr>
          <p:cNvPr id="3" name="图片 2">
            <a:extLst>
              <a:ext uri="{FF2B5EF4-FFF2-40B4-BE49-F238E27FC236}">
                <a16:creationId xmlns:a16="http://schemas.microsoft.com/office/drawing/2014/main" id="{95D6F157-C6EC-8F4F-9236-87074A485E01}"/>
              </a:ext>
            </a:extLst>
          </p:cNvPr>
          <p:cNvPicPr>
            <a:picLocks noChangeAspect="1"/>
          </p:cNvPicPr>
          <p:nvPr/>
        </p:nvPicPr>
        <p:blipFill>
          <a:blip r:embed="rId3"/>
          <a:stretch>
            <a:fillRect/>
          </a:stretch>
        </p:blipFill>
        <p:spPr>
          <a:xfrm>
            <a:off x="1341737" y="2753360"/>
            <a:ext cx="18118143" cy="10076400"/>
          </a:xfrm>
          <a:prstGeom prst="rect">
            <a:avLst/>
          </a:prstGeom>
        </p:spPr>
      </p:pic>
    </p:spTree>
    <p:extLst>
      <p:ext uri="{BB962C8B-B14F-4D97-AF65-F5344CB8AC3E}">
        <p14:creationId xmlns:p14="http://schemas.microsoft.com/office/powerpoint/2010/main" val="271544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11240483" cy="6075509"/>
          </a:xfrm>
        </p:spPr>
        <p:txBody>
          <a:bodyPr/>
          <a:lstStyle/>
          <a:p>
            <a:r>
              <a:rPr lang="zh-CN" altLang="en-US" b="1" dirty="0"/>
              <a:t>惩罚（</a:t>
            </a:r>
            <a:r>
              <a:rPr lang="en" altLang="zh-CN" b="1" dirty="0"/>
              <a:t>Slash</a:t>
            </a:r>
            <a:r>
              <a:rPr lang="zh-CN" altLang="en" b="1" dirty="0"/>
              <a:t>）</a:t>
            </a:r>
          </a:p>
          <a:p>
            <a:br>
              <a:rPr lang="en" altLang="zh-CN" dirty="0"/>
            </a:br>
            <a:endParaRPr lang="zh-CN" altLang="en" b="1" dirty="0"/>
          </a:p>
          <a:p>
            <a:br>
              <a:rPr lang="en" altLang="zh-CN" dirty="0"/>
            </a:br>
            <a:endParaRPr lang="zh-CN" altLang="en-US" b="1" dirty="0"/>
          </a:p>
        </p:txBody>
      </p:sp>
      <p:sp>
        <p:nvSpPr>
          <p:cNvPr id="5" name="矩形 4">
            <a:extLst>
              <a:ext uri="{FF2B5EF4-FFF2-40B4-BE49-F238E27FC236}">
                <a16:creationId xmlns:a16="http://schemas.microsoft.com/office/drawing/2014/main" id="{A27FD0AC-7673-9E4D-B1F1-448A6B2D3C0E}"/>
              </a:ext>
            </a:extLst>
          </p:cNvPr>
          <p:cNvSpPr/>
          <p:nvPr/>
        </p:nvSpPr>
        <p:spPr>
          <a:xfrm>
            <a:off x="1074420" y="2354580"/>
            <a:ext cx="22197060" cy="7294305"/>
          </a:xfrm>
          <a:prstGeom prst="rect">
            <a:avLst/>
          </a:prstGeom>
        </p:spPr>
        <p:txBody>
          <a:bodyPr wrap="square">
            <a:spAutoFit/>
          </a:bodyPr>
          <a:lstStyle/>
          <a:p>
            <a:r>
              <a:rPr lang="en-US" altLang="zh-CN" sz="5400" dirty="0">
                <a:solidFill>
                  <a:schemeClr val="accent1"/>
                </a:solidFill>
              </a:rPr>
              <a:t>	</a:t>
            </a:r>
            <a:r>
              <a:rPr lang="zh-CN" altLang="en-US" sz="5400" dirty="0">
                <a:solidFill>
                  <a:schemeClr val="accent1"/>
                </a:solidFill>
              </a:rPr>
              <a:t>如果验证人在网络中行为不当（例如脱机、攻击网络或运行修改过的软件），则会发生 </a:t>
            </a:r>
            <a:r>
              <a:rPr lang="en-US" altLang="zh-CN" sz="5400" dirty="0">
                <a:solidFill>
                  <a:schemeClr val="accent1"/>
                </a:solidFill>
              </a:rPr>
              <a:t>slash </a:t>
            </a:r>
            <a:r>
              <a:rPr lang="zh-CN" altLang="en-US" sz="5400" dirty="0">
                <a:solidFill>
                  <a:schemeClr val="accent1"/>
                </a:solidFill>
              </a:rPr>
              <a:t>惩罚。他们和他们的提名人会因为 </a:t>
            </a:r>
            <a:r>
              <a:rPr lang="en-US" altLang="zh-CN" sz="5400" dirty="0">
                <a:solidFill>
                  <a:schemeClr val="accent1"/>
                </a:solidFill>
              </a:rPr>
              <a:t>slash </a:t>
            </a:r>
            <a:r>
              <a:rPr lang="zh-CN" altLang="en-US" sz="5400" dirty="0">
                <a:solidFill>
                  <a:schemeClr val="accent1"/>
                </a:solidFill>
              </a:rPr>
              <a:t>惩罚而失去一部分 </a:t>
            </a:r>
            <a:r>
              <a:rPr lang="en-US" altLang="zh-CN" sz="5400" dirty="0">
                <a:solidFill>
                  <a:schemeClr val="accent1"/>
                </a:solidFill>
              </a:rPr>
              <a:t>DOT</a:t>
            </a:r>
            <a:r>
              <a:rPr lang="zh-CN" altLang="en-US" sz="5400" dirty="0">
                <a:solidFill>
                  <a:schemeClr val="accent1"/>
                </a:solidFill>
              </a:rPr>
              <a:t>。总质押数较大的验证池将受到更严厉的 </a:t>
            </a:r>
            <a:r>
              <a:rPr lang="en-US" altLang="zh-CN" sz="5400" dirty="0">
                <a:solidFill>
                  <a:schemeClr val="accent1"/>
                </a:solidFill>
              </a:rPr>
              <a:t>slash </a:t>
            </a:r>
            <a:r>
              <a:rPr lang="zh-CN" altLang="en-US" sz="5400" dirty="0">
                <a:solidFill>
                  <a:schemeClr val="accent1"/>
                </a:solidFill>
              </a:rPr>
              <a:t>惩罚。</a:t>
            </a:r>
            <a:br>
              <a:rPr lang="zh-CN" altLang="en-US" sz="5400" dirty="0">
                <a:solidFill>
                  <a:schemeClr val="accent1"/>
                </a:solidFill>
              </a:rPr>
            </a:br>
            <a:endParaRPr lang="en-US" altLang="zh-CN" sz="5400" dirty="0">
              <a:solidFill>
                <a:schemeClr val="accent1"/>
              </a:solidFill>
            </a:endParaRPr>
          </a:p>
          <a:p>
            <a:r>
              <a:rPr lang="en-US" altLang="zh-CN" sz="5400" dirty="0">
                <a:solidFill>
                  <a:schemeClr val="accent1"/>
                </a:solidFill>
              </a:rPr>
              <a:t>	</a:t>
            </a:r>
            <a:r>
              <a:rPr lang="zh-CN" altLang="en-US" sz="5400" dirty="0">
                <a:solidFill>
                  <a:schemeClr val="accent1"/>
                </a:solidFill>
              </a:rPr>
              <a:t>如果验证人因任何一项违规行为被举报，他们将被从验证人节点池中移除（也就是冻结），并且在他们移除的时候不会得到奖励。他们将立即被视为候选人，并将失去提名人。他们需要重新发布验证意图和收集提名人的支持。</a:t>
            </a:r>
            <a:endParaRPr lang="en-US" altLang="zh-CN" sz="5400" dirty="0">
              <a:solidFill>
                <a:schemeClr val="accent1"/>
              </a:solidFill>
            </a:endParaRPr>
          </a:p>
          <a:p>
            <a:br>
              <a:rPr lang="zh-CN" altLang="en-US" dirty="0"/>
            </a:br>
            <a:endParaRPr lang="zh-CN" altLang="en-US" dirty="0"/>
          </a:p>
        </p:txBody>
      </p:sp>
    </p:spTree>
    <p:extLst>
      <p:ext uri="{BB962C8B-B14F-4D97-AF65-F5344CB8AC3E}">
        <p14:creationId xmlns:p14="http://schemas.microsoft.com/office/powerpoint/2010/main" val="372468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iṧḻiḋè"/>
        <p:cNvGrpSpPr/>
        <p:nvPr/>
      </p:nvGrpSpPr>
      <p:grpSpPr>
        <a:xfrm>
          <a:off x="0" y="0"/>
          <a:ext cx="0" cy="0"/>
          <a:chOff x="0" y="0"/>
          <a:chExt cx="0" cy="0"/>
        </a:xfrm>
      </p:grpSpPr>
      <p:sp>
        <p:nvSpPr>
          <p:cNvPr id="2" name="íṧļîḍé">
            <a:extLst>
              <a:ext uri="{FF2B5EF4-FFF2-40B4-BE49-F238E27FC236}">
                <a16:creationId xmlns:a16="http://schemas.microsoft.com/office/drawing/2014/main" id="{FE4B22B7-D350-4C5F-AA60-38BEB66F3F09}"/>
              </a:ext>
            </a:extLst>
          </p:cNvPr>
          <p:cNvSpPr>
            <a:spLocks noGrp="1"/>
          </p:cNvSpPr>
          <p:nvPr>
            <p:ph type="body" sz="quarter" idx="10"/>
          </p:nvPr>
        </p:nvSpPr>
        <p:spPr>
          <a:xfrm>
            <a:off x="10915046" y="2945113"/>
            <a:ext cx="2553905" cy="2646878"/>
          </a:xfrm>
        </p:spPr>
        <p:txBody>
          <a:bodyPr/>
          <a:lstStyle/>
          <a:p>
            <a:r>
              <a:rPr lang="en-GB" dirty="0"/>
              <a:t>0</a:t>
            </a:r>
            <a:r>
              <a:rPr lang="en-US" altLang="zh-CN" dirty="0"/>
              <a:t>4</a:t>
            </a:r>
            <a:endParaRPr lang="en-GB" dirty="0"/>
          </a:p>
        </p:txBody>
      </p:sp>
      <p:sp>
        <p:nvSpPr>
          <p:cNvPr id="3" name="îṧḻîḓe">
            <a:extLst>
              <a:ext uri="{FF2B5EF4-FFF2-40B4-BE49-F238E27FC236}">
                <a16:creationId xmlns:a16="http://schemas.microsoft.com/office/drawing/2014/main" id="{5029839E-12FA-4FDB-981A-5BF1BBDE0D1E}"/>
              </a:ext>
            </a:extLst>
          </p:cNvPr>
          <p:cNvSpPr>
            <a:spLocks noGrp="1"/>
          </p:cNvSpPr>
          <p:nvPr>
            <p:ph type="body" sz="quarter" idx="11"/>
          </p:nvPr>
        </p:nvSpPr>
        <p:spPr>
          <a:xfrm>
            <a:off x="7626359" y="6838816"/>
            <a:ext cx="9131282" cy="2215991"/>
          </a:xfrm>
        </p:spPr>
        <p:txBody>
          <a:bodyPr/>
          <a:lstStyle/>
          <a:p>
            <a:r>
              <a:rPr lang="en-GB" dirty="0"/>
              <a:t>PART </a:t>
            </a:r>
            <a:r>
              <a:rPr lang="en-US" altLang="zh-CN" dirty="0"/>
              <a:t>FIVE</a:t>
            </a:r>
            <a:endParaRPr lang="en-GB" dirty="0"/>
          </a:p>
        </p:txBody>
      </p:sp>
      <p:sp>
        <p:nvSpPr>
          <p:cNvPr id="4" name="îşḷïďè">
            <a:extLst>
              <a:ext uri="{FF2B5EF4-FFF2-40B4-BE49-F238E27FC236}">
                <a16:creationId xmlns:a16="http://schemas.microsoft.com/office/drawing/2014/main" id="{276CBB36-5E8B-45DB-B29C-E2275BFBAA21}"/>
              </a:ext>
            </a:extLst>
          </p:cNvPr>
          <p:cNvSpPr>
            <a:spLocks noGrp="1"/>
          </p:cNvSpPr>
          <p:nvPr>
            <p:ph type="body" sz="quarter" idx="12"/>
          </p:nvPr>
        </p:nvSpPr>
        <p:spPr>
          <a:xfrm>
            <a:off x="6830608" y="7805300"/>
            <a:ext cx="10722807" cy="1938992"/>
          </a:xfrm>
        </p:spPr>
        <p:txBody>
          <a:bodyPr/>
          <a:lstStyle/>
          <a:p>
            <a:r>
              <a:rPr lang="en-US" altLang="zh-CN" dirty="0"/>
              <a:t>NPoS</a:t>
            </a:r>
            <a:r>
              <a:rPr lang="zh-CN" altLang="en-US" dirty="0"/>
              <a:t>共识机制</a:t>
            </a:r>
          </a:p>
        </p:txBody>
      </p:sp>
    </p:spTree>
    <p:extLst>
      <p:ext uri="{BB962C8B-B14F-4D97-AF65-F5344CB8AC3E}">
        <p14:creationId xmlns:p14="http://schemas.microsoft.com/office/powerpoint/2010/main" val="122446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为什么会产生</a:t>
            </a:r>
            <a:r>
              <a:rPr lang="en-US" altLang="zh-CN" b="1" dirty="0"/>
              <a:t>N</a:t>
            </a:r>
            <a:r>
              <a:rPr lang="en-US" altLang="zh-CN" b="1" dirty="0" err="1"/>
              <a:t>PoS</a:t>
            </a:r>
            <a:endParaRPr lang="zh-CN" altLang="en-US" b="1" dirty="0"/>
          </a:p>
        </p:txBody>
      </p:sp>
      <p:sp>
        <p:nvSpPr>
          <p:cNvPr id="4" name="矩形 3">
            <a:extLst>
              <a:ext uri="{FF2B5EF4-FFF2-40B4-BE49-F238E27FC236}">
                <a16:creationId xmlns:a16="http://schemas.microsoft.com/office/drawing/2014/main" id="{B96944AC-AC36-FF41-B61C-B7207F400C2D}"/>
              </a:ext>
            </a:extLst>
          </p:cNvPr>
          <p:cNvSpPr/>
          <p:nvPr/>
        </p:nvSpPr>
        <p:spPr>
          <a:xfrm>
            <a:off x="845820" y="2354580"/>
            <a:ext cx="22196442" cy="8402300"/>
          </a:xfrm>
          <a:prstGeom prst="rect">
            <a:avLst/>
          </a:prstGeom>
        </p:spPr>
        <p:txBody>
          <a:bodyPr wrap="square">
            <a:spAutoFit/>
          </a:bodyPr>
          <a:lstStyle/>
          <a:p>
            <a:r>
              <a:rPr lang="en-US" altLang="zh-CN" sz="5400">
                <a:solidFill>
                  <a:schemeClr val="accent1"/>
                </a:solidFill>
              </a:rPr>
              <a:t>	</a:t>
            </a:r>
            <a:r>
              <a:rPr lang="zh-CN" altLang="en-US" sz="5400">
                <a:solidFill>
                  <a:schemeClr val="accent1"/>
                </a:solidFill>
              </a:rPr>
              <a:t>所谓共识，就是区块链中，各个节点维护系统的稳定运行所达成的一致性。如果节点越多，那么共识越强大，整个区块链系统就会越安全。</a:t>
            </a:r>
            <a:endParaRPr lang="en-US" altLang="zh-CN" sz="5400">
              <a:solidFill>
                <a:schemeClr val="accent1"/>
              </a:solidFill>
            </a:endParaRPr>
          </a:p>
          <a:p>
            <a:endParaRPr lang="en-US" altLang="zh-CN" sz="5400">
              <a:solidFill>
                <a:schemeClr val="accent1"/>
              </a:solidFill>
            </a:endParaRPr>
          </a:p>
          <a:p>
            <a:r>
              <a:rPr lang="en-US" altLang="zh-CN" sz="5400">
                <a:solidFill>
                  <a:schemeClr val="accent1"/>
                </a:solidFill>
              </a:rPr>
              <a:t>	</a:t>
            </a:r>
            <a:r>
              <a:rPr lang="zh-CN" altLang="en-US" sz="5400">
                <a:solidFill>
                  <a:schemeClr val="accent1"/>
                </a:solidFill>
              </a:rPr>
              <a:t>在波卡的设计思想中，中继链就是设计成了维护平行链的共识。 也就是说，加入波卡的平行链，不需要记账了！由波卡的中继链统一给你记账，统一维护你的区块链的安全！ </a:t>
            </a:r>
            <a:endParaRPr lang="en-US" altLang="zh-CN" sz="5400">
              <a:solidFill>
                <a:schemeClr val="accent1"/>
              </a:solidFill>
            </a:endParaRPr>
          </a:p>
          <a:p>
            <a:endParaRPr lang="en-US" altLang="zh-CN" sz="5400">
              <a:solidFill>
                <a:schemeClr val="accent1"/>
              </a:solidFill>
            </a:endParaRPr>
          </a:p>
          <a:p>
            <a:r>
              <a:rPr lang="en-US" altLang="zh-CN" sz="5400">
                <a:solidFill>
                  <a:schemeClr val="accent1"/>
                </a:solidFill>
              </a:rPr>
              <a:t>	</a:t>
            </a:r>
            <a:br>
              <a:rPr lang="zh-CN" altLang="en-US" sz="5400">
                <a:solidFill>
                  <a:schemeClr val="accent1"/>
                </a:solidFill>
              </a:rPr>
            </a:br>
            <a:br>
              <a:rPr lang="zh-CN" altLang="en-US" sz="5400">
                <a:solidFill>
                  <a:schemeClr val="accent1"/>
                </a:solidFill>
              </a:rPr>
            </a:br>
            <a:endParaRPr lang="zh-CN" altLang="en-US" sz="5400">
              <a:solidFill>
                <a:schemeClr val="accent1"/>
              </a:solidFill>
            </a:endParaRPr>
          </a:p>
        </p:txBody>
      </p:sp>
    </p:spTree>
    <p:extLst>
      <p:ext uri="{BB962C8B-B14F-4D97-AF65-F5344CB8AC3E}">
        <p14:creationId xmlns:p14="http://schemas.microsoft.com/office/powerpoint/2010/main" val="347970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为什么会产生</a:t>
            </a:r>
            <a:r>
              <a:rPr lang="en-US" altLang="zh-CN" b="1" dirty="0"/>
              <a:t>N</a:t>
            </a:r>
            <a:r>
              <a:rPr lang="en-US" altLang="zh-CN" b="1" dirty="0" err="1"/>
              <a:t>PoS</a:t>
            </a:r>
            <a:endParaRPr lang="zh-CN" altLang="en-US" b="1" dirty="0"/>
          </a:p>
        </p:txBody>
      </p:sp>
      <p:pic>
        <p:nvPicPr>
          <p:cNvPr id="5" name="图片 4">
            <a:extLst>
              <a:ext uri="{FF2B5EF4-FFF2-40B4-BE49-F238E27FC236}">
                <a16:creationId xmlns:a16="http://schemas.microsoft.com/office/drawing/2014/main" id="{F1359528-AB40-9D41-8954-55AC51C56333}"/>
              </a:ext>
            </a:extLst>
          </p:cNvPr>
          <p:cNvPicPr>
            <a:picLocks noChangeAspect="1"/>
          </p:cNvPicPr>
          <p:nvPr/>
        </p:nvPicPr>
        <p:blipFill>
          <a:blip r:embed="rId3"/>
          <a:stretch>
            <a:fillRect/>
          </a:stretch>
        </p:blipFill>
        <p:spPr>
          <a:xfrm>
            <a:off x="4686952" y="2089353"/>
            <a:ext cx="12823808" cy="11212777"/>
          </a:xfrm>
          <a:prstGeom prst="rect">
            <a:avLst/>
          </a:prstGeom>
        </p:spPr>
      </p:pic>
    </p:spTree>
    <p:extLst>
      <p:ext uri="{BB962C8B-B14F-4D97-AF65-F5344CB8AC3E}">
        <p14:creationId xmlns:p14="http://schemas.microsoft.com/office/powerpoint/2010/main" val="158283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为什么会产生</a:t>
            </a:r>
            <a:r>
              <a:rPr lang="en-US" altLang="zh-CN" b="1" dirty="0"/>
              <a:t>N</a:t>
            </a:r>
            <a:r>
              <a:rPr lang="en-US" altLang="zh-CN" b="1" dirty="0" err="1"/>
              <a:t>PoS</a:t>
            </a:r>
            <a:endParaRPr lang="zh-CN" altLang="en-US" b="1" dirty="0"/>
          </a:p>
        </p:txBody>
      </p:sp>
      <p:sp>
        <p:nvSpPr>
          <p:cNvPr id="3" name="矩形 2">
            <a:extLst>
              <a:ext uri="{FF2B5EF4-FFF2-40B4-BE49-F238E27FC236}">
                <a16:creationId xmlns:a16="http://schemas.microsoft.com/office/drawing/2014/main" id="{0016C4DA-F8BF-A841-BFA3-3EBEA16D231A}"/>
              </a:ext>
            </a:extLst>
          </p:cNvPr>
          <p:cNvSpPr/>
          <p:nvPr/>
        </p:nvSpPr>
        <p:spPr>
          <a:xfrm>
            <a:off x="754380" y="2537461"/>
            <a:ext cx="23180040" cy="9233297"/>
          </a:xfrm>
          <a:prstGeom prst="rect">
            <a:avLst/>
          </a:prstGeom>
        </p:spPr>
        <p:txBody>
          <a:bodyPr wrap="square">
            <a:spAutoFit/>
          </a:bodyPr>
          <a:lstStyle/>
          <a:p>
            <a:r>
              <a:rPr lang="zh-CN" altLang="en-US" sz="5400">
                <a:solidFill>
                  <a:schemeClr val="accent1"/>
                </a:solidFill>
              </a:rPr>
              <a:t>在传统的</a:t>
            </a:r>
            <a:r>
              <a:rPr lang="en-US" altLang="zh-CN" sz="5400">
                <a:solidFill>
                  <a:schemeClr val="accent1"/>
                </a:solidFill>
              </a:rPr>
              <a:t>PoS</a:t>
            </a:r>
            <a:r>
              <a:rPr lang="zh-CN" altLang="en-US" sz="5400">
                <a:solidFill>
                  <a:schemeClr val="accent1"/>
                </a:solidFill>
              </a:rPr>
              <a:t>中：</a:t>
            </a:r>
            <a:endParaRPr lang="en-US" altLang="zh-CN" sz="5400">
              <a:solidFill>
                <a:schemeClr val="accent1"/>
              </a:solidFill>
            </a:endParaRPr>
          </a:p>
          <a:p>
            <a:pPr marL="1828800" lvl="2" indent="-914400">
              <a:buAutoNum type="arabicPeriod"/>
            </a:pPr>
            <a:r>
              <a:rPr lang="zh-CN" altLang="en-US" sz="5400">
                <a:solidFill>
                  <a:schemeClr val="accent1"/>
                </a:solidFill>
              </a:rPr>
              <a:t>如果总量恒定，那么越来越多人质押币的话，币会越来越少。</a:t>
            </a:r>
            <a:endParaRPr lang="en-US" altLang="zh-CN" sz="5400">
              <a:solidFill>
                <a:schemeClr val="accent1"/>
              </a:solidFill>
            </a:endParaRPr>
          </a:p>
          <a:p>
            <a:pPr marL="1828800" lvl="2" indent="-914400">
              <a:buAutoNum type="arabicPeriod"/>
            </a:pPr>
            <a:r>
              <a:rPr lang="zh-CN" altLang="en-US" sz="5400">
                <a:solidFill>
                  <a:schemeClr val="accent1"/>
                </a:solidFill>
              </a:rPr>
              <a:t>如果总量恒定，挖出来的币又会被拿去质押，加速币的稀少。</a:t>
            </a:r>
            <a:endParaRPr lang="en-US" altLang="zh-CN" sz="5400">
              <a:solidFill>
                <a:schemeClr val="accent1"/>
              </a:solidFill>
            </a:endParaRPr>
          </a:p>
          <a:p>
            <a:pPr marL="1828800" lvl="2" indent="-914400">
              <a:buAutoNum type="arabicPeriod"/>
            </a:pPr>
            <a:endParaRPr lang="zh-CN" altLang="en-US" sz="5400">
              <a:solidFill>
                <a:schemeClr val="accent1"/>
              </a:solidFill>
            </a:endParaRPr>
          </a:p>
          <a:p>
            <a:r>
              <a:rPr lang="en-US" altLang="zh-CN" sz="5400">
                <a:solidFill>
                  <a:schemeClr val="accent1"/>
                </a:solidFill>
              </a:rPr>
              <a:t>	</a:t>
            </a:r>
            <a:r>
              <a:rPr lang="zh-CN" altLang="en-US" sz="5400">
                <a:solidFill>
                  <a:schemeClr val="accent1"/>
                </a:solidFill>
              </a:rPr>
              <a:t>那到后面没币可挖、没币可质押，还怎么去激励那些节点。 所以就必须有通胀（每年增发）了，靠每年增发出来的币来作为节点的激励。这就是权益证明</a:t>
            </a:r>
            <a:r>
              <a:rPr lang="en" altLang="zh-CN" sz="5400">
                <a:solidFill>
                  <a:schemeClr val="accent1"/>
                </a:solidFill>
              </a:rPr>
              <a:t>POS</a:t>
            </a:r>
            <a:r>
              <a:rPr lang="zh-CN" altLang="en" sz="5400">
                <a:solidFill>
                  <a:schemeClr val="accent1"/>
                </a:solidFill>
              </a:rPr>
              <a:t>，</a:t>
            </a:r>
            <a:r>
              <a:rPr lang="zh-CN" altLang="en-US" sz="5400">
                <a:solidFill>
                  <a:schemeClr val="accent1"/>
                </a:solidFill>
              </a:rPr>
              <a:t>它的成本来自它的通胀。</a:t>
            </a:r>
            <a:endParaRPr lang="en-US" altLang="zh-CN" sz="5400">
              <a:solidFill>
                <a:schemeClr val="accent1"/>
              </a:solidFill>
            </a:endParaRPr>
          </a:p>
          <a:p>
            <a:endParaRPr lang="en-US" altLang="zh-CN" sz="5400">
              <a:solidFill>
                <a:schemeClr val="accent1"/>
              </a:solidFill>
            </a:endParaRPr>
          </a:p>
          <a:p>
            <a:r>
              <a:rPr lang="en-US" altLang="zh-CN" sz="5400">
                <a:solidFill>
                  <a:schemeClr val="accent1"/>
                </a:solidFill>
              </a:rPr>
              <a:t>	</a:t>
            </a:r>
            <a:r>
              <a:rPr lang="zh-CN" altLang="en-US" sz="5400">
                <a:solidFill>
                  <a:schemeClr val="accent1"/>
                </a:solidFill>
              </a:rPr>
              <a:t>在波卡的设计思想中，中继链就是设计成了维护平行链的共识。 也就是说，加入波卡的平行链，不需要记账了。由波卡的中继链统一给你记账，统一维护你的区块链的安全！</a:t>
            </a:r>
          </a:p>
        </p:txBody>
      </p:sp>
    </p:spTree>
    <p:extLst>
      <p:ext uri="{BB962C8B-B14F-4D97-AF65-F5344CB8AC3E}">
        <p14:creationId xmlns:p14="http://schemas.microsoft.com/office/powerpoint/2010/main" val="39622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íṣḷiḍé"/>
        <p:cNvGrpSpPr/>
        <p:nvPr/>
      </p:nvGrpSpPr>
      <p:grpSpPr>
        <a:xfrm>
          <a:off x="0" y="0"/>
          <a:ext cx="0" cy="0"/>
          <a:chOff x="0" y="0"/>
          <a:chExt cx="0" cy="0"/>
        </a:xfrm>
      </p:grpSpPr>
      <p:sp>
        <p:nvSpPr>
          <p:cNvPr id="6" name="îṩlidê">
            <a:extLst>
              <a:ext uri="{FF2B5EF4-FFF2-40B4-BE49-F238E27FC236}">
                <a16:creationId xmlns:a16="http://schemas.microsoft.com/office/drawing/2014/main" id="{C8AB3F20-E721-4F57-A67C-796E280C4014}"/>
              </a:ext>
            </a:extLst>
          </p:cNvPr>
          <p:cNvSpPr>
            <a:spLocks noGrp="1"/>
          </p:cNvSpPr>
          <p:nvPr>
            <p:ph type="body" sz="quarter" idx="10"/>
          </p:nvPr>
        </p:nvSpPr>
        <p:spPr>
          <a:xfrm>
            <a:off x="10915047" y="2945113"/>
            <a:ext cx="2553904" cy="2646878"/>
          </a:xfrm>
        </p:spPr>
        <p:txBody>
          <a:bodyPr/>
          <a:lstStyle/>
          <a:p>
            <a:r>
              <a:rPr lang="en-GB" dirty="0"/>
              <a:t>01</a:t>
            </a:r>
          </a:p>
        </p:txBody>
      </p:sp>
      <p:sp>
        <p:nvSpPr>
          <p:cNvPr id="12" name="îṩlidê">
            <a:extLst>
              <a:ext uri="{FF2B5EF4-FFF2-40B4-BE49-F238E27FC236}">
                <a16:creationId xmlns:a16="http://schemas.microsoft.com/office/drawing/2014/main" id="{C60308CE-39BB-496B-A1C4-6A758B433498}"/>
              </a:ext>
            </a:extLst>
          </p:cNvPr>
          <p:cNvSpPr>
            <a:spLocks noGrp="1"/>
          </p:cNvSpPr>
          <p:nvPr>
            <p:ph type="body" sz="quarter" idx="11"/>
          </p:nvPr>
        </p:nvSpPr>
        <p:spPr>
          <a:xfrm>
            <a:off x="1235315" y="6838816"/>
            <a:ext cx="21913371" cy="2215991"/>
          </a:xfrm>
        </p:spPr>
        <p:txBody>
          <a:bodyPr/>
          <a:lstStyle/>
          <a:p>
            <a:r>
              <a:rPr lang="en-GB" dirty="0"/>
              <a:t>PART ONE</a:t>
            </a:r>
          </a:p>
        </p:txBody>
      </p:sp>
      <p:sp>
        <p:nvSpPr>
          <p:cNvPr id="13" name="í$ḻïḓè">
            <a:extLst>
              <a:ext uri="{FF2B5EF4-FFF2-40B4-BE49-F238E27FC236}">
                <a16:creationId xmlns:a16="http://schemas.microsoft.com/office/drawing/2014/main" id="{630F926F-B393-454E-B52E-30146A1CD160}"/>
              </a:ext>
            </a:extLst>
          </p:cNvPr>
          <p:cNvSpPr>
            <a:spLocks noGrp="1"/>
          </p:cNvSpPr>
          <p:nvPr>
            <p:ph type="body" sz="quarter" idx="12"/>
          </p:nvPr>
        </p:nvSpPr>
        <p:spPr>
          <a:xfrm>
            <a:off x="7012543" y="7805300"/>
            <a:ext cx="10358926" cy="1938992"/>
          </a:xfrm>
        </p:spPr>
        <p:txBody>
          <a:bodyPr/>
          <a:lstStyle/>
          <a:p>
            <a:r>
              <a:rPr lang="zh-CN" altLang="en-US" dirty="0"/>
              <a:t>什么是</a:t>
            </a:r>
            <a:r>
              <a:rPr lang="en-US" altLang="zh-CN" dirty="0"/>
              <a:t>Staking</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为什么会产生</a:t>
            </a:r>
            <a:r>
              <a:rPr lang="en-US" altLang="zh-CN" b="1" dirty="0"/>
              <a:t>N</a:t>
            </a:r>
            <a:r>
              <a:rPr lang="en-US" altLang="zh-CN" b="1" dirty="0" err="1"/>
              <a:t>PoS</a:t>
            </a:r>
            <a:endParaRPr lang="zh-CN" altLang="en-US" b="1" dirty="0"/>
          </a:p>
        </p:txBody>
      </p:sp>
      <p:pic>
        <p:nvPicPr>
          <p:cNvPr id="3" name="图片 2">
            <a:extLst>
              <a:ext uri="{FF2B5EF4-FFF2-40B4-BE49-F238E27FC236}">
                <a16:creationId xmlns:a16="http://schemas.microsoft.com/office/drawing/2014/main" id="{1DD0FD23-67B8-734F-95D5-5F447A170A8D}"/>
              </a:ext>
            </a:extLst>
          </p:cNvPr>
          <p:cNvPicPr>
            <a:picLocks noChangeAspect="1"/>
          </p:cNvPicPr>
          <p:nvPr/>
        </p:nvPicPr>
        <p:blipFill>
          <a:blip r:embed="rId3"/>
          <a:stretch>
            <a:fillRect/>
          </a:stretch>
        </p:blipFill>
        <p:spPr>
          <a:xfrm>
            <a:off x="3695858" y="2089353"/>
            <a:ext cx="15323662" cy="6764056"/>
          </a:xfrm>
          <a:prstGeom prst="rect">
            <a:avLst/>
          </a:prstGeom>
        </p:spPr>
      </p:pic>
      <p:sp>
        <p:nvSpPr>
          <p:cNvPr id="4" name="矩形 3">
            <a:extLst>
              <a:ext uri="{FF2B5EF4-FFF2-40B4-BE49-F238E27FC236}">
                <a16:creationId xmlns:a16="http://schemas.microsoft.com/office/drawing/2014/main" id="{B96944AC-AC36-FF41-B61C-B7207F400C2D}"/>
              </a:ext>
            </a:extLst>
          </p:cNvPr>
          <p:cNvSpPr/>
          <p:nvPr/>
        </p:nvSpPr>
        <p:spPr>
          <a:xfrm>
            <a:off x="845821" y="9194363"/>
            <a:ext cx="22196442" cy="5909310"/>
          </a:xfrm>
          <a:prstGeom prst="rect">
            <a:avLst/>
          </a:prstGeom>
        </p:spPr>
        <p:txBody>
          <a:bodyPr wrap="square">
            <a:spAutoFit/>
          </a:bodyPr>
          <a:lstStyle/>
          <a:p>
            <a:r>
              <a:rPr lang="en-US" altLang="zh-CN" sz="5400">
                <a:solidFill>
                  <a:schemeClr val="accent1"/>
                </a:solidFill>
              </a:rPr>
              <a:t>	</a:t>
            </a:r>
            <a:r>
              <a:rPr lang="zh-CN" altLang="en-US" sz="5400">
                <a:solidFill>
                  <a:schemeClr val="accent1"/>
                </a:solidFill>
              </a:rPr>
              <a:t>可以看出，波卡给人最大的安全感就是因为中继链维护共识的能力，那么中继链是如何维护共识的呢，如果中继链的节点不够分散，被一些节点垄断了，即使节点再多也不会有安全感。</a:t>
            </a:r>
          </a:p>
          <a:p>
            <a:r>
              <a:rPr lang="en-US" altLang="zh-CN" sz="5400">
                <a:solidFill>
                  <a:schemeClr val="accent1"/>
                </a:solidFill>
              </a:rPr>
              <a:t>	</a:t>
            </a:r>
            <a:r>
              <a:rPr lang="zh-CN" altLang="en-US" sz="5400" b="1">
                <a:solidFill>
                  <a:schemeClr val="accent1"/>
                </a:solidFill>
              </a:rPr>
              <a:t>如何让节点足够分散并且足够去中心化，这是波卡共享安全最核心的要素。</a:t>
            </a:r>
          </a:p>
          <a:p>
            <a:br>
              <a:rPr lang="zh-CN" altLang="en-US" sz="5400">
                <a:solidFill>
                  <a:schemeClr val="accent1"/>
                </a:solidFill>
              </a:rPr>
            </a:br>
            <a:endParaRPr lang="zh-CN" altLang="en-US" sz="5400">
              <a:solidFill>
                <a:schemeClr val="accent1"/>
              </a:solidFill>
            </a:endParaRPr>
          </a:p>
        </p:txBody>
      </p:sp>
    </p:spTree>
    <p:extLst>
      <p:ext uri="{BB962C8B-B14F-4D97-AF65-F5344CB8AC3E}">
        <p14:creationId xmlns:p14="http://schemas.microsoft.com/office/powerpoint/2010/main" val="107840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en-US" altLang="zh-CN" b="1" dirty="0"/>
              <a:t>N</a:t>
            </a:r>
            <a:r>
              <a:rPr lang="en-US" altLang="zh-CN" b="1" dirty="0" err="1"/>
              <a:t>PoS</a:t>
            </a:r>
            <a:r>
              <a:rPr lang="zh-CN" altLang="en-US" b="1" dirty="0" err="1"/>
              <a:t>去中心化的保证</a:t>
            </a:r>
            <a:endParaRPr lang="zh-CN" altLang="en-US" b="1" dirty="0"/>
          </a:p>
        </p:txBody>
      </p:sp>
      <p:sp>
        <p:nvSpPr>
          <p:cNvPr id="4" name="矩形 3">
            <a:extLst>
              <a:ext uri="{FF2B5EF4-FFF2-40B4-BE49-F238E27FC236}">
                <a16:creationId xmlns:a16="http://schemas.microsoft.com/office/drawing/2014/main" id="{B96944AC-AC36-FF41-B61C-B7207F400C2D}"/>
              </a:ext>
            </a:extLst>
          </p:cNvPr>
          <p:cNvSpPr/>
          <p:nvPr/>
        </p:nvSpPr>
        <p:spPr>
          <a:xfrm>
            <a:off x="1093779" y="2610683"/>
            <a:ext cx="22196442" cy="10895290"/>
          </a:xfrm>
          <a:prstGeom prst="rect">
            <a:avLst/>
          </a:prstGeom>
        </p:spPr>
        <p:txBody>
          <a:bodyPr wrap="square">
            <a:spAutoFit/>
          </a:bodyPr>
          <a:lstStyle/>
          <a:p>
            <a:r>
              <a:rPr lang="en-US" altLang="zh-CN" sz="5400">
                <a:solidFill>
                  <a:schemeClr val="accent1"/>
                </a:solidFill>
              </a:rPr>
              <a:t>	</a:t>
            </a:r>
            <a:r>
              <a:rPr lang="zh-CN" altLang="en-US" sz="5400">
                <a:solidFill>
                  <a:schemeClr val="accent1"/>
                </a:solidFill>
              </a:rPr>
              <a:t>波卡的共识机制是提名权益证明（</a:t>
            </a:r>
            <a:r>
              <a:rPr lang="en-US" altLang="zh-CN" sz="5400">
                <a:solidFill>
                  <a:schemeClr val="accent1"/>
                </a:solidFill>
              </a:rPr>
              <a:t>NPOS</a:t>
            </a:r>
            <a:r>
              <a:rPr lang="zh-CN" altLang="en-US" sz="5400">
                <a:solidFill>
                  <a:schemeClr val="accent1"/>
                </a:solidFill>
              </a:rPr>
              <a:t>），在</a:t>
            </a:r>
            <a:r>
              <a:rPr lang="en-US" altLang="zh-CN" sz="5400">
                <a:solidFill>
                  <a:schemeClr val="accent1"/>
                </a:solidFill>
              </a:rPr>
              <a:t>POS</a:t>
            </a:r>
            <a:r>
              <a:rPr lang="zh-CN" altLang="en-US" sz="5400">
                <a:solidFill>
                  <a:schemeClr val="accent1"/>
                </a:solidFill>
              </a:rPr>
              <a:t>的基础上改良，完美解决了节点垄断的问题，使得网络足够去中心化，杜绝节点窜通作恶现象。</a:t>
            </a:r>
          </a:p>
          <a:p>
            <a:endParaRPr lang="en-US" altLang="zh-CN" sz="5400">
              <a:solidFill>
                <a:schemeClr val="accent1"/>
              </a:solidFill>
            </a:endParaRPr>
          </a:p>
          <a:p>
            <a:r>
              <a:rPr lang="en-US" altLang="zh-CN" sz="5400">
                <a:solidFill>
                  <a:schemeClr val="accent1"/>
                </a:solidFill>
              </a:rPr>
              <a:t>1</a:t>
            </a:r>
            <a:r>
              <a:rPr lang="zh-CN" altLang="en-US" sz="5400">
                <a:solidFill>
                  <a:schemeClr val="accent1"/>
                </a:solidFill>
              </a:rPr>
              <a:t>、单个节点的收益</a:t>
            </a:r>
          </a:p>
          <a:p>
            <a:br>
              <a:rPr lang="zh-CN" altLang="en-US" sz="5400">
                <a:solidFill>
                  <a:schemeClr val="accent1"/>
                </a:solidFill>
              </a:rPr>
            </a:br>
            <a:r>
              <a:rPr lang="en-US" altLang="zh-CN" sz="5400">
                <a:solidFill>
                  <a:schemeClr val="accent1"/>
                </a:solidFill>
              </a:rPr>
              <a:t>2</a:t>
            </a:r>
            <a:r>
              <a:rPr lang="zh-CN" altLang="en-US" sz="5400">
                <a:solidFill>
                  <a:schemeClr val="accent1"/>
                </a:solidFill>
              </a:rPr>
              <a:t>、验证人和提名人的收益</a:t>
            </a:r>
          </a:p>
          <a:p>
            <a:br>
              <a:rPr lang="zh-CN" altLang="en-US" sz="5400">
                <a:solidFill>
                  <a:schemeClr val="accent1"/>
                </a:solidFill>
              </a:rPr>
            </a:br>
            <a:r>
              <a:rPr lang="en-US" altLang="zh-CN" sz="5400">
                <a:solidFill>
                  <a:schemeClr val="accent1"/>
                </a:solidFill>
              </a:rPr>
              <a:t>3</a:t>
            </a:r>
            <a:r>
              <a:rPr lang="zh-CN" altLang="en-US" sz="5400">
                <a:solidFill>
                  <a:schemeClr val="accent1"/>
                </a:solidFill>
              </a:rPr>
              <a:t>、市场调节</a:t>
            </a:r>
          </a:p>
          <a:p>
            <a:br>
              <a:rPr lang="zh-CN" altLang="en-US" sz="5400"/>
            </a:br>
            <a:br>
              <a:rPr lang="zh-CN" altLang="en-US" sz="5400">
                <a:solidFill>
                  <a:schemeClr val="accent1"/>
                </a:solidFill>
              </a:rPr>
            </a:br>
            <a:br>
              <a:rPr lang="zh-CN" altLang="en-US" sz="5400">
                <a:solidFill>
                  <a:schemeClr val="accent1"/>
                </a:solidFill>
              </a:rPr>
            </a:br>
            <a:endParaRPr lang="zh-CN" altLang="en-US" sz="5400">
              <a:solidFill>
                <a:schemeClr val="accent1"/>
              </a:solidFill>
            </a:endParaRPr>
          </a:p>
        </p:txBody>
      </p:sp>
    </p:spTree>
    <p:extLst>
      <p:ext uri="{BB962C8B-B14F-4D97-AF65-F5344CB8AC3E}">
        <p14:creationId xmlns:p14="http://schemas.microsoft.com/office/powerpoint/2010/main" val="1935264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7405104"/>
          </a:xfrm>
        </p:spPr>
        <p:txBody>
          <a:bodyPr/>
          <a:lstStyle/>
          <a:p>
            <a:r>
              <a:rPr lang="en-US" altLang="zh-CN" b="1" dirty="0"/>
              <a:t>NPoS</a:t>
            </a:r>
            <a:r>
              <a:rPr lang="zh-CN" altLang="en-US" b="1" dirty="0"/>
              <a:t>去中心化的保证</a:t>
            </a:r>
          </a:p>
          <a:p>
            <a:endParaRPr lang="zh-CN" altLang="en" b="1" dirty="0"/>
          </a:p>
          <a:p>
            <a:br>
              <a:rPr lang="en" altLang="zh-CN" dirty="0"/>
            </a:br>
            <a:endParaRPr lang="zh-CN" altLang="en" b="1" dirty="0"/>
          </a:p>
          <a:p>
            <a:br>
              <a:rPr lang="en" altLang="zh-CN" dirty="0"/>
            </a:br>
            <a:endParaRPr lang="zh-CN" altLang="en-US" b="1" dirty="0"/>
          </a:p>
        </p:txBody>
      </p:sp>
      <p:pic>
        <p:nvPicPr>
          <p:cNvPr id="3" name="图片 2">
            <a:extLst>
              <a:ext uri="{FF2B5EF4-FFF2-40B4-BE49-F238E27FC236}">
                <a16:creationId xmlns:a16="http://schemas.microsoft.com/office/drawing/2014/main" id="{95D6F157-C6EC-8F4F-9236-87074A485E01}"/>
              </a:ext>
            </a:extLst>
          </p:cNvPr>
          <p:cNvPicPr>
            <a:picLocks noChangeAspect="1"/>
          </p:cNvPicPr>
          <p:nvPr/>
        </p:nvPicPr>
        <p:blipFill>
          <a:blip r:embed="rId3"/>
          <a:stretch>
            <a:fillRect/>
          </a:stretch>
        </p:blipFill>
        <p:spPr>
          <a:xfrm>
            <a:off x="855962" y="2750576"/>
            <a:ext cx="18118143" cy="10076400"/>
          </a:xfrm>
          <a:prstGeom prst="rect">
            <a:avLst/>
          </a:prstGeom>
        </p:spPr>
      </p:pic>
      <p:sp>
        <p:nvSpPr>
          <p:cNvPr id="5" name="文本框 4">
            <a:extLst>
              <a:ext uri="{FF2B5EF4-FFF2-40B4-BE49-F238E27FC236}">
                <a16:creationId xmlns:a16="http://schemas.microsoft.com/office/drawing/2014/main" id="{63C28F1E-FA32-2B48-BF87-BCCD58881236}"/>
              </a:ext>
            </a:extLst>
          </p:cNvPr>
          <p:cNvSpPr txBox="1"/>
          <p:nvPr/>
        </p:nvSpPr>
        <p:spPr>
          <a:xfrm>
            <a:off x="13417578" y="889024"/>
            <a:ext cx="10110460" cy="3416320"/>
          </a:xfrm>
          <a:prstGeom prst="rect">
            <a:avLst/>
          </a:prstGeom>
          <a:noFill/>
        </p:spPr>
        <p:txBody>
          <a:bodyPr wrap="none" rtlCol="0">
            <a:spAutoFit/>
          </a:bodyPr>
          <a:lstStyle/>
          <a:p>
            <a:r>
              <a:rPr kumimoji="1" lang="zh-CN" altLang="en-US" sz="5400"/>
              <a:t>奖励总数：</a:t>
            </a:r>
            <a:r>
              <a:rPr kumimoji="1" lang="en-US" altLang="zh-CN" sz="5400"/>
              <a:t>100</a:t>
            </a:r>
            <a:r>
              <a:rPr kumimoji="1" lang="zh-CN" altLang="en-US" sz="5400"/>
              <a:t>￥</a:t>
            </a:r>
            <a:endParaRPr kumimoji="1" lang="en-US" altLang="zh-CN" sz="5400"/>
          </a:p>
          <a:p>
            <a:r>
              <a:rPr kumimoji="1" lang="zh-CN" altLang="en-US" sz="5400"/>
              <a:t>所有提名人的质押总数：</a:t>
            </a:r>
            <a:r>
              <a:rPr kumimoji="1" lang="en-US" altLang="zh-CN" sz="5400"/>
              <a:t>1000</a:t>
            </a:r>
            <a:r>
              <a:rPr kumimoji="1" lang="zh-CN" altLang="en-US" sz="5400"/>
              <a:t>￥</a:t>
            </a:r>
            <a:endParaRPr kumimoji="1" lang="en-US" altLang="zh-CN" sz="5400"/>
          </a:p>
          <a:p>
            <a:r>
              <a:rPr kumimoji="1" lang="zh-CN" altLang="en-US" sz="5400"/>
              <a:t>你的质押数：</a:t>
            </a:r>
            <a:r>
              <a:rPr kumimoji="1" lang="en-US" altLang="zh-CN" sz="5400"/>
              <a:t>200</a:t>
            </a:r>
            <a:r>
              <a:rPr kumimoji="1" lang="zh-CN" altLang="en-US" sz="5400"/>
              <a:t>（</a:t>
            </a:r>
            <a:r>
              <a:rPr kumimoji="1" lang="en-US" altLang="zh-CN" sz="5400"/>
              <a:t>20%</a:t>
            </a:r>
            <a:r>
              <a:rPr kumimoji="1" lang="zh-CN" altLang="en-US" sz="5400"/>
              <a:t>）</a:t>
            </a:r>
            <a:endParaRPr kumimoji="1" lang="en-US" altLang="zh-CN" sz="5400"/>
          </a:p>
          <a:p>
            <a:r>
              <a:rPr kumimoji="1" lang="zh-CN" altLang="en-US" sz="5400"/>
              <a:t>你的奖励：</a:t>
            </a:r>
            <a:r>
              <a:rPr kumimoji="1" lang="en-US" altLang="zh-CN" sz="5400"/>
              <a:t>20</a:t>
            </a:r>
            <a:r>
              <a:rPr kumimoji="1" lang="zh-CN" altLang="en-US" sz="5400"/>
              <a:t>￥</a:t>
            </a:r>
          </a:p>
        </p:txBody>
      </p:sp>
    </p:spTree>
    <p:extLst>
      <p:ext uri="{BB962C8B-B14F-4D97-AF65-F5344CB8AC3E}">
        <p14:creationId xmlns:p14="http://schemas.microsoft.com/office/powerpoint/2010/main" val="101693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en" altLang="zh-CN" b="1"/>
              <a:t>Phragmén</a:t>
            </a:r>
            <a:r>
              <a:rPr lang="zh-CN" altLang="en-US" b="1"/>
              <a:t>选举算法</a:t>
            </a:r>
          </a:p>
        </p:txBody>
      </p:sp>
      <p:sp>
        <p:nvSpPr>
          <p:cNvPr id="4" name="矩形 3">
            <a:extLst>
              <a:ext uri="{FF2B5EF4-FFF2-40B4-BE49-F238E27FC236}">
                <a16:creationId xmlns:a16="http://schemas.microsoft.com/office/drawing/2014/main" id="{B96944AC-AC36-FF41-B61C-B7207F400C2D}"/>
              </a:ext>
            </a:extLst>
          </p:cNvPr>
          <p:cNvSpPr/>
          <p:nvPr/>
        </p:nvSpPr>
        <p:spPr>
          <a:xfrm>
            <a:off x="1093779" y="2610683"/>
            <a:ext cx="22196442" cy="9233297"/>
          </a:xfrm>
          <a:prstGeom prst="rect">
            <a:avLst/>
          </a:prstGeom>
        </p:spPr>
        <p:txBody>
          <a:bodyPr wrap="square">
            <a:spAutoFit/>
          </a:bodyPr>
          <a:lstStyle/>
          <a:p>
            <a:r>
              <a:rPr lang="en-US" altLang="zh-CN" sz="5400">
                <a:solidFill>
                  <a:schemeClr val="accent1"/>
                </a:solidFill>
              </a:rPr>
              <a:t>	</a:t>
            </a:r>
            <a:r>
              <a:rPr lang="zh-CN" altLang="en-US" sz="5400">
                <a:solidFill>
                  <a:schemeClr val="accent1"/>
                </a:solidFill>
              </a:rPr>
              <a:t>验证人选举算法是</a:t>
            </a:r>
            <a:r>
              <a:rPr lang="en-US" altLang="zh-CN" sz="5400">
                <a:solidFill>
                  <a:schemeClr val="accent1"/>
                </a:solidFill>
              </a:rPr>
              <a:t>NPoS</a:t>
            </a:r>
            <a:r>
              <a:rPr lang="zh-CN" altLang="en-US" sz="5400">
                <a:solidFill>
                  <a:schemeClr val="accent1"/>
                </a:solidFill>
              </a:rPr>
              <a:t>机制的核心，选举过程要具有公平代表性和安全性。</a:t>
            </a:r>
            <a:endParaRPr lang="en-US" altLang="zh-CN" sz="5400">
              <a:solidFill>
                <a:schemeClr val="accent1"/>
              </a:solidFill>
            </a:endParaRPr>
          </a:p>
          <a:p>
            <a:pPr marL="685800" indent="-685800">
              <a:buFont typeface="Wingdings" pitchFamily="2" charset="2"/>
              <a:buChar char="l"/>
            </a:pPr>
            <a:r>
              <a:rPr lang="en-US" altLang="zh-CN" sz="5400">
                <a:solidFill>
                  <a:schemeClr val="accent1"/>
                </a:solidFill>
              </a:rPr>
              <a:t>	</a:t>
            </a:r>
            <a:r>
              <a:rPr lang="zh-CN" altLang="en-US" sz="5400">
                <a:solidFill>
                  <a:schemeClr val="accent1"/>
                </a:solidFill>
              </a:rPr>
              <a:t>公平代表性：任何持有总股份至少 </a:t>
            </a:r>
            <a:r>
              <a:rPr lang="en-US" altLang="zh-CN" sz="5400">
                <a:solidFill>
                  <a:schemeClr val="accent1"/>
                </a:solidFill>
              </a:rPr>
              <a:t>1/n </a:t>
            </a:r>
            <a:r>
              <a:rPr lang="zh-CN" altLang="en-US" sz="5400">
                <a:solidFill>
                  <a:schemeClr val="accent1"/>
                </a:solidFill>
              </a:rPr>
              <a:t>的提名人都保证至少有一个他们信任的验证人当选</a:t>
            </a:r>
          </a:p>
          <a:p>
            <a:pPr marL="685800" indent="-685800">
              <a:buFont typeface="Wingdings" pitchFamily="2" charset="2"/>
              <a:buChar char="l"/>
            </a:pPr>
            <a:r>
              <a:rPr lang="en-US" altLang="zh-CN" sz="5400">
                <a:solidFill>
                  <a:schemeClr val="accent1"/>
                </a:solidFill>
              </a:rPr>
              <a:t>	</a:t>
            </a:r>
            <a:r>
              <a:rPr lang="zh-CN" altLang="en-US" sz="5400">
                <a:solidFill>
                  <a:schemeClr val="accent1"/>
                </a:solidFill>
              </a:rPr>
              <a:t>安全性：我们希望尽可能让对候选验证人很难获得一个验证人，他们只有得到足够高的支持才能做到这一点。因此，我们将选举结果的安全级别等同于被选验证人的最小支持数量。</a:t>
            </a:r>
          </a:p>
          <a:p>
            <a:br>
              <a:rPr lang="zh-CN" altLang="en-US" sz="5400"/>
            </a:br>
            <a:br>
              <a:rPr lang="zh-CN" altLang="en-US" sz="5400">
                <a:solidFill>
                  <a:schemeClr val="accent1"/>
                </a:solidFill>
              </a:rPr>
            </a:br>
            <a:br>
              <a:rPr lang="zh-CN" altLang="en-US" sz="5400">
                <a:solidFill>
                  <a:schemeClr val="accent1"/>
                </a:solidFill>
              </a:rPr>
            </a:br>
            <a:endParaRPr lang="zh-CN" altLang="en-US" sz="5400">
              <a:solidFill>
                <a:schemeClr val="accent1"/>
              </a:solidFill>
            </a:endParaRPr>
          </a:p>
        </p:txBody>
      </p:sp>
    </p:spTree>
    <p:extLst>
      <p:ext uri="{BB962C8B-B14F-4D97-AF65-F5344CB8AC3E}">
        <p14:creationId xmlns:p14="http://schemas.microsoft.com/office/powerpoint/2010/main" val="1114027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en" altLang="zh-CN" b="1"/>
              <a:t>Phragmén</a:t>
            </a:r>
            <a:r>
              <a:rPr lang="zh-CN" altLang="en-US" b="1"/>
              <a:t>选举算法</a:t>
            </a:r>
          </a:p>
        </p:txBody>
      </p:sp>
      <p:pic>
        <p:nvPicPr>
          <p:cNvPr id="5" name="图片 4" descr="图示&#10;&#10;描述已自动生成">
            <a:extLst>
              <a:ext uri="{FF2B5EF4-FFF2-40B4-BE49-F238E27FC236}">
                <a16:creationId xmlns:a16="http://schemas.microsoft.com/office/drawing/2014/main" id="{4E33EA68-7756-E942-9901-C0DD70E39E75}"/>
              </a:ext>
            </a:extLst>
          </p:cNvPr>
          <p:cNvPicPr>
            <a:picLocks noChangeAspect="1"/>
          </p:cNvPicPr>
          <p:nvPr/>
        </p:nvPicPr>
        <p:blipFill>
          <a:blip r:embed="rId3"/>
          <a:stretch>
            <a:fillRect/>
          </a:stretch>
        </p:blipFill>
        <p:spPr>
          <a:xfrm>
            <a:off x="4570412" y="2089353"/>
            <a:ext cx="15243176" cy="11128005"/>
          </a:xfrm>
          <a:prstGeom prst="rect">
            <a:avLst/>
          </a:prstGeom>
        </p:spPr>
      </p:pic>
    </p:spTree>
    <p:extLst>
      <p:ext uri="{BB962C8B-B14F-4D97-AF65-F5344CB8AC3E}">
        <p14:creationId xmlns:p14="http://schemas.microsoft.com/office/powerpoint/2010/main" val="207474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ṧḷiḋé"/>
        <p:cNvGrpSpPr/>
        <p:nvPr/>
      </p:nvGrpSpPr>
      <p:grpSpPr>
        <a:xfrm>
          <a:off x="0" y="0"/>
          <a:ext cx="0" cy="0"/>
          <a:chOff x="0" y="0"/>
          <a:chExt cx="0" cy="0"/>
        </a:xfrm>
      </p:grpSpPr>
      <p:sp>
        <p:nvSpPr>
          <p:cNvPr id="2" name="îšļïḑé">
            <a:extLst>
              <a:ext uri="{FF2B5EF4-FFF2-40B4-BE49-F238E27FC236}">
                <a16:creationId xmlns:a16="http://schemas.microsoft.com/office/drawing/2014/main" id="{BF1BEC36-D7A1-471B-B6EE-30A7C3BD1AD4}"/>
              </a:ext>
            </a:extLst>
          </p:cNvPr>
          <p:cNvSpPr>
            <a:spLocks noGrp="1"/>
          </p:cNvSpPr>
          <p:nvPr>
            <p:ph type="body" sz="quarter" idx="10"/>
          </p:nvPr>
        </p:nvSpPr>
        <p:spPr>
          <a:xfrm>
            <a:off x="2772697" y="889024"/>
            <a:ext cx="20269566" cy="1200329"/>
          </a:xfrm>
        </p:spPr>
        <p:txBody>
          <a:bodyPr/>
          <a:lstStyle/>
          <a:p>
            <a:r>
              <a:rPr lang="zh-CN" altLang="en-US" b="1" dirty="0"/>
              <a:t>什么是</a:t>
            </a:r>
            <a:r>
              <a:rPr lang="en-US" altLang="zh-CN" b="1" dirty="0"/>
              <a:t>Staking</a:t>
            </a:r>
            <a:endParaRPr lang="zh-CN" altLang="en-US" b="1" dirty="0"/>
          </a:p>
        </p:txBody>
      </p:sp>
      <p:sp>
        <p:nvSpPr>
          <p:cNvPr id="1309" name="îŝḻíḋe"/>
          <p:cNvSpPr txBox="1"/>
          <p:nvPr/>
        </p:nvSpPr>
        <p:spPr>
          <a:xfrm>
            <a:off x="1645428" y="2572517"/>
            <a:ext cx="21093143" cy="10568534"/>
          </a:xfrm>
          <a:prstGeom prst="rect">
            <a:avLst/>
          </a:prstGeom>
        </p:spPr>
        <p:txBody>
          <a:bodyPr vert="horz" wrap="square" rtlCol="0" anchor="t" anchorCtr="0">
            <a:spAutoFit/>
          </a:bodyPr>
          <a:lstStyle/>
          <a:p>
            <a:pPr>
              <a:lnSpc>
                <a:spcPct val="150000"/>
              </a:lnSpc>
            </a:pPr>
            <a:r>
              <a:rPr lang="en" altLang="zh-CN" sz="6600" b="1" dirty="0">
                <a:solidFill>
                  <a:schemeClr val="accent1"/>
                </a:solidFill>
                <a:latin typeface="Arial" panose="020B0604020202020204" pitchFamily="34" charset="0"/>
                <a:ea typeface="微软雅黑" panose="020B0503020204020204" pitchFamily="34" charset="-122"/>
              </a:rPr>
              <a:t>Staking </a:t>
            </a:r>
            <a:r>
              <a:rPr lang="zh-CN" altLang="en-US" sz="6600" b="1" dirty="0">
                <a:solidFill>
                  <a:schemeClr val="accent1"/>
                </a:solidFill>
                <a:latin typeface="Arial" panose="020B0604020202020204" pitchFamily="34" charset="0"/>
                <a:ea typeface="微软雅黑" panose="020B0503020204020204" pitchFamily="34" charset="-122"/>
              </a:rPr>
              <a:t>：</a:t>
            </a:r>
            <a:endParaRPr lang="en-US" altLang="zh-CN" sz="6600" b="1" dirty="0">
              <a:solidFill>
                <a:schemeClr val="accent1"/>
              </a:solidFill>
              <a:latin typeface="Arial" panose="020B0604020202020204" pitchFamily="34" charset="0"/>
              <a:ea typeface="微软雅黑" panose="020B0503020204020204" pitchFamily="34" charset="-122"/>
            </a:endParaRPr>
          </a:p>
          <a:p>
            <a:pPr>
              <a:lnSpc>
                <a:spcPct val="150000"/>
              </a:lnSpc>
            </a:pPr>
            <a:r>
              <a:rPr lang="en-US" altLang="zh-CN" sz="6600" b="1" dirty="0">
                <a:solidFill>
                  <a:schemeClr val="accent1"/>
                </a:solidFill>
                <a:latin typeface="Arial" panose="020B0604020202020204" pitchFamily="34" charset="0"/>
                <a:ea typeface="微软雅黑" panose="020B0503020204020204" pitchFamily="34" charset="-122"/>
              </a:rPr>
              <a:t>		</a:t>
            </a:r>
            <a:r>
              <a:rPr lang="zh-CN" altLang="en-US" sz="6600" b="1" dirty="0">
                <a:solidFill>
                  <a:schemeClr val="accent1"/>
                </a:solidFill>
                <a:latin typeface="Arial" panose="020B0604020202020204" pitchFamily="34" charset="0"/>
                <a:ea typeface="微软雅黑" panose="020B0503020204020204" pitchFamily="34" charset="-122"/>
              </a:rPr>
              <a:t>是一个管理网络维护者的抵押资金的模块。网络维护者也称为</a:t>
            </a:r>
            <a:r>
              <a:rPr lang="en" altLang="zh-CN" sz="6600" b="1" dirty="0">
                <a:solidFill>
                  <a:schemeClr val="accent1"/>
                </a:solidFill>
                <a:latin typeface="Arial" panose="020B0604020202020204" pitchFamily="34" charset="0"/>
                <a:ea typeface="微软雅黑" panose="020B0503020204020204" pitchFamily="34" charset="-122"/>
              </a:rPr>
              <a:t>Authorities (</a:t>
            </a:r>
            <a:r>
              <a:rPr lang="zh-CN" altLang="en-US" sz="6600" b="1" dirty="0">
                <a:solidFill>
                  <a:schemeClr val="accent1"/>
                </a:solidFill>
                <a:latin typeface="Arial" panose="020B0604020202020204" pitchFamily="34" charset="0"/>
                <a:ea typeface="微软雅黑" panose="020B0503020204020204" pitchFamily="34" charset="-122"/>
              </a:rPr>
              <a:t>出块人</a:t>
            </a:r>
            <a:r>
              <a:rPr lang="en-US" altLang="zh-CN" sz="6600" b="1" dirty="0">
                <a:solidFill>
                  <a:schemeClr val="accent1"/>
                </a:solidFill>
                <a:latin typeface="Arial" panose="020B0604020202020204" pitchFamily="34" charset="0"/>
                <a:ea typeface="微软雅黑" panose="020B0503020204020204" pitchFamily="34" charset="-122"/>
              </a:rPr>
              <a:t>)</a:t>
            </a:r>
            <a:r>
              <a:rPr lang="zh-CN" altLang="en-US" sz="6600" b="1" dirty="0">
                <a:solidFill>
                  <a:schemeClr val="accent1"/>
                </a:solidFill>
                <a:latin typeface="Arial" panose="020B0604020202020204" pitchFamily="34" charset="0"/>
                <a:ea typeface="微软雅黑" panose="020B0503020204020204" pitchFamily="34" charset="-122"/>
              </a:rPr>
              <a:t>或者</a:t>
            </a:r>
            <a:r>
              <a:rPr lang="en" altLang="zh-CN" sz="6600" b="1" dirty="0">
                <a:solidFill>
                  <a:schemeClr val="accent1"/>
                </a:solidFill>
                <a:latin typeface="Arial" panose="020B0604020202020204" pitchFamily="34" charset="0"/>
                <a:ea typeface="微软雅黑" panose="020B0503020204020204" pitchFamily="34" charset="-122"/>
              </a:rPr>
              <a:t>Validators (</a:t>
            </a:r>
            <a:r>
              <a:rPr lang="zh-CN" altLang="en-US" sz="6600" b="1" dirty="0">
                <a:solidFill>
                  <a:schemeClr val="accent1"/>
                </a:solidFill>
                <a:latin typeface="Arial" panose="020B0604020202020204" pitchFamily="34" charset="0"/>
                <a:ea typeface="微软雅黑" panose="020B0503020204020204" pitchFamily="34" charset="-122"/>
              </a:rPr>
              <a:t>验证人</a:t>
            </a:r>
            <a:r>
              <a:rPr lang="en-US" altLang="zh-CN" sz="6600" b="1" dirty="0">
                <a:solidFill>
                  <a:schemeClr val="accent1"/>
                </a:solidFill>
                <a:latin typeface="Arial" panose="020B0604020202020204" pitchFamily="34" charset="0"/>
                <a:ea typeface="微软雅黑" panose="020B0503020204020204" pitchFamily="34" charset="-122"/>
              </a:rPr>
              <a:t>)</a:t>
            </a:r>
            <a:r>
              <a:rPr lang="zh-CN" altLang="en-US" sz="6600" b="1" dirty="0">
                <a:solidFill>
                  <a:schemeClr val="accent1"/>
                </a:solidFill>
                <a:latin typeface="Arial" panose="020B0604020202020204" pitchFamily="34" charset="0"/>
                <a:ea typeface="微软雅黑" panose="020B0503020204020204" pitchFamily="34" charset="-122"/>
              </a:rPr>
              <a:t>，它们是基于抵押资金被选中，它们在正常履行职责的情况下会获得奖励，如果行为不当则会受到惩罚</a:t>
            </a:r>
            <a:r>
              <a:rPr lang="en-US" altLang="zh-CN" sz="6600" b="1" dirty="0">
                <a:solidFill>
                  <a:schemeClr val="accent1"/>
                </a:solidFill>
                <a:latin typeface="Arial" panose="020B0604020202020204" pitchFamily="34" charset="0"/>
                <a:ea typeface="微软雅黑" panose="020B0503020204020204" pitchFamily="34" charset="-122"/>
              </a:rPr>
              <a:t>(</a:t>
            </a:r>
            <a:r>
              <a:rPr lang="zh-CN" altLang="en-US" sz="6600" b="1" dirty="0">
                <a:solidFill>
                  <a:schemeClr val="accent1"/>
                </a:solidFill>
                <a:latin typeface="Arial" panose="020B0604020202020204" pitchFamily="34" charset="0"/>
                <a:ea typeface="微软雅黑" panose="020B0503020204020204" pitchFamily="34" charset="-122"/>
              </a:rPr>
              <a:t>没收一定的资金</a:t>
            </a:r>
            <a:r>
              <a:rPr lang="en-US" altLang="zh-CN" sz="6600" b="1" dirty="0">
                <a:solidFill>
                  <a:schemeClr val="accent1"/>
                </a:solidFill>
                <a:latin typeface="Arial" panose="020B0604020202020204" pitchFamily="34" charset="0"/>
                <a:ea typeface="微软雅黑" panose="020B0503020204020204" pitchFamily="34" charset="-122"/>
              </a:rPr>
              <a:t>)</a:t>
            </a:r>
            <a:r>
              <a:rPr lang="zh-CN" altLang="en-US" sz="6600" b="1" dirty="0">
                <a:solidFill>
                  <a:schemeClr val="accent1"/>
                </a:solidFill>
                <a:latin typeface="Arial" panose="020B0604020202020204" pitchFamily="34" charset="0"/>
                <a:ea typeface="微软雅黑" panose="020B0503020204020204" pitchFamily="34" charset="-122"/>
              </a:rPr>
              <a:t>。</a:t>
            </a:r>
          </a:p>
          <a:p>
            <a:pPr algn="ctr">
              <a:lnSpc>
                <a:spcPct val="150000"/>
              </a:lnSpc>
            </a:pPr>
            <a:endParaRPr lang="en-US" altLang="zh-CN" sz="6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044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与传统数字货币的区别</a:t>
            </a:r>
          </a:p>
        </p:txBody>
      </p:sp>
      <p:sp>
        <p:nvSpPr>
          <p:cNvPr id="10" name="矩形 9">
            <a:extLst>
              <a:ext uri="{FF2B5EF4-FFF2-40B4-BE49-F238E27FC236}">
                <a16:creationId xmlns:a16="http://schemas.microsoft.com/office/drawing/2014/main" id="{F88F4EEC-D687-CF4D-97B8-FE544CF1B859}"/>
              </a:ext>
            </a:extLst>
          </p:cNvPr>
          <p:cNvSpPr/>
          <p:nvPr/>
        </p:nvSpPr>
        <p:spPr>
          <a:xfrm>
            <a:off x="972008" y="3682538"/>
            <a:ext cx="22439980" cy="8032968"/>
          </a:xfrm>
          <a:prstGeom prst="rect">
            <a:avLst/>
          </a:prstGeom>
        </p:spPr>
        <p:txBody>
          <a:bodyPr wrap="square">
            <a:spAutoFit/>
          </a:bodyPr>
          <a:lstStyle/>
          <a:p>
            <a:r>
              <a:rPr lang="en-US" altLang="zh-CN" sz="6000" b="1" dirty="0">
                <a:solidFill>
                  <a:srgbClr val="43449A"/>
                </a:solidFill>
                <a:latin typeface="Arial" panose="020B0604020202020204" pitchFamily="34" charset="0"/>
                <a:ea typeface="微软雅黑" panose="020B0503020204020204" pitchFamily="34" charset="-122"/>
              </a:rPr>
              <a:t>	</a:t>
            </a:r>
            <a:r>
              <a:rPr lang="zh-CN" altLang="en-US" sz="6000" dirty="0">
                <a:solidFill>
                  <a:srgbClr val="43449A"/>
                </a:solidFill>
                <a:latin typeface="Arial" panose="020B0604020202020204" pitchFamily="34" charset="0"/>
                <a:ea typeface="微软雅黑" panose="020B0503020204020204" pitchFamily="34" charset="-122"/>
              </a:rPr>
              <a:t>质押经济本质上</a:t>
            </a:r>
            <a:r>
              <a:rPr lang="zh-CN" altLang="en-US" sz="6000" dirty="0">
                <a:solidFill>
                  <a:schemeClr val="accent1"/>
                </a:solidFill>
                <a:latin typeface="Arial" panose="020B0604020202020204" pitchFamily="34" charset="0"/>
                <a:ea typeface="微软雅黑" panose="020B0503020204020204" pitchFamily="34" charset="-122"/>
              </a:rPr>
              <a:t>来说</a:t>
            </a:r>
            <a:r>
              <a:rPr lang="zh-CN" altLang="en-US" sz="6000" dirty="0">
                <a:solidFill>
                  <a:srgbClr val="43449A"/>
                </a:solidFill>
                <a:latin typeface="Arial" panose="020B0604020202020204" pitchFamily="34" charset="0"/>
                <a:ea typeface="微软雅黑" panose="020B0503020204020204" pitchFamily="34" charset="-122"/>
              </a:rPr>
              <a:t>也是一种挖矿，但和我们通常所说的比特币挖矿，以太坊挖矿不同。</a:t>
            </a:r>
            <a:endParaRPr lang="en-US" altLang="zh-CN" sz="6000" dirty="0">
              <a:solidFill>
                <a:srgbClr val="43449A"/>
              </a:solidFill>
              <a:latin typeface="Arial" panose="020B0604020202020204" pitchFamily="34" charset="0"/>
              <a:ea typeface="微软雅黑" panose="020B0503020204020204" pitchFamily="34" charset="-122"/>
            </a:endParaRPr>
          </a:p>
          <a:p>
            <a:endParaRPr lang="en-US" altLang="zh-CN" sz="6000" dirty="0">
              <a:solidFill>
                <a:srgbClr val="43449A"/>
              </a:solidFill>
              <a:latin typeface="Arial" panose="020B0604020202020204" pitchFamily="34" charset="0"/>
              <a:ea typeface="微软雅黑" panose="020B0503020204020204" pitchFamily="34" charset="-122"/>
            </a:endParaRPr>
          </a:p>
          <a:p>
            <a:r>
              <a:rPr lang="en-US" altLang="zh-CN" sz="6000" dirty="0">
                <a:solidFill>
                  <a:schemeClr val="accent1"/>
                </a:solidFill>
              </a:rPr>
              <a:t>	</a:t>
            </a:r>
            <a:r>
              <a:rPr lang="zh-CN" altLang="en-US" sz="6000" dirty="0">
                <a:solidFill>
                  <a:schemeClr val="accent1"/>
                </a:solidFill>
              </a:rPr>
              <a:t>比特币，以太坊，</a:t>
            </a:r>
            <a:r>
              <a:rPr lang="en" altLang="zh-CN" sz="6000" dirty="0">
                <a:solidFill>
                  <a:schemeClr val="accent1"/>
                </a:solidFill>
              </a:rPr>
              <a:t>BCH</a:t>
            </a:r>
            <a:r>
              <a:rPr lang="zh-CN" altLang="en-US" sz="6000" dirty="0">
                <a:solidFill>
                  <a:schemeClr val="accent1"/>
                </a:solidFill>
              </a:rPr>
              <a:t>等这些数字货币都是基于工作量证明</a:t>
            </a:r>
            <a:r>
              <a:rPr lang="en" altLang="zh-CN" sz="6000" dirty="0">
                <a:solidFill>
                  <a:schemeClr val="accent1"/>
                </a:solidFill>
              </a:rPr>
              <a:t>Proof-of-Work</a:t>
            </a:r>
            <a:r>
              <a:rPr lang="zh-CN" altLang="en" sz="6000" dirty="0">
                <a:solidFill>
                  <a:schemeClr val="accent1"/>
                </a:solidFill>
              </a:rPr>
              <a:t>（</a:t>
            </a:r>
            <a:r>
              <a:rPr lang="en" altLang="zh-CN" sz="6000" dirty="0" err="1">
                <a:solidFill>
                  <a:schemeClr val="accent1"/>
                </a:solidFill>
              </a:rPr>
              <a:t>PoW</a:t>
            </a:r>
            <a:r>
              <a:rPr lang="zh-CN" altLang="en" sz="6000" dirty="0">
                <a:solidFill>
                  <a:schemeClr val="accent1"/>
                </a:solidFill>
              </a:rPr>
              <a:t>）</a:t>
            </a:r>
            <a:r>
              <a:rPr lang="zh-CN" altLang="en-US" sz="6000" dirty="0">
                <a:solidFill>
                  <a:schemeClr val="accent1"/>
                </a:solidFill>
              </a:rPr>
              <a:t>的数字货币，产生新的货币都是比拼算力。</a:t>
            </a:r>
            <a:endParaRPr lang="en-US" altLang="zh-CN" sz="6000" dirty="0">
              <a:solidFill>
                <a:schemeClr val="accent1"/>
              </a:solidFill>
            </a:endParaRPr>
          </a:p>
          <a:p>
            <a:r>
              <a:rPr lang="en-US" altLang="zh-CN" sz="6000" dirty="0">
                <a:solidFill>
                  <a:schemeClr val="accent1"/>
                </a:solidFill>
              </a:rPr>
              <a:t>	</a:t>
            </a:r>
          </a:p>
          <a:p>
            <a:r>
              <a:rPr lang="en-US" altLang="zh-CN" sz="6000" dirty="0">
                <a:solidFill>
                  <a:schemeClr val="accent1"/>
                </a:solidFill>
              </a:rPr>
              <a:t>	</a:t>
            </a:r>
            <a:endParaRPr lang="en-US" altLang="zh-CN" sz="6000" b="1" dirty="0">
              <a:solidFill>
                <a:srgbClr val="43449A"/>
              </a:solidFill>
              <a:latin typeface="Arial" panose="020B0604020202020204" pitchFamily="34" charset="0"/>
              <a:ea typeface="微软雅黑" panose="020B0503020204020204" pitchFamily="34" charset="-122"/>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
        <p:nvSpPr>
          <p:cNvPr id="5" name="矩形 4">
            <a:extLst>
              <a:ext uri="{FF2B5EF4-FFF2-40B4-BE49-F238E27FC236}">
                <a16:creationId xmlns:a16="http://schemas.microsoft.com/office/drawing/2014/main" id="{C7B968D4-45D2-5440-BEE5-EF43922E3287}"/>
              </a:ext>
            </a:extLst>
          </p:cNvPr>
          <p:cNvSpPr/>
          <p:nvPr/>
        </p:nvSpPr>
        <p:spPr>
          <a:xfrm>
            <a:off x="972009" y="6060094"/>
            <a:ext cx="22439979" cy="646331"/>
          </a:xfrm>
          <a:prstGeom prst="rect">
            <a:avLst/>
          </a:prstGeom>
        </p:spPr>
        <p:txBody>
          <a:bodyPr wrap="square">
            <a:spAutoFit/>
          </a:bodyPr>
          <a:lstStyle/>
          <a:p>
            <a:br>
              <a:rPr lang="zh-CN" altLang="en-US" dirty="0"/>
            </a:br>
            <a:endParaRPr lang="zh-CN" altLang="en-US" dirty="0">
              <a:effectLst/>
            </a:endParaRPr>
          </a:p>
        </p:txBody>
      </p:sp>
    </p:spTree>
    <p:extLst>
      <p:ext uri="{BB962C8B-B14F-4D97-AF65-F5344CB8AC3E}">
        <p14:creationId xmlns:p14="http://schemas.microsoft.com/office/powerpoint/2010/main" val="104234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与传统数字货币的区别</a:t>
            </a:r>
          </a:p>
        </p:txBody>
      </p:sp>
      <p:sp>
        <p:nvSpPr>
          <p:cNvPr id="10" name="矩形 9">
            <a:extLst>
              <a:ext uri="{FF2B5EF4-FFF2-40B4-BE49-F238E27FC236}">
                <a16:creationId xmlns:a16="http://schemas.microsoft.com/office/drawing/2014/main" id="{F88F4EEC-D687-CF4D-97B8-FE544CF1B859}"/>
              </a:ext>
            </a:extLst>
          </p:cNvPr>
          <p:cNvSpPr/>
          <p:nvPr/>
        </p:nvSpPr>
        <p:spPr>
          <a:xfrm>
            <a:off x="972010" y="3028984"/>
            <a:ext cx="22439980" cy="11633954"/>
          </a:xfrm>
          <a:prstGeom prst="rect">
            <a:avLst/>
          </a:prstGeom>
        </p:spPr>
        <p:txBody>
          <a:bodyPr wrap="square">
            <a:spAutoFit/>
          </a:bodyPr>
          <a:lstStyle/>
          <a:p>
            <a:r>
              <a:rPr lang="en" altLang="zh-CN" sz="6000" b="1" dirty="0">
                <a:solidFill>
                  <a:schemeClr val="accent1"/>
                </a:solidFill>
              </a:rPr>
              <a:t>	</a:t>
            </a:r>
            <a:r>
              <a:rPr lang="en" altLang="zh-CN" sz="6000" dirty="0">
                <a:solidFill>
                  <a:schemeClr val="accent1"/>
                </a:solidFill>
              </a:rPr>
              <a:t>Staking(</a:t>
            </a:r>
            <a:r>
              <a:rPr lang="zh-CN" altLang="en-US" sz="6000" dirty="0">
                <a:solidFill>
                  <a:schemeClr val="accent1"/>
                </a:solidFill>
              </a:rPr>
              <a:t>质押</a:t>
            </a:r>
            <a:r>
              <a:rPr lang="en-US" altLang="zh-CN" sz="6000" dirty="0">
                <a:solidFill>
                  <a:schemeClr val="accent1"/>
                </a:solidFill>
              </a:rPr>
              <a:t>)</a:t>
            </a:r>
            <a:r>
              <a:rPr lang="zh-CN" altLang="en-US" sz="6000" dirty="0">
                <a:solidFill>
                  <a:schemeClr val="accent1"/>
                </a:solidFill>
              </a:rPr>
              <a:t>则是另外一种挖矿方式。通常基于权益证明</a:t>
            </a:r>
            <a:r>
              <a:rPr lang="en" altLang="zh-CN" sz="6000" dirty="0">
                <a:solidFill>
                  <a:schemeClr val="accent1"/>
                </a:solidFill>
              </a:rPr>
              <a:t>Proof-of-Stake</a:t>
            </a:r>
            <a:r>
              <a:rPr lang="zh-CN" altLang="en" sz="6000" dirty="0">
                <a:solidFill>
                  <a:schemeClr val="accent1"/>
                </a:solidFill>
              </a:rPr>
              <a:t>（</a:t>
            </a:r>
            <a:r>
              <a:rPr lang="en" altLang="zh-CN" sz="6000" dirty="0" err="1">
                <a:solidFill>
                  <a:schemeClr val="accent1"/>
                </a:solidFill>
              </a:rPr>
              <a:t>PoS</a:t>
            </a:r>
            <a:r>
              <a:rPr lang="zh-CN" altLang="en" sz="6000" dirty="0">
                <a:solidFill>
                  <a:schemeClr val="accent1"/>
                </a:solidFill>
              </a:rPr>
              <a:t>）</a:t>
            </a:r>
            <a:r>
              <a:rPr lang="zh-CN" altLang="en-US" sz="6000" dirty="0">
                <a:solidFill>
                  <a:schemeClr val="accent1"/>
                </a:solidFill>
              </a:rPr>
              <a:t>和提名权益证明</a:t>
            </a:r>
            <a:r>
              <a:rPr lang="en" altLang="zh-CN" sz="6000" dirty="0">
                <a:solidFill>
                  <a:schemeClr val="accent1"/>
                </a:solidFill>
              </a:rPr>
              <a:t>Nominated Proof-of-Stake</a:t>
            </a:r>
            <a:r>
              <a:rPr lang="zh-CN" altLang="en" sz="6000" dirty="0">
                <a:solidFill>
                  <a:schemeClr val="accent1"/>
                </a:solidFill>
              </a:rPr>
              <a:t>（</a:t>
            </a:r>
            <a:r>
              <a:rPr lang="en" altLang="zh-CN" sz="6000" dirty="0" err="1">
                <a:solidFill>
                  <a:schemeClr val="accent1"/>
                </a:solidFill>
              </a:rPr>
              <a:t>NPoS</a:t>
            </a:r>
            <a:r>
              <a:rPr lang="zh-CN" altLang="en" sz="6000" dirty="0">
                <a:solidFill>
                  <a:schemeClr val="accent1"/>
                </a:solidFill>
              </a:rPr>
              <a:t>）。</a:t>
            </a:r>
            <a:endParaRPr lang="en-US" altLang="zh-CN" sz="6000" dirty="0">
              <a:solidFill>
                <a:schemeClr val="accent1"/>
              </a:solidFill>
            </a:endParaRPr>
          </a:p>
          <a:p>
            <a:endParaRPr lang="en-US" altLang="zh-CN" sz="6000" dirty="0">
              <a:solidFill>
                <a:schemeClr val="accent1"/>
              </a:solidFill>
            </a:endParaRPr>
          </a:p>
          <a:p>
            <a:endParaRPr lang="zh-CN" altLang="en-US" dirty="0"/>
          </a:p>
          <a:p>
            <a:r>
              <a:rPr lang="en-US" altLang="zh-CN" sz="6000" dirty="0">
                <a:solidFill>
                  <a:schemeClr val="accent1"/>
                </a:solidFill>
              </a:rPr>
              <a:t>	</a:t>
            </a:r>
            <a:r>
              <a:rPr lang="zh-CN" altLang="en-US" sz="6000" dirty="0">
                <a:solidFill>
                  <a:schemeClr val="accent1"/>
                </a:solidFill>
              </a:rPr>
              <a:t>在这种挖矿方式中，区块链系统中的节点不需要太高的算力，而只需要质押一定数量的代币，运行一段时间后就可以产生新的货币，而产生的新货币就是通过质押得到的收益。</a:t>
            </a:r>
            <a:endParaRPr lang="en-US" altLang="zh-CN" sz="6000" dirty="0">
              <a:solidFill>
                <a:schemeClr val="accent1"/>
              </a:solidFill>
            </a:endParaRPr>
          </a:p>
          <a:p>
            <a:br>
              <a:rPr lang="zh-CN" altLang="en-US" sz="6000" dirty="0"/>
            </a:br>
            <a:endParaRPr lang="zh-CN" altLang="en-US" dirty="0"/>
          </a:p>
          <a:p>
            <a:pPr lvl="1"/>
            <a:r>
              <a:rPr lang="zh-CN" altLang="en-US" sz="6000" dirty="0">
                <a:solidFill>
                  <a:schemeClr val="accent1"/>
                </a:solidFill>
              </a:rPr>
              <a:t>这就相当于我们把钱存在银行，每年能够得到一定的利息一样。</a:t>
            </a:r>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797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与传统数字货币的区别</a:t>
            </a:r>
          </a:p>
        </p:txBody>
      </p:sp>
      <p:sp>
        <p:nvSpPr>
          <p:cNvPr id="10" name="矩形 9">
            <a:extLst>
              <a:ext uri="{FF2B5EF4-FFF2-40B4-BE49-F238E27FC236}">
                <a16:creationId xmlns:a16="http://schemas.microsoft.com/office/drawing/2014/main" id="{F88F4EEC-D687-CF4D-97B8-FE544CF1B859}"/>
              </a:ext>
            </a:extLst>
          </p:cNvPr>
          <p:cNvSpPr/>
          <p:nvPr/>
        </p:nvSpPr>
        <p:spPr>
          <a:xfrm>
            <a:off x="1687490" y="10380152"/>
            <a:ext cx="22439980" cy="3970318"/>
          </a:xfrm>
          <a:prstGeom prst="rect">
            <a:avLst/>
          </a:prstGeom>
        </p:spPr>
        <p:txBody>
          <a:bodyPr wrap="square">
            <a:spAutoFit/>
          </a:bodyPr>
          <a:lstStyle/>
          <a:p>
            <a:br>
              <a:rPr lang="zh-CN" altLang="en-US" sz="6000" dirty="0"/>
            </a:br>
            <a:endParaRPr lang="zh-CN" altLang="en-US" dirty="0"/>
          </a:p>
          <a:p>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pic>
        <p:nvPicPr>
          <p:cNvPr id="5" name="图片 4" descr="图表, 折线图&#10;&#10;描述已自动生成">
            <a:extLst>
              <a:ext uri="{FF2B5EF4-FFF2-40B4-BE49-F238E27FC236}">
                <a16:creationId xmlns:a16="http://schemas.microsoft.com/office/drawing/2014/main" id="{E2642896-CBBF-4E47-8A14-23BB26EFA67F}"/>
              </a:ext>
            </a:extLst>
          </p:cNvPr>
          <p:cNvPicPr>
            <a:picLocks noChangeAspect="1"/>
          </p:cNvPicPr>
          <p:nvPr/>
        </p:nvPicPr>
        <p:blipFill>
          <a:blip r:embed="rId3"/>
          <a:stretch>
            <a:fillRect/>
          </a:stretch>
        </p:blipFill>
        <p:spPr>
          <a:xfrm>
            <a:off x="3386418" y="2646182"/>
            <a:ext cx="17949840" cy="9906036"/>
          </a:xfrm>
          <a:prstGeom prst="rect">
            <a:avLst/>
          </a:prstGeom>
        </p:spPr>
      </p:pic>
    </p:spTree>
    <p:extLst>
      <p:ext uri="{BB962C8B-B14F-4D97-AF65-F5344CB8AC3E}">
        <p14:creationId xmlns:p14="http://schemas.microsoft.com/office/powerpoint/2010/main" val="155386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3B0D3F-D0F4-904D-B7F7-822ABE160C47}"/>
              </a:ext>
            </a:extLst>
          </p:cNvPr>
          <p:cNvSpPr>
            <a:spLocks noGrp="1"/>
          </p:cNvSpPr>
          <p:nvPr>
            <p:ph type="body" sz="quarter" idx="10"/>
          </p:nvPr>
        </p:nvSpPr>
        <p:spPr>
          <a:xfrm>
            <a:off x="2772697" y="889024"/>
            <a:ext cx="20269566" cy="1200329"/>
          </a:xfrm>
        </p:spPr>
        <p:txBody>
          <a:bodyPr/>
          <a:lstStyle/>
          <a:p>
            <a:r>
              <a:rPr lang="zh-CN" altLang="en-US" b="1" dirty="0"/>
              <a:t>为什么会产生</a:t>
            </a:r>
            <a:r>
              <a:rPr lang="en-US" altLang="zh-CN" b="1" dirty="0" err="1"/>
              <a:t>PoS</a:t>
            </a:r>
            <a:endParaRPr lang="zh-CN" altLang="en-US" b="1" dirty="0"/>
          </a:p>
        </p:txBody>
      </p:sp>
      <p:sp>
        <p:nvSpPr>
          <p:cNvPr id="10" name="矩形 9">
            <a:extLst>
              <a:ext uri="{FF2B5EF4-FFF2-40B4-BE49-F238E27FC236}">
                <a16:creationId xmlns:a16="http://schemas.microsoft.com/office/drawing/2014/main" id="{F88F4EEC-D687-CF4D-97B8-FE544CF1B859}"/>
              </a:ext>
            </a:extLst>
          </p:cNvPr>
          <p:cNvSpPr/>
          <p:nvPr/>
        </p:nvSpPr>
        <p:spPr>
          <a:xfrm>
            <a:off x="972010" y="2411764"/>
            <a:ext cx="22439980" cy="13203615"/>
          </a:xfrm>
          <a:prstGeom prst="rect">
            <a:avLst/>
          </a:prstGeom>
        </p:spPr>
        <p:txBody>
          <a:bodyPr wrap="square">
            <a:spAutoFit/>
          </a:bodyPr>
          <a:lstStyle/>
          <a:p>
            <a:r>
              <a:rPr lang="en-US" altLang="zh-CN" sz="6000" dirty="0">
                <a:solidFill>
                  <a:schemeClr val="accent1"/>
                </a:solidFill>
              </a:rPr>
              <a:t>	</a:t>
            </a:r>
            <a:r>
              <a:rPr lang="zh-CN" altLang="en-US" sz="6000" dirty="0">
                <a:solidFill>
                  <a:schemeClr val="accent1"/>
                </a:solidFill>
              </a:rPr>
              <a:t>在</a:t>
            </a:r>
            <a:r>
              <a:rPr lang="en" altLang="zh-CN" sz="6000" dirty="0" err="1">
                <a:solidFill>
                  <a:schemeClr val="accent1"/>
                </a:solidFill>
              </a:rPr>
              <a:t>PoW</a:t>
            </a:r>
            <a:r>
              <a:rPr lang="en" altLang="zh-CN" sz="6000" dirty="0">
                <a:solidFill>
                  <a:schemeClr val="accent1"/>
                </a:solidFill>
              </a:rPr>
              <a:t> </a:t>
            </a:r>
            <a:r>
              <a:rPr lang="zh-CN" altLang="en-US" sz="6000" dirty="0">
                <a:solidFill>
                  <a:schemeClr val="accent1"/>
                </a:solidFill>
              </a:rPr>
              <a:t>中，由于是工作量证明机制，挖矿有区块奖励，而算力多寡决定了挖矿产出能力，由于大部分算力掌握在矿霸巨头的手上，普通人很难得分一杯羹。</a:t>
            </a:r>
            <a:endParaRPr lang="en-US" altLang="zh-CN" sz="6000" dirty="0">
              <a:solidFill>
                <a:schemeClr val="accent1"/>
              </a:solidFill>
            </a:endParaRPr>
          </a:p>
          <a:p>
            <a:endParaRPr lang="zh-CN" altLang="en-US" sz="6000" dirty="0">
              <a:solidFill>
                <a:schemeClr val="accent1"/>
              </a:solidFill>
            </a:endParaRPr>
          </a:p>
          <a:p>
            <a:r>
              <a:rPr lang="en-US" altLang="zh-CN" sz="6000" dirty="0">
                <a:solidFill>
                  <a:schemeClr val="accent1"/>
                </a:solidFill>
              </a:rPr>
              <a:t>	</a:t>
            </a:r>
            <a:r>
              <a:rPr lang="zh-CN" altLang="en-US" sz="6000" dirty="0">
                <a:solidFill>
                  <a:schemeClr val="accent1"/>
                </a:solidFill>
              </a:rPr>
              <a:t>同时，</a:t>
            </a:r>
            <a:r>
              <a:rPr lang="en" altLang="zh-CN" sz="6000" dirty="0" err="1">
                <a:solidFill>
                  <a:schemeClr val="accent1"/>
                </a:solidFill>
              </a:rPr>
              <a:t>PoW</a:t>
            </a:r>
            <a:r>
              <a:rPr lang="zh-CN" altLang="en-US" sz="6000" dirty="0">
                <a:solidFill>
                  <a:schemeClr val="accent1"/>
                </a:solidFill>
              </a:rPr>
              <a:t>共识机制对于能源、电源的消耗一直为人诟病。</a:t>
            </a:r>
            <a:r>
              <a:rPr lang="en" altLang="zh-CN" sz="6000" dirty="0" err="1">
                <a:solidFill>
                  <a:schemeClr val="accent1"/>
                </a:solidFill>
              </a:rPr>
              <a:t>PoS</a:t>
            </a:r>
            <a:r>
              <a:rPr lang="zh-CN" altLang="en-US" sz="6000" dirty="0">
                <a:solidFill>
                  <a:schemeClr val="accent1"/>
                </a:solidFill>
              </a:rPr>
              <a:t>是</a:t>
            </a:r>
            <a:r>
              <a:rPr lang="en" altLang="zh-CN" sz="6000" dirty="0" err="1">
                <a:solidFill>
                  <a:schemeClr val="accent1"/>
                </a:solidFill>
              </a:rPr>
              <a:t>PoW</a:t>
            </a:r>
            <a:r>
              <a:rPr lang="zh-CN" altLang="en-US" sz="6000" dirty="0">
                <a:solidFill>
                  <a:schemeClr val="accent1"/>
                </a:solidFill>
              </a:rPr>
              <a:t>的一种升级，根据每个节点所占代币的比例和时间，等比例降低挖矿难度，找到随机数的速度也相对更快。</a:t>
            </a:r>
            <a:endParaRPr lang="en-US" altLang="zh-CN" sz="6000" dirty="0">
              <a:solidFill>
                <a:schemeClr val="accent1"/>
              </a:solidFill>
            </a:endParaRPr>
          </a:p>
          <a:p>
            <a:endParaRPr lang="en-US" altLang="zh-CN" sz="6000" dirty="0">
              <a:solidFill>
                <a:schemeClr val="accent1"/>
              </a:solidFill>
            </a:endParaRPr>
          </a:p>
          <a:p>
            <a:r>
              <a:rPr lang="zh-CN" altLang="en-US" sz="6000" dirty="0">
                <a:solidFill>
                  <a:schemeClr val="accent1"/>
                </a:solidFill>
              </a:rPr>
              <a:t>     相比之下，任何人都可以充当</a:t>
            </a:r>
            <a:r>
              <a:rPr lang="en" altLang="zh-CN" sz="6000" dirty="0" err="1">
                <a:solidFill>
                  <a:schemeClr val="accent1"/>
                </a:solidFill>
              </a:rPr>
              <a:t>PoS</a:t>
            </a:r>
            <a:r>
              <a:rPr lang="zh-CN" altLang="en-US" sz="6000" dirty="0">
                <a:solidFill>
                  <a:schemeClr val="accent1"/>
                </a:solidFill>
              </a:rPr>
              <a:t>验证者，无需专业矿机。因此，从理论上说，由于进入门槛较低，</a:t>
            </a:r>
            <a:r>
              <a:rPr lang="en" altLang="zh-CN" sz="6000" dirty="0" err="1">
                <a:solidFill>
                  <a:schemeClr val="accent1"/>
                </a:solidFill>
              </a:rPr>
              <a:t>PoS</a:t>
            </a:r>
            <a:r>
              <a:rPr lang="zh-CN" altLang="en-US" sz="6000" dirty="0">
                <a:solidFill>
                  <a:schemeClr val="accent1"/>
                </a:solidFill>
              </a:rPr>
              <a:t>区块链更有利于做到去中心化。</a:t>
            </a:r>
          </a:p>
          <a:p>
            <a:br>
              <a:rPr lang="zh-CN" altLang="en-US" dirty="0"/>
            </a:br>
            <a:br>
              <a:rPr lang="zh-CN" altLang="en-US" dirty="0"/>
            </a:br>
            <a:endParaRPr lang="zh-CN" altLang="en" sz="6000" b="1" dirty="0">
              <a:solidFill>
                <a:schemeClr val="accent1"/>
              </a:solidFill>
            </a:endParaRPr>
          </a:p>
          <a:p>
            <a:br>
              <a:rPr lang="zh-CN" altLang="en-US" sz="4800" b="1" dirty="0">
                <a:solidFill>
                  <a:srgbClr val="43449A"/>
                </a:solidFill>
                <a:latin typeface="Arial" panose="020B0604020202020204" pitchFamily="34" charset="0"/>
                <a:ea typeface="微软雅黑" panose="020B0503020204020204" pitchFamily="34" charset="-122"/>
              </a:rPr>
            </a:br>
            <a:endParaRPr lang="zh-CN" altLang="en-US" sz="4800" b="1" dirty="0">
              <a:solidFill>
                <a:srgbClr val="43449A"/>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398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ṧļíḓe"/>
        <p:cNvGrpSpPr/>
        <p:nvPr/>
      </p:nvGrpSpPr>
      <p:grpSpPr>
        <a:xfrm>
          <a:off x="0" y="0"/>
          <a:ext cx="0" cy="0"/>
          <a:chOff x="0" y="0"/>
          <a:chExt cx="0" cy="0"/>
        </a:xfrm>
      </p:grpSpPr>
      <p:sp>
        <p:nvSpPr>
          <p:cNvPr id="2" name="î$ľídé">
            <a:extLst>
              <a:ext uri="{FF2B5EF4-FFF2-40B4-BE49-F238E27FC236}">
                <a16:creationId xmlns:a16="http://schemas.microsoft.com/office/drawing/2014/main" id="{B396A939-518D-418E-A890-3FEE7B6975C6}"/>
              </a:ext>
            </a:extLst>
          </p:cNvPr>
          <p:cNvSpPr>
            <a:spLocks noGrp="1"/>
          </p:cNvSpPr>
          <p:nvPr>
            <p:ph type="body" sz="quarter" idx="10"/>
          </p:nvPr>
        </p:nvSpPr>
        <p:spPr>
          <a:xfrm>
            <a:off x="10915047" y="2945113"/>
            <a:ext cx="2553904" cy="2646878"/>
          </a:xfrm>
        </p:spPr>
        <p:txBody>
          <a:bodyPr/>
          <a:lstStyle/>
          <a:p>
            <a:r>
              <a:rPr lang="en-GB" dirty="0"/>
              <a:t>02</a:t>
            </a:r>
          </a:p>
        </p:txBody>
      </p:sp>
      <p:sp>
        <p:nvSpPr>
          <p:cNvPr id="3" name="í$ļïḓe">
            <a:extLst>
              <a:ext uri="{FF2B5EF4-FFF2-40B4-BE49-F238E27FC236}">
                <a16:creationId xmlns:a16="http://schemas.microsoft.com/office/drawing/2014/main" id="{5D853014-B057-4222-9CD6-A5CAB4BCC195}"/>
              </a:ext>
            </a:extLst>
          </p:cNvPr>
          <p:cNvSpPr>
            <a:spLocks noGrp="1"/>
          </p:cNvSpPr>
          <p:nvPr>
            <p:ph type="body" sz="quarter" idx="11"/>
          </p:nvPr>
        </p:nvSpPr>
        <p:spPr>
          <a:xfrm>
            <a:off x="1235315" y="6838816"/>
            <a:ext cx="21913371" cy="2215991"/>
          </a:xfrm>
        </p:spPr>
        <p:txBody>
          <a:bodyPr/>
          <a:lstStyle/>
          <a:p>
            <a:r>
              <a:rPr lang="en-GB" dirty="0"/>
              <a:t>PART TWO</a:t>
            </a:r>
          </a:p>
        </p:txBody>
      </p:sp>
      <p:sp>
        <p:nvSpPr>
          <p:cNvPr id="4" name="í$ľíḋê">
            <a:extLst>
              <a:ext uri="{FF2B5EF4-FFF2-40B4-BE49-F238E27FC236}">
                <a16:creationId xmlns:a16="http://schemas.microsoft.com/office/drawing/2014/main" id="{9DB53E6F-205E-470B-B867-ED47B584A620}"/>
              </a:ext>
            </a:extLst>
          </p:cNvPr>
          <p:cNvSpPr>
            <a:spLocks noGrp="1"/>
          </p:cNvSpPr>
          <p:nvPr>
            <p:ph type="body" sz="quarter" idx="12"/>
          </p:nvPr>
        </p:nvSpPr>
        <p:spPr>
          <a:xfrm>
            <a:off x="4704226" y="7805300"/>
            <a:ext cx="14975574" cy="1938992"/>
          </a:xfrm>
        </p:spPr>
        <p:txBody>
          <a:bodyPr/>
          <a:lstStyle/>
          <a:p>
            <a:r>
              <a:rPr lang="en-US" altLang="zh-CN" dirty="0"/>
              <a:t>Staking</a:t>
            </a:r>
            <a:r>
              <a:rPr lang="zh-CN" altLang="en-US" dirty="0"/>
              <a:t>基本名词解释</a:t>
            </a:r>
          </a:p>
        </p:txBody>
      </p:sp>
    </p:spTree>
    <p:extLst>
      <p:ext uri="{BB962C8B-B14F-4D97-AF65-F5344CB8AC3E}">
        <p14:creationId xmlns:p14="http://schemas.microsoft.com/office/powerpoint/2010/main" val="4023044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48e7140e-8fd2-483e-b93e-aac90eded52d"/>
</p:tagLst>
</file>

<file path=ppt/theme/theme1.xml><?xml version="1.0" encoding="utf-8"?>
<a:theme xmlns:a="http://schemas.openxmlformats.org/drawingml/2006/main" name="Theme">
  <a:themeElements>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8e7140e-8fd2-483e-b93e-aac90eded52d.source.default.zh-Hans" id="{B3456E52-1001-0F4F-812E-BD8AEEC8FF9C}" vid="{7403875B-D81F-1B4F-992C-17D6A5EFECE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Template>
  <TotalTime>3006</TotalTime>
  <Words>2494</Words>
  <Application>Microsoft Macintosh PowerPoint</Application>
  <PresentationFormat>自定义</PresentationFormat>
  <Paragraphs>262</Paragraphs>
  <Slides>34</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微软雅黑</vt:lpstr>
      <vt:lpstr>Arial</vt:lpstr>
      <vt:lpstr>Calibri</vt:lpstr>
      <vt:lpstr>Wingdings</vt:lpstr>
      <vt:lpstr>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www.gaoding.com</dc:subject>
  <dc:creator>Microsoft Office User</dc:creator>
  <cp:lastModifiedBy>office user</cp:lastModifiedBy>
  <cp:revision>75</cp:revision>
  <cp:lastPrinted>2021-05-17T16:00:00Z</cp:lastPrinted>
  <dcterms:created xsi:type="dcterms:W3CDTF">2021-06-16T07:48:44Z</dcterms:created>
  <dcterms:modified xsi:type="dcterms:W3CDTF">2021-06-22T03:18:34Z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48e7140e-8fd2-483e-b93e-aac90eded52d</vt:lpwstr>
  </property>
</Properties>
</file>