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02" r:id="rId5"/>
    <p:sldId id="343" r:id="rId6"/>
    <p:sldId id="328" r:id="rId7"/>
    <p:sldId id="329" r:id="rId8"/>
    <p:sldId id="330" r:id="rId9"/>
    <p:sldId id="274" r:id="rId10"/>
    <p:sldId id="331" r:id="rId11"/>
    <p:sldId id="332" r:id="rId12"/>
    <p:sldId id="333" r:id="rId13"/>
    <p:sldId id="317" r:id="rId14"/>
    <p:sldId id="334" r:id="rId15"/>
    <p:sldId id="335" r:id="rId16"/>
    <p:sldId id="336" r:id="rId17"/>
    <p:sldId id="337" r:id="rId18"/>
    <p:sldId id="339" r:id="rId19"/>
    <p:sldId id="340" r:id="rId20"/>
    <p:sldId id="341" r:id="rId21"/>
    <p:sldId id="342" r:id="rId22"/>
    <p:sldId id="320" r:id="rId23"/>
    <p:sldId id="345" r:id="rId24"/>
    <p:sldId id="348" r:id="rId25"/>
    <p:sldId id="346" r:id="rId26"/>
    <p:sldId id="347" r:id="rId27"/>
    <p:sldId id="349" r:id="rId28"/>
    <p:sldId id="344" r:id="rId29"/>
    <p:sldId id="350" r:id="rId30"/>
    <p:sldId id="351" r:id="rId31"/>
    <p:sldId id="352" r:id="rId32"/>
    <p:sldId id="353" r:id="rId33"/>
    <p:sldId id="354" r:id="rId34"/>
  </p:sldIdLst>
  <p:sldSz cx="24384000" cy="13716000"/>
  <p:notesSz cx="5143500" cy="9144000"/>
  <p:custDataLst>
    <p:tags r:id="rId3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0EF"/>
    <a:srgbClr val="FFB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5840" autoAdjust="0"/>
  </p:normalViewPr>
  <p:slideViewPr>
    <p:cSldViewPr snapToGrid="0" snapToObjects="1">
      <p:cViewPr varScale="1">
        <p:scale>
          <a:sx n="56" d="100"/>
          <a:sy n="56" d="100"/>
        </p:scale>
        <p:origin x="672" y="192"/>
      </p:cViewPr>
      <p:guideLst/>
    </p:cSldViewPr>
  </p:slideViewPr>
  <p:outlineViewPr>
    <p:cViewPr>
      <p:scale>
        <a:sx n="33" d="100"/>
        <a:sy n="33" d="100"/>
      </p:scale>
      <p:origin x="0" y="-5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189DC-126A-44B5-A045-4788F408BC57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F0606-3ED7-431E-960F-0DFEDFC47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9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3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6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7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4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7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1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00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6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60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2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65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20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366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40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64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01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02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81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2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25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1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3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4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2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5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6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1">
            <a:extLst>
              <a:ext uri="{FF2B5EF4-FFF2-40B4-BE49-F238E27FC236}">
                <a16:creationId xmlns:a16="http://schemas.microsoft.com/office/drawing/2014/main" id="{45D4337A-D810-405C-B402-0B36C0F88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îṩļidê">
            <a:extLst>
              <a:ext uri="{FF2B5EF4-FFF2-40B4-BE49-F238E27FC236}">
                <a16:creationId xmlns:a16="http://schemas.microsoft.com/office/drawing/2014/main" id="{D50896C1-BD6B-4F9A-ACFF-BC39276AE82B}"/>
              </a:ext>
            </a:extLst>
          </p:cNvPr>
          <p:cNvSpPr/>
          <p:nvPr userDrawn="1"/>
        </p:nvSpPr>
        <p:spPr>
          <a:xfrm>
            <a:off x="2474158" y="3718493"/>
            <a:ext cx="19435685" cy="6816203"/>
          </a:xfrm>
          <a:prstGeom prst="roundRect">
            <a:avLst>
              <a:gd name="adj" fmla="val 11486"/>
            </a:avLst>
          </a:prstGeom>
          <a:solidFill>
            <a:schemeClr val="accent4"/>
          </a:solidFill>
          <a:ln>
            <a:noFill/>
          </a:ln>
          <a:effectLst>
            <a:outerShdw blurRad="939800" dist="508000" dir="3360000" algn="ctr" rotWithShape="0">
              <a:schemeClr val="accent1">
                <a:lumMod val="50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102">
            <a:extLst>
              <a:ext uri="{FF2B5EF4-FFF2-40B4-BE49-F238E27FC236}">
                <a16:creationId xmlns:a16="http://schemas.microsoft.com/office/drawing/2014/main" id="{E2FABFFE-A0B1-4E29-A78C-4290555967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21995981" y="1399877"/>
            <a:ext cx="1003761" cy="1760575"/>
          </a:xfrm>
          <a:prstGeom prst="rect">
            <a:avLst/>
          </a:prstGeom>
        </p:spPr>
      </p:pic>
      <p:pic>
        <p:nvPicPr>
          <p:cNvPr id="6" name="image 202">
            <a:extLst>
              <a:ext uri="{FF2B5EF4-FFF2-40B4-BE49-F238E27FC236}">
                <a16:creationId xmlns:a16="http://schemas.microsoft.com/office/drawing/2014/main" id="{BA25F148-7889-45D8-8487-E4CC66D4A9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168563" y="10853971"/>
            <a:ext cx="1004381" cy="1761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1">
            <a:extLst>
              <a:ext uri="{FF2B5EF4-FFF2-40B4-BE49-F238E27FC236}">
                <a16:creationId xmlns:a16="http://schemas.microsoft.com/office/drawing/2014/main" id="{7B5567CB-C513-4E3C-A0C0-D87C0918EB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6" name="image 202">
            <a:extLst>
              <a:ext uri="{FF2B5EF4-FFF2-40B4-BE49-F238E27FC236}">
                <a16:creationId xmlns:a16="http://schemas.microsoft.com/office/drawing/2014/main" id="{8DAC89BA-C543-4018-BF97-F9E3B3E08F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168563" y="10853971"/>
            <a:ext cx="1004381" cy="17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01">
            <a:extLst>
              <a:ext uri="{FF2B5EF4-FFF2-40B4-BE49-F238E27FC236}">
                <a16:creationId xmlns:a16="http://schemas.microsoft.com/office/drawing/2014/main" id="{2C270DC9-8D39-4C38-9155-6C276B91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image 202">
            <a:extLst>
              <a:ext uri="{FF2B5EF4-FFF2-40B4-BE49-F238E27FC236}">
                <a16:creationId xmlns:a16="http://schemas.microsoft.com/office/drawing/2014/main" id="{0C176435-6F8C-421C-BCD3-3F4033E2CF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168563" y="10853971"/>
            <a:ext cx="1004381" cy="1761657"/>
          </a:xfrm>
          <a:prstGeom prst="rect">
            <a:avLst/>
          </a:prstGeom>
        </p:spPr>
      </p:pic>
      <p:pic>
        <p:nvPicPr>
          <p:cNvPr id="4" name="image 202">
            <a:extLst>
              <a:ext uri="{FF2B5EF4-FFF2-40B4-BE49-F238E27FC236}">
                <a16:creationId xmlns:a16="http://schemas.microsoft.com/office/drawing/2014/main" id="{671BEC53-282C-48AE-B8F9-504579C9FA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flipV="1">
            <a:off x="22192388" y="1208526"/>
            <a:ext cx="1004381" cy="1761657"/>
          </a:xfrm>
          <a:prstGeom prst="rect">
            <a:avLst/>
          </a:prstGeom>
        </p:spPr>
      </p:pic>
      <p:sp>
        <p:nvSpPr>
          <p:cNvPr id="5" name="íŝ1ídé">
            <a:extLst>
              <a:ext uri="{FF2B5EF4-FFF2-40B4-BE49-F238E27FC236}">
                <a16:creationId xmlns:a16="http://schemas.microsoft.com/office/drawing/2014/main" id="{AC5C0360-6B10-4C86-B6D3-59C60770FBEA}"/>
              </a:ext>
            </a:extLst>
          </p:cNvPr>
          <p:cNvSpPr/>
          <p:nvPr userDrawn="1"/>
        </p:nvSpPr>
        <p:spPr>
          <a:xfrm>
            <a:off x="10632426" y="2708979"/>
            <a:ext cx="3119147" cy="3119147"/>
          </a:xfrm>
          <a:prstGeom prst="roundRect">
            <a:avLst>
              <a:gd name="adj" fmla="val 27145"/>
            </a:avLst>
          </a:prstGeom>
          <a:solidFill>
            <a:schemeClr val="accent4"/>
          </a:solidFill>
          <a:ln>
            <a:noFill/>
          </a:ln>
          <a:effectLst>
            <a:outerShdw blurRad="939800" dist="508000" dir="3360000" algn="ctr" rotWithShape="0">
              <a:schemeClr val="accent1">
                <a:lumMod val="50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BA17EC-BFA3-454D-BE3E-C54BA52E4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15047" y="2945113"/>
            <a:ext cx="2553904" cy="264687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600" b="1">
                <a:solidFill>
                  <a:schemeClr val="accent1"/>
                </a:solidFill>
              </a:defRPr>
            </a:lvl1pPr>
            <a:lvl2pPr marL="457200" indent="0">
              <a:spcBef>
                <a:spcPts val="0"/>
              </a:spcBef>
              <a:buFontTx/>
              <a:buNone/>
              <a:defRPr/>
            </a:lvl2pPr>
            <a:lvl3pPr marL="914400" indent="0">
              <a:spcBef>
                <a:spcPts val="0"/>
              </a:spcBef>
              <a:buFontTx/>
              <a:buNone/>
              <a:defRPr/>
            </a:lvl3pPr>
            <a:lvl4pPr marL="1371600" indent="0">
              <a:spcBef>
                <a:spcPts val="0"/>
              </a:spcBef>
              <a:buFontTx/>
              <a:buNone/>
              <a:defRPr/>
            </a:lvl4pPr>
            <a:lvl5pPr marL="18288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922EA87-FC85-43C8-A3DB-B0B69402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315" y="6838816"/>
            <a:ext cx="21913371" cy="22159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800">
                <a:solidFill>
                  <a:schemeClr val="accent4">
                    <a:alpha val="1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2C19A22-CEFA-4F2B-B621-9C96133582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6370" y="7805300"/>
            <a:ext cx="18651260" cy="193899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sz="12000" b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DC9B410-8F43-4731-9554-D252BE820873}"/>
              </a:ext>
            </a:extLst>
          </p:cNvPr>
          <p:cNvCxnSpPr>
            <a:cxnSpLocks/>
          </p:cNvCxnSpPr>
          <p:nvPr userDrawn="1"/>
        </p:nvCxnSpPr>
        <p:spPr>
          <a:xfrm>
            <a:off x="11168353" y="10117394"/>
            <a:ext cx="2047295" cy="0"/>
          </a:xfrm>
          <a:prstGeom prst="line">
            <a:avLst/>
          </a:prstGeom>
          <a:solidFill>
            <a:schemeClr val="accent2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F593EFFD-1EE9-4729-BC89-8141A90D4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371" y="12010939"/>
            <a:ext cx="18651259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accent4"/>
                </a:solidFill>
              </a:defRPr>
            </a:lvl1pPr>
            <a:lvl2pPr marL="457200" indent="0">
              <a:spcBef>
                <a:spcPts val="0"/>
              </a:spcBef>
              <a:buFontTx/>
              <a:buNone/>
              <a:defRPr/>
            </a:lvl2pPr>
            <a:lvl3pPr marL="914400" indent="0">
              <a:spcBef>
                <a:spcPts val="0"/>
              </a:spcBef>
              <a:buFontTx/>
              <a:buNone/>
              <a:defRPr/>
            </a:lvl3pPr>
            <a:lvl4pPr marL="1371600" indent="0">
              <a:spcBef>
                <a:spcPts val="0"/>
              </a:spcBef>
              <a:buFontTx/>
              <a:buNone/>
              <a:defRPr/>
            </a:lvl4pPr>
            <a:lvl5pPr marL="18288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212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01">
            <a:extLst>
              <a:ext uri="{FF2B5EF4-FFF2-40B4-BE49-F238E27FC236}">
                <a16:creationId xmlns:a16="http://schemas.microsoft.com/office/drawing/2014/main" id="{23DD8B9D-4AAA-461A-8732-9A304E5C52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image 202">
            <a:extLst>
              <a:ext uri="{FF2B5EF4-FFF2-40B4-BE49-F238E27FC236}">
                <a16:creationId xmlns:a16="http://schemas.microsoft.com/office/drawing/2014/main" id="{CA838A29-28FE-4FA6-9E42-8DA101F87B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rot="16200000" flipV="1">
            <a:off x="1065561" y="608361"/>
            <a:ext cx="1004381" cy="176165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69250-A990-40D5-955D-809F85D35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7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image 1402">
            <a:extLst>
              <a:ext uri="{FF2B5EF4-FFF2-40B4-BE49-F238E27FC236}">
                <a16:creationId xmlns:a16="http://schemas.microsoft.com/office/drawing/2014/main" id="{33349BC9-3079-4A73-AAC8-E453C28891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2786552" y="11549790"/>
            <a:ext cx="728175" cy="12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íṧļ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ïṣḷídê"/>
          <p:cNvSpPr txBox="1"/>
          <p:nvPr/>
        </p:nvSpPr>
        <p:spPr>
          <a:xfrm>
            <a:off x="1557229" y="5649977"/>
            <a:ext cx="21269541" cy="2416046"/>
          </a:xfrm>
          <a:prstGeom prst="rect">
            <a:avLst/>
          </a:prstGeom>
        </p:spPr>
        <p:txBody>
          <a:bodyPr vert="horz" wrap="none" rtlCol="0" anchor="t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5100" b="1" i="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《BABE</a:t>
            </a:r>
            <a:r>
              <a:rPr lang="zh-CN" altLang="en-US" sz="15100" b="1" i="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15100" b="1" i="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GRANDPA》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en-US" altLang="zh-CN" b="1" dirty="0"/>
              <a:t>Aura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en-US" altLang="zh-CN" sz="6000">
                <a:effectLst/>
              </a:rPr>
              <a:t>Authority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round</a:t>
            </a:r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权威证明（</a:t>
            </a:r>
            <a:r>
              <a:rPr lang="en-US" altLang="zh-CN" sz="6000"/>
              <a:t>Proof</a:t>
            </a:r>
            <a:r>
              <a:rPr lang="zh-CN" altLang="en-US" sz="6000"/>
              <a:t> </a:t>
            </a:r>
            <a:r>
              <a:rPr lang="en-US" altLang="zh-CN" sz="6000"/>
              <a:t>of</a:t>
            </a:r>
            <a:r>
              <a:rPr lang="zh-CN" altLang="en-US" sz="6000"/>
              <a:t> </a:t>
            </a:r>
            <a:r>
              <a:rPr lang="en-US" altLang="zh-CN" sz="6000"/>
              <a:t>Authority</a:t>
            </a:r>
            <a:r>
              <a:rPr lang="zh-CN" altLang="en-US" sz="6000"/>
              <a:t>）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不是去中心化的，常用于所有节点都是可信的</a:t>
            </a:r>
            <a:endParaRPr lang="en" altLang="zh-CN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23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en-US" altLang="zh-CN" b="1" dirty="0"/>
              <a:t>Aura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固定的验证者集合（</a:t>
            </a:r>
            <a:r>
              <a:rPr lang="en-US" altLang="zh-CN" sz="6000">
                <a:effectLst/>
              </a:rPr>
              <a:t>Validator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Set</a:t>
            </a:r>
            <a:r>
              <a:rPr lang="zh-CN" altLang="en-US" sz="6000">
                <a:effectLst/>
              </a:rPr>
              <a:t>）</a:t>
            </a: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验证者轮流生成区块  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选择最长的链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区块生成的顺序是已知的，会产生一些安全性问题</a:t>
            </a:r>
            <a:endParaRPr lang="en-US" altLang="zh-CN" sz="6000"/>
          </a:p>
          <a:p>
            <a:pPr lvl="1"/>
            <a:endParaRPr lang="en-US" altLang="zh-CN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931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从权威证明到权益证明</a:t>
            </a:r>
            <a:r>
              <a:rPr lang="en-US" altLang="zh-CN" b="1" dirty="0"/>
              <a:t>PoS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定义时期（</a:t>
            </a:r>
            <a:r>
              <a:rPr lang="en-US" altLang="zh-CN" sz="6000">
                <a:effectLst/>
              </a:rPr>
              <a:t>Epoch</a:t>
            </a:r>
            <a:r>
              <a:rPr lang="zh-CN" altLang="en-US" sz="6000">
                <a:effectLst/>
              </a:rPr>
              <a:t>），固定长度的</a:t>
            </a:r>
            <a:r>
              <a:rPr lang="zh-CN" altLang="en-US" sz="6000"/>
              <a:t>插槽的集合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对于每一个时期，选定一个验证者集，这个验证这集在本时期不变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每个</a:t>
            </a:r>
            <a:r>
              <a:rPr lang="en-US" altLang="zh-CN" sz="6000"/>
              <a:t>Epoch</a:t>
            </a:r>
            <a:r>
              <a:rPr lang="zh-CN" altLang="en-US" sz="6000"/>
              <a:t>，将根据最新的</a:t>
            </a:r>
            <a:r>
              <a:rPr lang="en-US" altLang="zh-CN" sz="6000"/>
              <a:t>Staking</a:t>
            </a:r>
            <a:r>
              <a:rPr lang="zh-CN" altLang="en-US" sz="6000"/>
              <a:t>情况，重新选择验证者集合</a:t>
            </a:r>
            <a:br>
              <a:rPr lang="zh-CN" altLang="en-US" sz="6000"/>
            </a:br>
            <a:endParaRPr lang="en-US" altLang="zh-CN" sz="6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6DC477-80B9-8343-927A-3555E477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8" y="7584141"/>
            <a:ext cx="23085124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0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ļ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$ľídé">
            <a:extLst>
              <a:ext uri="{FF2B5EF4-FFF2-40B4-BE49-F238E27FC236}">
                <a16:creationId xmlns:a16="http://schemas.microsoft.com/office/drawing/2014/main" id="{B396A939-518D-418E-A890-3FEE7B697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5046" y="2945113"/>
            <a:ext cx="2553905" cy="2646878"/>
          </a:xfrm>
        </p:spPr>
        <p:txBody>
          <a:bodyPr/>
          <a:lstStyle/>
          <a:p>
            <a:r>
              <a:rPr lang="en-GB" dirty="0"/>
              <a:t>0</a:t>
            </a:r>
            <a:r>
              <a:rPr lang="en-US" altLang="zh-CN" dirty="0"/>
              <a:t>3</a:t>
            </a:r>
            <a:endParaRPr lang="en-GB" dirty="0"/>
          </a:p>
        </p:txBody>
      </p:sp>
      <p:sp>
        <p:nvSpPr>
          <p:cNvPr id="3" name="í$ļïḓe">
            <a:extLst>
              <a:ext uri="{FF2B5EF4-FFF2-40B4-BE49-F238E27FC236}">
                <a16:creationId xmlns:a16="http://schemas.microsoft.com/office/drawing/2014/main" id="{5D853014-B057-4222-9CD6-A5CAB4BCC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0825" y="6838816"/>
            <a:ext cx="11162351" cy="2215991"/>
          </a:xfrm>
        </p:spPr>
        <p:txBody>
          <a:bodyPr/>
          <a:lstStyle/>
          <a:p>
            <a:r>
              <a:rPr lang="en-GB" dirty="0"/>
              <a:t>PART T</a:t>
            </a:r>
            <a:r>
              <a:rPr lang="en-US" altLang="zh-CN" dirty="0"/>
              <a:t>HREE</a:t>
            </a:r>
            <a:endParaRPr lang="en-GB" dirty="0"/>
          </a:p>
        </p:txBody>
      </p:sp>
      <p:sp>
        <p:nvSpPr>
          <p:cNvPr id="4" name="í$ľíḋê">
            <a:extLst>
              <a:ext uri="{FF2B5EF4-FFF2-40B4-BE49-F238E27FC236}">
                <a16:creationId xmlns:a16="http://schemas.microsoft.com/office/drawing/2014/main" id="{9DB53E6F-205E-470B-B867-ED47B584A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20394" y="7805300"/>
            <a:ext cx="4543231" cy="1938992"/>
          </a:xfrm>
        </p:spPr>
        <p:txBody>
          <a:bodyPr/>
          <a:lstStyle/>
          <a:p>
            <a:r>
              <a:rPr lang="en-US" altLang="zh-CN" dirty="0"/>
              <a:t>BABE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00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en-US" altLang="zh-CN" b="1" dirty="0"/>
              <a:t>BABE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en-US" altLang="zh-CN" sz="6000">
                <a:effectLst/>
              </a:rPr>
              <a:t>Blind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Assignment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for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Blockchain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Extension</a:t>
            </a:r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目前</a:t>
            </a:r>
            <a:r>
              <a:rPr lang="en-US" altLang="zh-CN" sz="6000"/>
              <a:t>Polkadot</a:t>
            </a:r>
            <a:r>
              <a:rPr lang="zh-CN" altLang="en-US" sz="6000"/>
              <a:t>使用的区块生成的共识算法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引入随机性，尽可能让下一个出块验证者不可预测，从而满足出块的去中心化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使用可验证的随机函数（</a:t>
            </a:r>
            <a:r>
              <a:rPr lang="en-US" altLang="zh-CN" sz="6000"/>
              <a:t>VRF</a:t>
            </a:r>
            <a:r>
              <a:rPr lang="zh-CN" altLang="en-US" sz="6000"/>
              <a:t>）实现</a:t>
            </a:r>
          </a:p>
        </p:txBody>
      </p:sp>
    </p:spTree>
    <p:extLst>
      <p:ext uri="{BB962C8B-B14F-4D97-AF65-F5344CB8AC3E}">
        <p14:creationId xmlns:p14="http://schemas.microsoft.com/office/powerpoint/2010/main" val="84542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可验证随机函数（</a:t>
            </a:r>
            <a:r>
              <a:rPr lang="en-US" altLang="zh-CN" b="1" dirty="0"/>
              <a:t>VRF</a:t>
            </a:r>
            <a:r>
              <a:rPr lang="zh-CN" altLang="en-US" b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可验证随机函数（</a:t>
            </a:r>
            <a:r>
              <a:rPr lang="en-US" altLang="zh-CN" sz="6000">
                <a:effectLst/>
              </a:rPr>
              <a:t>Verifiable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random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function</a:t>
            </a:r>
            <a:r>
              <a:rPr lang="zh-CN" altLang="en-US" sz="6000">
                <a:effectLst/>
              </a:rPr>
              <a:t>）</a:t>
            </a: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只有当拥有私钥才可以产出</a:t>
            </a:r>
            <a:r>
              <a:rPr lang="en-US" altLang="zh-CN" sz="6000"/>
              <a:t>VRF</a:t>
            </a:r>
            <a:r>
              <a:rPr lang="zh-CN" altLang="en-US" sz="6000"/>
              <a:t>结果（</a:t>
            </a:r>
            <a:r>
              <a:rPr lang="en-US" altLang="zh-CN" sz="6000"/>
              <a:t>VRF</a:t>
            </a:r>
            <a:r>
              <a:rPr lang="zh-CN" altLang="en-US" sz="6000"/>
              <a:t> </a:t>
            </a:r>
            <a:r>
              <a:rPr lang="en-US" altLang="zh-CN" sz="6000"/>
              <a:t>Output</a:t>
            </a:r>
            <a:r>
              <a:rPr lang="zh-CN" altLang="en-US" sz="6000"/>
              <a:t>）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拥有公钥就可以通过</a:t>
            </a:r>
            <a:r>
              <a:rPr lang="en-US" altLang="zh-CN" sz="6000"/>
              <a:t>VRF</a:t>
            </a:r>
            <a:r>
              <a:rPr lang="zh-CN" altLang="en-US" sz="6000"/>
              <a:t>证明（</a:t>
            </a:r>
            <a:r>
              <a:rPr lang="en-US" altLang="zh-CN" sz="6000"/>
              <a:t>VRF</a:t>
            </a:r>
            <a:r>
              <a:rPr lang="zh-CN" altLang="en-US" sz="6000"/>
              <a:t> </a:t>
            </a:r>
            <a:r>
              <a:rPr lang="en-US" altLang="zh-CN" sz="6000"/>
              <a:t>Proof</a:t>
            </a:r>
            <a:r>
              <a:rPr lang="zh-CN" altLang="en-US" sz="6000"/>
              <a:t>）来验证结果的正确性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en-US" altLang="zh-CN" sz="6000"/>
              <a:t>Schnorrkle</a:t>
            </a:r>
            <a:r>
              <a:rPr lang="zh-CN" altLang="en-US" sz="6000"/>
              <a:t>库实现，</a:t>
            </a:r>
            <a:r>
              <a:rPr lang="en-US" altLang="zh-CN" sz="6000"/>
              <a:t>Ed25519</a:t>
            </a:r>
            <a:r>
              <a:rPr lang="zh-CN" altLang="en-US" sz="6000"/>
              <a:t>椭圆曲线</a:t>
            </a:r>
          </a:p>
        </p:txBody>
      </p:sp>
    </p:spTree>
    <p:extLst>
      <p:ext uri="{BB962C8B-B14F-4D97-AF65-F5344CB8AC3E}">
        <p14:creationId xmlns:p14="http://schemas.microsoft.com/office/powerpoint/2010/main" val="126679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可验证随机函数（</a:t>
            </a:r>
            <a:r>
              <a:rPr lang="en-US" altLang="zh-CN" b="1" dirty="0"/>
              <a:t>VRF</a:t>
            </a:r>
            <a:r>
              <a:rPr lang="zh-CN" altLang="en-US" b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" altLang="zh-CN" sz="6000">
                <a:effectLst/>
              </a:rPr>
              <a:t>fn vrf_sigh(PrivateKey, Transcript) -&gt; (VRFOutout, VRFProof);</a:t>
            </a:r>
          </a:p>
          <a:p>
            <a:pPr marL="1314450" lvl="1" indent="-857250">
              <a:buFont typeface="Wingdings" pitchFamily="2" charset="2"/>
              <a:buChar char="l"/>
            </a:pPr>
            <a:endParaRPr lang="en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en" altLang="zh-CN" sz="6000"/>
              <a:t>PrivateKey</a:t>
            </a:r>
            <a:r>
              <a:rPr lang="zh-CN" altLang="en" sz="6000"/>
              <a:t>是</a:t>
            </a:r>
            <a:r>
              <a:rPr lang="zh-CN" altLang="en-US" sz="6000"/>
              <a:t>验证者的私钥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en" altLang="zh-CN" sz="6000"/>
              <a:t>Transcript</a:t>
            </a:r>
            <a:r>
              <a:rPr lang="zh-CN" altLang="en" sz="6000"/>
              <a:t>是</a:t>
            </a:r>
            <a:r>
              <a:rPr lang="zh-CN" altLang="en-US" sz="6000"/>
              <a:t>输入数据，是当前槽数（</a:t>
            </a:r>
            <a:r>
              <a:rPr lang="en-US" altLang="zh-CN" sz="6000"/>
              <a:t>Slot</a:t>
            </a:r>
            <a:r>
              <a:rPr lang="zh-CN" altLang="en-US" sz="6000"/>
              <a:t> </a:t>
            </a:r>
            <a:r>
              <a:rPr lang="en-US" altLang="zh-CN" sz="6000"/>
              <a:t>number</a:t>
            </a:r>
            <a:r>
              <a:rPr lang="zh-CN" altLang="en-US" sz="6000"/>
              <a:t>），时期数（</a:t>
            </a:r>
            <a:r>
              <a:rPr lang="en-US" altLang="zh-CN" sz="6000"/>
              <a:t>Epoch</a:t>
            </a:r>
            <a:r>
              <a:rPr lang="zh-CN" altLang="en-US" sz="6000"/>
              <a:t> </a:t>
            </a:r>
            <a:r>
              <a:rPr lang="en-US" altLang="zh-CN" sz="6000"/>
              <a:t>number</a:t>
            </a:r>
            <a:r>
              <a:rPr lang="zh-CN" altLang="en-US" sz="6000"/>
              <a:t>）和链上随机值（</a:t>
            </a:r>
            <a:r>
              <a:rPr lang="en-US" altLang="zh-CN" sz="6000"/>
              <a:t>Randomness</a:t>
            </a:r>
            <a:r>
              <a:rPr lang="zh-CN" altLang="en-US" sz="6000"/>
              <a:t>）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对于这个</a:t>
            </a:r>
            <a:r>
              <a:rPr lang="en-US" altLang="zh-CN" sz="6000"/>
              <a:t>VRF</a:t>
            </a:r>
            <a:r>
              <a:rPr lang="zh-CN" altLang="en-US" sz="6000"/>
              <a:t>输出，监测他是否低于一个特定的值，如果是的话，验证者得到了一个生成区块的机会</a:t>
            </a:r>
            <a:r>
              <a:rPr lang="en" altLang="zh-CN" sz="6000"/>
              <a:t> </a:t>
            </a:r>
          </a:p>
          <a:p>
            <a:pPr marL="1314450" lvl="1" indent="-857250">
              <a:buFont typeface="Wingdings" pitchFamily="2" charset="2"/>
              <a:buChar char="l"/>
            </a:pPr>
            <a:r>
              <a:rPr lang="en" altLang="zh-CN" sz="6000"/>
              <a:t>VRFOutout </a:t>
            </a:r>
            <a:r>
              <a:rPr lang="en-US" altLang="zh-CN" sz="6000"/>
              <a:t>&lt;φ</a:t>
            </a:r>
            <a:r>
              <a:rPr lang="zh-CN" altLang="en-US" sz="6000"/>
              <a:t>（</a:t>
            </a:r>
            <a:r>
              <a:rPr lang="en-US" altLang="zh-CN" sz="6000"/>
              <a:t>stake</a:t>
            </a:r>
            <a:r>
              <a:rPr lang="zh-CN" altLang="en-US" sz="6000"/>
              <a:t>），正比于验证者的质押量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" altLang="zh-CN" sz="6000"/>
          </a:p>
        </p:txBody>
      </p:sp>
    </p:spTree>
    <p:extLst>
      <p:ext uri="{BB962C8B-B14F-4D97-AF65-F5344CB8AC3E}">
        <p14:creationId xmlns:p14="http://schemas.microsoft.com/office/powerpoint/2010/main" val="141431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可验证随机函数（</a:t>
            </a:r>
            <a:r>
              <a:rPr lang="en-US" altLang="zh-CN" b="1" dirty="0"/>
              <a:t>VRF</a:t>
            </a:r>
            <a:r>
              <a:rPr lang="zh-CN" altLang="en-US" b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1" indent="-857250">
              <a:buFont typeface="Wingdings" pitchFamily="2" charset="2"/>
              <a:buChar char="l"/>
            </a:pPr>
            <a:r>
              <a:rPr lang="en" altLang="zh-CN" sz="6000">
                <a:effectLst/>
              </a:rPr>
              <a:t>fn vrf_verify(PublicKey, Transcript, VRFOutput, VRFProof) -&gt; bool;</a:t>
            </a:r>
          </a:p>
          <a:p>
            <a:pPr marL="1314450" lvl="1" indent="-857250">
              <a:buFont typeface="Wingdings" pitchFamily="2" charset="2"/>
              <a:buChar char="l"/>
            </a:pPr>
            <a:endParaRPr lang="en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en" altLang="zh-CN" sz="6000"/>
              <a:t>PublicKey</a:t>
            </a:r>
            <a:r>
              <a:rPr lang="zh-CN" altLang="en" sz="6000"/>
              <a:t>是</a:t>
            </a:r>
            <a:r>
              <a:rPr lang="zh-CN" altLang="en-US" sz="6000"/>
              <a:t>验证者的公钥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用来验证输出是否合法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endParaRPr lang="en" altLang="zh-CN" sz="6000"/>
          </a:p>
        </p:txBody>
      </p:sp>
    </p:spTree>
    <p:extLst>
      <p:ext uri="{BB962C8B-B14F-4D97-AF65-F5344CB8AC3E}">
        <p14:creationId xmlns:p14="http://schemas.microsoft.com/office/powerpoint/2010/main" val="230395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链上随机值（</a:t>
            </a:r>
            <a:r>
              <a:rPr lang="en" altLang="zh-CN" b="1" dirty="0"/>
              <a:t>Randomness</a:t>
            </a:r>
            <a:r>
              <a:rPr lang="zh-CN" altLang="en-US" b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在时期交换时（</a:t>
            </a:r>
            <a:r>
              <a:rPr lang="en-US" altLang="zh-CN" sz="6000">
                <a:effectLst/>
              </a:rPr>
              <a:t>Epoch</a:t>
            </a:r>
            <a:r>
              <a:rPr lang="zh-CN" altLang="en-US" sz="6000">
                <a:effectLst/>
              </a:rPr>
              <a:t> </a:t>
            </a:r>
            <a:r>
              <a:rPr lang="en-US" altLang="zh-CN" sz="6000">
                <a:effectLst/>
              </a:rPr>
              <a:t>transition</a:t>
            </a:r>
            <a:r>
              <a:rPr lang="zh-CN" altLang="en-US" sz="6000">
                <a:effectLst/>
              </a:rPr>
              <a:t>），</a:t>
            </a:r>
            <a:r>
              <a:rPr lang="en-US" altLang="zh-CN" sz="6000">
                <a:effectLst/>
              </a:rPr>
              <a:t>Runtime</a:t>
            </a:r>
            <a:r>
              <a:rPr lang="zh-CN" altLang="en-US" sz="6000">
                <a:effectLst/>
              </a:rPr>
              <a:t>提供下一个交换节点后的</a:t>
            </a:r>
            <a:r>
              <a:rPr lang="zh-CN" altLang="en-US" sz="6000"/>
              <a:t>验证者集合和新的链上随机值（</a:t>
            </a:r>
            <a:r>
              <a:rPr lang="en" altLang="zh-CN" sz="6000"/>
              <a:t> Randomness </a:t>
            </a:r>
            <a:r>
              <a:rPr lang="zh-CN" altLang="en-US" sz="6000"/>
              <a:t>）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链上随机值由上上个周期的</a:t>
            </a:r>
            <a:r>
              <a:rPr lang="en-US" altLang="zh-CN" sz="6000"/>
              <a:t>VRF</a:t>
            </a:r>
            <a:r>
              <a:rPr lang="zh-CN" altLang="en-US" sz="6000"/>
              <a:t>输出经过混合后产生</a:t>
            </a:r>
            <a:endParaRPr lang="en-US" altLang="zh-CN" sz="6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99D4B3-FB72-134E-B11C-9A793974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27" y="5723319"/>
            <a:ext cx="14699945" cy="76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en-US" altLang="zh-CN" b="1" dirty="0"/>
              <a:t>BABE</a:t>
            </a:r>
            <a:r>
              <a:rPr lang="zh-CN" altLang="en-US" b="1" dirty="0"/>
              <a:t>步骤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1" indent="-1143000">
              <a:buFont typeface="+mj-lt"/>
              <a:buAutoNum type="arabicPeriod"/>
            </a:pPr>
            <a:r>
              <a:rPr lang="zh-CN" altLang="en-US" sz="6000">
                <a:effectLst/>
              </a:rPr>
              <a:t>创世区块</a:t>
            </a:r>
            <a:r>
              <a:rPr lang="zh-CN" altLang="en-US" sz="6000"/>
              <a:t>：创世区块包含一个随机数</a:t>
            </a:r>
            <a:r>
              <a:rPr lang="en-US" altLang="zh-CN" sz="6000"/>
              <a:t>r1</a:t>
            </a:r>
            <a:r>
              <a:rPr lang="zh-CN" altLang="en-US" sz="6000"/>
              <a:t>，作为前两个时期的链上随机值</a:t>
            </a: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r>
              <a:rPr lang="zh-CN" altLang="en-US" sz="6000"/>
              <a:t>普通区块：验证人使用自己的私钥通过</a:t>
            </a:r>
            <a:r>
              <a:rPr lang="en-US" altLang="zh-CN" sz="6000"/>
              <a:t>VRF</a:t>
            </a:r>
            <a:r>
              <a:rPr lang="zh-CN" altLang="en-US" sz="6000"/>
              <a:t>生成</a:t>
            </a:r>
            <a:r>
              <a:rPr lang="en-US" altLang="zh-CN" sz="6000"/>
              <a:t>VRF</a:t>
            </a:r>
            <a:r>
              <a:rPr lang="zh-CN" altLang="en-US" sz="6000"/>
              <a:t>结果和</a:t>
            </a:r>
            <a:r>
              <a:rPr lang="en-US" altLang="zh-CN" sz="6000"/>
              <a:t>VRF</a:t>
            </a:r>
            <a:r>
              <a:rPr lang="zh-CN" altLang="en-US" sz="6000"/>
              <a:t>证明</a:t>
            </a: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r>
              <a:rPr lang="zh-CN" altLang="en-US" sz="6000"/>
              <a:t>验证人比较</a:t>
            </a:r>
            <a:r>
              <a:rPr lang="en-US" altLang="zh-CN" sz="6000"/>
              <a:t>VRF</a:t>
            </a:r>
            <a:r>
              <a:rPr lang="zh-CN" altLang="en-US" sz="6000"/>
              <a:t>结果，如果该值小于一个特定值，则获得出块机会</a:t>
            </a:r>
            <a:br>
              <a:rPr lang="zh-CN" altLang="en-US" sz="6000"/>
            </a:br>
            <a:endParaRPr lang="en-US" altLang="zh-CN" sz="6000"/>
          </a:p>
        </p:txBody>
      </p:sp>
    </p:spTree>
    <p:extLst>
      <p:ext uri="{BB962C8B-B14F-4D97-AF65-F5344CB8AC3E}">
        <p14:creationId xmlns:p14="http://schemas.microsoft.com/office/powerpoint/2010/main" val="3273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išļî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íSļíḍe"/>
          <p:cNvGrpSpPr/>
          <p:nvPr/>
        </p:nvGrpSpPr>
        <p:grpSpPr>
          <a:xfrm>
            <a:off x="1892863" y="4880599"/>
            <a:ext cx="6398306" cy="3701506"/>
            <a:chOff x="2326251" y="4880599"/>
            <a:chExt cx="6398306" cy="3701506"/>
          </a:xfrm>
        </p:grpSpPr>
        <p:sp>
          <p:nvSpPr>
            <p:cNvPr id="206" name="îsľîdê"/>
            <p:cNvSpPr txBox="1"/>
            <p:nvPr/>
          </p:nvSpPr>
          <p:spPr>
            <a:xfrm>
              <a:off x="2326251" y="4880599"/>
              <a:ext cx="6398306" cy="2527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16600" b="1" i="0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7" name="îS1iḍè"/>
            <p:cNvSpPr txBox="1"/>
            <p:nvPr/>
          </p:nvSpPr>
          <p:spPr>
            <a:xfrm>
              <a:off x="2509245" y="7388305"/>
              <a:ext cx="6215312" cy="11938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7800" b="0" i="0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ïsḷïḑê">
            <a:extLst>
              <a:ext uri="{FF2B5EF4-FFF2-40B4-BE49-F238E27FC236}">
                <a16:creationId xmlns:a16="http://schemas.microsoft.com/office/drawing/2014/main" id="{818626AB-F1D2-454E-B460-EE10FF733713}"/>
              </a:ext>
            </a:extLst>
          </p:cNvPr>
          <p:cNvGrpSpPr/>
          <p:nvPr/>
        </p:nvGrpSpPr>
        <p:grpSpPr>
          <a:xfrm>
            <a:off x="9672982" y="1924874"/>
            <a:ext cx="12839702" cy="7254675"/>
            <a:chOff x="9954959" y="2892056"/>
            <a:chExt cx="12839702" cy="7254675"/>
          </a:xfrm>
        </p:grpSpPr>
        <p:grpSp>
          <p:nvGrpSpPr>
            <p:cNvPr id="2" name="îṣḻîḓé">
              <a:extLst>
                <a:ext uri="{FF2B5EF4-FFF2-40B4-BE49-F238E27FC236}">
                  <a16:creationId xmlns:a16="http://schemas.microsoft.com/office/drawing/2014/main" id="{E947502F-E114-4132-A4C7-5603A8F55BA2}"/>
                </a:ext>
              </a:extLst>
            </p:cNvPr>
            <p:cNvGrpSpPr/>
            <p:nvPr/>
          </p:nvGrpSpPr>
          <p:grpSpPr>
            <a:xfrm>
              <a:off x="9954959" y="2892056"/>
              <a:ext cx="12839702" cy="1892479"/>
              <a:chOff x="9954959" y="-2328873"/>
              <a:chExt cx="12839702" cy="1892479"/>
            </a:xfrm>
          </p:grpSpPr>
          <p:sp>
            <p:nvSpPr>
              <p:cNvPr id="25" name="ísľïde">
                <a:extLst>
                  <a:ext uri="{FF2B5EF4-FFF2-40B4-BE49-F238E27FC236}">
                    <a16:creationId xmlns:a16="http://schemas.microsoft.com/office/drawing/2014/main" id="{98E88273-9168-49AE-832F-2364AB375893}"/>
                  </a:ext>
                </a:extLst>
              </p:cNvPr>
              <p:cNvSpPr txBox="1"/>
              <p:nvPr/>
            </p:nvSpPr>
            <p:spPr>
              <a:xfrm>
                <a:off x="9954959" y="-2328873"/>
                <a:ext cx="12839702" cy="1892479"/>
              </a:xfrm>
              <a:prstGeom prst="roundRect">
                <a:avLst>
                  <a:gd name="adj" fmla="val 1259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939800" dist="508000" dir="3360000" algn="ctr" rotWithShape="0">
                  <a:schemeClr val="accent1">
                    <a:lumMod val="50000"/>
                    <a:alpha val="1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2010" name="íşlîḑê"/>
              <p:cNvSpPr txBox="1"/>
              <p:nvPr/>
            </p:nvSpPr>
            <p:spPr>
              <a:xfrm>
                <a:off x="10803960" y="-1813521"/>
                <a:ext cx="3392019" cy="861774"/>
              </a:xfrm>
              <a:prstGeom prst="rect">
                <a:avLst/>
              </a:prstGeom>
            </p:spPr>
            <p:txBody>
              <a:bodyPr vert="horz" wrap="none" rtlCol="0" anchor="t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sz="5000" b="0" i="0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PART ONE</a:t>
                </a:r>
                <a:endPara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11" name="í$ḻîḋé"/>
              <p:cNvSpPr txBox="1"/>
              <p:nvPr/>
            </p:nvSpPr>
            <p:spPr>
              <a:xfrm>
                <a:off x="14980269" y="-1921243"/>
                <a:ext cx="3467616" cy="1077218"/>
              </a:xfrm>
              <a:prstGeom prst="rect">
                <a:avLst/>
              </a:prstGeom>
            </p:spPr>
            <p:txBody>
              <a:bodyPr vert="horz" wrap="none" rtlCol="0" anchor="t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64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共识算法</a:t>
                </a:r>
                <a:endParaRPr lang="zh-CN" altLang="en-US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îSļíďe">
              <a:extLst>
                <a:ext uri="{FF2B5EF4-FFF2-40B4-BE49-F238E27FC236}">
                  <a16:creationId xmlns:a16="http://schemas.microsoft.com/office/drawing/2014/main" id="{51A69B98-3DA9-4827-886E-0C5303F4B75E}"/>
                </a:ext>
              </a:extLst>
            </p:cNvPr>
            <p:cNvGrpSpPr/>
            <p:nvPr/>
          </p:nvGrpSpPr>
          <p:grpSpPr>
            <a:xfrm>
              <a:off x="9954959" y="5573154"/>
              <a:ext cx="12839702" cy="1892479"/>
              <a:chOff x="9954959" y="-2328873"/>
              <a:chExt cx="12839702" cy="1892479"/>
            </a:xfrm>
          </p:grpSpPr>
          <p:sp>
            <p:nvSpPr>
              <p:cNvPr id="28" name="íṥľïḓê">
                <a:extLst>
                  <a:ext uri="{FF2B5EF4-FFF2-40B4-BE49-F238E27FC236}">
                    <a16:creationId xmlns:a16="http://schemas.microsoft.com/office/drawing/2014/main" id="{B62F8AB3-C9F9-4E77-A669-4D13D6BD40BD}"/>
                  </a:ext>
                </a:extLst>
              </p:cNvPr>
              <p:cNvSpPr txBox="1"/>
              <p:nvPr/>
            </p:nvSpPr>
            <p:spPr>
              <a:xfrm>
                <a:off x="9954959" y="-2328873"/>
                <a:ext cx="12839702" cy="1892479"/>
              </a:xfrm>
              <a:prstGeom prst="roundRect">
                <a:avLst>
                  <a:gd name="adj" fmla="val 1259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939800" dist="508000" dir="3360000" algn="ctr" rotWithShape="0">
                  <a:schemeClr val="accent1">
                    <a:lumMod val="50000"/>
                    <a:alpha val="1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29" name="íSľïḍê">
                <a:extLst>
                  <a:ext uri="{FF2B5EF4-FFF2-40B4-BE49-F238E27FC236}">
                    <a16:creationId xmlns:a16="http://schemas.microsoft.com/office/drawing/2014/main" id="{532ACD2E-2474-4A1E-809B-647ECECEC52A}"/>
                  </a:ext>
                </a:extLst>
              </p:cNvPr>
              <p:cNvSpPr txBox="1"/>
              <p:nvPr/>
            </p:nvSpPr>
            <p:spPr>
              <a:xfrm>
                <a:off x="10803960" y="-1813521"/>
                <a:ext cx="3486212" cy="861774"/>
              </a:xfrm>
              <a:prstGeom prst="rect">
                <a:avLst/>
              </a:prstGeom>
            </p:spPr>
            <p:txBody>
              <a:bodyPr vert="horz" wrap="none" rtlCol="0" anchor="t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altLang="zh-CN" sz="5000" b="0" i="0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PART TWO</a:t>
                </a:r>
              </a:p>
            </p:txBody>
          </p:sp>
          <p:sp>
            <p:nvSpPr>
              <p:cNvPr id="30" name="íŝ1iḓè">
                <a:extLst>
                  <a:ext uri="{FF2B5EF4-FFF2-40B4-BE49-F238E27FC236}">
                    <a16:creationId xmlns:a16="http://schemas.microsoft.com/office/drawing/2014/main" id="{C642042E-113E-4056-9E72-F563CF1BC271}"/>
                  </a:ext>
                </a:extLst>
              </p:cNvPr>
              <p:cNvSpPr txBox="1"/>
              <p:nvPr/>
            </p:nvSpPr>
            <p:spPr>
              <a:xfrm>
                <a:off x="14957967" y="-1921243"/>
                <a:ext cx="2055371" cy="1077218"/>
              </a:xfrm>
              <a:prstGeom prst="rect">
                <a:avLst/>
              </a:prstGeom>
            </p:spPr>
            <p:txBody>
              <a:bodyPr vert="horz" wrap="none" rtlCol="0" anchor="t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6400" b="1" i="0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Aura</a:t>
                </a:r>
                <a:endParaRPr lang="zh-CN" altLang="en-US" sz="6400" b="1" i="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isļïḍè">
              <a:extLst>
                <a:ext uri="{FF2B5EF4-FFF2-40B4-BE49-F238E27FC236}">
                  <a16:creationId xmlns:a16="http://schemas.microsoft.com/office/drawing/2014/main" id="{284EA3DF-5F6F-47AB-BBD8-DADAFF08017C}"/>
                </a:ext>
              </a:extLst>
            </p:cNvPr>
            <p:cNvGrpSpPr/>
            <p:nvPr/>
          </p:nvGrpSpPr>
          <p:grpSpPr>
            <a:xfrm>
              <a:off x="9954959" y="8254252"/>
              <a:ext cx="12839702" cy="1892479"/>
              <a:chOff x="9954959" y="-2328873"/>
              <a:chExt cx="12839702" cy="1892479"/>
            </a:xfrm>
          </p:grpSpPr>
          <p:sp>
            <p:nvSpPr>
              <p:cNvPr id="32" name="ïşľidé">
                <a:extLst>
                  <a:ext uri="{FF2B5EF4-FFF2-40B4-BE49-F238E27FC236}">
                    <a16:creationId xmlns:a16="http://schemas.microsoft.com/office/drawing/2014/main" id="{B05A1C3C-200E-4121-B975-5D9B275056A5}"/>
                  </a:ext>
                </a:extLst>
              </p:cNvPr>
              <p:cNvSpPr txBox="1"/>
              <p:nvPr/>
            </p:nvSpPr>
            <p:spPr>
              <a:xfrm>
                <a:off x="9954959" y="-2328873"/>
                <a:ext cx="12839702" cy="1892479"/>
              </a:xfrm>
              <a:prstGeom prst="roundRect">
                <a:avLst>
                  <a:gd name="adj" fmla="val 1259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939800" dist="508000" dir="3360000" algn="ctr" rotWithShape="0">
                  <a:schemeClr val="accent1">
                    <a:lumMod val="50000"/>
                    <a:alpha val="1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33" name="işlíḑè">
                <a:extLst>
                  <a:ext uri="{FF2B5EF4-FFF2-40B4-BE49-F238E27FC236}">
                    <a16:creationId xmlns:a16="http://schemas.microsoft.com/office/drawing/2014/main" id="{7226F8AC-7765-4D56-9110-9BBFD3E73D3B}"/>
                  </a:ext>
                </a:extLst>
              </p:cNvPr>
              <p:cNvSpPr txBox="1"/>
              <p:nvPr/>
            </p:nvSpPr>
            <p:spPr>
              <a:xfrm>
                <a:off x="10803960" y="-1813521"/>
                <a:ext cx="4164282" cy="861774"/>
              </a:xfrm>
              <a:prstGeom prst="rect">
                <a:avLst/>
              </a:prstGeom>
            </p:spPr>
            <p:txBody>
              <a:bodyPr vert="horz" wrap="none" rtlCol="0" anchor="t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altLang="zh-CN" sz="5000" b="0" i="0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PART THREE</a:t>
                </a:r>
              </a:p>
            </p:txBody>
          </p:sp>
          <p:sp>
            <p:nvSpPr>
              <p:cNvPr id="34" name="îṩlíḋè">
                <a:extLst>
                  <a:ext uri="{FF2B5EF4-FFF2-40B4-BE49-F238E27FC236}">
                    <a16:creationId xmlns:a16="http://schemas.microsoft.com/office/drawing/2014/main" id="{64441696-EDDD-4211-B76D-06C3EFEEA321}"/>
                  </a:ext>
                </a:extLst>
              </p:cNvPr>
              <p:cNvSpPr txBox="1"/>
              <p:nvPr/>
            </p:nvSpPr>
            <p:spPr>
              <a:xfrm>
                <a:off x="15069484" y="-1921243"/>
                <a:ext cx="2512226" cy="1077218"/>
              </a:xfrm>
              <a:prstGeom prst="rect">
                <a:avLst/>
              </a:prstGeom>
            </p:spPr>
            <p:txBody>
              <a:bodyPr vert="horz" wrap="none" rtlCol="0" anchor="t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64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BABE</a:t>
                </a:r>
                <a:endParaRPr lang="zh-CN" altLang="en-US" sz="6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637DCB-D486-6B4F-8973-3C9F924AE0C9}"/>
              </a:ext>
            </a:extLst>
          </p:cNvPr>
          <p:cNvGrpSpPr/>
          <p:nvPr/>
        </p:nvGrpSpPr>
        <p:grpSpPr>
          <a:xfrm>
            <a:off x="9672982" y="9968168"/>
            <a:ext cx="12839702" cy="1892479"/>
            <a:chOff x="9954959" y="11000690"/>
            <a:chExt cx="12839702" cy="1892479"/>
          </a:xfrm>
        </p:grpSpPr>
        <p:sp>
          <p:nvSpPr>
            <p:cNvPr id="19" name="ïşľidé">
              <a:extLst>
                <a:ext uri="{FF2B5EF4-FFF2-40B4-BE49-F238E27FC236}">
                  <a16:creationId xmlns:a16="http://schemas.microsoft.com/office/drawing/2014/main" id="{9F3496DB-8059-8448-9397-7AC0532D2807}"/>
                </a:ext>
              </a:extLst>
            </p:cNvPr>
            <p:cNvSpPr txBox="1"/>
            <p:nvPr/>
          </p:nvSpPr>
          <p:spPr>
            <a:xfrm>
              <a:off x="9954959" y="11000690"/>
              <a:ext cx="12839702" cy="1892479"/>
            </a:xfrm>
            <a:prstGeom prst="roundRect">
              <a:avLst>
                <a:gd name="adj" fmla="val 12593"/>
              </a:avLst>
            </a:prstGeom>
            <a:solidFill>
              <a:schemeClr val="accent4"/>
            </a:solidFill>
            <a:ln>
              <a:noFill/>
            </a:ln>
            <a:effectLst>
              <a:outerShdw blurRad="939800" dist="508000" dir="3360000" algn="ctr" rotWithShape="0">
                <a:schemeClr val="accent1">
                  <a:lumMod val="50000"/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21" name="işlíḑè">
              <a:extLst>
                <a:ext uri="{FF2B5EF4-FFF2-40B4-BE49-F238E27FC236}">
                  <a16:creationId xmlns:a16="http://schemas.microsoft.com/office/drawing/2014/main" id="{6899DD3A-B6D7-1749-B61B-B1FCF8758165}"/>
                </a:ext>
              </a:extLst>
            </p:cNvPr>
            <p:cNvSpPr txBox="1"/>
            <p:nvPr/>
          </p:nvSpPr>
          <p:spPr>
            <a:xfrm>
              <a:off x="10803960" y="11516042"/>
              <a:ext cx="3818418" cy="861774"/>
            </a:xfrm>
            <a:prstGeom prst="rect">
              <a:avLst/>
            </a:prstGeom>
          </p:spPr>
          <p:txBody>
            <a:bodyPr vert="horz" wrap="none" rtlCol="0" anchor="t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altLang="zh-CN" sz="5000" b="0" i="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 </a:t>
              </a:r>
              <a:r>
                <a:rPr lang="en-US" altLang="zh-CN" sz="5000" b="0" i="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FOUR</a:t>
              </a:r>
              <a:endParaRPr lang="en-GB" altLang="zh-CN" sz="5000" b="0" i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îṩlíḋè">
              <a:extLst>
                <a:ext uri="{FF2B5EF4-FFF2-40B4-BE49-F238E27FC236}">
                  <a16:creationId xmlns:a16="http://schemas.microsoft.com/office/drawing/2014/main" id="{C8C50D32-FD22-794F-A465-1DB8AB163118}"/>
                </a:ext>
              </a:extLst>
            </p:cNvPr>
            <p:cNvSpPr txBox="1"/>
            <p:nvPr/>
          </p:nvSpPr>
          <p:spPr>
            <a:xfrm>
              <a:off x="15069484" y="11408320"/>
              <a:ext cx="4275529" cy="1077218"/>
            </a:xfrm>
            <a:prstGeom prst="rect">
              <a:avLst/>
            </a:prstGeom>
          </p:spPr>
          <p:txBody>
            <a:bodyPr vert="horz" wrap="none" rtlCol="0" anchor="t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6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GRANDPA</a:t>
              </a:r>
              <a:endParaRPr lang="zh-CN" altLang="en-US" sz="6400" b="1" i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次级（</a:t>
            </a:r>
            <a:r>
              <a:rPr lang="en-US" altLang="zh-CN" b="1" dirty="0"/>
              <a:t>Secondary</a:t>
            </a:r>
            <a:r>
              <a:rPr lang="zh-CN" altLang="en-US" b="1" dirty="0"/>
              <a:t>）区块</a:t>
            </a:r>
            <a:r>
              <a:rPr lang="en-US" altLang="zh-CN" b="1" dirty="0"/>
              <a:t>	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130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出块的顺序解决了，但在</a:t>
            </a:r>
            <a:r>
              <a:rPr lang="en-US" altLang="zh-CN" sz="6000">
                <a:effectLst/>
              </a:rPr>
              <a:t>BABE</a:t>
            </a:r>
            <a:r>
              <a:rPr lang="zh-CN" altLang="en-US" sz="6000">
                <a:effectLst/>
              </a:rPr>
              <a:t>中，出块变得不确定了</a:t>
            </a:r>
            <a:endParaRPr lang="en-US" altLang="zh-CN" sz="6000"/>
          </a:p>
          <a:p>
            <a:pPr lvl="1"/>
            <a:endParaRPr lang="en-US" altLang="zh-CN" sz="6000">
              <a:effectLst/>
            </a:endParaRPr>
          </a:p>
          <a:p>
            <a:pPr lvl="1"/>
            <a:r>
              <a:rPr lang="zh-CN" altLang="en-US" sz="6000">
                <a:effectLst/>
              </a:rPr>
              <a:t>如果一个 </a:t>
            </a:r>
            <a:r>
              <a:rPr lang="en" altLang="zh-CN" sz="6000">
                <a:effectLst/>
              </a:rPr>
              <a:t>Slot </a:t>
            </a:r>
            <a:r>
              <a:rPr lang="zh-CN" altLang="en-US" sz="6000">
                <a:effectLst/>
              </a:rPr>
              <a:t>方式如下情况：</a:t>
            </a: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r>
              <a:rPr lang="en" altLang="zh-CN" sz="6000"/>
              <a:t>Slot </a:t>
            </a:r>
            <a:r>
              <a:rPr lang="zh-CN" altLang="en-US" sz="6000"/>
              <a:t>没有人的</a:t>
            </a:r>
            <a:r>
              <a:rPr lang="en" altLang="zh-CN" sz="6000"/>
              <a:t>VRF</a:t>
            </a:r>
            <a:r>
              <a:rPr lang="zh-CN" altLang="en-US" sz="6000"/>
              <a:t>满足要求</a:t>
            </a: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r>
              <a:rPr lang="en" altLang="zh-CN" sz="6000"/>
              <a:t>Slot</a:t>
            </a:r>
            <a:r>
              <a:rPr lang="zh-CN" altLang="en-US" sz="6000"/>
              <a:t> 有多个验证者满足要求</a:t>
            </a:r>
            <a:endParaRPr lang="en-US" altLang="zh-CN" sz="6000"/>
          </a:p>
          <a:p>
            <a:pPr marL="2228850" lvl="3" indent="-857250">
              <a:buFont typeface="Wingdings" pitchFamily="2" charset="2"/>
              <a:buChar char="Ø"/>
            </a:pPr>
            <a:r>
              <a:rPr lang="zh-CN" altLang="en-US" sz="6000"/>
              <a:t>通过备用机制出块，就是按照</a:t>
            </a:r>
            <a:r>
              <a:rPr lang="en" altLang="zh-CN" sz="6000"/>
              <a:t>Aura</a:t>
            </a:r>
            <a:r>
              <a:rPr lang="zh-CN" altLang="en-US" sz="6000"/>
              <a:t>顺序指定验证人出块，被称为次级</a:t>
            </a:r>
            <a:r>
              <a:rPr lang="en" altLang="zh-CN" sz="6000"/>
              <a:t>Aura</a:t>
            </a:r>
            <a:r>
              <a:rPr lang="zh-CN" altLang="en-US" sz="6000"/>
              <a:t>区块，优先级低</a:t>
            </a:r>
            <a:endParaRPr lang="en-US" altLang="zh-CN" sz="6000"/>
          </a:p>
          <a:p>
            <a:pPr marL="2228850" lvl="3" indent="-857250">
              <a:buFont typeface="Wingdings" pitchFamily="2" charset="2"/>
              <a:buChar char="Ø"/>
            </a:pPr>
            <a:endParaRPr lang="en-US" altLang="zh-CN" sz="6000"/>
          </a:p>
          <a:p>
            <a:pPr lvl="3"/>
            <a:endParaRPr lang="en-US" altLang="zh-CN" sz="6000"/>
          </a:p>
          <a:p>
            <a:pPr marL="0" lvl="3"/>
            <a:r>
              <a:rPr lang="en-US" altLang="zh-CN" sz="6000"/>
              <a:t>		BABE</a:t>
            </a:r>
            <a:r>
              <a:rPr lang="zh-CN" altLang="en-US" sz="6000"/>
              <a:t>通过这个过程确定了出块验证者的顺序，确定出块（敲定）则需要通过</a:t>
            </a:r>
            <a:r>
              <a:rPr lang="en-US" altLang="zh-CN" sz="6000"/>
              <a:t>GRANDPA</a:t>
            </a:r>
            <a:r>
              <a:rPr lang="zh-CN" altLang="en-US" sz="6000"/>
              <a:t>完成</a:t>
            </a:r>
            <a:endParaRPr lang="en-US" altLang="zh-CN" sz="6000"/>
          </a:p>
          <a:p>
            <a:pPr lvl="4"/>
            <a:br>
              <a:rPr lang="zh-CN" altLang="en-US" sz="6000"/>
            </a:br>
            <a:endParaRPr lang="en-US" altLang="zh-CN" sz="6000"/>
          </a:p>
          <a:p>
            <a:pPr lvl="1"/>
            <a:endParaRPr lang="en-US" altLang="zh-CN" sz="6000"/>
          </a:p>
        </p:txBody>
      </p:sp>
    </p:spTree>
    <p:extLst>
      <p:ext uri="{BB962C8B-B14F-4D97-AF65-F5344CB8AC3E}">
        <p14:creationId xmlns:p14="http://schemas.microsoft.com/office/powerpoint/2010/main" val="249310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3065929"/>
            <a:ext cx="2225745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共识算法在</a:t>
            </a:r>
            <a:r>
              <a:rPr lang="en-US" altLang="zh-CN" sz="6000">
                <a:effectLst/>
              </a:rPr>
              <a:t>Substrate</a:t>
            </a:r>
            <a:r>
              <a:rPr lang="zh-CN" altLang="en-US" sz="6000">
                <a:effectLst/>
              </a:rPr>
              <a:t>中主要是通过两个结构摘要（</a:t>
            </a:r>
            <a:r>
              <a:rPr lang="en-US" altLang="zh-CN" sz="6000">
                <a:effectLst/>
              </a:rPr>
              <a:t>Digest</a:t>
            </a:r>
            <a:r>
              <a:rPr lang="zh-CN" altLang="en-US" sz="6000">
                <a:effectLst/>
              </a:rPr>
              <a:t>）和封章（</a:t>
            </a:r>
            <a:r>
              <a:rPr lang="en-US" altLang="zh-CN" sz="6000">
                <a:effectLst/>
              </a:rPr>
              <a:t>Seal</a:t>
            </a:r>
            <a:r>
              <a:rPr lang="zh-CN" altLang="en-US" sz="6000">
                <a:effectLst/>
              </a:rPr>
              <a:t>）</a:t>
            </a: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在权益证明（</a:t>
            </a:r>
            <a:r>
              <a:rPr lang="en-US" altLang="zh-CN" sz="6000"/>
              <a:t>Proof</a:t>
            </a:r>
            <a:r>
              <a:rPr lang="zh-CN" altLang="en-US" sz="6000"/>
              <a:t> </a:t>
            </a:r>
            <a:r>
              <a:rPr lang="en-US" altLang="zh-CN" sz="6000"/>
              <a:t>of</a:t>
            </a:r>
            <a:r>
              <a:rPr lang="zh-CN" altLang="en-US" sz="6000"/>
              <a:t> </a:t>
            </a:r>
            <a:r>
              <a:rPr lang="en-US" altLang="zh-CN" sz="6000"/>
              <a:t>Stake</a:t>
            </a:r>
            <a:r>
              <a:rPr lang="zh-CN" altLang="en-US" sz="6000"/>
              <a:t>）中，封章通常是验证者的签名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由共识引擎先生成预摘要（</a:t>
            </a:r>
            <a:r>
              <a:rPr lang="en-US" altLang="zh-CN" sz="6000"/>
              <a:t>Pre-digest</a:t>
            </a:r>
            <a:r>
              <a:rPr lang="zh-CN" altLang="en-US" sz="6000"/>
              <a:t>），之后</a:t>
            </a:r>
            <a:r>
              <a:rPr lang="en-US" altLang="zh-CN" sz="6000"/>
              <a:t>Runtime</a:t>
            </a:r>
            <a:r>
              <a:rPr lang="zh-CN" altLang="en-US" sz="6000"/>
              <a:t>进行处理，共识引擎再生成后摘要（</a:t>
            </a:r>
            <a:r>
              <a:rPr lang="en-US" altLang="zh-CN" sz="6000"/>
              <a:t>Post-digest</a:t>
            </a:r>
            <a:r>
              <a:rPr lang="zh-CN" altLang="en-US" sz="6000"/>
              <a:t>）和封章（</a:t>
            </a:r>
            <a:r>
              <a:rPr lang="en-US" altLang="zh-CN" sz="6000"/>
              <a:t>Seal</a:t>
            </a:r>
            <a:r>
              <a:rPr lang="zh-CN" altLang="en-US" sz="6000"/>
              <a:t>）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预摘要包含：</a:t>
            </a:r>
            <a:r>
              <a:rPr lang="en-US" altLang="zh-CN" sz="6000"/>
              <a:t>VRF</a:t>
            </a:r>
            <a:r>
              <a:rPr lang="zh-CN" altLang="en-US" sz="6000"/>
              <a:t>输出和证明（</a:t>
            </a:r>
            <a:r>
              <a:rPr lang="en-US" altLang="zh-CN" sz="6000"/>
              <a:t>VRFOut</a:t>
            </a:r>
            <a:r>
              <a:rPr lang="zh-CN" altLang="en-US" sz="6000"/>
              <a:t>，</a:t>
            </a:r>
            <a:r>
              <a:rPr lang="en-US" altLang="zh-CN" sz="6000"/>
              <a:t>VRFProof</a:t>
            </a:r>
            <a:r>
              <a:rPr lang="zh-CN" altLang="en-US" sz="6000"/>
              <a:t>）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后摘要在时期交换（</a:t>
            </a:r>
            <a:r>
              <a:rPr lang="en-US" altLang="zh-CN" sz="6000"/>
              <a:t>Epoch</a:t>
            </a:r>
            <a:r>
              <a:rPr lang="zh-CN" altLang="en-US" sz="6000"/>
              <a:t> </a:t>
            </a:r>
            <a:r>
              <a:rPr lang="en-US" altLang="zh-CN" sz="6000"/>
              <a:t>transition</a:t>
            </a:r>
            <a:r>
              <a:rPr lang="zh-CN" altLang="en-US" sz="6000"/>
              <a:t>）时才会产生，包含下个时期验证者集和链上随机值</a:t>
            </a: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随机值由</a:t>
            </a:r>
            <a:r>
              <a:rPr lang="en-US" altLang="zh-CN" sz="6000"/>
              <a:t>Runtime</a:t>
            </a:r>
            <a:r>
              <a:rPr lang="zh-CN" altLang="en-US" sz="6000"/>
              <a:t>产生</a:t>
            </a:r>
            <a:endParaRPr lang="en-US" altLang="zh-CN" sz="6000"/>
          </a:p>
        </p:txBody>
      </p:sp>
    </p:spTree>
    <p:extLst>
      <p:ext uri="{BB962C8B-B14F-4D97-AF65-F5344CB8AC3E}">
        <p14:creationId xmlns:p14="http://schemas.microsoft.com/office/powerpoint/2010/main" val="347348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ḻ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é">
            <a:extLst>
              <a:ext uri="{FF2B5EF4-FFF2-40B4-BE49-F238E27FC236}">
                <a16:creationId xmlns:a16="http://schemas.microsoft.com/office/drawing/2014/main" id="{FE4B22B7-D350-4C5F-AA60-38BEB66F3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5046" y="2945113"/>
            <a:ext cx="2553905" cy="2646878"/>
          </a:xfrm>
        </p:spPr>
        <p:txBody>
          <a:bodyPr/>
          <a:lstStyle/>
          <a:p>
            <a:r>
              <a:rPr lang="en-GB" dirty="0"/>
              <a:t>0</a:t>
            </a:r>
            <a:r>
              <a:rPr lang="en-US" altLang="zh-CN" dirty="0"/>
              <a:t>4</a:t>
            </a:r>
            <a:endParaRPr lang="en-GB" dirty="0"/>
          </a:p>
        </p:txBody>
      </p:sp>
      <p:sp>
        <p:nvSpPr>
          <p:cNvPr id="3" name="îṧḻîḓe">
            <a:extLst>
              <a:ext uri="{FF2B5EF4-FFF2-40B4-BE49-F238E27FC236}">
                <a16:creationId xmlns:a16="http://schemas.microsoft.com/office/drawing/2014/main" id="{5029839E-12FA-4FDB-981A-5BF1BBDE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6359" y="6838816"/>
            <a:ext cx="9131282" cy="2215991"/>
          </a:xfrm>
        </p:spPr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FIVE</a:t>
            </a:r>
            <a:endParaRPr lang="en-GB" dirty="0"/>
          </a:p>
        </p:txBody>
      </p:sp>
      <p:sp>
        <p:nvSpPr>
          <p:cNvPr id="4" name="îşḷïďè">
            <a:extLst>
              <a:ext uri="{FF2B5EF4-FFF2-40B4-BE49-F238E27FC236}">
                <a16:creationId xmlns:a16="http://schemas.microsoft.com/office/drawing/2014/main" id="{276CBB36-5E8B-45DB-B29C-E2275BFBA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67891" y="7805300"/>
            <a:ext cx="7848239" cy="1938992"/>
          </a:xfrm>
        </p:spPr>
        <p:txBody>
          <a:bodyPr/>
          <a:lstStyle/>
          <a:p>
            <a:r>
              <a:rPr lang="en-US" altLang="zh-CN" dirty="0"/>
              <a:t>GRANDPA</a:t>
            </a:r>
          </a:p>
        </p:txBody>
      </p:sp>
    </p:spTree>
    <p:extLst>
      <p:ext uri="{BB962C8B-B14F-4D97-AF65-F5344CB8AC3E}">
        <p14:creationId xmlns:p14="http://schemas.microsoft.com/office/powerpoint/2010/main" val="122446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GRANDPA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3469341"/>
            <a:ext cx="2254976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1" indent="-857250">
              <a:buFont typeface="Wingdings" pitchFamily="2" charset="2"/>
              <a:buChar char="l"/>
            </a:pPr>
            <a:r>
              <a:rPr lang="en" altLang="zh-CN" sz="6000">
                <a:effectLst/>
              </a:rPr>
              <a:t>GHOST-based Recursive Ancestor Deriving Prefix Agreement</a:t>
            </a:r>
          </a:p>
          <a:p>
            <a:pPr marL="1314450" lvl="1" indent="-857250">
              <a:buFont typeface="Wingdings" pitchFamily="2" charset="2"/>
              <a:buChar char="l"/>
            </a:pPr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波卡将</a:t>
            </a:r>
            <a:r>
              <a:rPr lang="en" altLang="zh-CN" sz="6000">
                <a:effectLst/>
              </a:rPr>
              <a:t>GRANDPA</a:t>
            </a:r>
            <a:r>
              <a:rPr lang="zh-CN" altLang="en-US" sz="6000">
                <a:effectLst/>
              </a:rPr>
              <a:t>与</a:t>
            </a:r>
            <a:r>
              <a:rPr lang="en" altLang="zh-CN" sz="6000">
                <a:effectLst/>
              </a:rPr>
              <a:t>BABE</a:t>
            </a:r>
            <a:r>
              <a:rPr lang="zh-CN" altLang="en-US" sz="6000">
                <a:effectLst/>
              </a:rPr>
              <a:t>分成两个模块，</a:t>
            </a:r>
            <a:r>
              <a:rPr lang="en" altLang="zh-CN" sz="6000">
                <a:effectLst/>
              </a:rPr>
              <a:t>BABE</a:t>
            </a:r>
            <a:r>
              <a:rPr lang="zh-CN" altLang="en-US" sz="6000">
                <a:effectLst/>
              </a:rPr>
              <a:t>提供活性和概率的确定性，</a:t>
            </a:r>
            <a:r>
              <a:rPr lang="en" altLang="zh-CN" sz="6000">
                <a:effectLst/>
              </a:rPr>
              <a:t>GRANDPA</a:t>
            </a:r>
            <a:r>
              <a:rPr lang="zh-CN" altLang="en-US" sz="6000">
                <a:effectLst/>
              </a:rPr>
              <a:t>提供确定性。</a:t>
            </a:r>
            <a:r>
              <a:rPr lang="en-US" altLang="zh-CN" sz="6000"/>
              <a:t> </a:t>
            </a:r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从当前网络中的候选链中，选择一个合法链，链上所有区块均会被确认</a:t>
            </a:r>
            <a:r>
              <a:rPr lang="en-US" altLang="zh-CN" sz="6000"/>
              <a:t>(finalized)</a:t>
            </a:r>
          </a:p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894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GRANDPA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3469341"/>
            <a:ext cx="22549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1090B8-1BE3-0A46-8884-4EE4C15E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0" y="2089353"/>
            <a:ext cx="22641640" cy="113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93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en-US" altLang="zh-CN" b="1" dirty="0"/>
              <a:t>GRANDPA</a:t>
            </a:r>
            <a:r>
              <a:rPr lang="zh-CN" altLang="en-US" b="1" dirty="0"/>
              <a:t>特性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3065929"/>
            <a:ext cx="2254976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/>
              <a:t>由于波卡的跨链特性，需要保证跨链的交易一旦执行，绝不可能在原链上被撤销，</a:t>
            </a:r>
            <a:r>
              <a:rPr lang="en-US" altLang="zh-CN" sz="6000"/>
              <a:t>GRANDPA</a:t>
            </a:r>
            <a:r>
              <a:rPr lang="zh-CN" altLang="en-US" sz="6000"/>
              <a:t>要做到</a:t>
            </a:r>
            <a:r>
              <a:rPr lang="en-US" altLang="zh-CN" sz="6000"/>
              <a:t>100%</a:t>
            </a:r>
            <a:r>
              <a:rPr lang="zh-CN" altLang="en-US" sz="6000"/>
              <a:t>不可逆。</a:t>
            </a: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endParaRPr lang="en-US" altLang="zh-CN" sz="6000"/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确定性 </a:t>
            </a:r>
            <a:r>
              <a:rPr lang="en-US" altLang="zh-CN" sz="6000">
                <a:effectLst/>
              </a:rPr>
              <a:t>= </a:t>
            </a:r>
            <a:r>
              <a:rPr lang="zh-CN" altLang="en-US" sz="6000">
                <a:effectLst/>
              </a:rPr>
              <a:t>敲定 </a:t>
            </a:r>
            <a:r>
              <a:rPr lang="en-US" altLang="zh-CN" sz="6000">
                <a:effectLst/>
              </a:rPr>
              <a:t>= </a:t>
            </a:r>
            <a:r>
              <a:rPr lang="zh-CN" altLang="en-US" sz="6000">
                <a:effectLst/>
              </a:rPr>
              <a:t>不可逆：不会出现“冲突”的情况</a:t>
            </a:r>
          </a:p>
          <a:p>
            <a:pPr marL="2228850" lvl="3" indent="-857250">
              <a:buFont typeface="Wingdings" pitchFamily="2" charset="2"/>
              <a:buChar char="Ø"/>
            </a:pPr>
            <a:r>
              <a:rPr lang="zh-CN" altLang="en-US" sz="6000">
                <a:effectLst/>
              </a:rPr>
              <a:t>冲突 </a:t>
            </a:r>
            <a:r>
              <a:rPr lang="en-US" altLang="zh-CN" sz="6000">
                <a:effectLst/>
              </a:rPr>
              <a:t>= </a:t>
            </a:r>
            <a:r>
              <a:rPr lang="zh-CN" altLang="en-US" sz="6000">
                <a:effectLst/>
              </a:rPr>
              <a:t>分叉：非预期的分叉会导致双重支付等各种问题，是不安全的</a:t>
            </a:r>
            <a:endParaRPr lang="en-US" altLang="zh-CN" sz="6000"/>
          </a:p>
          <a:p>
            <a:pPr lvl="3"/>
            <a:endParaRPr lang="en-US" altLang="zh-CN" sz="6000">
              <a:effectLst/>
            </a:endParaRPr>
          </a:p>
          <a:p>
            <a:pPr lvl="3"/>
            <a:r>
              <a:rPr lang="zh-CN" altLang="en-US" sz="6000"/>
              <a:t>为了保证这个特性，</a:t>
            </a:r>
            <a:r>
              <a:rPr lang="en-US" altLang="zh-CN" sz="6000"/>
              <a:t>GRANDPA</a:t>
            </a:r>
            <a:r>
              <a:rPr lang="zh-CN" altLang="en-US" sz="6000"/>
              <a:t>解决了以下三个问题</a:t>
            </a:r>
            <a:endParaRPr lang="en" altLang="zh-CN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62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3637919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>
                <a:effectLst/>
              </a:rPr>
              <a:t>不要全部节点确认才成为不可逆的问题</a:t>
            </a:r>
          </a:p>
          <a:p>
            <a:br>
              <a:rPr lang="zh-CN" altLang="en-US"/>
            </a:b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2538257"/>
            <a:ext cx="22549762" cy="1394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6000"/>
              <a:t>	</a:t>
            </a:r>
            <a:r>
              <a:rPr lang="zh-CN" altLang="en-US" sz="6000"/>
              <a:t>我们没办法保证所有节点都会对某个块进行确认，毕竟网络波动的原因会一直存在，否则会极大影响效率。因此我们提出了各种</a:t>
            </a:r>
            <a:r>
              <a:rPr lang="en" altLang="zh-CN" sz="6000"/>
              <a:t>BFT</a:t>
            </a:r>
            <a:r>
              <a:rPr lang="zh-CN" altLang="en-US" sz="6000"/>
              <a:t>算法，在部分节点确认的情况下，保证网络的安全性。</a:t>
            </a:r>
            <a:endParaRPr lang="en-US" altLang="zh-CN" sz="6000"/>
          </a:p>
          <a:p>
            <a:pPr lvl="1"/>
            <a:endParaRPr lang="en-US" altLang="zh-CN" sz="6000"/>
          </a:p>
          <a:p>
            <a:pPr lvl="1"/>
            <a:r>
              <a:rPr lang="en-US" altLang="zh-CN" sz="6000">
                <a:effectLst/>
              </a:rPr>
              <a:t>	</a:t>
            </a:r>
            <a:r>
              <a:rPr lang="zh-CN" altLang="en-US" sz="6000">
                <a:effectLst/>
              </a:rPr>
              <a:t>这里会用到 </a:t>
            </a:r>
            <a:r>
              <a:rPr lang="en" altLang="zh-CN" sz="6000">
                <a:effectLst/>
              </a:rPr>
              <a:t>BFT 2 </a:t>
            </a:r>
            <a:r>
              <a:rPr lang="zh-CN" altLang="en-US" sz="6000">
                <a:effectLst/>
              </a:rPr>
              <a:t>次 ⅔ 共识，之所有需要</a:t>
            </a:r>
            <a:r>
              <a:rPr lang="en-US" altLang="zh-CN" sz="6000">
                <a:effectLst/>
              </a:rPr>
              <a:t>2</a:t>
            </a:r>
            <a:r>
              <a:rPr lang="zh-CN" altLang="en-US" sz="6000">
                <a:effectLst/>
              </a:rPr>
              <a:t>次是因为：</a:t>
            </a:r>
            <a:endParaRPr lang="en-US" altLang="zh-CN" sz="6000">
              <a:effectLst/>
            </a:endParaRPr>
          </a:p>
          <a:p>
            <a:pPr lvl="1"/>
            <a:endParaRPr lang="en-US" altLang="zh-CN" sz="6000"/>
          </a:p>
          <a:p>
            <a:pPr lvl="1"/>
            <a:endParaRPr lang="en-US" altLang="zh-CN" sz="6000">
              <a:effectLst/>
            </a:endParaRPr>
          </a:p>
          <a:p>
            <a:pPr lvl="1"/>
            <a:endParaRPr lang="en-US" altLang="zh-CN" sz="6000"/>
          </a:p>
          <a:p>
            <a:pPr lvl="1"/>
            <a:endParaRPr lang="en-US" altLang="zh-CN" sz="6000">
              <a:effectLst/>
            </a:endParaRPr>
          </a:p>
          <a:p>
            <a:pPr lvl="1"/>
            <a:r>
              <a:rPr lang="en-US" altLang="zh-CN" sz="6000">
                <a:effectLst/>
              </a:rPr>
              <a:t>	</a:t>
            </a:r>
            <a:r>
              <a:rPr lang="zh-CN" altLang="en-US" sz="6000">
                <a:effectLst/>
              </a:rPr>
              <a:t>如上图，如果只有 </a:t>
            </a:r>
            <a:r>
              <a:rPr lang="en-US" altLang="zh-CN" sz="6000">
                <a:effectLst/>
              </a:rPr>
              <a:t>1 </a:t>
            </a:r>
            <a:r>
              <a:rPr lang="zh-CN" altLang="en-US" sz="6000">
                <a:effectLst/>
              </a:rPr>
              <a:t>次 ⅔ 节点确认，会有 </a:t>
            </a:r>
            <a:r>
              <a:rPr lang="en-US" altLang="zh-CN" sz="6000">
                <a:effectLst/>
              </a:rPr>
              <a:t>2 </a:t>
            </a:r>
            <a:r>
              <a:rPr lang="zh-CN" altLang="en-US" sz="6000">
                <a:effectLst/>
              </a:rPr>
              <a:t>个块高度为 </a:t>
            </a:r>
            <a:r>
              <a:rPr lang="en-US" altLang="zh-CN" sz="6000">
                <a:effectLst/>
              </a:rPr>
              <a:t>101 </a:t>
            </a:r>
            <a:r>
              <a:rPr lang="zh-CN" altLang="en-US" sz="6000">
                <a:effectLst/>
              </a:rPr>
              <a:t>的区块成为了不可逆，造成“冲突”。</a:t>
            </a:r>
          </a:p>
          <a:p>
            <a:pPr lvl="1"/>
            <a:br>
              <a:rPr lang="zh-CN" altLang="en-US" sz="6000">
                <a:effectLst/>
              </a:rPr>
            </a:br>
            <a:endParaRPr lang="zh-CN" altLang="en-US" sz="6000">
              <a:effectLst/>
            </a:endParaRPr>
          </a:p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1781EB6-2A0F-BF45-8421-7DCC2C92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1391"/>
            <a:ext cx="24220840" cy="311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1EFDEB-989F-AF4D-B849-912454550ACD}"/>
              </a:ext>
            </a:extLst>
          </p:cNvPr>
          <p:cNvSpPr txBox="1"/>
          <p:nvPr/>
        </p:nvSpPr>
        <p:spPr>
          <a:xfrm>
            <a:off x="10139082" y="1247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252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3637919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>
                <a:effectLst/>
              </a:rPr>
              <a:t>不要全部节点确认才成为不可逆的问题</a:t>
            </a:r>
          </a:p>
          <a:p>
            <a:br>
              <a:rPr lang="zh-CN" altLang="en-US"/>
            </a:b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2796022"/>
            <a:ext cx="225497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6000"/>
              <a:t>	</a:t>
            </a:r>
            <a:r>
              <a:rPr lang="zh-CN" altLang="en-US" sz="6000"/>
              <a:t>不会立马成为 </a:t>
            </a:r>
            <a:r>
              <a:rPr lang="en-US" altLang="zh-CN" sz="6000"/>
              <a:t>commit, </a:t>
            </a:r>
            <a:r>
              <a:rPr lang="zh-CN" altLang="en-US" sz="6000"/>
              <a:t>会先成为 </a:t>
            </a:r>
            <a:r>
              <a:rPr lang="en-US" altLang="zh-CN" sz="6000"/>
              <a:t>pre-commit, </a:t>
            </a:r>
            <a:r>
              <a:rPr lang="zh-CN" altLang="en-US" sz="6000"/>
              <a:t>然后 </a:t>
            </a:r>
            <a:r>
              <a:rPr lang="en-US" altLang="zh-CN" sz="6000"/>
              <a:t>pre-commit </a:t>
            </a:r>
            <a:r>
              <a:rPr lang="zh-CN" altLang="en-US" sz="6000"/>
              <a:t>经过 </a:t>
            </a:r>
            <a:r>
              <a:rPr lang="en-US" altLang="zh-CN" sz="6000"/>
              <a:t>2/3 </a:t>
            </a:r>
            <a:r>
              <a:rPr lang="zh-CN" altLang="en-US" sz="6000"/>
              <a:t>共识后才会成为</a:t>
            </a:r>
            <a:r>
              <a:rPr lang="en-US" altLang="zh-CN" sz="6000"/>
              <a:t>commit</a:t>
            </a:r>
            <a:r>
              <a:rPr lang="zh-CN" altLang="en-US" sz="6000"/>
              <a:t>，根本没有任何情况能让 </a:t>
            </a:r>
            <a:r>
              <a:rPr lang="en-US" altLang="zh-CN" sz="6000"/>
              <a:t>2 </a:t>
            </a:r>
            <a:r>
              <a:rPr lang="zh-CN" altLang="en-US" sz="6000"/>
              <a:t>个 </a:t>
            </a:r>
            <a:r>
              <a:rPr lang="en-US" altLang="zh-CN" sz="6000"/>
              <a:t>N </a:t>
            </a:r>
            <a:r>
              <a:rPr lang="zh-CN" altLang="en-US" sz="6000"/>
              <a:t>同时成为 </a:t>
            </a:r>
            <a:r>
              <a:rPr lang="en-US" altLang="zh-CN" sz="6000"/>
              <a:t>commit</a:t>
            </a:r>
            <a:br>
              <a:rPr lang="zh-CN" altLang="en-US" sz="6000">
                <a:effectLst/>
              </a:rPr>
            </a:br>
            <a:endParaRPr lang="zh-CN" altLang="en-US" sz="6000">
              <a:effectLst/>
            </a:endParaRPr>
          </a:p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EFDEB-989F-AF4D-B849-912454550ACD}"/>
              </a:ext>
            </a:extLst>
          </p:cNvPr>
          <p:cNvSpPr txBox="1"/>
          <p:nvPr/>
        </p:nvSpPr>
        <p:spPr>
          <a:xfrm>
            <a:off x="10139082" y="1247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6197DCF-D43F-FE42-9E92-BA0F5585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060" y="6433941"/>
            <a:ext cx="24447060" cy="32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22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/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3A2DBC-02C8-7C4D-BF46-1D9384D4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44" y="9099"/>
            <a:ext cx="14362474" cy="1370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08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4745915"/>
          </a:xfrm>
        </p:spPr>
        <p:txBody>
          <a:bodyPr/>
          <a:lstStyle/>
          <a:p>
            <a:r>
              <a:rPr lang="en-US" altLang="zh-CN" b="1">
                <a:effectLst/>
              </a:rPr>
              <a:t>2.</a:t>
            </a:r>
            <a:r>
              <a:rPr lang="zh-CN" altLang="en-US" b="1">
                <a:effectLst/>
              </a:rPr>
              <a:t> 敲定过程中的大量网络传输的消耗问题</a:t>
            </a:r>
          </a:p>
          <a:p>
            <a:br>
              <a:rPr lang="zh-CN" altLang="en-US"/>
            </a:br>
            <a:br>
              <a:rPr lang="zh-CN" altLang="en-US"/>
            </a:b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2796022"/>
            <a:ext cx="22549762" cy="1080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6000"/>
              <a:t>		</a:t>
            </a:r>
            <a:r>
              <a:rPr lang="zh-CN" altLang="en-US" sz="6000"/>
              <a:t>因为需要 </a:t>
            </a:r>
            <a:r>
              <a:rPr lang="en-US" altLang="zh-CN" sz="6000"/>
              <a:t>2 </a:t>
            </a:r>
            <a:r>
              <a:rPr lang="zh-CN" altLang="en-US" sz="6000"/>
              <a:t>次 ⅔ 共识广播，所以 </a:t>
            </a:r>
            <a:r>
              <a:rPr lang="en-US" altLang="zh-CN" sz="6000"/>
              <a:t>GRANDPA </a:t>
            </a:r>
            <a:r>
              <a:rPr lang="zh-CN" altLang="en-US" sz="6000"/>
              <a:t>的复杂度是 </a:t>
            </a:r>
            <a:r>
              <a:rPr lang="en-US" altLang="zh-CN" sz="6000"/>
              <a:t>O(n²)</a:t>
            </a:r>
            <a:r>
              <a:rPr lang="zh-CN" altLang="en-US" sz="6000"/>
              <a:t>，随着节点数量的增加，效率也会大幅下降，敲定出块节点的时间会很慢。</a:t>
            </a:r>
            <a:br>
              <a:rPr lang="zh-CN" altLang="en-US" sz="6000"/>
            </a:br>
            <a:r>
              <a:rPr lang="zh-CN" altLang="en-US" sz="6000"/>
              <a:t> </a:t>
            </a:r>
            <a:r>
              <a:rPr lang="en-US" altLang="zh-CN" sz="6000"/>
              <a:t>	</a:t>
            </a:r>
          </a:p>
          <a:p>
            <a:pPr lvl="1"/>
            <a:r>
              <a:rPr lang="en-US" altLang="zh-CN" sz="6000"/>
              <a:t>		</a:t>
            </a:r>
            <a:r>
              <a:rPr lang="zh-CN" altLang="en-US" sz="6000"/>
              <a:t>波卡为了保证效率，</a:t>
            </a:r>
            <a:r>
              <a:rPr lang="en" altLang="zh-CN" sz="6000"/>
              <a:t>GRANDPA </a:t>
            </a:r>
            <a:r>
              <a:rPr lang="zh-CN" altLang="en-US" sz="6000"/>
              <a:t>不是对每个</a:t>
            </a:r>
            <a:r>
              <a:rPr lang="en" altLang="zh-CN" sz="6000"/>
              <a:t>pre-commit</a:t>
            </a:r>
            <a:r>
              <a:rPr lang="zh-CN" altLang="en-US" sz="6000"/>
              <a:t>块进行逐个投票，而是将过程分为预投票和预执行，对当前最高块进行投票，通过拆解区块结构，可以一次确认若干个块，极大提高敲定效率。</a:t>
            </a:r>
          </a:p>
          <a:p>
            <a:pPr lvl="1"/>
            <a:br>
              <a:rPr lang="zh-CN" altLang="en-US" sz="6000"/>
            </a:br>
            <a:br>
              <a:rPr lang="zh-CN" altLang="en-US" sz="1800">
                <a:effectLst/>
              </a:rPr>
            </a:br>
            <a:endParaRPr lang="zh-CN" altLang="en-US" sz="1800">
              <a:effectLst/>
            </a:endParaRPr>
          </a:p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EFDEB-989F-AF4D-B849-912454550ACD}"/>
              </a:ext>
            </a:extLst>
          </p:cNvPr>
          <p:cNvSpPr txBox="1"/>
          <p:nvPr/>
        </p:nvSpPr>
        <p:spPr>
          <a:xfrm>
            <a:off x="10139082" y="1247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05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íṣḷ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ṩlidê">
            <a:extLst>
              <a:ext uri="{FF2B5EF4-FFF2-40B4-BE49-F238E27FC236}">
                <a16:creationId xmlns:a16="http://schemas.microsoft.com/office/drawing/2014/main" id="{C8AB3F20-E721-4F57-A67C-796E280C4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5047" y="2945113"/>
            <a:ext cx="2553904" cy="2646878"/>
          </a:xfrm>
        </p:spPr>
        <p:txBody>
          <a:bodyPr/>
          <a:lstStyle/>
          <a:p>
            <a:r>
              <a:rPr lang="en-GB" dirty="0"/>
              <a:t>01</a:t>
            </a:r>
          </a:p>
        </p:txBody>
      </p:sp>
      <p:sp>
        <p:nvSpPr>
          <p:cNvPr id="12" name="îṩlidê">
            <a:extLst>
              <a:ext uri="{FF2B5EF4-FFF2-40B4-BE49-F238E27FC236}">
                <a16:creationId xmlns:a16="http://schemas.microsoft.com/office/drawing/2014/main" id="{C60308CE-39BB-496B-A1C4-6A758B4334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315" y="6838816"/>
            <a:ext cx="21913371" cy="2215991"/>
          </a:xfrm>
        </p:spPr>
        <p:txBody>
          <a:bodyPr/>
          <a:lstStyle/>
          <a:p>
            <a:r>
              <a:rPr lang="en-GB" dirty="0"/>
              <a:t>PART ONE</a:t>
            </a:r>
          </a:p>
        </p:txBody>
      </p:sp>
      <p:sp>
        <p:nvSpPr>
          <p:cNvPr id="13" name="í$ḻïḓè">
            <a:extLst>
              <a:ext uri="{FF2B5EF4-FFF2-40B4-BE49-F238E27FC236}">
                <a16:creationId xmlns:a16="http://schemas.microsoft.com/office/drawing/2014/main" id="{630F926F-B393-454E-B52E-30146A1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21908" y="7805300"/>
            <a:ext cx="6340197" cy="1938992"/>
          </a:xfrm>
        </p:spPr>
        <p:txBody>
          <a:bodyPr/>
          <a:lstStyle/>
          <a:p>
            <a:r>
              <a:rPr lang="zh-CN" altLang="en-US" dirty="0"/>
              <a:t>共识算法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en-US" altLang="zh-CN" b="1"/>
              <a:t>2.</a:t>
            </a:r>
            <a:r>
              <a:rPr lang="zh-CN" altLang="en-US" b="1"/>
              <a:t> 敲定过程中的大量网络传输的消耗问题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3469341"/>
            <a:ext cx="22549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1090B8-1BE3-0A46-8884-4EE4C15E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0" y="2089353"/>
            <a:ext cx="22641640" cy="113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6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6075509"/>
          </a:xfrm>
        </p:spPr>
        <p:txBody>
          <a:bodyPr/>
          <a:lstStyle/>
          <a:p>
            <a:r>
              <a:rPr lang="en-US" altLang="zh-CN" b="1">
                <a:effectLst/>
              </a:rPr>
              <a:t>3.</a:t>
            </a:r>
            <a:r>
              <a:rPr lang="zh-CN" altLang="en-US" b="1"/>
              <a:t>出现意外或者恶意节点的问题</a:t>
            </a:r>
          </a:p>
          <a:p>
            <a:endParaRPr lang="zh-CN" altLang="en-US" b="1">
              <a:effectLst/>
            </a:endParaRPr>
          </a:p>
          <a:p>
            <a:br>
              <a:rPr lang="zh-CN" altLang="en-US"/>
            </a:br>
            <a:br>
              <a:rPr lang="zh-CN" altLang="en-US"/>
            </a:b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2796022"/>
            <a:ext cx="22549762" cy="1421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6000"/>
              <a:t>	GRANDPA</a:t>
            </a:r>
            <a:r>
              <a:rPr lang="zh-CN" altLang="en-US" sz="6000"/>
              <a:t>过程中可能会有作恶的节点投票了两个区块并且广播出去，这样的话就有可能产生链的分叉行为。</a:t>
            </a:r>
            <a:endParaRPr lang="en-US" altLang="zh-CN" sz="6000"/>
          </a:p>
          <a:p>
            <a:pPr lvl="1"/>
            <a:endParaRPr lang="en-US" altLang="zh-CN" sz="6000"/>
          </a:p>
          <a:p>
            <a:pPr lvl="1"/>
            <a:endParaRPr lang="en-US" altLang="zh-CN" sz="6000"/>
          </a:p>
          <a:p>
            <a:pPr lvl="1"/>
            <a:endParaRPr lang="en-US" altLang="zh-CN" sz="6000"/>
          </a:p>
          <a:p>
            <a:pPr lvl="1"/>
            <a:endParaRPr lang="en-US" altLang="zh-CN" sz="6000"/>
          </a:p>
          <a:p>
            <a:pPr lvl="1"/>
            <a:endParaRPr lang="en-US" altLang="zh-CN" sz="6000"/>
          </a:p>
          <a:p>
            <a:pPr lvl="1"/>
            <a:endParaRPr lang="en-US" altLang="zh-CN" sz="6000"/>
          </a:p>
          <a:p>
            <a:pPr lvl="1"/>
            <a:endParaRPr lang="zh-CN" altLang="en-US" sz="6000"/>
          </a:p>
          <a:p>
            <a:pPr lvl="1"/>
            <a:r>
              <a:rPr lang="en" altLang="zh-CN" sz="6000"/>
              <a:t>	Polkadot </a:t>
            </a:r>
            <a:r>
              <a:rPr lang="zh-CN" altLang="en-US" sz="6000"/>
              <a:t>为了防止这种情况的发生使用了一个叫</a:t>
            </a:r>
            <a:r>
              <a:rPr lang="en" altLang="zh-CN" sz="6000"/>
              <a:t>Account Safety </a:t>
            </a:r>
            <a:r>
              <a:rPr lang="zh-CN" altLang="en-US" sz="6000"/>
              <a:t>的方式。</a:t>
            </a:r>
            <a:endParaRPr lang="en-US" altLang="zh-CN" sz="6000"/>
          </a:p>
          <a:p>
            <a:pPr lvl="1"/>
            <a:endParaRPr lang="zh-CN" altLang="en-US" sz="6000"/>
          </a:p>
          <a:p>
            <a:pPr lvl="1"/>
            <a:r>
              <a:rPr lang="en-US" altLang="zh-CN" sz="6000"/>
              <a:t>	</a:t>
            </a:r>
            <a:br>
              <a:rPr lang="zh-CN" altLang="en-US" sz="6000"/>
            </a:br>
            <a:br>
              <a:rPr lang="zh-CN" altLang="en-US" sz="1800">
                <a:effectLst/>
              </a:rPr>
            </a:br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EFDEB-989F-AF4D-B849-912454550ACD}"/>
              </a:ext>
            </a:extLst>
          </p:cNvPr>
          <p:cNvSpPr txBox="1"/>
          <p:nvPr/>
        </p:nvSpPr>
        <p:spPr>
          <a:xfrm>
            <a:off x="10139082" y="1247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2939EFC-371F-9D43-8518-727128C7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3" y="4661066"/>
            <a:ext cx="8895769" cy="62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37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6075509"/>
          </a:xfrm>
        </p:spPr>
        <p:txBody>
          <a:bodyPr/>
          <a:lstStyle/>
          <a:p>
            <a:r>
              <a:rPr lang="en-US" altLang="zh-CN" b="1">
                <a:effectLst/>
              </a:rPr>
              <a:t>3.</a:t>
            </a:r>
            <a:r>
              <a:rPr lang="zh-CN" altLang="en-US" b="1"/>
              <a:t>出现意外或者恶意节点的问题</a:t>
            </a:r>
          </a:p>
          <a:p>
            <a:endParaRPr lang="zh-CN" altLang="en-US" b="1">
              <a:effectLst/>
            </a:endParaRPr>
          </a:p>
          <a:p>
            <a:br>
              <a:rPr lang="zh-CN" altLang="en-US"/>
            </a:br>
            <a:br>
              <a:rPr lang="zh-CN" altLang="en-US"/>
            </a:b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2796022"/>
            <a:ext cx="22549762" cy="1080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br>
              <a:rPr lang="zh-CN" altLang="en-US" sz="1800">
                <a:effectLst/>
              </a:rPr>
            </a:br>
            <a:endParaRPr lang="zh-CN" altLang="en-US" sz="1800">
              <a:effectLst/>
            </a:endParaRPr>
          </a:p>
          <a:p>
            <a:pPr lvl="1"/>
            <a:r>
              <a:rPr lang="en-US" altLang="zh-CN" sz="6000"/>
              <a:t>	</a:t>
            </a:r>
            <a:r>
              <a:rPr lang="zh-CN" altLang="en-US" sz="6000"/>
              <a:t>如果当网络中出现了要分叉的 </a:t>
            </a:r>
            <a:r>
              <a:rPr lang="en" altLang="zh-CN" sz="6000"/>
              <a:t>commit </a:t>
            </a:r>
            <a:r>
              <a:rPr lang="zh-CN" altLang="en-US" sz="6000"/>
              <a:t>信息时，</a:t>
            </a:r>
            <a:r>
              <a:rPr lang="en" altLang="zh-CN" sz="6000"/>
              <a:t>Polkadot </a:t>
            </a:r>
            <a:r>
              <a:rPr lang="zh-CN" altLang="en-US" sz="6000"/>
              <a:t>的节点会马上采取 </a:t>
            </a:r>
            <a:r>
              <a:rPr lang="en" altLang="zh-CN" sz="6000"/>
              <a:t>Account Safety </a:t>
            </a:r>
            <a:r>
              <a:rPr lang="zh-CN" altLang="en-US" sz="6000"/>
              <a:t>的机制。</a:t>
            </a:r>
            <a:endParaRPr lang="en-US" altLang="zh-CN" sz="6000"/>
          </a:p>
          <a:p>
            <a:pPr lvl="1"/>
            <a:r>
              <a:rPr lang="en-US" altLang="zh-CN" sz="6000"/>
              <a:t>	</a:t>
            </a:r>
          </a:p>
          <a:p>
            <a:pPr lvl="1"/>
            <a:r>
              <a:rPr lang="en-US" altLang="zh-CN" sz="6000"/>
              <a:t>	</a:t>
            </a:r>
            <a:r>
              <a:rPr lang="zh-CN" altLang="en-US" sz="6000"/>
              <a:t>每个节点都会询问其他节点他们所看到的 </a:t>
            </a:r>
            <a:r>
              <a:rPr lang="en" altLang="zh-CN" sz="6000"/>
              <a:t>pre-vote </a:t>
            </a:r>
            <a:r>
              <a:rPr lang="zh-CN" altLang="en-US" sz="6000"/>
              <a:t>的情况，节点都会回复他们收到的信息，这样就很容易检查到有哪些恶意节点投了两个区块。最后这些被抓到的作恶节点将会被踢出共识网络，永远不能进入。</a:t>
            </a:r>
            <a:endParaRPr lang="en-US" altLang="zh-CN" sz="6000"/>
          </a:p>
          <a:p>
            <a:pPr lvl="1"/>
            <a:br>
              <a:rPr lang="zh-CN" altLang="en-US" sz="6000"/>
            </a:br>
            <a:endParaRPr lang="zh-CN" altLang="en-US" sz="6000"/>
          </a:p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EFDEB-989F-AF4D-B849-912454550ACD}"/>
              </a:ext>
            </a:extLst>
          </p:cNvPr>
          <p:cNvSpPr txBox="1"/>
          <p:nvPr/>
        </p:nvSpPr>
        <p:spPr>
          <a:xfrm>
            <a:off x="10139082" y="1247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800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6075509"/>
          </a:xfrm>
        </p:spPr>
        <p:txBody>
          <a:bodyPr/>
          <a:lstStyle/>
          <a:p>
            <a:r>
              <a:rPr lang="en-US" altLang="zh-CN" b="1">
                <a:effectLst/>
              </a:rPr>
              <a:t>GRANDPA</a:t>
            </a:r>
            <a:r>
              <a:rPr lang="zh-CN" altLang="en-US" b="1">
                <a:effectLst/>
              </a:rPr>
              <a:t>具体流程</a:t>
            </a:r>
            <a:endParaRPr lang="zh-CN" altLang="en-US" b="1"/>
          </a:p>
          <a:p>
            <a:endParaRPr lang="zh-CN" altLang="en-US" b="1">
              <a:effectLst/>
            </a:endParaRPr>
          </a:p>
          <a:p>
            <a:br>
              <a:rPr lang="zh-CN" altLang="en-US"/>
            </a:br>
            <a:br>
              <a:rPr lang="zh-CN" altLang="en-US"/>
            </a:b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917119" y="2365716"/>
            <a:ext cx="22549762" cy="1357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br>
              <a:rPr lang="zh-CN" altLang="en-US" sz="1800">
                <a:effectLst/>
              </a:rPr>
            </a:br>
            <a:endParaRPr lang="zh-CN" altLang="en-US" sz="1800">
              <a:effectLst/>
            </a:endParaRPr>
          </a:p>
          <a:p>
            <a:pPr marL="1600200" lvl="1" indent="-1143000">
              <a:buFont typeface="+mj-lt"/>
              <a:buAutoNum type="arabicPeriod"/>
            </a:pPr>
            <a:r>
              <a:rPr lang="zh-CN" altLang="en-US" sz="6000"/>
              <a:t>一个主节点广播之前一轮确认后的区块高度；</a:t>
            </a: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r>
              <a:rPr lang="zh-CN" altLang="en-US" sz="6000"/>
              <a:t>等待网络延迟以后，每个节点都广播他们认为的可以被确认的最高的区块（</a:t>
            </a:r>
            <a:r>
              <a:rPr lang="en" altLang="zh-CN" sz="6000"/>
              <a:t>pre-vote</a:t>
            </a:r>
            <a:r>
              <a:rPr lang="zh-CN" altLang="en" sz="6000"/>
              <a:t>）；</a:t>
            </a: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r>
              <a:rPr lang="zh-CN" altLang="en-US" sz="6000"/>
              <a:t>每个节点对步骤 </a:t>
            </a:r>
            <a:r>
              <a:rPr lang="en-US" altLang="zh-CN" sz="6000"/>
              <a:t>2 </a:t>
            </a:r>
            <a:r>
              <a:rPr lang="zh-CN" altLang="en-US" sz="6000"/>
              <a:t>接受到的区块集进行计算，算出他们认为的能够被确认的最高区块，并且将结果广播出去</a:t>
            </a:r>
            <a:r>
              <a:rPr lang="en-US" altLang="zh-CN" sz="6000"/>
              <a:t>(</a:t>
            </a:r>
            <a:r>
              <a:rPr lang="en" altLang="zh-CN" sz="6000"/>
              <a:t>pre-commit)</a:t>
            </a:r>
            <a:r>
              <a:rPr lang="zh-CN" altLang="en" sz="6000"/>
              <a:t>；</a:t>
            </a: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endParaRPr lang="en-US" altLang="zh-CN" sz="6000"/>
          </a:p>
          <a:p>
            <a:pPr marL="1600200" lvl="1" indent="-1143000">
              <a:buFont typeface="+mj-lt"/>
              <a:buAutoNum type="arabicPeriod"/>
            </a:pPr>
            <a:r>
              <a:rPr lang="zh-CN" altLang="en-US" sz="6000"/>
              <a:t>当节点接收到足够的 </a:t>
            </a:r>
            <a:r>
              <a:rPr lang="en" altLang="zh-CN" sz="6000"/>
              <a:t>pre-commit </a:t>
            </a:r>
            <a:r>
              <a:rPr lang="zh-CN" altLang="en-US" sz="6000"/>
              <a:t>的消息能够确认区块后就会形成 </a:t>
            </a:r>
            <a:r>
              <a:rPr lang="en" altLang="zh-CN" sz="6000"/>
              <a:t>commit </a:t>
            </a:r>
            <a:r>
              <a:rPr lang="zh-CN" altLang="en-US" sz="6000"/>
              <a:t>的消息，一般认为大于 </a:t>
            </a:r>
            <a:r>
              <a:rPr lang="en-US" altLang="zh-CN" sz="6000"/>
              <a:t>2/3 </a:t>
            </a:r>
            <a:r>
              <a:rPr lang="zh-CN" altLang="en-US" sz="6000"/>
              <a:t>就可以被确认了。</a:t>
            </a:r>
          </a:p>
          <a:p>
            <a:pPr lvl="1"/>
            <a:br>
              <a:rPr lang="zh-CN" altLang="en-US" sz="6000"/>
            </a:br>
            <a:endParaRPr lang="zh-CN" altLang="en-US" sz="6000"/>
          </a:p>
          <a:p>
            <a:pPr lvl="1"/>
            <a:br>
              <a:rPr lang="zh-CN" altLang="en-US" sz="6000">
                <a:effectLst/>
              </a:rPr>
            </a:br>
            <a:endParaRPr lang="en" altLang="zh-CN" sz="600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EFDEB-989F-AF4D-B849-912454550ACD}"/>
              </a:ext>
            </a:extLst>
          </p:cNvPr>
          <p:cNvSpPr txBox="1"/>
          <p:nvPr/>
        </p:nvSpPr>
        <p:spPr>
          <a:xfrm>
            <a:off x="10139082" y="1247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5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共识算法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3C64400-A83E-3749-B4DD-C7067633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97" y="2061298"/>
            <a:ext cx="18036540" cy="116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9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传统的共识算法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>
                <a:effectLst/>
              </a:rPr>
              <a:t>	</a:t>
            </a:r>
            <a:r>
              <a:rPr lang="zh-CN" altLang="en-US" sz="6000">
                <a:effectLst/>
              </a:rPr>
              <a:t>传统的分布式系统采用的较常用的共识算法包括 </a:t>
            </a:r>
            <a:r>
              <a:rPr lang="en" altLang="zh-CN" sz="6000">
                <a:effectLst/>
              </a:rPr>
              <a:t>raft, </a:t>
            </a:r>
            <a:r>
              <a:rPr lang="zh-CN" altLang="en-US" sz="6000">
                <a:effectLst/>
              </a:rPr>
              <a:t> </a:t>
            </a:r>
            <a:r>
              <a:rPr lang="en" altLang="zh-CN" sz="6000">
                <a:effectLst/>
              </a:rPr>
              <a:t>paxos, PBFT</a:t>
            </a:r>
            <a:r>
              <a:rPr lang="zh-CN" altLang="en-US" sz="6000">
                <a:effectLst/>
              </a:rPr>
              <a:t>等。</a:t>
            </a:r>
            <a:endParaRPr lang="en-US" altLang="zh-CN" sz="6000">
              <a:effectLst/>
            </a:endParaRPr>
          </a:p>
          <a:p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en" altLang="zh-CN" sz="6000">
                <a:effectLst/>
              </a:rPr>
              <a:t>PBFT(practical byzantine fault tolerance)</a:t>
            </a:r>
          </a:p>
          <a:p>
            <a:pPr marL="1600200" lvl="1" indent="-1143000">
              <a:buFont typeface="+mj-ea"/>
              <a:buAutoNum type="circleNumDbPlain"/>
            </a:pPr>
            <a:endParaRPr lang="en" altLang="zh-CN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是相对比较简单且实用的算法。</a:t>
            </a:r>
            <a:endParaRPr lang="en-US" altLang="zh-CN" sz="6000">
              <a:effectLst/>
            </a:endParaRPr>
          </a:p>
          <a:p>
            <a:pPr marL="2228850" lvl="3" indent="-857250">
              <a:buFont typeface="Wingdings" pitchFamily="2" charset="2"/>
              <a:buChar char="l"/>
            </a:pPr>
            <a:endParaRPr lang="zh-CN" altLang="en-US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必须要指定一个委员会，只有委员会里的节点拥有投票权，不是开放式的。</a:t>
            </a:r>
          </a:p>
          <a:p>
            <a:endParaRPr lang="zh-CN" altLang="en-US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983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工作量证明</a:t>
            </a:r>
            <a:r>
              <a:rPr lang="en-US" altLang="zh-CN" b="1" dirty="0"/>
              <a:t>PoW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1063273" y="2635623"/>
            <a:ext cx="22257454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>
                <a:effectLst/>
              </a:rPr>
              <a:t>	</a:t>
            </a:r>
            <a:r>
              <a:rPr lang="zh-CN" altLang="en-US" sz="6000">
                <a:effectLst/>
              </a:rPr>
              <a:t>而自从比特币后，出现了新的共识算法</a:t>
            </a:r>
          </a:p>
          <a:p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工作量证明 </a:t>
            </a:r>
            <a:r>
              <a:rPr lang="en-US" altLang="zh-CN" sz="6000">
                <a:effectLst/>
              </a:rPr>
              <a:t>(</a:t>
            </a:r>
            <a:r>
              <a:rPr lang="en" altLang="zh-CN" sz="6000">
                <a:effectLst/>
              </a:rPr>
              <a:t>Proof of Work) </a:t>
            </a:r>
            <a:r>
              <a:rPr lang="zh-CN" altLang="en-US" sz="6000">
                <a:effectLst/>
              </a:rPr>
              <a:t>的共识机制</a:t>
            </a:r>
          </a:p>
          <a:p>
            <a:pPr marL="1600200" lvl="1" indent="-1143000">
              <a:buFont typeface="+mj-ea"/>
              <a:buAutoNum type="circleNumDbPlain"/>
            </a:pPr>
            <a:endParaRPr lang="en" altLang="zh-CN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第一个去中心化的金融交易系统。</a:t>
            </a:r>
            <a:endParaRPr lang="en-US" altLang="zh-CN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endParaRPr lang="zh-CN" altLang="en-US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工作量证明的去中心化程度很高，允许任何节点加入网络</a:t>
            </a:r>
            <a:endParaRPr lang="en-US" altLang="zh-CN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endParaRPr lang="zh-CN" altLang="en-US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主要问题是对算力和电力的消耗很高。</a:t>
            </a:r>
          </a:p>
          <a:p>
            <a:endParaRPr lang="zh-CN" altLang="en-US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328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b="1" dirty="0"/>
              <a:t>权益证明</a:t>
            </a:r>
            <a:r>
              <a:rPr lang="en-US" altLang="zh-CN" b="1" dirty="0"/>
              <a:t>PoS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649059" y="2474258"/>
            <a:ext cx="23085882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/>
              <a:t>	</a:t>
            </a:r>
            <a:r>
              <a:rPr lang="zh-CN" altLang="en-US" sz="6000"/>
              <a:t>为了解决</a:t>
            </a:r>
            <a:r>
              <a:rPr lang="en-US" altLang="zh-CN" sz="6000"/>
              <a:t>PoW</a:t>
            </a:r>
            <a:r>
              <a:rPr lang="zh-CN" altLang="en-US" sz="6000"/>
              <a:t>中的高消耗和容易被垄断等问题，提出了</a:t>
            </a:r>
            <a:r>
              <a:rPr lang="en-US" altLang="zh-CN" sz="6000"/>
              <a:t>PoS</a:t>
            </a:r>
            <a:r>
              <a:rPr lang="zh-CN" altLang="en-US" sz="6000"/>
              <a:t>。</a:t>
            </a:r>
            <a:endParaRPr lang="en-US" altLang="zh-CN" sz="6000"/>
          </a:p>
          <a:p>
            <a:pPr>
              <a:lnSpc>
                <a:spcPts val="7200"/>
              </a:lnSpc>
            </a:pPr>
            <a:endParaRPr lang="zh-CN" altLang="en-US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r>
              <a:rPr lang="zh-CN" altLang="en-US" sz="6000">
                <a:effectLst/>
              </a:rPr>
              <a:t>权益证明</a:t>
            </a:r>
            <a:r>
              <a:rPr lang="en-US" altLang="zh-CN" sz="6000">
                <a:effectLst/>
              </a:rPr>
              <a:t>(</a:t>
            </a:r>
            <a:r>
              <a:rPr lang="en" altLang="zh-CN" sz="6000">
                <a:effectLst/>
              </a:rPr>
              <a:t>Proof of Stake)</a:t>
            </a:r>
            <a:r>
              <a:rPr lang="zh-CN" altLang="en-US" sz="6000">
                <a:effectLst/>
              </a:rPr>
              <a:t>的共识机制</a:t>
            </a:r>
            <a:endParaRPr lang="en-US" altLang="zh-CN" sz="6000">
              <a:effectLst/>
            </a:endParaRPr>
          </a:p>
          <a:p>
            <a:pPr marL="1314450" lvl="1" indent="-857250">
              <a:buFont typeface="Wingdings" pitchFamily="2" charset="2"/>
              <a:buChar char="l"/>
            </a:pPr>
            <a:endParaRPr lang="en" altLang="zh-CN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是通过抵押代币来作为投票权，总的来说抵押的代币越多，投票权越大。</a:t>
            </a:r>
            <a:endParaRPr lang="en-US" altLang="zh-CN" sz="6000"/>
          </a:p>
          <a:p>
            <a:pPr marL="2228850" lvl="3" indent="-857250">
              <a:buFont typeface="Wingdings" pitchFamily="2" charset="2"/>
              <a:buChar char="u"/>
            </a:pPr>
            <a:endParaRPr lang="zh-CN" altLang="en-US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权益证明只是允许任何节点的加入，保证了网络的开放性</a:t>
            </a:r>
            <a:endParaRPr lang="en-US" altLang="zh-CN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endParaRPr lang="zh-CN" altLang="en-US" sz="6000">
              <a:effectLst/>
            </a:endParaRPr>
          </a:p>
          <a:p>
            <a:pPr marL="2228850" lvl="3" indent="-857250">
              <a:buFont typeface="Wingdings" pitchFamily="2" charset="2"/>
              <a:buChar char="u"/>
            </a:pPr>
            <a:r>
              <a:rPr lang="zh-CN" altLang="en-US" sz="6000">
                <a:effectLst/>
              </a:rPr>
              <a:t>还需要搭配共识算法才能成为一个整体的去中心化共识。</a:t>
            </a:r>
          </a:p>
          <a:p>
            <a:pPr lvl="7"/>
            <a:r>
              <a:rPr lang="en-US" altLang="zh-CN" sz="6000"/>
              <a:t>——</a:t>
            </a:r>
            <a:r>
              <a:rPr lang="zh-CN" altLang="en-US" sz="6000"/>
              <a:t>通常用 </a:t>
            </a:r>
            <a:r>
              <a:rPr lang="en" altLang="zh-CN" sz="6000">
                <a:effectLst/>
              </a:rPr>
              <a:t>BFT</a:t>
            </a:r>
            <a:r>
              <a:rPr lang="zh-CN" altLang="en-US" sz="6000">
                <a:effectLst/>
              </a:rPr>
              <a:t>共识算法和链式</a:t>
            </a:r>
            <a:r>
              <a:rPr lang="en-US" altLang="zh-CN" sz="6000">
                <a:effectLst/>
              </a:rPr>
              <a:t>(</a:t>
            </a:r>
            <a:r>
              <a:rPr lang="en" altLang="zh-CN" sz="6000">
                <a:effectLst/>
              </a:rPr>
              <a:t>Chain based)</a:t>
            </a:r>
            <a:r>
              <a:rPr lang="zh-CN" altLang="en-US" sz="6000">
                <a:effectLst/>
              </a:rPr>
              <a:t>共识算法。</a:t>
            </a:r>
          </a:p>
          <a:p>
            <a:br>
              <a:rPr lang="zh-CN" altLang="en-US" sz="6000">
                <a:effectLst/>
              </a:rPr>
            </a:br>
            <a:endParaRPr lang="zh-CN" altLang="en-US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000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3B0D3F-D0F4-904D-B7F7-822ABE160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en-US" altLang="zh-CN" b="1" dirty="0"/>
              <a:t>BFT</a:t>
            </a:r>
            <a:r>
              <a:rPr lang="zh-CN" altLang="en-US" b="1" dirty="0"/>
              <a:t>共识算法和链式共识算法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F4EEC-D687-CF4D-97B8-FE544CF1B859}"/>
              </a:ext>
            </a:extLst>
          </p:cNvPr>
          <p:cNvSpPr/>
          <p:nvPr/>
        </p:nvSpPr>
        <p:spPr>
          <a:xfrm>
            <a:off x="649059" y="2474258"/>
            <a:ext cx="23085882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/>
              <a:t>	BFT(Byzantine Fault Tolerance)</a:t>
            </a:r>
            <a:r>
              <a:rPr lang="zh-CN" altLang="en-US" sz="6000"/>
              <a:t>共识算法是通过领导者提出下一个区块，其他节点通过投票来决定是否接受或者拒绝这个区块。</a:t>
            </a:r>
            <a:endParaRPr lang="en-US" altLang="zh-CN" sz="6000"/>
          </a:p>
          <a:p>
            <a:br>
              <a:rPr lang="zh-CN" altLang="en-US" sz="6000"/>
            </a:br>
            <a:r>
              <a:rPr lang="en-US" altLang="zh-CN" sz="6000"/>
              <a:t>	</a:t>
            </a:r>
            <a:r>
              <a:rPr lang="zh-CN" altLang="en-US" sz="6000"/>
              <a:t>链式</a:t>
            </a:r>
            <a:r>
              <a:rPr lang="en-US" altLang="zh-CN" sz="6000"/>
              <a:t>(</a:t>
            </a:r>
            <a:r>
              <a:rPr lang="en" altLang="zh-CN" sz="6000"/>
              <a:t>Chain based)</a:t>
            </a:r>
            <a:r>
              <a:rPr lang="zh-CN" altLang="en-US" sz="6000"/>
              <a:t>共识算法分为两个步骤</a:t>
            </a:r>
            <a:r>
              <a:rPr lang="en-US" altLang="zh-CN" sz="6000"/>
              <a:t>: </a:t>
            </a:r>
            <a:r>
              <a:rPr lang="zh-CN" altLang="en-US" sz="6000"/>
              <a:t>出块</a:t>
            </a:r>
            <a:r>
              <a:rPr lang="en-US" altLang="zh-CN" sz="6000"/>
              <a:t>(</a:t>
            </a:r>
            <a:r>
              <a:rPr lang="en" altLang="zh-CN" sz="6000"/>
              <a:t>block proposal)</a:t>
            </a:r>
            <a:r>
              <a:rPr lang="zh-CN" altLang="en-US" sz="6000"/>
              <a:t>和终结性</a:t>
            </a:r>
            <a:r>
              <a:rPr lang="en-US" altLang="zh-CN" sz="6000"/>
              <a:t>(</a:t>
            </a:r>
            <a:r>
              <a:rPr lang="en" altLang="zh-CN" sz="6000"/>
              <a:t>finality)</a:t>
            </a:r>
            <a:r>
              <a:rPr lang="zh-CN" altLang="en" sz="6000"/>
              <a:t>。</a:t>
            </a:r>
            <a:endParaRPr lang="en-US" altLang="zh-CN" sz="6000"/>
          </a:p>
          <a:p>
            <a:r>
              <a:rPr lang="en-US" altLang="zh-CN" sz="6000"/>
              <a:t>	</a:t>
            </a:r>
          </a:p>
          <a:p>
            <a:r>
              <a:rPr lang="en-US" altLang="zh-CN" sz="6000"/>
              <a:t>	</a:t>
            </a:r>
            <a:r>
              <a:rPr lang="zh-CN" altLang="en-US" sz="6000"/>
              <a:t>出块的算法有：</a:t>
            </a:r>
            <a:r>
              <a:rPr lang="en" altLang="zh-CN" sz="6000"/>
              <a:t>ouroboros, BABE</a:t>
            </a:r>
            <a:endParaRPr lang="en-US" altLang="zh-CN" sz="6000"/>
          </a:p>
          <a:p>
            <a:r>
              <a:rPr lang="en-US" altLang="zh-CN" sz="6000"/>
              <a:t>	</a:t>
            </a:r>
            <a:r>
              <a:rPr lang="zh-CN" altLang="en-US" sz="6000"/>
              <a:t>终结性的算法有：</a:t>
            </a:r>
            <a:r>
              <a:rPr lang="en" altLang="zh-CN" sz="6000"/>
              <a:t>Casper CBC</a:t>
            </a:r>
            <a:r>
              <a:rPr lang="zh-CN" altLang="en-US" sz="6000"/>
              <a:t>，</a:t>
            </a:r>
            <a:r>
              <a:rPr lang="en" altLang="zh-CN" sz="6000"/>
              <a:t>GRANDPA</a:t>
            </a:r>
            <a:r>
              <a:rPr lang="zh-CN" altLang="en-US" sz="6000"/>
              <a:t>。</a:t>
            </a:r>
            <a:endParaRPr lang="en-US" altLang="zh-CN" sz="6000"/>
          </a:p>
          <a:p>
            <a:endParaRPr lang="en-US" altLang="zh-CN" sz="6000"/>
          </a:p>
          <a:p>
            <a:r>
              <a:rPr lang="en-US" altLang="zh-CN" sz="6000"/>
              <a:t>	</a:t>
            </a:r>
            <a:r>
              <a:rPr lang="zh-CN" altLang="en-US" sz="6000"/>
              <a:t>在</a:t>
            </a:r>
            <a:r>
              <a:rPr lang="en" altLang="zh-CN" sz="6000"/>
              <a:t>substrate</a:t>
            </a:r>
            <a:r>
              <a:rPr lang="zh-CN" altLang="en-US" sz="6000"/>
              <a:t>中，</a:t>
            </a:r>
            <a:r>
              <a:rPr lang="en" altLang="zh-CN" sz="6000"/>
              <a:t>BABE</a:t>
            </a:r>
            <a:r>
              <a:rPr lang="zh-CN" altLang="en-US" sz="6000"/>
              <a:t>和</a:t>
            </a:r>
            <a:r>
              <a:rPr lang="en" altLang="zh-CN" sz="6000"/>
              <a:t>GRANDPA</a:t>
            </a:r>
            <a:r>
              <a:rPr lang="zh-CN" altLang="en-US" sz="6000"/>
              <a:t>合在一起决定了如何出块以及如何选出最佳分支的过程。接下来主要讲解一下</a:t>
            </a:r>
            <a:r>
              <a:rPr lang="en" altLang="zh-CN" sz="6000"/>
              <a:t>BABE</a:t>
            </a:r>
            <a:r>
              <a:rPr lang="zh-CN" altLang="en-US" sz="6000"/>
              <a:t>和</a:t>
            </a:r>
            <a:r>
              <a:rPr lang="en" altLang="zh-CN" sz="6000"/>
              <a:t>GRANDPA</a:t>
            </a:r>
            <a:r>
              <a:rPr lang="zh-CN" altLang="en" sz="6000"/>
              <a:t>。</a:t>
            </a:r>
          </a:p>
          <a:p>
            <a:br>
              <a:rPr lang="zh-CN" altLang="en" sz="6000"/>
            </a:br>
            <a:endParaRPr lang="zh-CN" altLang="en-US" sz="6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265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ļ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$ľídé">
            <a:extLst>
              <a:ext uri="{FF2B5EF4-FFF2-40B4-BE49-F238E27FC236}">
                <a16:creationId xmlns:a16="http://schemas.microsoft.com/office/drawing/2014/main" id="{B396A939-518D-418E-A890-3FEE7B697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5047" y="2945113"/>
            <a:ext cx="2553904" cy="2646878"/>
          </a:xfrm>
        </p:spPr>
        <p:txBody>
          <a:bodyPr/>
          <a:lstStyle/>
          <a:p>
            <a:r>
              <a:rPr lang="en-GB" dirty="0"/>
              <a:t>02</a:t>
            </a:r>
          </a:p>
        </p:txBody>
      </p:sp>
      <p:sp>
        <p:nvSpPr>
          <p:cNvPr id="3" name="í$ļïḓe">
            <a:extLst>
              <a:ext uri="{FF2B5EF4-FFF2-40B4-BE49-F238E27FC236}">
                <a16:creationId xmlns:a16="http://schemas.microsoft.com/office/drawing/2014/main" id="{5D853014-B057-4222-9CD6-A5CAB4BCC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315" y="6838816"/>
            <a:ext cx="21913371" cy="2215991"/>
          </a:xfrm>
        </p:spPr>
        <p:txBody>
          <a:bodyPr/>
          <a:lstStyle/>
          <a:p>
            <a:r>
              <a:rPr lang="en-GB" dirty="0"/>
              <a:t>PART TWO</a:t>
            </a:r>
          </a:p>
        </p:txBody>
      </p:sp>
      <p:sp>
        <p:nvSpPr>
          <p:cNvPr id="4" name="í$ľíḋê">
            <a:extLst>
              <a:ext uri="{FF2B5EF4-FFF2-40B4-BE49-F238E27FC236}">
                <a16:creationId xmlns:a16="http://schemas.microsoft.com/office/drawing/2014/main" id="{9DB53E6F-205E-470B-B867-ED47B584A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46796" y="7805300"/>
            <a:ext cx="3690434" cy="1938992"/>
          </a:xfrm>
        </p:spPr>
        <p:txBody>
          <a:bodyPr/>
          <a:lstStyle/>
          <a:p>
            <a:r>
              <a:rPr lang="en-US" altLang="zh-CN" dirty="0"/>
              <a:t>Aura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044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48e7140e-8fd2-483e-b93e-aac90eded52d"/>
</p:tagLst>
</file>

<file path=ppt/theme/theme1.xml><?xml version="1.0" encoding="utf-8"?>
<a:theme xmlns:a="http://schemas.openxmlformats.org/drawingml/2006/main" name="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449A"/>
      </a:accent1>
      <a:accent2>
        <a:srgbClr val="FFBB58"/>
      </a:accent2>
      <a:accent3>
        <a:srgbClr val="CF8B29"/>
      </a:accent3>
      <a:accent4>
        <a:srgbClr val="F7F3E9"/>
      </a:accent4>
      <a:accent5>
        <a:srgbClr val="F3EDE1"/>
      </a:accent5>
      <a:accent6>
        <a:srgbClr val="5959A3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8e7140e-8fd2-483e-b93e-aac90eded52d.source.default.zh-Hans" id="{B3456E52-1001-0F4F-812E-BD8AEEC8FF9C}" vid="{7403875B-D81F-1B4F-992C-17D6A5EFECE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3449A"/>
    </a:accent1>
    <a:accent2>
      <a:srgbClr val="FFBB58"/>
    </a:accent2>
    <a:accent3>
      <a:srgbClr val="CF8B29"/>
    </a:accent3>
    <a:accent4>
      <a:srgbClr val="F7F3E9"/>
    </a:accent4>
    <a:accent5>
      <a:srgbClr val="F3EDE1"/>
    </a:accent5>
    <a:accent6>
      <a:srgbClr val="5959A3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3449A"/>
    </a:accent1>
    <a:accent2>
      <a:srgbClr val="FFBB58"/>
    </a:accent2>
    <a:accent3>
      <a:srgbClr val="CF8B29"/>
    </a:accent3>
    <a:accent4>
      <a:srgbClr val="F7F3E9"/>
    </a:accent4>
    <a:accent5>
      <a:srgbClr val="F3EDE1"/>
    </a:accent5>
    <a:accent6>
      <a:srgbClr val="5959A3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3449A"/>
    </a:accent1>
    <a:accent2>
      <a:srgbClr val="FFBB58"/>
    </a:accent2>
    <a:accent3>
      <a:srgbClr val="CF8B29"/>
    </a:accent3>
    <a:accent4>
      <a:srgbClr val="F7F3E9"/>
    </a:accent4>
    <a:accent5>
      <a:srgbClr val="F3EDE1"/>
    </a:accent5>
    <a:accent6>
      <a:srgbClr val="5959A3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3449A"/>
    </a:accent1>
    <a:accent2>
      <a:srgbClr val="FFBB58"/>
    </a:accent2>
    <a:accent3>
      <a:srgbClr val="CF8B29"/>
    </a:accent3>
    <a:accent4>
      <a:srgbClr val="F7F3E9"/>
    </a:accent4>
    <a:accent5>
      <a:srgbClr val="F3EDE1"/>
    </a:accent5>
    <a:accent6>
      <a:srgbClr val="5959A3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5897</TotalTime>
  <Words>1817</Words>
  <Application>Microsoft Macintosh PowerPoint</Application>
  <PresentationFormat>自定义</PresentationFormat>
  <Paragraphs>248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微软雅黑</vt:lpstr>
      <vt:lpstr>Arial</vt:lpstr>
      <vt:lpstr>Calibri</vt:lpstr>
      <vt:lpstr>Wingdings</vt:lpstr>
      <vt:lpstr>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www.gaoding.com</dc:subject>
  <dc:creator>Microsoft Office User</dc:creator>
  <cp:lastModifiedBy>office user</cp:lastModifiedBy>
  <cp:revision>116</cp:revision>
  <cp:lastPrinted>2021-05-17T16:00:00Z</cp:lastPrinted>
  <dcterms:created xsi:type="dcterms:W3CDTF">2021-06-16T07:48:44Z</dcterms:created>
  <dcterms:modified xsi:type="dcterms:W3CDTF">2021-06-30T05:46:37Z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48e7140e-8fd2-483e-b93e-aac90eded52d</vt:lpwstr>
  </property>
</Properties>
</file>