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1" r:id="rId10"/>
    <p:sldId id="272" r:id="rId11"/>
    <p:sldId id="276" r:id="rId12"/>
    <p:sldId id="273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70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11" autoAdjust="0"/>
  </p:normalViewPr>
  <p:slideViewPr>
    <p:cSldViewPr>
      <p:cViewPr varScale="1">
        <p:scale>
          <a:sx n="75" d="100"/>
          <a:sy n="75" d="100"/>
        </p:scale>
        <p:origin x="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D8571-18DD-498E-94DB-E1A449EB23D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9900D-160C-4DF9-AE0F-D4AF0D519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9900D-160C-4DF9-AE0F-D4AF0D5193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0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wy1214/linuxcommands/blob/main/README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60" y="3983364"/>
            <a:ext cx="2408063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0" kern="0" spc="-500" dirty="0">
                <a:solidFill>
                  <a:srgbClr val="A3835F"/>
                </a:solidFill>
                <a:latin typeface="Noto Sans CJK KR Regular" pitchFamily="34" charset="0"/>
              </a:rPr>
              <a:t>리눅스 명령어 구현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573778" y="7667056"/>
            <a:ext cx="5138158" cy="521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Sysp 2021563056 임우영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false.c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0668000" y="1703626"/>
            <a:ext cx="6366849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항상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종료할때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을 반환하는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false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명령어입니다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Return 1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로 간단하게 구현되었습니다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False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를 실행한 후 </a:t>
            </a:r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echo $?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로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1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이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반환된것을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볼 수 있습니다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FA69B3-4EBE-9974-278F-675D12A0D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2" y="2095500"/>
            <a:ext cx="7782791" cy="2133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13F378-4B48-080C-7C17-78E4BAAA5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930678"/>
            <a:ext cx="7367891" cy="40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7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true.c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0668000" y="1703626"/>
            <a:ext cx="6366849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항상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종료할때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0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을 반환하는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true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명령어입니다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Return 0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로 간단하게 구현되었습니다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True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를 실행한 후 </a:t>
            </a:r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echo $?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로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0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이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반환된것을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볼 수 있습니다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E061D1-DADF-DAD0-6762-AA13FDEB5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1" y="2095500"/>
            <a:ext cx="8399851" cy="2246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156F96-A2B4-94D8-94B0-44B70DC77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241" y="4734142"/>
            <a:ext cx="7668366" cy="42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0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echo.c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0668000" y="1703626"/>
            <a:ext cx="6366849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다음과 같이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false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의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1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반환이나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Hello world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와 같이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echo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가 정상적으로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작동되는걸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보실수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있습니다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Argv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배열을 통해 </a:t>
            </a:r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인수를 순회하며 출력하고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각 인수 사이에 공백을 추가하여 출력합니다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마지막에는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줄바꿈을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해줍니다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7576D2-625A-888E-16C8-FC024B90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95500"/>
            <a:ext cx="8744014" cy="23367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8A3DEA-C5F0-3177-B6F8-A8F4FD6D5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09" y="4824137"/>
            <a:ext cx="530816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9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date.c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0668001" y="1703625"/>
            <a:ext cx="624839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time()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시스템 콜을 사용하여 현재 시간을 가져온 후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localtime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()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함수를 통해 해당 시간을 로컬 시간으로 변환합니다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그리고 </a:t>
            </a:r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strftime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()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함수를 사용하여 로컬 시간을 원하는 형식으로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포맷팅하여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출력합니다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317879-888C-F8C9-5EEC-D60F2CB66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7" y="1943100"/>
            <a:ext cx="8412342" cy="29350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C117E5-C7A1-E264-45DF-3246E9F5A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12" y="4878119"/>
            <a:ext cx="503942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3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date.c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0668001" y="1703625"/>
            <a:ext cx="624839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time()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시스템 콜을 사용하여 현재 시간을 가져온 후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localtime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()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함수를 통해 해당 시간을 로컬 시간으로 변환합니다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그리고 </a:t>
            </a:r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strftime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()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함수를 사용하여 로컬 시간을 원하는 형식으로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포맷팅하여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출력합니다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317879-888C-F8C9-5EEC-D60F2CB66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7" y="1943100"/>
            <a:ext cx="8412342" cy="29350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C117E5-C7A1-E264-45DF-3246E9F5A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12" y="4878119"/>
            <a:ext cx="503942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>
                <a:solidFill>
                  <a:srgbClr val="595959"/>
                </a:solidFill>
                <a:latin typeface="Caviar Dreams" pitchFamily="34" charset="0"/>
              </a:rPr>
              <a:t>date2.c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0668001" y="1703625"/>
            <a:ext cx="6248399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Date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에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–u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옵셔널을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추가해서 사용하지 않으면 로컬 시간이 나오고 사용하면 </a:t>
            </a:r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utc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시간이 나오게끔 구현한 코드입니다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E89183-74D7-62DA-F406-1C64713E8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2" y="1703625"/>
            <a:ext cx="8791508" cy="328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6EF38A-F748-CA0E-DE17-2AA14EE28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5295901"/>
            <a:ext cx="5181600" cy="46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1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>
                <a:solidFill>
                  <a:srgbClr val="595959"/>
                </a:solidFill>
                <a:latin typeface="Caviar Dreams" pitchFamily="34" charset="0"/>
              </a:rPr>
              <a:t>Cal1,2,3.c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1506200" y="126742"/>
            <a:ext cx="6248399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리눅스의 </a:t>
            </a:r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cal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을 구현한 코드입니다</a:t>
            </a:r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기본 </a:t>
            </a:r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cal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에서는 현재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달만을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보여주는걸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구현했고</a:t>
            </a:r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</a:t>
            </a:r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Cal2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에서는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–y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옵셔널의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원하는 연도의 특정 달을 출력하게 하고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윤년을 구현하도록 했습니다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윤년은 일반적으로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의 배수인 연도입니다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그러나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100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의 배수인 연도는 윤년이 아닙니다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그러나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400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의 배수인 연도는 다시 윤년으로 간주됩니다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따라서 위의 함수는 이 규칙을 따라 윤년 여부를 확인</a:t>
            </a:r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하도록 했습니다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Cal3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에서는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Cal2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의 기능을 유지하면서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–y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원하는연도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만을 입력하면 모든 달이 보여지도록 구현했습니다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(Cal2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에서는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1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월달이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보여짐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D77614-7064-E74B-47B4-B18FD78B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90" y="912377"/>
            <a:ext cx="5487166" cy="63159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024E9A-BC9D-E433-CCAA-FAA27CD22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85" y="925077"/>
            <a:ext cx="3740247" cy="67438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4F3BEB-9D68-73EC-006C-09B806E72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1761589"/>
            <a:ext cx="3353268" cy="14003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2C805A-98D4-79F1-050D-6FA8F32C8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1331" y="5037767"/>
            <a:ext cx="3886279" cy="51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mv.c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1801379" y="1926609"/>
            <a:ext cx="6248399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mv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명령어의 현재 디렉토리에서의 수정 기능만을 구현한 코드입니다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디렉토리 이름과 대상 파일 또는 디렉토리 이름을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  <a:latin typeface="Söhne"/>
              </a:rPr>
              <a:t>입력받아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 해당 파일을 이동시킵니다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altLang="ko-KR" sz="2000" dirty="0" err="1">
                <a:solidFill>
                  <a:srgbClr val="374151"/>
                </a:solidFill>
                <a:latin typeface="Söhne"/>
              </a:rPr>
              <a:t>Perror</a:t>
            </a:r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로 오류를 처리하고 </a:t>
            </a:r>
            <a:r>
              <a:rPr lang="en-US" altLang="ko-KR" sz="2000" dirty="0" err="1">
                <a:solidFill>
                  <a:srgbClr val="374151"/>
                </a:solidFill>
                <a:latin typeface="Söhne"/>
              </a:rPr>
              <a:t>argv</a:t>
            </a:r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로 인수를 구분했습니다</a:t>
            </a:r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49504C-BE0A-3429-A522-1326DB25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77" y="2019300"/>
            <a:ext cx="10974802" cy="2971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1C6C34-60FB-5740-20BC-35D7EA874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143500"/>
            <a:ext cx="462979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wc.c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9906000" y="1349683"/>
            <a:ext cx="6248399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명령행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인수로 파일 이름을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입력받아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해당 파일의 행 수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단어 수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바이트 수를 계산하여 출력하도록 했습니다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예를 들어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, ./</a:t>
            </a:r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wc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example.txt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와 같이 실행하면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example.txt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파일의 행 수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단어 수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바이트 수가 출력됩니다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3C5A1-0DB4-A509-19E7-786AC841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77" y="1613459"/>
            <a:ext cx="5955223" cy="34424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970C66-7BAE-1299-9C86-62D6A6C06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09" y="4914900"/>
            <a:ext cx="3403396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9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touch.c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9906000" y="1349683"/>
            <a:ext cx="6248399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Touch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는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접근 시간 및 수정 시간을 현재 시간으로 변경하고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파일이 존재하지 않을 경우 새로운 파일을 생성</a:t>
            </a:r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하도록 했습니다</a:t>
            </a:r>
            <a:r>
              <a:rPr lang="en-US" altLang="ko-KR" sz="2000" dirty="0">
                <a:solidFill>
                  <a:srgbClr val="374151"/>
                </a:solidFill>
                <a:latin typeface="Söhne"/>
              </a:rPr>
              <a:t>.</a:t>
            </a: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./touch [file1] [file2] ...</a:t>
            </a:r>
          </a:p>
          <a:p>
            <a:pPr algn="l"/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와 같이 한번에 여러 개의 파일의 시간을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변경할수도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 있습니다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</a:p>
          <a:p>
            <a:pPr algn="l"/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Utime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으로 파일의 시간을 갱신하도록 했고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perror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로 </a:t>
            </a:r>
            <a:r>
              <a:rPr lang="ko-KR" altLang="en-US" sz="2000" dirty="0" err="1">
                <a:solidFill>
                  <a:srgbClr val="1F2328"/>
                </a:solidFill>
                <a:latin typeface="-apple-system"/>
              </a:rPr>
              <a:t>오류처리하였고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fclose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로 코드를 끝냈습니다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.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4D3D8F-AA15-DAD7-F040-BBC1ADCC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42" y="2130119"/>
            <a:ext cx="4115374" cy="342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1300BD-E06B-3C83-DB42-4E03A3BE6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2" y="2615240"/>
            <a:ext cx="4648849" cy="19624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F59EE0-6D0E-3DBC-81E5-CDCFEA14D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0" y="4755750"/>
            <a:ext cx="8564170" cy="1467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72BB82-24A7-D9BA-8207-8D6E5394E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94" y="6214406"/>
            <a:ext cx="4445622" cy="38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4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730832"/>
            <a:ext cx="4005336" cy="1066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376625" y="1991076"/>
            <a:ext cx="2626705" cy="84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01.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636348" y="2059027"/>
            <a:ext cx="146917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ls1, ls2 </a:t>
            </a:r>
            <a:r>
              <a:rPr lang="ko-KR" altLang="en-US" sz="24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명령어 구현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367549" y="2865628"/>
            <a:ext cx="2653933" cy="84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02.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636348" y="2852250"/>
            <a:ext cx="120229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cp </a:t>
            </a:r>
            <a:r>
              <a:rPr lang="ko-KR" altLang="en-US" sz="24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명령어 구현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376625" y="3677077"/>
            <a:ext cx="2599477" cy="84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03.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636348" y="3661978"/>
            <a:ext cx="130293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200" dirty="0">
                <a:solidFill>
                  <a:srgbClr val="595959"/>
                </a:solidFill>
                <a:latin typeface="Caviar Dreams" pitchFamily="34" charset="0"/>
              </a:rPr>
              <a:t>rm </a:t>
            </a:r>
            <a:r>
              <a:rPr lang="ko-KR" altLang="en-US" sz="2400" kern="0" spc="200" dirty="0">
                <a:solidFill>
                  <a:srgbClr val="595959"/>
                </a:solidFill>
                <a:latin typeface="Caviar Dreams" pitchFamily="34" charset="0"/>
              </a:rPr>
              <a:t>명령어 구현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879978" y="3333351"/>
            <a:ext cx="4036883" cy="5382582"/>
            <a:chOff x="12879978" y="3333351"/>
            <a:chExt cx="4036883" cy="53825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9978" y="3333351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376625" y="4491666"/>
            <a:ext cx="2599477" cy="8552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04.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376629" y="5331419"/>
            <a:ext cx="871429" cy="8552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05.</a:t>
            </a:r>
            <a:endParaRPr lang="en-US" dirty="0"/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F472C5DF-F19A-D0F7-2504-E5927EC2F6F4}"/>
              </a:ext>
            </a:extLst>
          </p:cNvPr>
          <p:cNvSpPr txBox="1"/>
          <p:nvPr/>
        </p:nvSpPr>
        <p:spPr>
          <a:xfrm>
            <a:off x="2367549" y="6154837"/>
            <a:ext cx="87142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06.</a:t>
            </a:r>
            <a:endParaRPr lang="en-US"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ED364773-D1B0-DC31-E72D-0A1DDB0FD504}"/>
              </a:ext>
            </a:extLst>
          </p:cNvPr>
          <p:cNvSpPr txBox="1"/>
          <p:nvPr/>
        </p:nvSpPr>
        <p:spPr>
          <a:xfrm>
            <a:off x="3606531" y="4586004"/>
            <a:ext cx="130293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200" dirty="0" err="1">
                <a:solidFill>
                  <a:srgbClr val="595959"/>
                </a:solidFill>
                <a:latin typeface="Caviar Dreams" pitchFamily="34" charset="0"/>
              </a:rPr>
              <a:t>mkdir</a:t>
            </a:r>
            <a:r>
              <a:rPr lang="en-US" sz="2400" kern="0" spc="200" dirty="0">
                <a:solidFill>
                  <a:srgbClr val="595959"/>
                </a:solidFill>
                <a:latin typeface="Caviar Dreams" pitchFamily="34" charset="0"/>
              </a:rPr>
              <a:t> </a:t>
            </a:r>
            <a:r>
              <a:rPr lang="ko-KR" altLang="en-US" sz="2400" kern="0" spc="200" dirty="0">
                <a:solidFill>
                  <a:srgbClr val="595959"/>
                </a:solidFill>
                <a:latin typeface="Caviar Dreams" pitchFamily="34" charset="0"/>
              </a:rPr>
              <a:t>명령어 구현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yes.c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9906000" y="1349683"/>
            <a:ext cx="624839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리눅스의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yes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명령어와 비슷하게  </a:t>
            </a:r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무한반복으로 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yes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가 출력되도록 만든 코드입니다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5FA41-363E-C9FD-D5EE-1FC19D94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42" y="2057569"/>
            <a:ext cx="2867425" cy="33056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2BF274-42FE-5E68-1237-3AF8B4DD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77" y="5717148"/>
            <a:ext cx="4972231" cy="33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head.c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9906000" y="1349683"/>
            <a:ext cx="6248399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위의 코드는 파일을 읽어 처음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10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줄을 출력합니다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입력 파일이 지정되지 않은 경우에는 표준 입력으로부터 읽어옵니다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파일이 아무것도 없는 널이면 파일을 열수 없다고 표시되도록 했습니다</a:t>
            </a:r>
            <a:r>
              <a:rPr lang="en-US" altLang="ko-KR" sz="20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./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head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file.txt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같이 실행하면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file.txt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처음 10줄을 출력합니다</a:t>
            </a:r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4F69C3-CB05-4C87-8A6B-CA6484B5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44869"/>
            <a:ext cx="4143953" cy="2476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8BE5EB-121C-5983-7717-15F4A3A0C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99" y="1786989"/>
            <a:ext cx="4124901" cy="56300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0CD943-FF38-11BE-8B7E-363964E1B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100" y="4651412"/>
            <a:ext cx="4572000" cy="50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78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tail.c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9906000" y="1349683"/>
            <a:ext cx="6248399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위의 코드는 파일을 읽어 마지막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10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줄을 출력합니다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입력 파일이 지정되지 않은 경우에는 표준 입력으로부터 읽어옵니다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파일이 아무것도 없는 널이면 파일을 열수 없다고 표시되도록 했습니다</a:t>
            </a:r>
            <a:r>
              <a:rPr lang="en-US" altLang="ko-KR" sz="20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./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tail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file.txt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같이 실행하면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file.txt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마지막 10줄을 출력합니다</a:t>
            </a:r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8BE5EB-121C-5983-7717-15F4A3A0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9" y="1786989"/>
            <a:ext cx="4124901" cy="56300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DE4D05-653E-8177-FC75-E6DE6052B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840671"/>
            <a:ext cx="3905795" cy="2495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58A10F-CC12-3656-92C6-5E5BED7BC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00" y="4356101"/>
            <a:ext cx="3781953" cy="787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3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pwd.c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0287000" y="2247900"/>
            <a:ext cx="6248399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000" b="0" i="0" dirty="0" err="1">
                <a:solidFill>
                  <a:srgbClr val="374151"/>
                </a:solidFill>
                <a:effectLst/>
                <a:latin typeface="Söhne"/>
              </a:rPr>
              <a:t>Pwd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함수는 현재 디렉토리 위치를 보여주는 명령어입니다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sz="2000" b="0" i="0" dirty="0" err="1">
                <a:solidFill>
                  <a:srgbClr val="374151"/>
                </a:solidFill>
                <a:effectLst/>
                <a:latin typeface="Söhne"/>
              </a:rPr>
              <a:t>Getcwd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함수를 이용해서 현재 디렉토리 위치를 출력하도록 만들었습니다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A88CAF-22F3-EB36-8491-0B41101D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19300"/>
            <a:ext cx="9044611" cy="297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63F1FA-489F-F7A0-9B7F-40CF68AF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5295901"/>
            <a:ext cx="7225339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6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man.c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1173624" y="1665625"/>
            <a:ext cx="6248399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000" dirty="0">
                <a:solidFill>
                  <a:srgbClr val="374151"/>
                </a:solidFill>
                <a:latin typeface="Söhne"/>
              </a:rPr>
              <a:t>System</a:t>
            </a:r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함수의</a:t>
            </a:r>
            <a:r>
              <a:rPr lang="en-US" altLang="ko-KR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시스템콜을 이용해서 원하는 커맨드의 매뉴얼을 보여주는 방식으로 코드를 구현했습니다</a:t>
            </a:r>
            <a:r>
              <a:rPr lang="en-US" altLang="ko-KR" sz="2000" dirty="0">
                <a:solidFill>
                  <a:srgbClr val="374151"/>
                </a:solidFill>
                <a:latin typeface="Söhne"/>
              </a:rPr>
              <a:t>.</a:t>
            </a: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fgets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함수를 사용하여 사용자로부터 입력을 받고, 그 입력을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command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문자열에 저장합니다. 그리고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strcspn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함수를 사용하여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command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문자열에서 공백 문자(' ') 또는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개행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문자('\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')가 나오기 전까지의 부분을 추출합니다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algn="l"/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해당위치에는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널 문자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('\0')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를 </a:t>
            </a:r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삽입하여 종료합니다</a:t>
            </a:r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F893FF-D140-9749-59D9-4B08D709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09" y="1976399"/>
            <a:ext cx="8814285" cy="16312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B700A9-DF1C-AC60-85BF-A6FB8A1AA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33015"/>
            <a:ext cx="6657178" cy="34865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CCA86D-5E93-8FC1-8C56-279A73658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977" y="4533900"/>
            <a:ext cx="404869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5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kern="0" spc="100" dirty="0">
                <a:solidFill>
                  <a:srgbClr val="595959"/>
                </a:solidFill>
                <a:latin typeface="Caviar Dreams" pitchFamily="34" charset="0"/>
              </a:rPr>
              <a:t>출처 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201642" y="2400300"/>
            <a:ext cx="78486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Chatgpt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사용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아래는 </a:t>
            </a:r>
            <a:r>
              <a:rPr lang="en-US" altLang="ko-KR" sz="2000" dirty="0" err="1">
                <a:solidFill>
                  <a:srgbClr val="1F2328"/>
                </a:solidFill>
                <a:latin typeface="-apple-system"/>
              </a:rPr>
              <a:t>github</a:t>
            </a:r>
            <a:r>
              <a:rPr lang="en-US" altLang="ko-KR" sz="20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주소 </a:t>
            </a:r>
            <a:br>
              <a:rPr lang="en-US" altLang="ko-KR" sz="2000" dirty="0">
                <a:solidFill>
                  <a:srgbClr val="1F2328"/>
                </a:solidFill>
                <a:latin typeface="-apple-system"/>
              </a:rPr>
            </a:br>
            <a:r>
              <a:rPr lang="en-US" altLang="ko-KR" sz="2000" dirty="0">
                <a:solidFill>
                  <a:srgbClr val="1F2328"/>
                </a:solidFill>
                <a:latin typeface="-apple-system"/>
                <a:hlinkClick r:id="rId3"/>
              </a:rPr>
              <a:t>https://github.com/Lwy1214/linuxcommands/blob/main/README.md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83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BFA8E4-68C4-076F-9639-DAD74565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1597925"/>
            <a:ext cx="5518435" cy="628877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26577" y="91021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>
                <a:solidFill>
                  <a:srgbClr val="595959"/>
                </a:solidFill>
                <a:latin typeface="Caviar Dreams" pitchFamily="34" charset="0"/>
              </a:rPr>
              <a:t>ls1.c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363200" y="526851"/>
            <a:ext cx="7075811" cy="95102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ls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명령어 구현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"-a", "-l"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옵션이 지원됨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한꺼번에 쓰려면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-al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대신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-a -l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연결하는 방식</a:t>
            </a:r>
            <a:endParaRPr lang="en-US" altLang="ko-KR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-a</a:t>
            </a:r>
            <a:r>
              <a:rPr lang="ko-KR" altLang="en-US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이 걸리면 </a:t>
            </a:r>
            <a:r>
              <a:rPr lang="en-US" altLang="ko-KR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all flag</a:t>
            </a:r>
            <a:r>
              <a:rPr lang="ko-KR" altLang="en-US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를 </a:t>
            </a:r>
            <a:r>
              <a:rPr lang="en-US" altLang="ko-KR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1</a:t>
            </a:r>
            <a:r>
              <a:rPr lang="ko-KR" altLang="en-US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로 </a:t>
            </a:r>
            <a:r>
              <a:rPr lang="en-US" altLang="ko-KR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–l</a:t>
            </a:r>
            <a:r>
              <a:rPr lang="ko-KR" altLang="en-US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이 걸리면 </a:t>
            </a:r>
            <a:r>
              <a:rPr lang="en-US" altLang="ko-KR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long flag </a:t>
            </a:r>
            <a:r>
              <a:rPr lang="ko-KR" altLang="en-US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를</a:t>
            </a:r>
            <a:r>
              <a:rPr lang="en-US" altLang="ko-KR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 1</a:t>
            </a:r>
            <a:r>
              <a:rPr lang="ko-KR" altLang="en-US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로 바꿔서 확인하게 합니다</a:t>
            </a:r>
            <a:r>
              <a:rPr lang="en-US" altLang="ko-KR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.</a:t>
            </a:r>
          </a:p>
          <a:p>
            <a:pPr algn="l"/>
            <a:endParaRPr lang="ko-KR" altLang="en-US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S_ISDIR(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sb.st_mode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는 파일이 디렉토리인지 확인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S_IRUSR, S_IWUSR, S_IXUSR, S_IRGRP, S_IWGRP, S_IXGRP, S_IROTH, S_IWOTH, S_IXOTH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는 각각 해당 파일의 소유자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그룹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그리고 다른 사용자들이 읽기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쓰기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실행할 수 있는 권한을 확인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그렇지 않다면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"-"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출</a:t>
            </a:r>
            <a:r>
              <a:rPr lang="ko-KR" altLang="en-US" dirty="0">
                <a:solidFill>
                  <a:srgbClr val="1F2328"/>
                </a:solidFill>
                <a:latin typeface="Microsoft JhengHei UI" panose="020B0604030504040204" pitchFamily="34" charset="-120"/>
              </a:rPr>
              <a:t>력 </a:t>
            </a:r>
            <a:endParaRPr lang="en-US" altLang="ko-KR" dirty="0">
              <a:solidFill>
                <a:srgbClr val="1F2328"/>
              </a:solidFill>
              <a:latin typeface="Microsoft JhengHei UI" panose="020B0604030504040204" pitchFamily="34" charset="-120"/>
            </a:endParaRPr>
          </a:p>
          <a:p>
            <a:pPr algn="l"/>
            <a:endParaRPr lang="ko-KR" altLang="en-US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</a:endParaRPr>
          </a:p>
          <a:p>
            <a:pPr algn="l"/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getpwuid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는 주어진 사용자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에 해당하는 사용자 정보를 검색하여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passwd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구조체를 반환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getgrgid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는 주어진 그룹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에 해당하는 그룹 정보를 검색하여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구조체를 반환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.</a:t>
            </a:r>
            <a:endParaRPr lang="en-US" altLang="ko-KR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endParaRPr lang="en-US" altLang="ko-KR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strtok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함수는 문자열을 일정한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구분자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(delimiter)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로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분리하는용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 </a:t>
            </a:r>
            <a:endParaRPr lang="en-US" altLang="ko-KR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</a:endParaRPr>
          </a:p>
          <a:p>
            <a:pPr algn="l"/>
            <a:endParaRPr lang="en-US" altLang="ko-KR" dirty="0">
              <a:solidFill>
                <a:srgbClr val="1F2328"/>
              </a:solidFill>
              <a:latin typeface="Microsoft JhengHei UI" panose="020B0604030504040204" pitchFamily="34" charset="-120"/>
            </a:endParaRP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위 코드에서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strtok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ctime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(&amp;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sb.st_mtime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), "\n")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는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ctime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함수가 반환한 시간 문자열에서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\n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을 구분자로 사용하여 문자열을 분리합니다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ctime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으로 시간 출력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pPr algn="l"/>
            <a:endParaRPr lang="en-US" altLang="ko-KR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print_directory_contents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함수는 지정된 디렉토리의 내용을 출력하는 함수입니다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이 함수는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dirname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매개 변수로 전달된 디렉토리의 내용을 출력합니다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opendir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함수를 사용하여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dir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변수에 디렉토리에 대한 포인터를 할당합니다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그러면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readdir</a:t>
            </a:r>
            <a:endParaRPr lang="en-US" altLang="ko-KR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endParaRPr lang="en-US" altLang="ko-KR" dirty="0">
              <a:solidFill>
                <a:srgbClr val="1F2328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함수를 사용하여 디렉토리에서 파일 목록을 하나씩 읽습니다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pPr algn="l"/>
            <a:endParaRPr lang="en-US" altLang="ko-KR" dirty="0">
              <a:solidFill>
                <a:srgbClr val="1F2328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readdir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함수는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struct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dirent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구조체에 대한 포인터를 반환합니다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pPr algn="l"/>
            <a:r>
              <a:rPr lang="ko-KR" altLang="en-US" dirty="0">
                <a:solidFill>
                  <a:srgbClr val="1F2328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모두 다 읽으면 마지막에는 </a:t>
            </a:r>
            <a:r>
              <a:rPr lang="en-US" altLang="ko-KR" dirty="0">
                <a:solidFill>
                  <a:srgbClr val="1F2328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NULL</a:t>
            </a:r>
            <a:r>
              <a:rPr lang="ko-KR" altLang="en-US">
                <a:solidFill>
                  <a:srgbClr val="1F2328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이 반환됩니다</a:t>
            </a:r>
            <a:endParaRPr lang="en-US" altLang="ko-KR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endParaRPr lang="en-US" altLang="ko-KR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en-US" altLang="ko-KR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perror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함수는 시스템 호출이 실패했을 때 해당 오류 메시지를 출력합니다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lstat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함수가 실패하면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perror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("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lstat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호출하여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lstat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오류 메시지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출력합니다</a:t>
            </a:r>
            <a:endParaRPr lang="en-US" altLang="ko-KR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26" name="Picture 2" descr="myls">
            <a:extLst>
              <a:ext uri="{FF2B5EF4-FFF2-40B4-BE49-F238E27FC236}">
                <a16:creationId xmlns:a16="http://schemas.microsoft.com/office/drawing/2014/main" id="{1B5EE975-31B6-610E-46F8-677B85208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7" y="1723773"/>
            <a:ext cx="5067992" cy="441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91021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ls2.c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3E3E576-7DA6-74D6-EAD7-3AEEE19D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10" y="1866899"/>
            <a:ext cx="5848960" cy="6248401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F1574E7D-D3EB-E13F-936F-2CAE4DB33B3D}"/>
              </a:ext>
            </a:extLst>
          </p:cNvPr>
          <p:cNvSpPr txBox="1"/>
          <p:nvPr/>
        </p:nvSpPr>
        <p:spPr>
          <a:xfrm>
            <a:off x="7372350" y="4406324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32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시스템콜로</a:t>
            </a:r>
            <a:r>
              <a:rPr lang="ko-KR" altLang="en-US" sz="32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단순하게 구현한 방식입니다 </a:t>
            </a:r>
            <a:endParaRPr lang="en-US" altLang="ko-KR" sz="3200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050" name="Picture 2" descr="ls2">
            <a:extLst>
              <a:ext uri="{FF2B5EF4-FFF2-40B4-BE49-F238E27FC236}">
                <a16:creationId xmlns:a16="http://schemas.microsoft.com/office/drawing/2014/main" id="{E457D3A9-07D1-11F6-7B81-8CD11A3E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019300"/>
            <a:ext cx="60007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91021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cp.c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3074" name="Picture 2" descr="cp1">
            <a:extLst>
              <a:ext uri="{FF2B5EF4-FFF2-40B4-BE49-F238E27FC236}">
                <a16:creationId xmlns:a16="http://schemas.microsoft.com/office/drawing/2014/main" id="{9433EA13-CB7C-04D8-67C9-06A6D495F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" y="2781300"/>
            <a:ext cx="6322776" cy="299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9">
            <a:extLst>
              <a:ext uri="{FF2B5EF4-FFF2-40B4-BE49-F238E27FC236}">
                <a16:creationId xmlns:a16="http://schemas.microsoft.com/office/drawing/2014/main" id="{5287BC27-01B3-EFC8-4AEB-3116CD225189}"/>
              </a:ext>
            </a:extLst>
          </p:cNvPr>
          <p:cNvSpPr txBox="1"/>
          <p:nvPr/>
        </p:nvSpPr>
        <p:spPr>
          <a:xfrm>
            <a:off x="9963236" y="1027093"/>
            <a:ext cx="7848600" cy="7171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argc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와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argv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[]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를 매개변수로 받습니다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argc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는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명령행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 인수의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갯수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</a:p>
          <a:p>
            <a:pPr algn="l"/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argv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[]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는 실제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명령행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 인수의 배열</a:t>
            </a:r>
            <a:endParaRPr lang="en-US" altLang="ko-KR" sz="2000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</a:endParaRPr>
          </a:p>
          <a:p>
            <a:pPr algn="l"/>
            <a:endParaRPr lang="en-US" altLang="ko-KR" sz="2000" dirty="0">
              <a:solidFill>
                <a:srgbClr val="1F2328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argc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sz="2000" dirty="0" err="1">
                <a:solidFill>
                  <a:srgbClr val="1F2328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갯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수로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인수 충분히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입력받았는지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확인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argc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가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이 아닌 경우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즉 소스 파일과 대상 파일 두 가지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명령행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 인수가 필요한데 제공되지 않은 경우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사용법을 출력하고 프로그램을 종료합니다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파일 열기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fopen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함수를 사용하여 소스 파일과 대상 파일을 각각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rb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 (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바이너리 읽기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및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wb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 (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바이너리 쓰기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모드로 엽니다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파일 열기에 실패한 경우 적절한 오류 메시지를 출력하고 프로그램을 종료합니다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파일 복사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fgetc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함수를 사용하여 소스 파일에서 문자를 읽어온 다음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fputc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함수를 사용하여 대상 파일에 문자를 씁니다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이 작업은 소스 파일의 끝에 도달할 때까지 반복합니다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성공 메시지 및 파일 닫기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파일 복사가 완료되면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"File copied successfully."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메시지를 출력합니다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그리고 열었던 파일들을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fclose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</a:rPr>
              <a:t>함수를 사용하여 닫아줍니다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D33D05-896D-256C-5CD2-0CA16F12E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155967"/>
            <a:ext cx="4936277" cy="70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91021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rm.c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5DE6D5E-F07B-9E42-4879-892B4250E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618096"/>
            <a:ext cx="6371245" cy="4800600"/>
          </a:xfrm>
          <a:prstGeom prst="rect">
            <a:avLst/>
          </a:prstGeom>
        </p:spPr>
      </p:pic>
      <p:pic>
        <p:nvPicPr>
          <p:cNvPr id="4098" name="Picture 2" descr="rm">
            <a:extLst>
              <a:ext uri="{FF2B5EF4-FFF2-40B4-BE49-F238E27FC236}">
                <a16:creationId xmlns:a16="http://schemas.microsoft.com/office/drawing/2014/main" id="{38B16EF7-06DA-7D36-8F22-70082BD63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" y="2019300"/>
            <a:ext cx="5848163" cy="298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0236387" y="2019300"/>
            <a:ext cx="784860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argc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는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명령행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인수의 개수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argv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[]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는 실제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명령행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인수의 배열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argc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를 이용해서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보다 작은 경우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즉 파일 이름이 제공되지 않은 경우 사용법을 출력하고 프로그램을 종료합니다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remove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함수는 인수로 전달된 파일 이름의 파일을 삭제하고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파일 삭제에 실패하면 오류 메세지를 내고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성공하면 성공 메세지를 냅니다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272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mkdir.c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8686800" y="1485900"/>
            <a:ext cx="7848600" cy="80945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argc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변수는 명령어와 전달된 인수의 개수를 나타냅니다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argc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가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가 아닌 경우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즉 디렉토리 이름이 전달되지 않은 경우 사용법을 출력하고 프로그램을 종료합니다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argv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배열은 전달된 명령어와 인수들을 포함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argv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[1]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은 디렉토리 이름을 나타냅니다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mkdir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함수는 전달된 디렉토리를 생성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생성된 디렉토리의 권한은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0755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로 설정됩니다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0: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해당 권한 없음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(---) </a:t>
            </a:r>
          </a:p>
          <a:p>
            <a:pPr algn="l"/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1: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실행 권한만 있음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(--x) </a:t>
            </a:r>
          </a:p>
          <a:p>
            <a:pPr algn="l"/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2: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쓰기 권한만 있음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(-w-) </a:t>
            </a:r>
          </a:p>
          <a:p>
            <a:pPr algn="l"/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3: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쓰기와 실행 권한이 있음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(-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wx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</a:p>
          <a:p>
            <a:pPr algn="l"/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4: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읽기 권한만 있음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(r--) </a:t>
            </a:r>
          </a:p>
          <a:p>
            <a:pPr algn="l"/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5: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읽기와 실행 권한이 있음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(r-x) </a:t>
            </a:r>
          </a:p>
          <a:p>
            <a:pPr algn="l"/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6: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읽기와 쓰기 권한이 있음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rw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-) </a:t>
            </a:r>
          </a:p>
          <a:p>
            <a:pPr algn="l"/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7: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읽기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쓰기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실행 권한이 모두 있음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rwx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따라서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0755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는 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소유자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(owner)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는 읽기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쓰기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실행 권한이 모두 있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고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rwx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그룹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(group)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은 읽기와 실행 권한이 있고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(r-x) </a:t>
            </a: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기타 사용자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(others)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는 읽기와 실행 권한이 있다는 뜻입니다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(r-x)</a:t>
            </a: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mkdir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함수가 성공적으로 실행되면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, "Directory created successfully."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메시지를 출력합니다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그렇지 않은 경우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"Error creating directory!"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메시지를 출력하고 프로그램을 종료합니다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93D312-BC10-6E3D-6F37-5ABC1EDE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72" y="4791075"/>
            <a:ext cx="4253023" cy="5029200"/>
          </a:xfrm>
          <a:prstGeom prst="rect">
            <a:avLst/>
          </a:prstGeom>
        </p:spPr>
      </p:pic>
      <p:pic>
        <p:nvPicPr>
          <p:cNvPr id="5122" name="Picture 2" descr="mkdir">
            <a:extLst>
              <a:ext uri="{FF2B5EF4-FFF2-40B4-BE49-F238E27FC236}">
                <a16:creationId xmlns:a16="http://schemas.microsoft.com/office/drawing/2014/main" id="{642E3AC8-82E6-D471-0D23-475F6A41B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4289"/>
            <a:ext cx="6870937" cy="260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4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clear.c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8686800" y="1485900"/>
            <a:ext cx="78486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시스템콜로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간단하게 구현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485740-D4A9-B40B-3FF0-8ECABCD36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74289"/>
            <a:ext cx="7763958" cy="3534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5098B5-E8D3-A377-3F92-C961EE905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1" y="5308557"/>
            <a:ext cx="3210353" cy="9347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0E0F4A-281B-40D2-6EC6-45A097D80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57" y="6667500"/>
            <a:ext cx="5301054" cy="28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3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12" y="99574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 err="1">
                <a:solidFill>
                  <a:srgbClr val="595959"/>
                </a:solidFill>
                <a:latin typeface="Caviar Dreams" pitchFamily="34" charset="0"/>
              </a:rPr>
              <a:t>cat.c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66895116-39F5-3719-2256-92AB891B43B0}"/>
              </a:ext>
            </a:extLst>
          </p:cNvPr>
          <p:cNvSpPr txBox="1"/>
          <p:nvPr/>
        </p:nvSpPr>
        <p:spPr>
          <a:xfrm>
            <a:off x="10668000" y="1703626"/>
            <a:ext cx="6366849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위의 코드에서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argc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와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argv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[]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로 인수 카운트프로그램은 전달된 파일 이름을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fopen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함수를 사용하여 파일을 엽니다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</a:p>
          <a:p>
            <a:pPr algn="l"/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그리고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fgets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함수를 사용하여 파일에서 한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줄씩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읽어온 후에는 해당 줄을 터미널에 출력합니다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파일의 끝에 도달하면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fgets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는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NULL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을 반환하므로 반복문을 종료합니다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파일 처리가 완료된 후에는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fclose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함수를 사용하여 파일을 닫습니다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이를 통해 파일을 안전하게 닫아 메모리 누수를 방지할 수 있습니다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최대한 비슷하게 구현했습니다</a:t>
            </a:r>
            <a:endParaRPr lang="en-US" altLang="ko-KR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D8BF1B-6BB7-F8E8-980A-EC38B5FC2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2" y="1894540"/>
            <a:ext cx="9250989" cy="396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5B6CC5-163B-C9BB-E014-B6AD829E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12" y="5448300"/>
            <a:ext cx="452500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1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1442</Words>
  <Application>Microsoft Office PowerPoint</Application>
  <PresentationFormat>사용자 지정</PresentationFormat>
  <Paragraphs>181</Paragraphs>
  <Slides>25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-apple-system</vt:lpstr>
      <vt:lpstr>Arial Unicode MS</vt:lpstr>
      <vt:lpstr>Caviar Dreams</vt:lpstr>
      <vt:lpstr>Microsoft JhengHei UI</vt:lpstr>
      <vt:lpstr>Noto Sans CJK KR Regular</vt:lpstr>
      <vt:lpstr>Söhne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 우영</cp:lastModifiedBy>
  <cp:revision>17</cp:revision>
  <dcterms:created xsi:type="dcterms:W3CDTF">2023-04-08T19:14:37Z</dcterms:created>
  <dcterms:modified xsi:type="dcterms:W3CDTF">2023-06-13T14:16:46Z</dcterms:modified>
</cp:coreProperties>
</file>