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58" r:id="rId6"/>
    <p:sldId id="272" r:id="rId7"/>
    <p:sldId id="273"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牛客竞赛深色2副本.jpg" descr="牛客竞赛深色2副本.jpg">
            <a:extLst>
              <a:ext uri="{FF2B5EF4-FFF2-40B4-BE49-F238E27FC236}">
                <a16:creationId xmlns:a16="http://schemas.microsoft.com/office/drawing/2014/main" id="{09BCE62B-9B05-41E5-A3E6-FF424A0CD34B}"/>
              </a:ext>
            </a:extLst>
          </p:cNvPr>
          <p:cNvPicPr>
            <a:picLocks noChangeAspect="1"/>
          </p:cNvPicPr>
          <p:nvPr userDrawn="1"/>
        </p:nvPicPr>
        <p:blipFill>
          <a:blip r:embed="rId2"/>
          <a:stretch>
            <a:fillRect/>
          </a:stretch>
        </p:blipFill>
        <p:spPr>
          <a:xfrm>
            <a:off x="0" y="0"/>
            <a:ext cx="12192001" cy="6858000"/>
          </a:xfrm>
          <a:prstGeom prst="rect">
            <a:avLst/>
          </a:prstGeom>
          <a:ln w="12700">
            <a:miter lim="400000"/>
          </a:ln>
        </p:spPr>
      </p:pic>
      <p:sp>
        <p:nvSpPr>
          <p:cNvPr id="2" name="标题 1">
            <a:extLst>
              <a:ext uri="{FF2B5EF4-FFF2-40B4-BE49-F238E27FC236}">
                <a16:creationId xmlns:a16="http://schemas.microsoft.com/office/drawing/2014/main" id="{0CA2B5C5-733F-4024-AF8B-DD41349A47CC}"/>
              </a:ext>
            </a:extLst>
          </p:cNvPr>
          <p:cNvSpPr>
            <a:spLocks noGrp="1"/>
          </p:cNvSpPr>
          <p:nvPr>
            <p:ph type="ctrTitle"/>
          </p:nvPr>
        </p:nvSpPr>
        <p:spPr>
          <a:xfrm>
            <a:off x="657225" y="2260469"/>
            <a:ext cx="7441746" cy="1482791"/>
          </a:xfrm>
        </p:spPr>
        <p:txBody>
          <a:bodyPr anchor="b"/>
          <a:lstStyle>
            <a:lvl1pPr algn="l">
              <a:defRPr sz="6000">
                <a:solidFill>
                  <a:schemeClr val="bg1"/>
                </a:solidFill>
                <a:latin typeface="思源黑体 CN Medium" panose="020B0600000000000000" pitchFamily="34" charset="-122"/>
                <a:ea typeface="思源黑体 CN Medium" panose="020B06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C01F8E8E-F8FB-426C-81E1-09DB2765EC37}"/>
              </a:ext>
            </a:extLst>
          </p:cNvPr>
          <p:cNvSpPr>
            <a:spLocks noGrp="1"/>
          </p:cNvSpPr>
          <p:nvPr>
            <p:ph type="subTitle" idx="1"/>
          </p:nvPr>
        </p:nvSpPr>
        <p:spPr>
          <a:xfrm>
            <a:off x="657225" y="4287044"/>
            <a:ext cx="7543800" cy="715136"/>
          </a:xfrm>
        </p:spPr>
        <p:txBody>
          <a:bodyPr/>
          <a:lstStyle>
            <a:lvl1pPr marL="0" indent="0" algn="l">
              <a:buNone/>
              <a:defRPr sz="2400">
                <a:solidFill>
                  <a:schemeClr val="bg1"/>
                </a:solidFill>
                <a:latin typeface="思源黑体 CN Normal" panose="020B0400000000000000" pitchFamily="34" charset="-122"/>
                <a:ea typeface="思源黑体 CN Normal"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89BA1D93-6797-4578-840E-B8ED2408095F}"/>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5" name="页脚占位符 4">
            <a:extLst>
              <a:ext uri="{FF2B5EF4-FFF2-40B4-BE49-F238E27FC236}">
                <a16:creationId xmlns:a16="http://schemas.microsoft.com/office/drawing/2014/main" id="{E21A0003-802B-4FF4-9355-88AAB03D7D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1F4946-E4A1-444C-BF82-2E24D73C95D6}"/>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15" name="图像" descr="图像">
            <a:extLst>
              <a:ext uri="{FF2B5EF4-FFF2-40B4-BE49-F238E27FC236}">
                <a16:creationId xmlns:a16="http://schemas.microsoft.com/office/drawing/2014/main" id="{5D35F67D-A421-4638-BC20-025F4188045F}"/>
              </a:ext>
            </a:extLst>
          </p:cNvPr>
          <p:cNvPicPr>
            <a:picLocks noChangeAspect="1"/>
          </p:cNvPicPr>
          <p:nvPr userDrawn="1"/>
        </p:nvPicPr>
        <p:blipFill>
          <a:blip r:embed="rId3"/>
          <a:stretch>
            <a:fillRect/>
          </a:stretch>
        </p:blipFill>
        <p:spPr>
          <a:xfrm>
            <a:off x="549923" y="878164"/>
            <a:ext cx="1948154" cy="447400"/>
          </a:xfrm>
          <a:prstGeom prst="rect">
            <a:avLst/>
          </a:prstGeom>
          <a:ln w="12700">
            <a:miter lim="400000"/>
          </a:ln>
        </p:spPr>
      </p:pic>
      <p:pic>
        <p:nvPicPr>
          <p:cNvPr id="16" name="图像" descr="图像">
            <a:extLst>
              <a:ext uri="{FF2B5EF4-FFF2-40B4-BE49-F238E27FC236}">
                <a16:creationId xmlns:a16="http://schemas.microsoft.com/office/drawing/2014/main" id="{26E106F8-68FD-4249-9F7D-418384FBD2C2}"/>
              </a:ext>
            </a:extLst>
          </p:cNvPr>
          <p:cNvPicPr>
            <a:picLocks noChangeAspect="1"/>
          </p:cNvPicPr>
          <p:nvPr userDrawn="1"/>
        </p:nvPicPr>
        <p:blipFill>
          <a:blip r:embed="rId4">
            <a:alphaModFix amt="30348"/>
          </a:blip>
          <a:stretch>
            <a:fillRect/>
          </a:stretch>
        </p:blipFill>
        <p:spPr>
          <a:xfrm>
            <a:off x="7021913" y="800638"/>
            <a:ext cx="4843714" cy="1226534"/>
          </a:xfrm>
          <a:prstGeom prst="rect">
            <a:avLst/>
          </a:prstGeom>
          <a:ln w="12700">
            <a:miter lim="400000"/>
          </a:ln>
        </p:spPr>
      </p:pic>
    </p:spTree>
    <p:extLst>
      <p:ext uri="{BB962C8B-B14F-4D97-AF65-F5344CB8AC3E}">
        <p14:creationId xmlns:p14="http://schemas.microsoft.com/office/powerpoint/2010/main" val="177311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828F3-F534-4676-B43F-AAAA25DBF3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5DCDC2-2C62-4F4B-A661-E04602548A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7B19F3-1880-435A-A518-8FDEE93E5EE9}"/>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5" name="页脚占位符 4">
            <a:extLst>
              <a:ext uri="{FF2B5EF4-FFF2-40B4-BE49-F238E27FC236}">
                <a16:creationId xmlns:a16="http://schemas.microsoft.com/office/drawing/2014/main" id="{0E00B254-EC8E-4A05-A63B-C9B159A85E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4EDFDA-99BB-431E-AB7E-A5F9EEDD9C82}"/>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spTree>
    <p:extLst>
      <p:ext uri="{BB962C8B-B14F-4D97-AF65-F5344CB8AC3E}">
        <p14:creationId xmlns:p14="http://schemas.microsoft.com/office/powerpoint/2010/main" val="42347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E0CB1A-84D7-4E2B-AA5C-C0A4A3B5C1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BA13A4-944F-4100-89A9-51DCC86BCD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BE551C-14D9-4560-9B97-478BAF75162B}"/>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5" name="页脚占位符 4">
            <a:extLst>
              <a:ext uri="{FF2B5EF4-FFF2-40B4-BE49-F238E27FC236}">
                <a16:creationId xmlns:a16="http://schemas.microsoft.com/office/drawing/2014/main" id="{C5B9C7EF-C063-4539-BE65-37DDC98554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4C336E-B8C6-4DF0-910B-4A3C28CB4825}"/>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7" name="图像" descr="图像">
            <a:extLst>
              <a:ext uri="{FF2B5EF4-FFF2-40B4-BE49-F238E27FC236}">
                <a16:creationId xmlns:a16="http://schemas.microsoft.com/office/drawing/2014/main" id="{720C5A83-CDB1-4F15-BB83-F22D130AE872}"/>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39812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3EC3-B1F6-48C5-ADFB-B3A2E50D9D2E}"/>
              </a:ext>
            </a:extLst>
          </p:cNvPr>
          <p:cNvSpPr>
            <a:spLocks noGrp="1"/>
          </p:cNvSpPr>
          <p:nvPr>
            <p:ph type="title"/>
          </p:nvPr>
        </p:nvSpPr>
        <p:spPr/>
        <p:txBody>
          <a:bodyPr/>
          <a:lstStyle>
            <a:lvl1pPr>
              <a:defRPr>
                <a:solidFill>
                  <a:schemeClr val="bg1"/>
                </a:solidFill>
                <a:latin typeface="思源黑体 CN Medium" panose="020B0600000000000000" pitchFamily="34" charset="-122"/>
                <a:ea typeface="思源黑体 CN Medium" panose="020B06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01CC24B-F053-4B5C-A15E-BAC99498F92D}"/>
              </a:ext>
            </a:extLst>
          </p:cNvPr>
          <p:cNvSpPr>
            <a:spLocks noGrp="1"/>
          </p:cNvSpPr>
          <p:nvPr>
            <p:ph idx="1"/>
          </p:nvPr>
        </p:nvSpPr>
        <p:spPr/>
        <p:txBody>
          <a:bodyPr/>
          <a:lstStyle>
            <a:lvl1pPr>
              <a:defRPr>
                <a:latin typeface="思源黑体 CN Normal" panose="020B0400000000000000" pitchFamily="34" charset="-122"/>
                <a:ea typeface="思源黑体 CN Normal" panose="020B0400000000000000" pitchFamily="34" charset="-122"/>
              </a:defRPr>
            </a:lvl1pPr>
            <a:lvl2pPr>
              <a:defRPr>
                <a:latin typeface="思源黑体 CN Normal" panose="020B0400000000000000" pitchFamily="34" charset="-122"/>
                <a:ea typeface="思源黑体 CN Normal" panose="020B0400000000000000" pitchFamily="34" charset="-122"/>
              </a:defRPr>
            </a:lvl2pPr>
            <a:lvl3pPr>
              <a:defRPr>
                <a:latin typeface="思源黑体 CN Normal" panose="020B0400000000000000" pitchFamily="34" charset="-122"/>
                <a:ea typeface="思源黑体 CN Normal" panose="020B0400000000000000" pitchFamily="34" charset="-122"/>
              </a:defRPr>
            </a:lvl3pPr>
            <a:lvl4pPr>
              <a:defRPr>
                <a:latin typeface="思源黑体 CN Normal" panose="020B0400000000000000" pitchFamily="34" charset="-122"/>
                <a:ea typeface="思源黑体 CN Normal" panose="020B0400000000000000" pitchFamily="34" charset="-122"/>
              </a:defRPr>
            </a:lvl4pPr>
            <a:lvl5pPr>
              <a:defRPr>
                <a:latin typeface="思源黑体 CN Normal" panose="020B0400000000000000" pitchFamily="34" charset="-122"/>
                <a:ea typeface="思源黑体 CN Normal" panose="020B04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55B0007-293A-44D9-9912-3CF7362A111F}"/>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5" name="页脚占位符 4">
            <a:extLst>
              <a:ext uri="{FF2B5EF4-FFF2-40B4-BE49-F238E27FC236}">
                <a16:creationId xmlns:a16="http://schemas.microsoft.com/office/drawing/2014/main" id="{96958DEA-C5BD-435E-B1DA-B2701D45C2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E5C20B-7FF4-4021-A43D-A540BF6BCC7C}"/>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7" name="图像" descr="图像">
            <a:extLst>
              <a:ext uri="{FF2B5EF4-FFF2-40B4-BE49-F238E27FC236}">
                <a16:creationId xmlns:a16="http://schemas.microsoft.com/office/drawing/2014/main" id="{8D40E634-2ECD-4D52-8833-B4872A2D55B9}"/>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107424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4D02B-9CC5-48CD-8E22-ED219053F1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AC8DA3-9CD4-488A-A040-21078DC56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EDDE4A-F094-407A-BD3D-36C96240CB4E}"/>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5" name="页脚占位符 4">
            <a:extLst>
              <a:ext uri="{FF2B5EF4-FFF2-40B4-BE49-F238E27FC236}">
                <a16:creationId xmlns:a16="http://schemas.microsoft.com/office/drawing/2014/main" id="{4B24108B-863C-415C-9413-80EA0DE02C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20A06D-64CB-4C25-A800-CCEF39B4B874}"/>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7" name="图像" descr="图像">
            <a:extLst>
              <a:ext uri="{FF2B5EF4-FFF2-40B4-BE49-F238E27FC236}">
                <a16:creationId xmlns:a16="http://schemas.microsoft.com/office/drawing/2014/main" id="{C00FC2F6-352F-4602-B0BB-99EADD718FD6}"/>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114201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A1BCB-65B1-4289-B18B-FFFE3A0306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290C8D-A9BF-4BD2-96A6-100081BAF4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EEEC2D-B6B9-4BF2-89CF-9CD83CC8D5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108CDE-4073-4D82-A7DE-C53FA395434E}"/>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6" name="页脚占位符 5">
            <a:extLst>
              <a:ext uri="{FF2B5EF4-FFF2-40B4-BE49-F238E27FC236}">
                <a16:creationId xmlns:a16="http://schemas.microsoft.com/office/drawing/2014/main" id="{6E9FEB1E-4460-4C0C-BF83-92065D4F0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F5070E-64BB-4C36-934F-16ABA49E5314}"/>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8" name="图像" descr="图像">
            <a:extLst>
              <a:ext uri="{FF2B5EF4-FFF2-40B4-BE49-F238E27FC236}">
                <a16:creationId xmlns:a16="http://schemas.microsoft.com/office/drawing/2014/main" id="{2EC51131-87F5-41A1-80E6-3E78C8C22CFB}"/>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264087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2F9B3-8A03-421B-B18C-59A8D39CD7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B8BF6B-59FE-462D-A07D-12BE04A15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58C217-348A-4170-9790-3662E5F67F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103698-B54C-47DB-88F9-5DA6FF809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95638EC-970B-4F0C-B404-031F6EBAF1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2DCB1C-1B6E-4A8B-BFF6-6546F56CF968}"/>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8" name="页脚占位符 7">
            <a:extLst>
              <a:ext uri="{FF2B5EF4-FFF2-40B4-BE49-F238E27FC236}">
                <a16:creationId xmlns:a16="http://schemas.microsoft.com/office/drawing/2014/main" id="{6B476442-BF83-4BC3-BEE8-55DA534516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4B1A0C-F981-48F1-9467-D9C55E69D69E}"/>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10" name="图像" descr="图像">
            <a:extLst>
              <a:ext uri="{FF2B5EF4-FFF2-40B4-BE49-F238E27FC236}">
                <a16:creationId xmlns:a16="http://schemas.microsoft.com/office/drawing/2014/main" id="{C3721DF5-613F-4D72-9874-907FF58A1AED}"/>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68765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F5C23-8AF8-4552-8A72-523FCFD66E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2850F6-882C-417A-9E6B-D9C5777B37CE}"/>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4" name="页脚占位符 3">
            <a:extLst>
              <a:ext uri="{FF2B5EF4-FFF2-40B4-BE49-F238E27FC236}">
                <a16:creationId xmlns:a16="http://schemas.microsoft.com/office/drawing/2014/main" id="{E8B131B7-F02F-48CC-8D80-D47B0EB0E4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6919FE-48F0-4BB5-BADE-24CA662AD108}"/>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6" name="图像" descr="图像">
            <a:extLst>
              <a:ext uri="{FF2B5EF4-FFF2-40B4-BE49-F238E27FC236}">
                <a16:creationId xmlns:a16="http://schemas.microsoft.com/office/drawing/2014/main" id="{14A7915D-E903-4C4A-9EE1-82FFEE820597}"/>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62298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C3A859-625E-441F-BBB5-DE40DDF93D14}"/>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3" name="页脚占位符 2">
            <a:extLst>
              <a:ext uri="{FF2B5EF4-FFF2-40B4-BE49-F238E27FC236}">
                <a16:creationId xmlns:a16="http://schemas.microsoft.com/office/drawing/2014/main" id="{11CB0C44-D1FA-417F-A340-8C25A5F96D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5408FD-4B4A-4C18-B3CB-87C175959AF4}"/>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5" name="图像" descr="图像">
            <a:extLst>
              <a:ext uri="{FF2B5EF4-FFF2-40B4-BE49-F238E27FC236}">
                <a16:creationId xmlns:a16="http://schemas.microsoft.com/office/drawing/2014/main" id="{BE3D4C68-3ABE-4B69-8320-CA0F2FEF136C}"/>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226933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E0EB0-3B47-47E2-A99A-07024CD80D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804672-8E12-4695-87A1-5F0BB8FA0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E9E27E-AC15-49CC-ACB6-2F80543D2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22F355-6F36-4227-B69F-5C106769C735}"/>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6" name="页脚占位符 5">
            <a:extLst>
              <a:ext uri="{FF2B5EF4-FFF2-40B4-BE49-F238E27FC236}">
                <a16:creationId xmlns:a16="http://schemas.microsoft.com/office/drawing/2014/main" id="{258D3B7B-420B-436B-AEAC-E547ADAFA8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AD17F6-39C9-4372-BAD9-7BC50F7C1A0C}"/>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pic>
        <p:nvPicPr>
          <p:cNvPr id="8" name="图像" descr="图像">
            <a:extLst>
              <a:ext uri="{FF2B5EF4-FFF2-40B4-BE49-F238E27FC236}">
                <a16:creationId xmlns:a16="http://schemas.microsoft.com/office/drawing/2014/main" id="{040BCC55-D893-4725-B27E-72AFE32A1821}"/>
              </a:ext>
            </a:extLst>
          </p:cNvPr>
          <p:cNvPicPr>
            <a:picLocks noChangeAspect="1"/>
          </p:cNvPicPr>
          <p:nvPr userDrawn="1"/>
        </p:nvPicPr>
        <p:blipFill>
          <a:blip r:embed="rId2"/>
          <a:stretch>
            <a:fillRect/>
          </a:stretch>
        </p:blipFill>
        <p:spPr>
          <a:xfrm>
            <a:off x="9744087" y="452450"/>
            <a:ext cx="1990714" cy="457174"/>
          </a:xfrm>
          <a:prstGeom prst="rect">
            <a:avLst/>
          </a:prstGeom>
          <a:ln w="12700">
            <a:miter lim="400000"/>
          </a:ln>
        </p:spPr>
      </p:pic>
    </p:spTree>
    <p:extLst>
      <p:ext uri="{BB962C8B-B14F-4D97-AF65-F5344CB8AC3E}">
        <p14:creationId xmlns:p14="http://schemas.microsoft.com/office/powerpoint/2010/main" val="130934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5C670-2F01-4325-812A-D9863A2154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41FB84-7543-4997-AD37-7733A5D9D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12E0FF-2AF8-4B63-8922-8253CA851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999D50-CAAB-457E-A6C6-3334EF81B1F0}"/>
              </a:ext>
            </a:extLst>
          </p:cNvPr>
          <p:cNvSpPr>
            <a:spLocks noGrp="1"/>
          </p:cNvSpPr>
          <p:nvPr>
            <p:ph type="dt" sz="half" idx="10"/>
          </p:nvPr>
        </p:nvSpPr>
        <p:spPr/>
        <p:txBody>
          <a:bodyPr/>
          <a:lstStyle/>
          <a:p>
            <a:fld id="{E77137FB-8EFB-425C-BF19-4441AFDF8001}" type="datetimeFigureOut">
              <a:rPr lang="zh-CN" altLang="en-US" smtClean="0"/>
              <a:t>2022/1/26 Wednesday</a:t>
            </a:fld>
            <a:endParaRPr lang="zh-CN" altLang="en-US"/>
          </a:p>
        </p:txBody>
      </p:sp>
      <p:sp>
        <p:nvSpPr>
          <p:cNvPr id="6" name="页脚占位符 5">
            <a:extLst>
              <a:ext uri="{FF2B5EF4-FFF2-40B4-BE49-F238E27FC236}">
                <a16:creationId xmlns:a16="http://schemas.microsoft.com/office/drawing/2014/main" id="{823D4760-0DB8-43BF-BF28-F46CDD84E6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CA02F9-44B7-4B71-90C5-32DA560ED678}"/>
              </a:ext>
            </a:extLst>
          </p:cNvPr>
          <p:cNvSpPr>
            <a:spLocks noGrp="1"/>
          </p:cNvSpPr>
          <p:nvPr>
            <p:ph type="sldNum" sz="quarter" idx="12"/>
          </p:nvPr>
        </p:nvSpPr>
        <p:spPr/>
        <p:txBody>
          <a:bodyPr/>
          <a:lstStyle/>
          <a:p>
            <a:fld id="{D2D768CF-616C-4B2F-8AE5-B05BF9D8AECD}" type="slidenum">
              <a:rPr lang="zh-CN" altLang="en-US" smtClean="0"/>
              <a:t>‹#›</a:t>
            </a:fld>
            <a:endParaRPr lang="zh-CN" altLang="en-US"/>
          </a:p>
        </p:txBody>
      </p:sp>
    </p:spTree>
    <p:extLst>
      <p:ext uri="{BB962C8B-B14F-4D97-AF65-F5344CB8AC3E}">
        <p14:creationId xmlns:p14="http://schemas.microsoft.com/office/powerpoint/2010/main" val="292481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牛客竞赛深色.jpg" descr="牛客竞赛深色.jpg">
            <a:extLst>
              <a:ext uri="{FF2B5EF4-FFF2-40B4-BE49-F238E27FC236}">
                <a16:creationId xmlns:a16="http://schemas.microsoft.com/office/drawing/2014/main" id="{34C935F5-4522-4AF7-8D51-FEA47BCECB13}"/>
              </a:ext>
            </a:extLst>
          </p:cNvPr>
          <p:cNvPicPr>
            <a:picLocks noChangeAspect="1"/>
          </p:cNvPicPr>
          <p:nvPr userDrawn="1"/>
        </p:nvPicPr>
        <p:blipFill>
          <a:blip r:embed="rId13"/>
          <a:stretch>
            <a:fillRect/>
          </a:stretch>
        </p:blipFill>
        <p:spPr>
          <a:xfrm>
            <a:off x="0" y="1"/>
            <a:ext cx="12192000" cy="6858000"/>
          </a:xfrm>
          <a:prstGeom prst="rect">
            <a:avLst/>
          </a:prstGeom>
          <a:ln w="12700">
            <a:miter lim="400000"/>
          </a:ln>
        </p:spPr>
      </p:pic>
      <p:sp>
        <p:nvSpPr>
          <p:cNvPr id="7" name="矩形">
            <a:extLst>
              <a:ext uri="{FF2B5EF4-FFF2-40B4-BE49-F238E27FC236}">
                <a16:creationId xmlns:a16="http://schemas.microsoft.com/office/drawing/2014/main" id="{E4610F57-C31A-4223-A654-CDFBB7A68DFE}"/>
              </a:ext>
            </a:extLst>
          </p:cNvPr>
          <p:cNvSpPr/>
          <p:nvPr userDrawn="1"/>
        </p:nvSpPr>
        <p:spPr>
          <a:xfrm>
            <a:off x="0" y="0"/>
            <a:ext cx="12192000" cy="6858000"/>
          </a:xfrm>
          <a:prstGeom prst="rect">
            <a:avLst/>
          </a:prstGeom>
          <a:solidFill>
            <a:srgbClr val="30363D"/>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 name="标题占位符 1">
            <a:extLst>
              <a:ext uri="{FF2B5EF4-FFF2-40B4-BE49-F238E27FC236}">
                <a16:creationId xmlns:a16="http://schemas.microsoft.com/office/drawing/2014/main" id="{4F1C4C54-FAC4-4585-8B65-533736B4A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8CF66ECC-4630-48D5-A16B-603577EE9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9EAEAC2-78A1-41E2-B4A8-D57811409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137FB-8EFB-425C-BF19-4441AFDF8001}" type="datetimeFigureOut">
              <a:rPr lang="zh-CN" altLang="en-US" smtClean="0"/>
              <a:t>2022/1/26 Wednesday</a:t>
            </a:fld>
            <a:endParaRPr lang="zh-CN" altLang="en-US"/>
          </a:p>
        </p:txBody>
      </p:sp>
      <p:sp>
        <p:nvSpPr>
          <p:cNvPr id="5" name="页脚占位符 4">
            <a:extLst>
              <a:ext uri="{FF2B5EF4-FFF2-40B4-BE49-F238E27FC236}">
                <a16:creationId xmlns:a16="http://schemas.microsoft.com/office/drawing/2014/main" id="{98D6B862-3D01-4240-9756-30B0E70ED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1BCCB8-83A0-42B3-848F-27BB3C453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768CF-616C-4B2F-8AE5-B05BF9D8AECD}" type="slidenum">
              <a:rPr lang="zh-CN" altLang="en-US" smtClean="0"/>
              <a:t>‹#›</a:t>
            </a:fld>
            <a:endParaRPr lang="zh-CN" altLang="en-US"/>
          </a:p>
        </p:txBody>
      </p:sp>
    </p:spTree>
    <p:extLst>
      <p:ext uri="{BB962C8B-B14F-4D97-AF65-F5344CB8AC3E}">
        <p14:creationId xmlns:p14="http://schemas.microsoft.com/office/powerpoint/2010/main" val="626830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思源黑体 CN Light" panose="020B0300000000000000" pitchFamily="34" charset="-122"/>
          <a:ea typeface="思源黑体 CN Light" panose="020B03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思源黑体 CN Light" panose="020B0300000000000000" pitchFamily="34" charset="-122"/>
          <a:ea typeface="思源黑体 CN Light" panose="020B03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思源黑体 CN Light" panose="020B0300000000000000" pitchFamily="34" charset="-122"/>
          <a:ea typeface="思源黑体 CN Light" panose="020B03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思源黑体 CN Light" panose="020B0300000000000000" pitchFamily="34" charset="-122"/>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hyperlink" Target="https://baike.baidu.com/item/%E6%AC%A7%E6%8B%89%E5%9B%9E%E8%B7%AF/10036484?fr=aladd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c.nowcoder.com/acm/problem/165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c.nowcoder.com/acm/contest/profile/672778323" TargetMode="External"/><Relationship Id="rId13" Type="http://schemas.openxmlformats.org/officeDocument/2006/relationships/hyperlink" Target="https://ac.nowcoder.com/acm/contest/profile/8833682" TargetMode="External"/><Relationship Id="rId3" Type="http://schemas.openxmlformats.org/officeDocument/2006/relationships/hyperlink" Target="https://ac.nowcoder.com/acm/contest/profile/329687984" TargetMode="External"/><Relationship Id="rId7" Type="http://schemas.openxmlformats.org/officeDocument/2006/relationships/image" Target="../media/image8.png"/><Relationship Id="rId12" Type="http://schemas.openxmlformats.org/officeDocument/2006/relationships/hyperlink" Target="https://ac.nowcoder.com/profile/84646119?noredirect=true"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hyperlink" Target="https://ac.nowcoder.com/acm/contest/profile/919247" TargetMode="External"/><Relationship Id="rId5" Type="http://schemas.openxmlformats.org/officeDocument/2006/relationships/hyperlink" Target="https://ac.nowcoder.com/acm/contest/profile/321198143" TargetMode="External"/><Relationship Id="rId10" Type="http://schemas.openxmlformats.org/officeDocument/2006/relationships/hyperlink" Target="https://ac.nowcoder.com/acm/contest/profile/643017442" TargetMode="External"/><Relationship Id="rId4" Type="http://schemas.openxmlformats.org/officeDocument/2006/relationships/hyperlink" Target="https://ac.nowcoder.com/acm/contest/profile/995002385" TargetMode="External"/><Relationship Id="rId9" Type="http://schemas.openxmlformats.org/officeDocument/2006/relationships/hyperlink" Target="https://ac.nowcoder.com/acm/contest/profile/8244596" TargetMode="External"/><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ac.nowcoder.com/acm/contest/view-submission?submissionId=50654449" TargetMode="External"/><Relationship Id="rId13" Type="http://schemas.openxmlformats.org/officeDocument/2006/relationships/hyperlink" Target="https://ac.nowcoder.com/acm/contest/view-submission?submissionId=50654200" TargetMode="External"/><Relationship Id="rId3" Type="http://schemas.openxmlformats.org/officeDocument/2006/relationships/hyperlink" Target="https://ac.nowcoder.com/acm/contest/view-submission?submissionId=50654295" TargetMode="External"/><Relationship Id="rId7" Type="http://schemas.openxmlformats.org/officeDocument/2006/relationships/hyperlink" Target="https://ac.nowcoder.com/acm/contest/view-submission?submissionId=50654387" TargetMode="External"/><Relationship Id="rId12" Type="http://schemas.openxmlformats.org/officeDocument/2006/relationships/hyperlink" Target="https://ac.nowcoder.com/acm/contest/view-submission?submissionId=50654582" TargetMode="External"/><Relationship Id="rId2" Type="http://schemas.openxmlformats.org/officeDocument/2006/relationships/hyperlink" Target="ac.nowcoder.com/acm/contest/view-submission?submissionId=50654226" TargetMode="External"/><Relationship Id="rId1" Type="http://schemas.openxmlformats.org/officeDocument/2006/relationships/slideLayout" Target="../slideLayouts/slideLayout2.xml"/><Relationship Id="rId6" Type="http://schemas.openxmlformats.org/officeDocument/2006/relationships/hyperlink" Target="https://ac.nowcoder.com/acm/contest/view-submission?submissionId=50654367" TargetMode="External"/><Relationship Id="rId11" Type="http://schemas.openxmlformats.org/officeDocument/2006/relationships/hyperlink" Target="https://ac.nowcoder.com/acm/contest/view-submission?submissionId=50654551" TargetMode="External"/><Relationship Id="rId5" Type="http://schemas.openxmlformats.org/officeDocument/2006/relationships/hyperlink" Target="https://ac.nowcoder.com/acm/contest/view-submission?submissionId=50654343" TargetMode="External"/><Relationship Id="rId10" Type="http://schemas.openxmlformats.org/officeDocument/2006/relationships/hyperlink" Target="https://ac.nowcoder.com/acm/contest/view-submission?submissionId=50654514" TargetMode="External"/><Relationship Id="rId4" Type="http://schemas.openxmlformats.org/officeDocument/2006/relationships/hyperlink" Target="https://ac.nowcoder.com/acm/contest/view-submission?submissionId=50654319" TargetMode="External"/><Relationship Id="rId9" Type="http://schemas.openxmlformats.org/officeDocument/2006/relationships/hyperlink" Target="https://ac.nowcoder.com/acm/contest/view-submission?submissionId=50654490" TargetMode="External"/><Relationship Id="rId14" Type="http://schemas.openxmlformats.org/officeDocument/2006/relationships/hyperlink" Target="https://ac.nowcoder.com/acm/contest/view-submission?submissionId=5065445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56E2A-5C2F-4D46-A328-05A811D85D7D}"/>
              </a:ext>
            </a:extLst>
          </p:cNvPr>
          <p:cNvSpPr>
            <a:spLocks noGrp="1"/>
          </p:cNvSpPr>
          <p:nvPr>
            <p:ph type="ctrTitle"/>
          </p:nvPr>
        </p:nvSpPr>
        <p:spPr>
          <a:xfrm>
            <a:off x="657224" y="2260469"/>
            <a:ext cx="8155471" cy="1482791"/>
          </a:xfrm>
        </p:spPr>
        <p:txBody>
          <a:bodyPr>
            <a:normAutofit fontScale="90000"/>
          </a:bodyPr>
          <a:lstStyle/>
          <a:p>
            <a:pPr algn="ctr"/>
            <a:r>
              <a:rPr lang="en-US" altLang="zh-CN" dirty="0"/>
              <a:t>2021</a:t>
            </a:r>
            <a:r>
              <a:rPr lang="zh-CN" altLang="en-US" dirty="0"/>
              <a:t>牛客暑期多校训练营</a:t>
            </a:r>
            <a:br>
              <a:rPr lang="en-US" altLang="zh-CN" dirty="0"/>
            </a:br>
            <a:r>
              <a:rPr lang="zh-CN" altLang="en-US" dirty="0"/>
              <a:t>第  </a:t>
            </a:r>
            <a:r>
              <a:rPr lang="en-US" altLang="zh-CN" dirty="0"/>
              <a:t>2</a:t>
            </a:r>
            <a:r>
              <a:rPr lang="zh-CN" altLang="en-US" dirty="0"/>
              <a:t>  场</a:t>
            </a:r>
          </a:p>
        </p:txBody>
      </p:sp>
      <p:sp>
        <p:nvSpPr>
          <p:cNvPr id="3" name="副标题 2">
            <a:extLst>
              <a:ext uri="{FF2B5EF4-FFF2-40B4-BE49-F238E27FC236}">
                <a16:creationId xmlns:a16="http://schemas.microsoft.com/office/drawing/2014/main" id="{7AD63024-CBA8-4B12-A2D7-2FB5DB62A6C2}"/>
              </a:ext>
            </a:extLst>
          </p:cNvPr>
          <p:cNvSpPr>
            <a:spLocks noGrp="1"/>
          </p:cNvSpPr>
          <p:nvPr>
            <p:ph type="subTitle" idx="1"/>
          </p:nvPr>
        </p:nvSpPr>
        <p:spPr>
          <a:xfrm>
            <a:off x="657225" y="4287044"/>
            <a:ext cx="3177928" cy="715136"/>
          </a:xfrm>
        </p:spPr>
        <p:txBody>
          <a:bodyPr/>
          <a:lstStyle/>
          <a:p>
            <a:pPr algn="ctr"/>
            <a:r>
              <a:rPr lang="zh-CN" altLang="en-US" dirty="0"/>
              <a:t>出题人：沙烬</a:t>
            </a:r>
          </a:p>
        </p:txBody>
      </p:sp>
    </p:spTree>
    <p:extLst>
      <p:ext uri="{BB962C8B-B14F-4D97-AF65-F5344CB8AC3E}">
        <p14:creationId xmlns:p14="http://schemas.microsoft.com/office/powerpoint/2010/main" val="360539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56EA3-D7DC-4159-9E29-7E3660F8CB81}"/>
              </a:ext>
            </a:extLst>
          </p:cNvPr>
          <p:cNvSpPr>
            <a:spLocks noGrp="1"/>
          </p:cNvSpPr>
          <p:nvPr>
            <p:ph type="title"/>
          </p:nvPr>
        </p:nvSpPr>
        <p:spPr/>
        <p:txBody>
          <a:bodyPr/>
          <a:lstStyle/>
          <a:p>
            <a:r>
              <a:rPr lang="zh-CN" altLang="en-US" b="0" i="0" u="none" strike="noStrike" dirty="0">
                <a:solidFill>
                  <a:srgbClr val="25BB9B"/>
                </a:solidFill>
                <a:effectLst/>
                <a:latin typeface="system"/>
              </a:rPr>
              <a:t>小沙的长路</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791BC1-3DBF-4BED-9E73-B68DEDE2519F}"/>
                  </a:ext>
                </a:extLst>
              </p:cNvPr>
              <p:cNvSpPr>
                <a:spLocks noGrp="1"/>
              </p:cNvSpPr>
              <p:nvPr>
                <p:ph idx="1"/>
              </p:nvPr>
            </p:nvSpPr>
            <p:spPr/>
            <p:txBody>
              <a:bodyPr>
                <a:normAutofit fontScale="77500" lnSpcReduction="20000"/>
              </a:bodyPr>
              <a:lstStyle/>
              <a:p>
                <a:r>
                  <a:rPr lang="zh-CN" altLang="en-US" dirty="0"/>
                  <a:t>数学</a:t>
                </a:r>
                <a:endParaRPr lang="en-US" altLang="zh-CN" dirty="0"/>
              </a:p>
              <a:p>
                <a:r>
                  <a:rPr lang="zh-CN" altLang="en-US" dirty="0"/>
                  <a:t>图论</a:t>
                </a:r>
                <a:endParaRPr lang="en-US" altLang="zh-CN" dirty="0"/>
              </a:p>
              <a:p>
                <a:endParaRPr lang="en-US" altLang="zh-CN" dirty="0"/>
              </a:p>
              <a:p>
                <a:pPr>
                  <a:lnSpc>
                    <a:spcPct val="150000"/>
                  </a:lnSpc>
                </a:pPr>
                <a:r>
                  <a:rPr lang="zh-CN" altLang="en-US" sz="2200" dirty="0"/>
                  <a:t>证明：对于最长路的最小值，我们考虑，如果图上有环，那么我们肯定能尽可能多的走环，这样的话我一定会比我不走环更长，所以我们构造的图要尽可能的没环。在没环的情况下，我们只会经过每个点各一次，所以总长度是</a:t>
                </a:r>
                <a:r>
                  <a:rPr lang="en-US" altLang="zh-CN" sz="2200" dirty="0"/>
                  <a:t>n-1</a:t>
                </a:r>
                <a:r>
                  <a:rPr lang="zh-CN" altLang="en-US" sz="2200" dirty="0"/>
                  <a:t>。</a:t>
                </a:r>
                <a:endParaRPr lang="en-US" altLang="zh-CN" sz="2200" dirty="0"/>
              </a:p>
              <a:p>
                <a:pPr>
                  <a:lnSpc>
                    <a:spcPct val="150000"/>
                  </a:lnSpc>
                </a:pPr>
                <a:r>
                  <a:rPr lang="zh-CN" altLang="en-US" sz="2200" dirty="0"/>
                  <a:t>对于最长路的最大值，我们考虑尽可能的将每一条路都走遍，我们可以理解为对一个完全图进行删边，我们需要删尽可能少的边，从而使他能够从头走到尾，也就是构造出一个</a:t>
                </a:r>
                <a:r>
                  <a:rPr lang="zh-CN" altLang="en-US" sz="2200" dirty="0">
                    <a:hlinkClick r:id="rId2"/>
                  </a:rPr>
                  <a:t>欧拉回路</a:t>
                </a:r>
                <a:r>
                  <a:rPr lang="zh-CN" altLang="en-US" sz="2200" dirty="0"/>
                  <a:t>。</a:t>
                </a:r>
                <a:endParaRPr lang="en-US" altLang="zh-CN" sz="2200" dirty="0"/>
              </a:p>
              <a:p>
                <a:pPr>
                  <a:lnSpc>
                    <a:spcPct val="150000"/>
                  </a:lnSpc>
                </a:pPr>
                <a:r>
                  <a:rPr lang="zh-CN" altLang="en-US" sz="2200" dirty="0"/>
                  <a:t>又由欧拉回路的定义可知，我们需要将每个点的出入度控制为偶数即可组成欧拉回路，所以奇偶特判即可。</a:t>
                </a:r>
                <a:endParaRPr lang="en-US" altLang="zh-CN" sz="2200" dirty="0"/>
              </a:p>
              <a:p>
                <a:pPr>
                  <a:lnSpc>
                    <a:spcPct val="150000"/>
                  </a:lnSpc>
                </a:pPr>
                <a:r>
                  <a:rPr lang="zh-CN" altLang="en-US" sz="2400" dirty="0"/>
                  <a:t>时间复杂度</a:t>
                </a:r>
                <a14:m>
                  <m:oMath xmlns:m="http://schemas.openxmlformats.org/officeDocument/2006/math">
                    <m:r>
                      <m:rPr>
                        <m:sty m:val="p"/>
                      </m:rPr>
                      <a:rPr lang="en-US" altLang="zh-CN" sz="2400">
                        <a:latin typeface="Cambria Math" panose="02040503050406030204" pitchFamily="18" charset="0"/>
                      </a:rPr>
                      <m:t>O</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zh-CN" altLang="en-US" sz="2400" dirty="0"/>
              </a:p>
              <a:p>
                <a:pPr>
                  <a:lnSpc>
                    <a:spcPct val="150000"/>
                  </a:lnSpc>
                </a:pPr>
                <a:endParaRPr lang="zh-CN" altLang="en-US" sz="2200" dirty="0"/>
              </a:p>
            </p:txBody>
          </p:sp>
        </mc:Choice>
        <mc:Fallback xmlns="">
          <p:sp>
            <p:nvSpPr>
              <p:cNvPr id="3" name="内容占位符 2">
                <a:extLst>
                  <a:ext uri="{FF2B5EF4-FFF2-40B4-BE49-F238E27FC236}">
                    <a16:creationId xmlns:a16="http://schemas.microsoft.com/office/drawing/2014/main" id="{E7791BC1-3DBF-4BED-9E73-B68DEDE2519F}"/>
                  </a:ext>
                </a:extLst>
              </p:cNvPr>
              <p:cNvSpPr>
                <a:spLocks noGrp="1" noRot="1" noChangeAspect="1" noMove="1" noResize="1" noEditPoints="1" noAdjustHandles="1" noChangeArrowheads="1" noChangeShapeType="1" noTextEdit="1"/>
              </p:cNvSpPr>
              <p:nvPr>
                <p:ph idx="1"/>
              </p:nvPr>
            </p:nvSpPr>
            <p:spPr>
              <a:blipFill>
                <a:blip r:embed="rId3"/>
                <a:stretch>
                  <a:fillRect l="-696" t="-294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62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3C16-9D54-436D-9445-D6040709970E}"/>
              </a:ext>
            </a:extLst>
          </p:cNvPr>
          <p:cNvSpPr>
            <a:spLocks noGrp="1"/>
          </p:cNvSpPr>
          <p:nvPr>
            <p:ph type="title"/>
          </p:nvPr>
        </p:nvSpPr>
        <p:spPr/>
        <p:txBody>
          <a:bodyPr/>
          <a:lstStyle/>
          <a:p>
            <a:r>
              <a:rPr lang="zh-CN" altLang="en-US" b="0" i="0" u="none" strike="noStrike" dirty="0">
                <a:solidFill>
                  <a:srgbClr val="25BB9B"/>
                </a:solidFill>
                <a:effectLst/>
                <a:latin typeface="system"/>
              </a:rPr>
              <a:t>小沙的数数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E7D9ADD-BE56-4B9B-B108-5E76384A1E56}"/>
                  </a:ext>
                </a:extLst>
              </p:cNvPr>
              <p:cNvSpPr>
                <a:spLocks noGrp="1"/>
              </p:cNvSpPr>
              <p:nvPr>
                <p:ph idx="1"/>
              </p:nvPr>
            </p:nvSpPr>
            <p:spPr/>
            <p:txBody>
              <a:bodyPr>
                <a:normAutofit lnSpcReduction="10000"/>
              </a:bodyPr>
              <a:lstStyle/>
              <a:p>
                <a:r>
                  <a:rPr lang="zh-CN" altLang="en-US" dirty="0"/>
                  <a:t>贪心</a:t>
                </a:r>
                <a:endParaRPr lang="en-US" altLang="zh-CN" dirty="0"/>
              </a:p>
              <a:p>
                <a:r>
                  <a:rPr lang="zh-CN" altLang="en-US" dirty="0"/>
                  <a:t>位运算</a:t>
                </a:r>
                <a:endParaRPr lang="en-US" altLang="zh-CN" dirty="0"/>
              </a:p>
              <a:p>
                <a:endParaRPr lang="en-US" altLang="zh-CN" dirty="0"/>
              </a:p>
              <a:p>
                <a:r>
                  <a:rPr lang="zh-CN" altLang="en-US" dirty="0"/>
                  <a:t>证明：由于在二进制拆位最后同位情况下如果存在不止一个一，那么异或之后的贡献一定小于我们的费用，所以我们要保证对于每一位的个数要么是</a:t>
                </a:r>
                <a:r>
                  <a:rPr lang="en-US" altLang="zh-CN" dirty="0"/>
                  <a:t>0</a:t>
                </a:r>
                <a:r>
                  <a:rPr lang="zh-CN" altLang="en-US" dirty="0"/>
                  <a:t>，要么是</a:t>
                </a:r>
                <a:r>
                  <a:rPr lang="en-US" altLang="zh-CN" dirty="0"/>
                  <a:t>1</a:t>
                </a:r>
                <a:r>
                  <a:rPr lang="zh-CN" altLang="en-US" dirty="0"/>
                  <a:t>，这样的话才能保证</a:t>
                </a:r>
                <a:r>
                  <a:rPr lang="en-US" altLang="zh-CN" dirty="0"/>
                  <a:t>a[^]=a[+]</a:t>
                </a:r>
                <a:r>
                  <a:rPr lang="zh-CN" altLang="en-US" dirty="0"/>
                  <a:t>，随后我们发现对于每一位来说，他们均不相互干扰，那么他们可能产生的情况便都是</a:t>
                </a:r>
                <a:r>
                  <a:rPr lang="en-US" altLang="zh-CN" dirty="0"/>
                  <a:t>n</a:t>
                </a:r>
                <a:r>
                  <a:rPr lang="zh-CN" altLang="en-US" dirty="0"/>
                  <a:t>种，所以我们只需要求二进制下</a:t>
                </a:r>
                <a:r>
                  <a:rPr lang="en-US" altLang="zh-CN" dirty="0"/>
                  <a:t>m</a:t>
                </a:r>
                <a:r>
                  <a:rPr lang="zh-CN" altLang="en-US" dirty="0"/>
                  <a:t>有多少个</a:t>
                </a:r>
                <a:r>
                  <a:rPr lang="en-US" altLang="zh-CN" dirty="0"/>
                  <a:t>1</a:t>
                </a:r>
                <a:r>
                  <a:rPr lang="zh-CN" altLang="en-US" dirty="0"/>
                  <a:t>，随后求</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m:rPr>
                            <m:sty m:val="p"/>
                          </m:rPr>
                          <a:rPr lang="en-US" altLang="zh-CN" i="1" dirty="0">
                            <a:latin typeface="Cambria Math" panose="02040503050406030204" pitchFamily="18" charset="0"/>
                          </a:rPr>
                          <m:t>x</m:t>
                        </m:r>
                      </m:sup>
                    </m:sSup>
                  </m:oMath>
                </a14:m>
                <a:r>
                  <a:rPr lang="zh-CN" altLang="en-US" dirty="0"/>
                  <a:t>次方即可。</a:t>
                </a:r>
                <a:endParaRPr lang="en-US" altLang="zh-CN" dirty="0"/>
              </a:p>
              <a:p>
                <a:r>
                  <a:rPr lang="zh-CN" altLang="en-US" dirty="0"/>
                  <a:t>时间复杂度</a:t>
                </a:r>
                <a14:m>
                  <m:oMath xmlns:m="http://schemas.openxmlformats.org/officeDocument/2006/math">
                    <m:r>
                      <m:rPr>
                        <m:sty m:val="p"/>
                      </m:rPr>
                      <a:rPr lang="en-US" altLang="zh-CN">
                        <a:latin typeface="Cambria Math" panose="02040503050406030204" pitchFamily="18" charset="0"/>
                      </a:rPr>
                      <m:t>O</m:t>
                    </m:r>
                    <m:d>
                      <m:dPr>
                        <m:ctrlPr>
                          <a:rPr lang="en-US" altLang="zh-CN" i="1" smtClean="0">
                            <a:latin typeface="Cambria Math" panose="02040503050406030204" pitchFamily="18" charset="0"/>
                          </a:rPr>
                        </m:ctrlPr>
                      </m:dPr>
                      <m:e>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𝑚</m:t>
                            </m:r>
                          </m:e>
                        </m:func>
                      </m:e>
                    </m:d>
                  </m:oMath>
                </a14:m>
                <a:endParaRPr lang="zh-CN" altLang="en-US" dirty="0"/>
              </a:p>
              <a:p>
                <a:endParaRPr lang="en-US" altLang="zh-CN" dirty="0"/>
              </a:p>
            </p:txBody>
          </p:sp>
        </mc:Choice>
        <mc:Fallback xmlns="">
          <p:sp>
            <p:nvSpPr>
              <p:cNvPr id="3" name="内容占位符 2">
                <a:extLst>
                  <a:ext uri="{FF2B5EF4-FFF2-40B4-BE49-F238E27FC236}">
                    <a16:creationId xmlns:a16="http://schemas.microsoft.com/office/drawing/2014/main" id="{4E7D9ADD-BE56-4B9B-B108-5E76384A1E56}"/>
                  </a:ext>
                </a:extLst>
              </p:cNvPr>
              <p:cNvSpPr>
                <a:spLocks noGrp="1" noRot="1" noChangeAspect="1" noMove="1" noResize="1" noEditPoints="1" noAdjustHandles="1" noChangeArrowheads="1" noChangeShapeType="1" noTextEdit="1"/>
              </p:cNvSpPr>
              <p:nvPr>
                <p:ph idx="1"/>
              </p:nvPr>
            </p:nvSpPr>
            <p:spPr>
              <a:blipFill>
                <a:blip r:embed="rId2"/>
                <a:stretch>
                  <a:fillRect l="-1043" t="-3361" r="-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563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E6688-2249-4BA1-8CF0-19ECC72EBD78}"/>
              </a:ext>
            </a:extLst>
          </p:cNvPr>
          <p:cNvSpPr>
            <a:spLocks noGrp="1"/>
          </p:cNvSpPr>
          <p:nvPr>
            <p:ph type="title"/>
          </p:nvPr>
        </p:nvSpPr>
        <p:spPr/>
        <p:txBody>
          <a:bodyPr/>
          <a:lstStyle/>
          <a:p>
            <a:r>
              <a:rPr lang="zh-CN" altLang="en-US" b="0" i="0" u="none" strike="noStrike" dirty="0">
                <a:solidFill>
                  <a:srgbClr val="25BB9B"/>
                </a:solidFill>
                <a:effectLst/>
                <a:latin typeface="system"/>
              </a:rPr>
              <a:t>小沙的算数</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EE2D523-E2C6-41E0-8074-7BD3254E37A2}"/>
                  </a:ext>
                </a:extLst>
              </p:cNvPr>
              <p:cNvSpPr>
                <a:spLocks noGrp="1"/>
              </p:cNvSpPr>
              <p:nvPr>
                <p:ph idx="1"/>
              </p:nvPr>
            </p:nvSpPr>
            <p:spPr/>
            <p:txBody>
              <a:bodyPr>
                <a:normAutofit fontScale="77500" lnSpcReduction="20000"/>
              </a:bodyPr>
              <a:lstStyle/>
              <a:p>
                <a:r>
                  <a:rPr lang="zh-CN" altLang="en-US" dirty="0"/>
                  <a:t>桶</a:t>
                </a:r>
                <a:endParaRPr lang="en-US" altLang="zh-CN" dirty="0"/>
              </a:p>
              <a:p>
                <a:r>
                  <a:rPr lang="zh-CN" altLang="en-US" dirty="0"/>
                  <a:t>并查集</a:t>
                </a:r>
                <a:endParaRPr lang="en-US" altLang="zh-CN" dirty="0"/>
              </a:p>
              <a:p>
                <a:r>
                  <a:rPr lang="zh-CN" altLang="en-US" dirty="0"/>
                  <a:t>逆元</a:t>
                </a:r>
                <a:endParaRPr lang="en-US" altLang="zh-CN" dirty="0"/>
              </a:p>
              <a:p>
                <a:endParaRPr lang="en-US" altLang="zh-CN" dirty="0"/>
              </a:p>
              <a:p>
                <a:pPr>
                  <a:lnSpc>
                    <a:spcPct val="120000"/>
                  </a:lnSpc>
                  <a:spcBef>
                    <a:spcPts val="800"/>
                  </a:spcBef>
                </a:pPr>
                <a:r>
                  <a:rPr lang="zh-CN" altLang="en-US" dirty="0"/>
                  <a:t>由于运算是有优先级的，且我们发现每一个</a:t>
                </a:r>
                <a:r>
                  <a:rPr lang="en-US" altLang="zh-CN" dirty="0"/>
                  <a:t>+</a:t>
                </a:r>
                <a:r>
                  <a:rPr lang="zh-CN" altLang="en-US" dirty="0"/>
                  <a:t>会区分开一段区间，每个区间的值互不相互干扰，所以我们可以提前将每一个区间的信息整合到一个值里面，然后进行计算即可，注意的数需要用逆元处理除法。</a:t>
                </a:r>
                <a:endParaRPr lang="en-US" altLang="zh-CN" dirty="0"/>
              </a:p>
              <a:p>
                <a:pPr>
                  <a:lnSpc>
                    <a:spcPct val="120000"/>
                  </a:lnSpc>
                  <a:spcBef>
                    <a:spcPts val="800"/>
                  </a:spcBef>
                </a:pPr>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𝑚𝑜𝑑</m:t>
                            </m:r>
                          </m:e>
                        </m:func>
                      </m:e>
                    </m:d>
                  </m:oMath>
                </a14:m>
                <a:endParaRPr lang="en-US" altLang="zh-CN" dirty="0"/>
              </a:p>
              <a:p>
                <a:pPr>
                  <a:lnSpc>
                    <a:spcPct val="120000"/>
                  </a:lnSpc>
                  <a:spcBef>
                    <a:spcPts val="800"/>
                  </a:spcBef>
                </a:pPr>
                <a:r>
                  <a:rPr lang="zh-CN" altLang="en-US" dirty="0"/>
                  <a:t>扩展：原先这个题目是想问的查询区间式子的值，可以想想怎么做。</a:t>
                </a:r>
                <a:endParaRPr lang="en-US" altLang="zh-CN" dirty="0"/>
              </a:p>
              <a:p>
                <a:pPr>
                  <a:lnSpc>
                    <a:spcPct val="120000"/>
                  </a:lnSpc>
                  <a:spcBef>
                    <a:spcPts val="800"/>
                  </a:spcBef>
                </a:pPr>
                <a:r>
                  <a:rPr lang="zh-CN" altLang="en-US" dirty="0"/>
                  <a:t>解法：平衡树套线段树 线段树套树状数组等</a:t>
                </a:r>
                <a:endParaRPr lang="en-US" altLang="zh-CN" dirty="0"/>
              </a:p>
              <a:p>
                <a:pPr>
                  <a:lnSpc>
                    <a:spcPct val="120000"/>
                  </a:lnSpc>
                  <a:spcBef>
                    <a:spcPts val="800"/>
                  </a:spcBef>
                </a:pPr>
                <a:r>
                  <a:rPr lang="zh-CN" altLang="en-US" dirty="0"/>
                  <a:t>最好采用指针的写法不容易被卡，由于过于毒瘤，所以被叉了。</a:t>
                </a:r>
              </a:p>
            </p:txBody>
          </p:sp>
        </mc:Choice>
        <mc:Fallback>
          <p:sp>
            <p:nvSpPr>
              <p:cNvPr id="3" name="内容占位符 2">
                <a:extLst>
                  <a:ext uri="{FF2B5EF4-FFF2-40B4-BE49-F238E27FC236}">
                    <a16:creationId xmlns:a16="http://schemas.microsoft.com/office/drawing/2014/main" id="{DEE2D523-E2C6-41E0-8074-7BD3254E37A2}"/>
                  </a:ext>
                </a:extLst>
              </p:cNvPr>
              <p:cNvSpPr>
                <a:spLocks noGrp="1" noRot="1" noChangeAspect="1" noMove="1" noResize="1" noEditPoints="1" noAdjustHandles="1" noChangeArrowheads="1" noChangeShapeType="1" noTextEdit="1"/>
              </p:cNvSpPr>
              <p:nvPr>
                <p:ph idx="1"/>
              </p:nvPr>
            </p:nvSpPr>
            <p:spPr>
              <a:blipFill>
                <a:blip r:embed="rId2"/>
                <a:stretch>
                  <a:fillRect l="-696" t="-2941" r="-464" b="-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994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92D34-9D80-460F-95A7-D19CE5429907}"/>
              </a:ext>
            </a:extLst>
          </p:cNvPr>
          <p:cNvSpPr>
            <a:spLocks noGrp="1"/>
          </p:cNvSpPr>
          <p:nvPr>
            <p:ph type="title"/>
          </p:nvPr>
        </p:nvSpPr>
        <p:spPr/>
        <p:txBody>
          <a:bodyPr/>
          <a:lstStyle/>
          <a:p>
            <a:r>
              <a:rPr lang="zh-CN" altLang="en-US" b="0" i="0" u="none" strike="noStrike" dirty="0">
                <a:solidFill>
                  <a:srgbClr val="25BB9B"/>
                </a:solidFill>
                <a:effectLst/>
                <a:latin typeface="system"/>
              </a:rPr>
              <a:t>小沙的构造</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4751F8-49AE-4350-B727-29D7B94B6A23}"/>
                  </a:ext>
                </a:extLst>
              </p:cNvPr>
              <p:cNvSpPr>
                <a:spLocks noGrp="1"/>
              </p:cNvSpPr>
              <p:nvPr>
                <p:ph idx="1"/>
              </p:nvPr>
            </p:nvSpPr>
            <p:spPr/>
            <p:txBody>
              <a:bodyPr/>
              <a:lstStyle/>
              <a:p>
                <a:r>
                  <a:rPr lang="zh-CN" altLang="en-US" dirty="0"/>
                  <a:t>构造</a:t>
                </a:r>
                <a:endParaRPr lang="en-US" altLang="zh-CN" dirty="0"/>
              </a:p>
              <a:p>
                <a:r>
                  <a:rPr lang="zh-CN" altLang="en-US" dirty="0"/>
                  <a:t>贪心</a:t>
                </a:r>
                <a:endParaRPr lang="en-US" altLang="zh-CN" dirty="0"/>
              </a:p>
              <a:p>
                <a:endParaRPr lang="en-US" altLang="zh-CN" dirty="0"/>
              </a:p>
              <a:p>
                <a:r>
                  <a:rPr lang="zh-CN" altLang="en-US" dirty="0"/>
                  <a:t>需要针对奇数和偶数区分一下写法。</a:t>
                </a:r>
                <a:endParaRPr lang="en-US" altLang="zh-CN" dirty="0"/>
              </a:p>
              <a:p>
                <a:r>
                  <a:rPr lang="zh-CN" altLang="en-US" dirty="0"/>
                  <a:t>还要注意边界的情况，比较考验萌新的代码基本功。</a:t>
                </a:r>
                <a:endParaRPr lang="en-US" altLang="zh-CN" dirty="0"/>
              </a:p>
              <a:p>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zh-CN" altLang="en-US" dirty="0"/>
              </a:p>
            </p:txBody>
          </p:sp>
        </mc:Choice>
        <mc:Fallback xmlns="">
          <p:sp>
            <p:nvSpPr>
              <p:cNvPr id="3" name="内容占位符 2">
                <a:extLst>
                  <a:ext uri="{FF2B5EF4-FFF2-40B4-BE49-F238E27FC236}">
                    <a16:creationId xmlns:a16="http://schemas.microsoft.com/office/drawing/2014/main" id="{334751F8-49AE-4350-B727-29D7B94B6A2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725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5FE31-0F26-49B1-A14A-D376D3164FF3}"/>
              </a:ext>
            </a:extLst>
          </p:cNvPr>
          <p:cNvSpPr>
            <a:spLocks noGrp="1"/>
          </p:cNvSpPr>
          <p:nvPr>
            <p:ph type="title"/>
          </p:nvPr>
        </p:nvSpPr>
        <p:spPr/>
        <p:txBody>
          <a:bodyPr/>
          <a:lstStyle/>
          <a:p>
            <a:r>
              <a:rPr lang="zh-CN" altLang="en-US" b="0" i="0" u="none" strike="noStrike" dirty="0">
                <a:solidFill>
                  <a:srgbClr val="25BB9B"/>
                </a:solidFill>
                <a:effectLst/>
                <a:latin typeface="system"/>
              </a:rPr>
              <a:t>小沙的炉石</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C9AA8A-919C-4542-8EA7-267AF2A9D121}"/>
                  </a:ext>
                </a:extLst>
              </p:cNvPr>
              <p:cNvSpPr>
                <a:spLocks noGrp="1"/>
              </p:cNvSpPr>
              <p:nvPr>
                <p:ph idx="1"/>
              </p:nvPr>
            </p:nvSpPr>
            <p:spPr/>
            <p:txBody>
              <a:bodyPr>
                <a:normAutofit fontScale="62500" lnSpcReduction="20000"/>
              </a:bodyPr>
              <a:lstStyle/>
              <a:p>
                <a:r>
                  <a:rPr lang="zh-CN" altLang="en-US" dirty="0"/>
                  <a:t>二分或结论</a:t>
                </a:r>
                <a:endParaRPr lang="en-US" altLang="zh-CN" dirty="0"/>
              </a:p>
              <a:p>
                <a:endParaRPr lang="en-US" altLang="zh-CN" dirty="0"/>
              </a:p>
              <a:p>
                <a:r>
                  <a:rPr lang="zh-CN" altLang="en-US" dirty="0"/>
                  <a:t>本题有两种写法，对于二分是朴素写法，结论的话实际上也是比较好证明的。</a:t>
                </a:r>
                <a:endParaRPr lang="en-US" altLang="zh-CN" dirty="0"/>
              </a:p>
              <a:p>
                <a:r>
                  <a:rPr lang="zh-CN" altLang="en-US" dirty="0"/>
                  <a:t>对于这个题，首先我们要证明一个点，对于使用攻击牌是一个定值的话，我们的攻击范围是一个区间上的任意的伤害值。</a:t>
                </a:r>
                <a:endParaRPr lang="en-US" altLang="zh-CN" dirty="0"/>
              </a:p>
              <a:p>
                <a:r>
                  <a:rPr lang="zh-CN" altLang="en-US" dirty="0"/>
                  <a:t>证明：当我们的攻击牌使用次数为</a:t>
                </a:r>
                <a:r>
                  <a:rPr lang="en-US" altLang="zh-CN" dirty="0"/>
                  <a:t>a</a:t>
                </a:r>
                <a:r>
                  <a:rPr lang="zh-CN" altLang="en-US" dirty="0"/>
                  <a:t>，蓝量使用牌为</a:t>
                </a:r>
                <a:r>
                  <a:rPr lang="en-US" altLang="zh-CN" dirty="0"/>
                  <a:t>b</a:t>
                </a:r>
                <a:r>
                  <a:rPr lang="zh-CN" altLang="en-US" dirty="0"/>
                  <a:t>时，对于</a:t>
                </a:r>
                <a:r>
                  <a:rPr lang="en-US" altLang="zh-CN" dirty="0"/>
                  <a:t>a&lt;=b+1</a:t>
                </a:r>
                <a:r>
                  <a:rPr lang="zh-CN" altLang="en-US" dirty="0"/>
                  <a:t>，我们的最小攻击一定为</a:t>
                </a:r>
                <a:endParaRPr lang="en-US" altLang="zh-CN" dirty="0"/>
              </a:p>
              <a:p>
                <a:r>
                  <a:rPr lang="zh-CN" altLang="en-US" dirty="0"/>
                  <a:t>攻，回复，攻，回复</a:t>
                </a:r>
                <a:r>
                  <a:rPr lang="en-US" altLang="zh-CN" dirty="0"/>
                  <a:t>…..</a:t>
                </a:r>
                <a:r>
                  <a:rPr lang="zh-CN" altLang="en-US" dirty="0"/>
                  <a:t>直到用完所以攻击后补全回复。</a:t>
                </a:r>
                <a:endParaRPr lang="en-US" altLang="zh-CN" dirty="0"/>
              </a:p>
              <a:p>
                <a:r>
                  <a:rPr lang="zh-CN" altLang="en-US" dirty="0"/>
                  <a:t>可得等差数列</a:t>
                </a:r>
                <a14:m>
                  <m:oMath xmlns:m="http://schemas.openxmlformats.org/officeDocument/2006/math">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𝑎</m:t>
                        </m:r>
                      </m:sup>
                      <m:e>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e>
                    </m:nary>
                  </m:oMath>
                </a14:m>
                <a:r>
                  <a:rPr lang="zh-CN" altLang="en-US" dirty="0"/>
                  <a:t>，求和可得</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oMath>
                </a14:m>
                <a:r>
                  <a:rPr lang="zh-CN" altLang="en-US" dirty="0"/>
                  <a:t>。</a:t>
                </a:r>
                <a:endParaRPr lang="en-US" altLang="zh-CN" dirty="0"/>
              </a:p>
              <a:p>
                <a:r>
                  <a:rPr lang="zh-CN" altLang="en-US" dirty="0"/>
                  <a:t>在最小攻击的基础上，我们可以将任意一个攻击牌的位置和他后面的回复牌的位置交换，使得伤害</a:t>
                </a:r>
                <a:r>
                  <a:rPr lang="en-US" altLang="zh-CN" dirty="0"/>
                  <a:t>+1</a:t>
                </a:r>
                <a:r>
                  <a:rPr lang="zh-CN" altLang="en-US" dirty="0"/>
                  <a:t>。</a:t>
                </a:r>
                <a:endParaRPr lang="en-US" altLang="zh-CN" dirty="0"/>
              </a:p>
              <a:p>
                <a:r>
                  <a:rPr lang="zh-CN" altLang="en-US" dirty="0"/>
                  <a:t>最后可得最大伤害为：</a:t>
                </a:r>
                <a:endParaRPr lang="en-US" altLang="zh-CN" dirty="0"/>
              </a:p>
              <a:p>
                <a:r>
                  <a:rPr lang="zh-CN" altLang="en-US" dirty="0"/>
                  <a:t>回复，回复</a:t>
                </a:r>
                <a:r>
                  <a:rPr lang="en-US" altLang="zh-CN" dirty="0"/>
                  <a:t>…..</a:t>
                </a:r>
                <a:r>
                  <a:rPr lang="zh-CN" altLang="en-US" dirty="0"/>
                  <a:t>攻，攻，攻</a:t>
                </a:r>
                <a:r>
                  <a:rPr lang="en-US" altLang="zh-CN" dirty="0"/>
                  <a:t>…..</a:t>
                </a:r>
                <a:r>
                  <a:rPr lang="zh-CN" altLang="en-US" dirty="0"/>
                  <a:t>最大，</a:t>
                </a:r>
                <a:endParaRPr lang="en-US" altLang="zh-CN" dirty="0"/>
              </a:p>
              <a:p>
                <a:r>
                  <a:rPr lang="zh-CN" altLang="en-US" dirty="0"/>
                  <a:t>可得等差数列</a:t>
                </a:r>
                <a14:m>
                  <m:oMath xmlns:m="http://schemas.openxmlformats.org/officeDocument/2006/math">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𝑎</m:t>
                        </m:r>
                      </m:sup>
                      <m:e>
                        <m:r>
                          <m:rPr>
                            <m:sty m:val="p"/>
                          </m:rPr>
                          <a:rPr lang="en-US" altLang="zh-CN" i="1" dirty="0">
                            <a:latin typeface="Cambria Math" panose="02040503050406030204" pitchFamily="18" charset="0"/>
                          </a:rPr>
                          <m:t>b</m:t>
                        </m:r>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nary>
                  </m:oMath>
                </a14:m>
                <a:r>
                  <a:rPr lang="en-US" altLang="zh-CN" dirty="0"/>
                  <a:t>,</a:t>
                </a:r>
                <a:r>
                  <a:rPr lang="zh-CN" altLang="en-US" dirty="0"/>
                  <a:t>求和可得</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DC9AA8A-919C-4542-8EA7-267AF2A9D121}"/>
                  </a:ext>
                </a:extLst>
              </p:cNvPr>
              <p:cNvSpPr>
                <a:spLocks noGrp="1" noRot="1" noChangeAspect="1" noMove="1" noResize="1" noEditPoints="1" noAdjustHandles="1" noChangeArrowheads="1" noChangeShapeType="1" noTextEdit="1"/>
              </p:cNvSpPr>
              <p:nvPr>
                <p:ph idx="1"/>
              </p:nvPr>
            </p:nvSpPr>
            <p:spPr>
              <a:blipFill>
                <a:blip r:embed="rId2"/>
                <a:stretch>
                  <a:fillRect l="-406" t="-2381" r="-232"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05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BAFAA-BB2F-4E3A-A9A1-58EA4BB34A14}"/>
              </a:ext>
            </a:extLst>
          </p:cNvPr>
          <p:cNvSpPr>
            <a:spLocks noGrp="1"/>
          </p:cNvSpPr>
          <p:nvPr>
            <p:ph type="title"/>
          </p:nvPr>
        </p:nvSpPr>
        <p:spPr/>
        <p:txBody>
          <a:bodyPr/>
          <a:lstStyle/>
          <a:p>
            <a:r>
              <a:rPr lang="zh-CN" altLang="en-US" b="0" i="0" u="none" strike="noStrike" dirty="0">
                <a:solidFill>
                  <a:srgbClr val="25BB9B"/>
                </a:solidFill>
                <a:effectLst/>
                <a:latin typeface="system"/>
              </a:rPr>
              <a:t>小沙的炉石</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14BE8-E67B-498E-A08B-DE9CFCD72426}"/>
                  </a:ext>
                </a:extLst>
              </p:cNvPr>
              <p:cNvSpPr>
                <a:spLocks noGrp="1"/>
              </p:cNvSpPr>
              <p:nvPr>
                <p:ph idx="1"/>
              </p:nvPr>
            </p:nvSpPr>
            <p:spPr/>
            <p:txBody>
              <a:bodyPr>
                <a:normAutofit fontScale="62500" lnSpcReduction="20000"/>
              </a:bodyPr>
              <a:lstStyle/>
              <a:p>
                <a:pPr>
                  <a:lnSpc>
                    <a:spcPct val="110000"/>
                  </a:lnSpc>
                </a:pPr>
                <a:r>
                  <a:rPr lang="zh-CN" altLang="en-US" dirty="0"/>
                  <a:t>所以，我们固定攻击的次数，那么他的进攻区间可以覆盖整个</a:t>
                </a:r>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oMath>
                </a14:m>
                <a:r>
                  <a:rPr lang="en-US" altLang="zh-CN" dirty="0"/>
                  <a:t>,</a:t>
                </a:r>
                <a:r>
                  <a:rPr lang="en-US" altLang="zh-CN" b="0" dirty="0"/>
                  <a:t> </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en-US" altLang="zh-CN" dirty="0"/>
                  <a:t>],</a:t>
                </a:r>
                <a:r>
                  <a:rPr lang="zh-CN" altLang="en-US" dirty="0"/>
                  <a:t>则有朴素解法，二分攻击次数，使得区间左端点小于等于目标数，且尽可能的大。当最贴近情况下，区间的右端点大于等于目标数，便可荣耀消灭。</a:t>
                </a:r>
                <a:endParaRPr lang="en-US" altLang="zh-CN" dirty="0"/>
              </a:p>
              <a:p>
                <a:pPr>
                  <a:lnSpc>
                    <a:spcPct val="110000"/>
                  </a:lnSpc>
                </a:pPr>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𝑞</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e>
                        </m:func>
                      </m:e>
                    </m:d>
                  </m:oMath>
                </a14:m>
                <a:endParaRPr lang="en-US" altLang="zh-CN" dirty="0"/>
              </a:p>
              <a:p>
                <a:pPr>
                  <a:lnSpc>
                    <a:spcPct val="110000"/>
                  </a:lnSpc>
                </a:pPr>
                <a:endParaRPr lang="en-US" altLang="zh-CN" dirty="0"/>
              </a:p>
              <a:p>
                <a:pPr>
                  <a:lnSpc>
                    <a:spcPct val="110000"/>
                  </a:lnSpc>
                </a:pPr>
                <a:r>
                  <a:rPr lang="zh-CN" altLang="en-US" dirty="0"/>
                  <a:t>结论：同上述进攻区间，采用区间合并的思想可得。</a:t>
                </a:r>
                <a:endParaRPr lang="en-US" altLang="zh-CN" dirty="0"/>
              </a:p>
              <a:p>
                <a:pPr>
                  <a:lnSpc>
                    <a:spcPct val="110000"/>
                  </a:lnSpc>
                </a:pPr>
                <a:r>
                  <a:rPr lang="zh-CN" altLang="en-US" dirty="0"/>
                  <a:t>若对于进攻次数为</a:t>
                </a:r>
                <a:r>
                  <a:rPr lang="en-US" altLang="zh-CN" dirty="0"/>
                  <a:t>a-1,a</a:t>
                </a:r>
                <a:r>
                  <a:rPr lang="zh-CN" altLang="en-US" dirty="0"/>
                  <a:t>的两个区间若有</a:t>
                </a:r>
                <a14:m>
                  <m:oMath xmlns:m="http://schemas.openxmlformats.org/officeDocument/2006/math">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oMath>
                </a14:m>
                <a:r>
                  <a:rPr lang="en-US" altLang="zh-CN" dirty="0"/>
                  <a:t>&gt;=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a:latin typeface="Cambria Math" panose="02040503050406030204" pitchFamily="18" charset="0"/>
                      </a:rPr>
                      <m:t> </m:t>
                    </m:r>
                  </m:oMath>
                </a14:m>
                <a:r>
                  <a:rPr lang="en-US" altLang="zh-CN" dirty="0"/>
                  <a:t>-1</a:t>
                </a:r>
                <a:r>
                  <a:rPr lang="zh-CN" altLang="en-US" dirty="0"/>
                  <a:t>则两个区间可以合并。</a:t>
                </a:r>
                <a:endParaRPr lang="en-US" altLang="zh-CN" dirty="0"/>
              </a:p>
              <a:p>
                <a:pPr>
                  <a:lnSpc>
                    <a:spcPct val="110000"/>
                  </a:lnSpc>
                </a:pPr>
                <a:r>
                  <a:rPr lang="zh-CN" altLang="en-US" dirty="0"/>
                  <a:t>且有</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+1</m:t>
                    </m:r>
                  </m:oMath>
                </a14:m>
                <a:r>
                  <a:rPr lang="zh-CN" altLang="en-US" dirty="0"/>
                  <a:t>。</a:t>
                </a:r>
                <a:endParaRPr lang="en-US" altLang="zh-CN" dirty="0"/>
              </a:p>
              <a:p>
                <a:pPr>
                  <a:lnSpc>
                    <a:spcPct val="110000"/>
                  </a:lnSpc>
                </a:pPr>
                <a:r>
                  <a:rPr lang="zh-CN" altLang="en-US" dirty="0"/>
                  <a:t>上述式子可化为</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4</m:t>
                    </m:r>
                  </m:oMath>
                </a14:m>
                <a:r>
                  <a:rPr lang="zh-CN" altLang="en-US" dirty="0"/>
                  <a:t>时，恒可以合并，若</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oMath>
                </a14:m>
                <a:r>
                  <a:rPr lang="zh-CN" altLang="en-US" dirty="0"/>
                  <a:t>则会有可全相连</a:t>
                </a:r>
                <a:endParaRPr lang="en-US" altLang="zh-CN" dirty="0"/>
              </a:p>
              <a:p>
                <a:pPr>
                  <a:lnSpc>
                    <a:spcPct val="110000"/>
                  </a:lnSpc>
                </a:pPr>
                <a:r>
                  <a:rPr lang="zh-CN" altLang="en-US" dirty="0"/>
                  <a:t>所以只需要特判</a:t>
                </a:r>
                <a:r>
                  <a:rPr lang="en-US" altLang="zh-CN" dirty="0"/>
                  <a:t>b=1</a:t>
                </a:r>
                <a:r>
                  <a:rPr lang="zh-CN" altLang="en-US" dirty="0"/>
                  <a:t>和</a:t>
                </a:r>
                <a:r>
                  <a:rPr lang="en-US" altLang="zh-CN" dirty="0"/>
                  <a:t>b=2</a:t>
                </a:r>
                <a:r>
                  <a:rPr lang="zh-CN" altLang="en-US" dirty="0"/>
                  <a:t>时的值，其他情况恒定为</a:t>
                </a:r>
                <a:r>
                  <a:rPr lang="en-US" altLang="zh-CN" dirty="0"/>
                  <a:t>[1,ans]</a:t>
                </a:r>
              </a:p>
              <a:p>
                <a:pPr>
                  <a:lnSpc>
                    <a:spcPct val="110000"/>
                  </a:lnSpc>
                </a:pPr>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𝑞</m:t>
                        </m:r>
                      </m:e>
                    </m:d>
                  </m:oMath>
                </a14:m>
                <a:endParaRPr lang="zh-CN" altLang="en-US" dirty="0"/>
              </a:p>
            </p:txBody>
          </p:sp>
        </mc:Choice>
        <mc:Fallback xmlns="">
          <p:sp>
            <p:nvSpPr>
              <p:cNvPr id="3" name="内容占位符 2">
                <a:extLst>
                  <a:ext uri="{FF2B5EF4-FFF2-40B4-BE49-F238E27FC236}">
                    <a16:creationId xmlns:a16="http://schemas.microsoft.com/office/drawing/2014/main" id="{11A14BE8-E67B-498E-A08B-DE9CFCD72426}"/>
                  </a:ext>
                </a:extLst>
              </p:cNvPr>
              <p:cNvSpPr>
                <a:spLocks noGrp="1" noRot="1" noChangeAspect="1" noMove="1" noResize="1" noEditPoints="1" noAdjustHandles="1" noChangeArrowheads="1" noChangeShapeType="1" noTextEdit="1"/>
              </p:cNvSpPr>
              <p:nvPr>
                <p:ph idx="1"/>
              </p:nvPr>
            </p:nvSpPr>
            <p:spPr>
              <a:blipFill>
                <a:blip r:embed="rId2"/>
                <a:stretch>
                  <a:fillRect l="-406"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4672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B8F3-E100-47B8-832A-1D5D61031786}"/>
              </a:ext>
            </a:extLst>
          </p:cNvPr>
          <p:cNvSpPr>
            <a:spLocks noGrp="1"/>
          </p:cNvSpPr>
          <p:nvPr>
            <p:ph type="title"/>
          </p:nvPr>
        </p:nvSpPr>
        <p:spPr/>
        <p:txBody>
          <a:bodyPr/>
          <a:lstStyle/>
          <a:p>
            <a:r>
              <a:rPr lang="zh-CN" altLang="en-US" b="0" i="0" u="none" strike="noStrike" dirty="0">
                <a:solidFill>
                  <a:srgbClr val="25BB9B"/>
                </a:solidFill>
                <a:effectLst/>
                <a:latin typeface="system"/>
              </a:rPr>
              <a:t>小沙的涂色</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B2C397-EA87-4DDB-82CD-79FC876507DF}"/>
                  </a:ext>
                </a:extLst>
              </p:cNvPr>
              <p:cNvSpPr>
                <a:spLocks noGrp="1"/>
              </p:cNvSpPr>
              <p:nvPr>
                <p:ph idx="1"/>
              </p:nvPr>
            </p:nvSpPr>
            <p:spPr/>
            <p:txBody>
              <a:bodyPr>
                <a:normAutofit fontScale="70000" lnSpcReduction="20000"/>
              </a:bodyPr>
              <a:lstStyle/>
              <a:p>
                <a:pPr>
                  <a:spcBef>
                    <a:spcPts val="600"/>
                  </a:spcBef>
                </a:pPr>
                <a:r>
                  <a:rPr lang="zh-CN" altLang="en-US" dirty="0"/>
                  <a:t>小思维</a:t>
                </a:r>
                <a:endParaRPr lang="en-US" altLang="zh-CN" dirty="0"/>
              </a:p>
              <a:p>
                <a:pPr>
                  <a:spcBef>
                    <a:spcPts val="600"/>
                  </a:spcBef>
                </a:pPr>
                <a:r>
                  <a:rPr lang="zh-CN" altLang="en-US" dirty="0"/>
                  <a:t>细节</a:t>
                </a:r>
                <a:endParaRPr lang="en-US" altLang="zh-CN" dirty="0"/>
              </a:p>
              <a:p>
                <a:pPr>
                  <a:spcBef>
                    <a:spcPts val="600"/>
                  </a:spcBef>
                </a:pPr>
                <a:r>
                  <a:rPr lang="zh-CN" altLang="en-US" dirty="0"/>
                  <a:t>中模拟</a:t>
                </a:r>
                <a:endParaRPr lang="en-US" altLang="zh-CN" dirty="0"/>
              </a:p>
              <a:p>
                <a:pPr>
                  <a:spcBef>
                    <a:spcPts val="600"/>
                  </a:spcBef>
                </a:pPr>
                <a:r>
                  <a:rPr lang="zh-CN" altLang="en-US" dirty="0"/>
                  <a:t>构造</a:t>
                </a:r>
                <a:endParaRPr lang="en-US" altLang="zh-CN" dirty="0"/>
              </a:p>
              <a:p>
                <a:pPr>
                  <a:spcBef>
                    <a:spcPts val="600"/>
                  </a:spcBef>
                </a:pPr>
                <a:endParaRPr lang="en-US" altLang="zh-CN" dirty="0"/>
              </a:p>
              <a:p>
                <a:pPr>
                  <a:lnSpc>
                    <a:spcPct val="120000"/>
                  </a:lnSpc>
                  <a:spcBef>
                    <a:spcPts val="600"/>
                  </a:spcBef>
                </a:pPr>
                <a:r>
                  <a:rPr lang="zh-CN" altLang="en-US" dirty="0"/>
                  <a:t>有许多种构造思路，这里列举出一种</a:t>
                </a:r>
                <a:endParaRPr lang="en-US" altLang="zh-CN" dirty="0"/>
              </a:p>
              <a:p>
                <a:pPr>
                  <a:lnSpc>
                    <a:spcPct val="120000"/>
                  </a:lnSpc>
                  <a:spcBef>
                    <a:spcPts val="600"/>
                  </a:spcBef>
                </a:pPr>
                <a:r>
                  <a:rPr lang="zh-CN" altLang="en-US" dirty="0"/>
                  <a:t>如果边长是</a:t>
                </a:r>
                <a:r>
                  <a:rPr lang="en-US" altLang="zh-CN" dirty="0"/>
                  <a:t>3</a:t>
                </a:r>
                <a:r>
                  <a:rPr lang="zh-CN" altLang="en-US" dirty="0"/>
                  <a:t>的倍数我们便无法构造出合法方案。因为我们需要填色的格子数一定是</a:t>
                </a:r>
                <a:r>
                  <a:rPr lang="en-US" altLang="zh-CN" dirty="0"/>
                  <a:t>3</a:t>
                </a:r>
                <a:r>
                  <a:rPr lang="zh-CN" altLang="en-US" dirty="0"/>
                  <a:t>的倍数，所以要满足</a:t>
                </a:r>
                <a14:m>
                  <m:oMath xmlns:m="http://schemas.openxmlformats.org/officeDocument/2006/math">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−1)=0(</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3)</m:t>
                    </m:r>
                  </m:oMath>
                </a14:m>
                <a:br>
                  <a:rPr lang="en-US" altLang="zh-CN" dirty="0"/>
                </a:br>
                <a:r>
                  <a:rPr lang="zh-CN" altLang="en-US" dirty="0"/>
                  <a:t>对于边长</a:t>
                </a:r>
                <a:r>
                  <a:rPr lang="en-US" altLang="zh-CN" dirty="0"/>
                  <a:t>mod 3</a:t>
                </a:r>
                <a:r>
                  <a:rPr lang="zh-CN" altLang="en-US" dirty="0"/>
                  <a:t>情况下是</a:t>
                </a:r>
                <a:r>
                  <a:rPr lang="en-US" altLang="zh-CN" dirty="0"/>
                  <a:t>1</a:t>
                </a:r>
                <a:r>
                  <a:rPr lang="zh-CN" altLang="en-US" dirty="0"/>
                  <a:t>的情况，我们可以选择试边界向内缩小</a:t>
                </a:r>
                <a:r>
                  <a:rPr lang="en-US" altLang="zh-CN" dirty="0"/>
                  <a:t>6</a:t>
                </a:r>
                <a:r>
                  <a:rPr lang="zh-CN" altLang="en-US" dirty="0"/>
                  <a:t>格的方案使他一直维持</a:t>
                </a:r>
                <a:r>
                  <a:rPr lang="en-US" altLang="zh-CN" dirty="0"/>
                  <a:t>mod 3</a:t>
                </a:r>
                <a:r>
                  <a:rPr lang="zh-CN" altLang="en-US" dirty="0"/>
                  <a:t>为</a:t>
                </a:r>
                <a:r>
                  <a:rPr lang="en-US" altLang="zh-CN" dirty="0"/>
                  <a:t>1,</a:t>
                </a:r>
                <a:r>
                  <a:rPr lang="zh-CN" altLang="en-US" dirty="0"/>
                  <a:t>最后只剩一个格子停下即可，对于边长</a:t>
                </a:r>
                <a:r>
                  <a:rPr lang="en-US" altLang="zh-CN" dirty="0"/>
                  <a:t>mod 3</a:t>
                </a:r>
                <a:r>
                  <a:rPr lang="zh-CN" altLang="en-US" dirty="0"/>
                  <a:t>为</a:t>
                </a:r>
                <a:r>
                  <a:rPr lang="en-US" altLang="zh-CN" dirty="0"/>
                  <a:t>2</a:t>
                </a:r>
                <a:r>
                  <a:rPr lang="zh-CN" altLang="en-US" dirty="0"/>
                  <a:t>的情况，我们需要让他变成</a:t>
                </a:r>
                <a:r>
                  <a:rPr lang="en-US" altLang="zh-CN" dirty="0"/>
                  <a:t>1</a:t>
                </a:r>
                <a:r>
                  <a:rPr lang="zh-CN" altLang="en-US" dirty="0"/>
                  <a:t>，所以我们可以选择向内缩小</a:t>
                </a:r>
                <a:r>
                  <a:rPr lang="en-US" altLang="zh-CN" dirty="0"/>
                  <a:t>4</a:t>
                </a:r>
                <a:r>
                  <a:rPr lang="zh-CN" altLang="en-US" dirty="0"/>
                  <a:t>格的方案，从外向内染色。</a:t>
                </a:r>
                <a:endParaRPr lang="en-US" altLang="zh-CN" dirty="0"/>
              </a:p>
              <a:p>
                <a:pPr>
                  <a:lnSpc>
                    <a:spcPct val="120000"/>
                  </a:lnSpc>
                  <a:spcBef>
                    <a:spcPts val="600"/>
                  </a:spcBef>
                </a:pPr>
                <a:r>
                  <a:rPr lang="zh-CN" altLang="en-US" dirty="0"/>
                  <a:t>也可以使用二分的方法染色，解法很多，只要你觉得好写</a:t>
                </a:r>
                <a:r>
                  <a:rPr lang="en-US" altLang="zh-CN" dirty="0"/>
                  <a:t>~</a:t>
                </a:r>
              </a:p>
              <a:p>
                <a:pPr>
                  <a:lnSpc>
                    <a:spcPct val="120000"/>
                  </a:lnSpc>
                  <a:spcBef>
                    <a:spcPts val="600"/>
                  </a:spcBef>
                </a:pPr>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endParaRPr lang="zh-CN" altLang="en-US" dirty="0"/>
              </a:p>
            </p:txBody>
          </p:sp>
        </mc:Choice>
        <mc:Fallback xmlns="">
          <p:sp>
            <p:nvSpPr>
              <p:cNvPr id="3" name="内容占位符 2">
                <a:extLst>
                  <a:ext uri="{FF2B5EF4-FFF2-40B4-BE49-F238E27FC236}">
                    <a16:creationId xmlns:a16="http://schemas.microsoft.com/office/drawing/2014/main" id="{F1B2C397-EA87-4DDB-82CD-79FC876507DF}"/>
                  </a:ext>
                </a:extLst>
              </p:cNvPr>
              <p:cNvSpPr>
                <a:spLocks noGrp="1" noRot="1" noChangeAspect="1" noMove="1" noResize="1" noEditPoints="1" noAdjustHandles="1" noChangeArrowheads="1" noChangeShapeType="1" noTextEdit="1"/>
              </p:cNvSpPr>
              <p:nvPr>
                <p:ph idx="1"/>
              </p:nvPr>
            </p:nvSpPr>
            <p:spPr>
              <a:blipFill>
                <a:blip r:embed="rId2"/>
                <a:stretch>
                  <a:fillRect l="-522" t="-2661"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230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1897C-033C-40BD-98F6-EAD0D0151E34}"/>
              </a:ext>
            </a:extLst>
          </p:cNvPr>
          <p:cNvSpPr>
            <a:spLocks noGrp="1"/>
          </p:cNvSpPr>
          <p:nvPr>
            <p:ph type="title"/>
          </p:nvPr>
        </p:nvSpPr>
        <p:spPr/>
        <p:txBody>
          <a:bodyPr/>
          <a:lstStyle/>
          <a:p>
            <a:r>
              <a:rPr lang="zh-CN" altLang="en-US" b="0" i="0" u="none" strike="noStrike" dirty="0">
                <a:solidFill>
                  <a:srgbClr val="25BB9B"/>
                </a:solidFill>
                <a:effectLst/>
                <a:latin typeface="system"/>
              </a:rPr>
              <a:t>小沙的</a:t>
            </a:r>
            <a:r>
              <a:rPr lang="en-US" altLang="zh-CN" b="0" i="0" u="none" strike="noStrike" dirty="0">
                <a:solidFill>
                  <a:srgbClr val="25BB9B"/>
                </a:solidFill>
                <a:effectLst/>
                <a:latin typeface="system"/>
              </a:rPr>
              <a:t>remake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5B2F97-92E0-4AD2-B1A5-EC0FDE33FD65}"/>
                  </a:ext>
                </a:extLst>
              </p:cNvPr>
              <p:cNvSpPr>
                <a:spLocks noGrp="1"/>
              </p:cNvSpPr>
              <p:nvPr>
                <p:ph idx="1"/>
              </p:nvPr>
            </p:nvSpPr>
            <p:spPr/>
            <p:txBody>
              <a:bodyPr>
                <a:normAutofit fontScale="92500" lnSpcReduction="10000"/>
              </a:bodyPr>
              <a:lstStyle/>
              <a:p>
                <a:r>
                  <a:rPr lang="zh-CN" altLang="en-US" dirty="0"/>
                  <a:t>树状数组</a:t>
                </a:r>
                <a:endParaRPr lang="en-US" altLang="zh-CN" dirty="0"/>
              </a:p>
              <a:p>
                <a:r>
                  <a:rPr lang="zh-CN" altLang="en-US" dirty="0"/>
                  <a:t>排序</a:t>
                </a:r>
                <a:endParaRPr lang="en-US" altLang="zh-CN" dirty="0"/>
              </a:p>
              <a:p>
                <a:r>
                  <a:rPr lang="en-US" altLang="zh-CN" dirty="0"/>
                  <a:t>DP</a:t>
                </a:r>
              </a:p>
              <a:p>
                <a:endParaRPr lang="en-US" altLang="zh-CN" dirty="0"/>
              </a:p>
              <a:p>
                <a:pPr>
                  <a:spcBef>
                    <a:spcPts val="600"/>
                  </a:spcBef>
                </a:pPr>
                <a:r>
                  <a:rPr lang="zh-CN" altLang="en-US" dirty="0"/>
                  <a:t>有两种解法，这里介绍一种比较优美的解法，考虑对下标排序，然后按照权值的大小从小到大插入选取该点的方案数到对应下标上，所以的话对于权值比你大的点，你没有进行计算，且求和过程中可以计算区间的和。全部插入之后输出</a:t>
                </a:r>
                <a:r>
                  <a:rPr lang="en-US" altLang="zh-CN" dirty="0"/>
                  <a:t>1~n</a:t>
                </a:r>
                <a:r>
                  <a:rPr lang="zh-CN" altLang="en-US" dirty="0"/>
                  <a:t>的和即可。</a:t>
                </a:r>
                <a:endParaRPr lang="en-US" altLang="zh-CN" dirty="0"/>
              </a:p>
              <a:p>
                <a:pPr>
                  <a:spcBef>
                    <a:spcPts val="600"/>
                  </a:spcBef>
                </a:pPr>
                <a:r>
                  <a:rPr lang="zh-CN" altLang="en-US" dirty="0"/>
                  <a:t>相对于传统的</a:t>
                </a:r>
                <a:r>
                  <a:rPr lang="en-US" altLang="zh-CN" dirty="0"/>
                  <a:t>DP</a:t>
                </a:r>
                <a:r>
                  <a:rPr lang="zh-CN" altLang="en-US" dirty="0"/>
                  <a:t>，这里使用的是一种相对乱序的</a:t>
                </a:r>
                <a:r>
                  <a:rPr lang="en-US" altLang="zh-CN" dirty="0"/>
                  <a:t>DP</a:t>
                </a:r>
                <a:r>
                  <a:rPr lang="zh-CN" altLang="en-US" dirty="0"/>
                  <a:t>转移方式</a:t>
                </a:r>
                <a:endParaRPr lang="en-US" altLang="zh-CN" dirty="0"/>
              </a:p>
              <a:p>
                <a:pPr>
                  <a:spcBef>
                    <a:spcPts val="600"/>
                  </a:spcBef>
                </a:pPr>
                <a:r>
                  <a:rPr lang="zh-CN" altLang="en-US" dirty="0"/>
                  <a:t>转移方程</a:t>
                </a:r>
                <a:r>
                  <a:rPr lang="en-US" altLang="zh-CN" dirty="0" err="1"/>
                  <a:t>Dp</a:t>
                </a:r>
                <a:r>
                  <a:rPr lang="en-US" altLang="zh-CN" dirty="0"/>
                  <a:t>[</a:t>
                </a:r>
                <a:r>
                  <a:rPr lang="en-US" altLang="zh-CN" dirty="0" err="1"/>
                  <a:t>i</a:t>
                </a:r>
                <a:r>
                  <a:rPr lang="en-US" altLang="zh-CN" dirty="0"/>
                  <a:t>]=</a:t>
                </a:r>
                <a:r>
                  <a:rPr lang="en-US" altLang="zh-CN" dirty="0" err="1"/>
                  <a:t>Dp</a:t>
                </a:r>
                <a:r>
                  <a:rPr lang="en-US" altLang="zh-CN" dirty="0"/>
                  <a:t>[i-1]-</a:t>
                </a:r>
                <a:r>
                  <a:rPr lang="en-US" altLang="zh-CN" dirty="0" err="1"/>
                  <a:t>Dp</a:t>
                </a:r>
                <a:r>
                  <a:rPr lang="en-US" altLang="zh-CN" dirty="0"/>
                  <a:t>[i-1-b[</a:t>
                </a:r>
                <a:r>
                  <a:rPr lang="en-US" altLang="zh-CN" dirty="0" err="1"/>
                  <a:t>i</a:t>
                </a:r>
                <a:r>
                  <a:rPr lang="en-US" altLang="zh-CN" dirty="0"/>
                  <a:t>]]</a:t>
                </a:r>
                <a:r>
                  <a:rPr lang="zh-CN" altLang="en-US" dirty="0"/>
                  <a:t>。</a:t>
                </a:r>
                <a:endParaRPr lang="en-US" altLang="zh-CN" dirty="0"/>
              </a:p>
              <a:p>
                <a:pPr>
                  <a:spcBef>
                    <a:spcPts val="600"/>
                  </a:spcBef>
                </a:pPr>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oMath>
                </a14:m>
                <a:endParaRPr lang="zh-CN" altLang="en-US" dirty="0"/>
              </a:p>
            </p:txBody>
          </p:sp>
        </mc:Choice>
        <mc:Fallback xmlns="">
          <p:sp>
            <p:nvSpPr>
              <p:cNvPr id="3" name="内容占位符 2">
                <a:extLst>
                  <a:ext uri="{FF2B5EF4-FFF2-40B4-BE49-F238E27FC236}">
                    <a16:creationId xmlns:a16="http://schemas.microsoft.com/office/drawing/2014/main" id="{985B2F97-92E0-4AD2-B1A5-EC0FDE33FD65}"/>
                  </a:ext>
                </a:extLst>
              </p:cNvPr>
              <p:cNvSpPr>
                <a:spLocks noGrp="1" noRot="1" noChangeAspect="1" noMove="1" noResize="1" noEditPoints="1" noAdjustHandles="1" noChangeArrowheads="1" noChangeShapeType="1" noTextEdit="1"/>
              </p:cNvSpPr>
              <p:nvPr>
                <p:ph idx="1"/>
              </p:nvPr>
            </p:nvSpPr>
            <p:spPr>
              <a:blipFill>
                <a:blip r:embed="rId2"/>
                <a:stretch>
                  <a:fillRect l="-928" t="-3081" b="-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361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637CB-8DC3-4FC2-BB84-EBAD99409E74}"/>
              </a:ext>
            </a:extLst>
          </p:cNvPr>
          <p:cNvSpPr>
            <a:spLocks noGrp="1"/>
          </p:cNvSpPr>
          <p:nvPr>
            <p:ph type="title"/>
          </p:nvPr>
        </p:nvSpPr>
        <p:spPr/>
        <p:txBody>
          <a:bodyPr/>
          <a:lstStyle/>
          <a:p>
            <a:r>
              <a:rPr lang="zh-CN" altLang="en-US" b="0" i="0" u="none" strike="noStrike" dirty="0">
                <a:solidFill>
                  <a:srgbClr val="25BB9B"/>
                </a:solidFill>
                <a:effectLst/>
                <a:latin typeface="system"/>
              </a:rPr>
              <a:t>小沙的魔法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A4BBDB-18BB-46C5-A0C7-CDA176D9CB9B}"/>
                  </a:ext>
                </a:extLst>
              </p:cNvPr>
              <p:cNvSpPr>
                <a:spLocks noGrp="1"/>
              </p:cNvSpPr>
              <p:nvPr>
                <p:ph idx="1"/>
              </p:nvPr>
            </p:nvSpPr>
            <p:spPr/>
            <p:txBody>
              <a:bodyPr/>
              <a:lstStyle/>
              <a:p>
                <a:r>
                  <a:rPr lang="zh-CN" altLang="en-US" dirty="0"/>
                  <a:t>并查集</a:t>
                </a:r>
                <a:endParaRPr lang="en-US" altLang="zh-CN" dirty="0"/>
              </a:p>
              <a:p>
                <a:r>
                  <a:rPr lang="zh-CN" altLang="en-US" dirty="0"/>
                  <a:t>差分</a:t>
                </a:r>
                <a:endParaRPr lang="en-US" altLang="zh-CN" dirty="0"/>
              </a:p>
              <a:p>
                <a:r>
                  <a:rPr lang="zh-CN" altLang="en-US" dirty="0"/>
                  <a:t>离散化</a:t>
                </a:r>
                <a:endParaRPr lang="en-US" altLang="zh-CN" dirty="0"/>
              </a:p>
              <a:p>
                <a:endParaRPr lang="en-US" altLang="zh-CN" dirty="0"/>
              </a:p>
              <a:p>
                <a:r>
                  <a:rPr lang="zh-CN" altLang="en-US" dirty="0"/>
                  <a:t>区间增加到目标值，等价于区间目标值，每次使得区间</a:t>
                </a:r>
                <a:r>
                  <a:rPr lang="en-US" altLang="zh-CN" dirty="0"/>
                  <a:t>-1</a:t>
                </a:r>
                <a:r>
                  <a:rPr lang="zh-CN" altLang="en-US" dirty="0"/>
                  <a:t>，最后全部变成</a:t>
                </a:r>
                <a:r>
                  <a:rPr lang="en-US" altLang="zh-CN" dirty="0"/>
                  <a:t>0</a:t>
                </a:r>
                <a:r>
                  <a:rPr lang="zh-CN" altLang="en-US" dirty="0"/>
                  <a:t>，所以我们可以将权值从大到小排序，从大到小遍历，在遍历过程中记录周围比该点自身大的连通块进行合并可以使得操作次数</a:t>
                </a:r>
                <a:r>
                  <a:rPr lang="en-US" altLang="zh-CN" dirty="0"/>
                  <a:t>-1</a:t>
                </a:r>
                <a:r>
                  <a:rPr lang="zh-CN" altLang="en-US" dirty="0"/>
                  <a:t>，由于权值过大，所以离散化一下即可。</a:t>
                </a:r>
                <a:endParaRPr lang="en-US" altLang="zh-CN" dirty="0"/>
              </a:p>
              <a:p>
                <a:r>
                  <a:rPr lang="zh-CN" altLang="en-US" dirty="0"/>
                  <a:t>时间复杂度</a:t>
                </a:r>
                <a14:m>
                  <m:oMath xmlns:m="http://schemas.openxmlformats.org/officeDocument/2006/math">
                    <m:r>
                      <m:rPr>
                        <m:sty m:val="p"/>
                      </m:rPr>
                      <a:rPr lang="en-US" altLang="zh-CN" smtClean="0">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oMath>
                </a14:m>
                <a:endParaRPr lang="zh-CN" altLang="en-US" dirty="0"/>
              </a:p>
              <a:p>
                <a:endParaRPr lang="en-US" altLang="zh-CN" dirty="0"/>
              </a:p>
            </p:txBody>
          </p:sp>
        </mc:Choice>
        <mc:Fallback xmlns="">
          <p:sp>
            <p:nvSpPr>
              <p:cNvPr id="3" name="内容占位符 2">
                <a:extLst>
                  <a:ext uri="{FF2B5EF4-FFF2-40B4-BE49-F238E27FC236}">
                    <a16:creationId xmlns:a16="http://schemas.microsoft.com/office/drawing/2014/main" id="{04A4BBDB-18BB-46C5-A0C7-CDA176D9CB9B}"/>
                  </a:ext>
                </a:extLst>
              </p:cNvPr>
              <p:cNvSpPr>
                <a:spLocks noGrp="1" noRot="1" noChangeAspect="1" noMove="1" noResize="1" noEditPoints="1" noAdjustHandles="1" noChangeArrowheads="1" noChangeShapeType="1" noTextEdit="1"/>
              </p:cNvSpPr>
              <p:nvPr>
                <p:ph idx="1"/>
              </p:nvPr>
            </p:nvSpPr>
            <p:spPr>
              <a:blipFill>
                <a:blip r:embed="rId2"/>
                <a:stretch>
                  <a:fillRect l="-1043" t="-2381" r="-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273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DD481-FDAA-49E1-82DD-01B64702E763}"/>
              </a:ext>
            </a:extLst>
          </p:cNvPr>
          <p:cNvSpPr>
            <a:spLocks noGrp="1"/>
          </p:cNvSpPr>
          <p:nvPr>
            <p:ph type="title"/>
          </p:nvPr>
        </p:nvSpPr>
        <p:spPr/>
        <p:txBody>
          <a:bodyPr/>
          <a:lstStyle/>
          <a:p>
            <a:r>
              <a:rPr lang="zh-CN" altLang="en-US" b="0" i="0" u="none" strike="noStrike" dirty="0">
                <a:solidFill>
                  <a:srgbClr val="25BB9B"/>
                </a:solidFill>
                <a:effectLst/>
                <a:latin typeface="system"/>
              </a:rPr>
              <a:t>小沙的身法</a:t>
            </a:r>
            <a:endParaRPr lang="zh-CN" altLang="en-US" dirty="0"/>
          </a:p>
        </p:txBody>
      </p:sp>
      <p:sp>
        <p:nvSpPr>
          <p:cNvPr id="3" name="内容占位符 2">
            <a:extLst>
              <a:ext uri="{FF2B5EF4-FFF2-40B4-BE49-F238E27FC236}">
                <a16:creationId xmlns:a16="http://schemas.microsoft.com/office/drawing/2014/main" id="{4E152713-3BE9-4ECC-80A9-52EE0EC82457}"/>
              </a:ext>
            </a:extLst>
          </p:cNvPr>
          <p:cNvSpPr>
            <a:spLocks noGrp="1"/>
          </p:cNvSpPr>
          <p:nvPr>
            <p:ph idx="1"/>
          </p:nvPr>
        </p:nvSpPr>
        <p:spPr/>
        <p:txBody>
          <a:bodyPr>
            <a:normAutofit fontScale="62500" lnSpcReduction="20000"/>
          </a:bodyPr>
          <a:lstStyle/>
          <a:p>
            <a:pPr>
              <a:lnSpc>
                <a:spcPct val="120000"/>
              </a:lnSpc>
              <a:spcBef>
                <a:spcPts val="600"/>
              </a:spcBef>
            </a:pPr>
            <a:r>
              <a:rPr lang="zh-CN" altLang="en-US" dirty="0"/>
              <a:t>差分（没写过这题的可以去看看 </a:t>
            </a:r>
            <a:r>
              <a:rPr lang="zh-CN" altLang="en-US" dirty="0">
                <a:hlinkClick r:id="rId2"/>
              </a:rPr>
              <a:t>积木大赛</a:t>
            </a:r>
            <a:r>
              <a:rPr lang="zh-CN" altLang="en-US" dirty="0"/>
              <a:t>）</a:t>
            </a:r>
            <a:endParaRPr lang="en-US" altLang="zh-CN" dirty="0"/>
          </a:p>
          <a:p>
            <a:pPr>
              <a:lnSpc>
                <a:spcPct val="120000"/>
              </a:lnSpc>
              <a:spcBef>
                <a:spcPts val="600"/>
              </a:spcBef>
            </a:pPr>
            <a:r>
              <a:rPr lang="en-US" altLang="zh-CN" dirty="0"/>
              <a:t>LCA</a:t>
            </a:r>
          </a:p>
          <a:p>
            <a:pPr>
              <a:lnSpc>
                <a:spcPct val="120000"/>
              </a:lnSpc>
              <a:spcBef>
                <a:spcPts val="600"/>
              </a:spcBef>
            </a:pPr>
            <a:r>
              <a:rPr lang="en-US" altLang="zh-CN" dirty="0"/>
              <a:t>DFS</a:t>
            </a:r>
            <a:r>
              <a:rPr lang="zh-CN" altLang="en-US" dirty="0"/>
              <a:t>序</a:t>
            </a:r>
            <a:endParaRPr lang="en-US" altLang="zh-CN" dirty="0"/>
          </a:p>
          <a:p>
            <a:pPr>
              <a:lnSpc>
                <a:spcPct val="120000"/>
              </a:lnSpc>
              <a:spcBef>
                <a:spcPts val="600"/>
              </a:spcBef>
            </a:pPr>
            <a:r>
              <a:rPr lang="zh-CN" altLang="en-US" dirty="0"/>
              <a:t>逆向规则</a:t>
            </a:r>
            <a:endParaRPr lang="en-US" altLang="zh-CN" dirty="0"/>
          </a:p>
          <a:p>
            <a:pPr>
              <a:lnSpc>
                <a:spcPct val="120000"/>
              </a:lnSpc>
              <a:spcBef>
                <a:spcPts val="600"/>
              </a:spcBef>
            </a:pPr>
            <a:r>
              <a:rPr lang="zh-CN" altLang="en-US" dirty="0"/>
              <a:t>前缀和</a:t>
            </a:r>
            <a:endParaRPr lang="en-US" altLang="zh-CN" dirty="0"/>
          </a:p>
          <a:p>
            <a:pPr>
              <a:lnSpc>
                <a:spcPct val="120000"/>
              </a:lnSpc>
              <a:spcBef>
                <a:spcPts val="600"/>
              </a:spcBef>
            </a:pPr>
            <a:endParaRPr lang="en-US" altLang="zh-CN" dirty="0"/>
          </a:p>
          <a:p>
            <a:pPr>
              <a:lnSpc>
                <a:spcPct val="120000"/>
              </a:lnSpc>
              <a:spcBef>
                <a:spcPts val="600"/>
              </a:spcBef>
            </a:pPr>
            <a:r>
              <a:rPr lang="zh-CN" altLang="en-US" dirty="0"/>
              <a:t>对于普通数字，我们可以由前到后遍历，如果出现后面一个的数比前面一个的数大，那么加上权值差距即可。</a:t>
            </a:r>
            <a:endParaRPr lang="en-US" altLang="zh-CN" dirty="0"/>
          </a:p>
          <a:p>
            <a:pPr>
              <a:lnSpc>
                <a:spcPct val="120000"/>
              </a:lnSpc>
              <a:spcBef>
                <a:spcPts val="600"/>
              </a:spcBef>
            </a:pPr>
            <a:r>
              <a:rPr lang="zh-CN" altLang="en-US" dirty="0"/>
              <a:t>考虑序列上树，对于树上的一条链，我们可以用由于对于每个边的影响均不会影响的其他边（无后效性），所以我们可以采用树上前缀和的思想来维护一个从上到下的一条链的权值，但是我们需要计算的同时还有一条从下到上的链上权值，从下到上的链上，由于根节点有许多子节点无法维护全部子节点的信息，考虑这个计算权值的方式，我们可以发现只需要将权值反向进行计算即可。</a:t>
            </a:r>
            <a:endParaRPr lang="en-US" altLang="zh-CN" dirty="0"/>
          </a:p>
          <a:p>
            <a:pPr>
              <a:lnSpc>
                <a:spcPct val="120000"/>
              </a:lnSpc>
              <a:spcBef>
                <a:spcPts val="600"/>
              </a:spcBef>
            </a:pPr>
            <a:r>
              <a:rPr lang="zh-CN" altLang="en-US" dirty="0"/>
              <a:t>在询问过程中只需要在树上求</a:t>
            </a:r>
            <a:r>
              <a:rPr lang="en-US" altLang="zh-CN" dirty="0"/>
              <a:t>LCA</a:t>
            </a:r>
            <a:r>
              <a:rPr lang="zh-CN" altLang="en-US" dirty="0"/>
              <a:t>找到他们的共同祖先节点，然后前缀和即可。</a:t>
            </a:r>
            <a:endParaRPr lang="en-US" altLang="zh-CN" dirty="0"/>
          </a:p>
        </p:txBody>
      </p:sp>
    </p:spTree>
    <p:extLst>
      <p:ext uri="{BB962C8B-B14F-4D97-AF65-F5344CB8AC3E}">
        <p14:creationId xmlns:p14="http://schemas.microsoft.com/office/powerpoint/2010/main" val="87210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D5CDF9-74AD-4193-B246-FF3C57B319D6}"/>
              </a:ext>
            </a:extLst>
          </p:cNvPr>
          <p:cNvSpPr txBox="1">
            <a:spLocks/>
          </p:cNvSpPr>
          <p:nvPr/>
        </p:nvSpPr>
        <p:spPr>
          <a:xfrm>
            <a:off x="206133" y="147584"/>
            <a:ext cx="3116489" cy="148279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思源黑体 CN Medium" panose="020B0600000000000000" pitchFamily="34" charset="-122"/>
                <a:ea typeface="思源黑体 CN Medium" panose="020B0600000000000000" pitchFamily="34" charset="-122"/>
                <a:cs typeface="+mj-cs"/>
              </a:defRPr>
            </a:lvl1pPr>
          </a:lstStyle>
          <a:p>
            <a:pPr algn="ctr"/>
            <a:r>
              <a:rPr lang="zh-CN" altLang="en-US" dirty="0"/>
              <a:t>预期难度</a:t>
            </a:r>
          </a:p>
        </p:txBody>
      </p:sp>
      <p:sp>
        <p:nvSpPr>
          <p:cNvPr id="7" name="标题 1">
            <a:extLst>
              <a:ext uri="{FF2B5EF4-FFF2-40B4-BE49-F238E27FC236}">
                <a16:creationId xmlns:a16="http://schemas.microsoft.com/office/drawing/2014/main" id="{D41184DD-EDD3-48F8-AC4C-B4018C9C8085}"/>
              </a:ext>
            </a:extLst>
          </p:cNvPr>
          <p:cNvSpPr txBox="1">
            <a:spLocks/>
          </p:cNvSpPr>
          <p:nvPr/>
        </p:nvSpPr>
        <p:spPr>
          <a:xfrm>
            <a:off x="2037029" y="1409443"/>
            <a:ext cx="2897110" cy="9716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思源黑体 CN Medium" panose="020B0600000000000000" pitchFamily="34" charset="-122"/>
                <a:ea typeface="思源黑体 CN Medium" panose="020B0600000000000000" pitchFamily="34" charset="-122"/>
                <a:cs typeface="+mj-cs"/>
              </a:defRPr>
            </a:lvl1pPr>
          </a:lstStyle>
          <a:p>
            <a:pPr algn="ctr"/>
            <a:endParaRPr lang="zh-CN" altLang="en-US" sz="3200" dirty="0"/>
          </a:p>
        </p:txBody>
      </p:sp>
      <p:graphicFrame>
        <p:nvGraphicFramePr>
          <p:cNvPr id="10" name="表格 10">
            <a:extLst>
              <a:ext uri="{FF2B5EF4-FFF2-40B4-BE49-F238E27FC236}">
                <a16:creationId xmlns:a16="http://schemas.microsoft.com/office/drawing/2014/main" id="{0B271ED6-6407-4F76-B9AD-94F9168B0BDD}"/>
              </a:ext>
            </a:extLst>
          </p:cNvPr>
          <p:cNvGraphicFramePr>
            <a:graphicFrameLocks noGrp="1"/>
          </p:cNvGraphicFramePr>
          <p:nvPr>
            <p:extLst>
              <p:ext uri="{D42A27DB-BD31-4B8C-83A1-F6EECF244321}">
                <p14:modId xmlns:p14="http://schemas.microsoft.com/office/powerpoint/2010/main" val="103262397"/>
              </p:ext>
            </p:extLst>
          </p:nvPr>
        </p:nvGraphicFramePr>
        <p:xfrm>
          <a:off x="1008958" y="1543532"/>
          <a:ext cx="4414065" cy="4820920"/>
        </p:xfrm>
        <a:graphic>
          <a:graphicData uri="http://schemas.openxmlformats.org/drawingml/2006/table">
            <a:tbl>
              <a:tblPr firstRow="1" bandRow="1">
                <a:tableStyleId>{3C2FFA5D-87B4-456A-9821-1D502468CF0F}</a:tableStyleId>
              </a:tblPr>
              <a:tblGrid>
                <a:gridCol w="882813">
                  <a:extLst>
                    <a:ext uri="{9D8B030D-6E8A-4147-A177-3AD203B41FA5}">
                      <a16:colId xmlns:a16="http://schemas.microsoft.com/office/drawing/2014/main" val="2975656914"/>
                    </a:ext>
                  </a:extLst>
                </a:gridCol>
                <a:gridCol w="882813">
                  <a:extLst>
                    <a:ext uri="{9D8B030D-6E8A-4147-A177-3AD203B41FA5}">
                      <a16:colId xmlns:a16="http://schemas.microsoft.com/office/drawing/2014/main" val="2871232469"/>
                    </a:ext>
                  </a:extLst>
                </a:gridCol>
                <a:gridCol w="882813">
                  <a:extLst>
                    <a:ext uri="{9D8B030D-6E8A-4147-A177-3AD203B41FA5}">
                      <a16:colId xmlns:a16="http://schemas.microsoft.com/office/drawing/2014/main" val="793756783"/>
                    </a:ext>
                  </a:extLst>
                </a:gridCol>
                <a:gridCol w="882813">
                  <a:extLst>
                    <a:ext uri="{9D8B030D-6E8A-4147-A177-3AD203B41FA5}">
                      <a16:colId xmlns:a16="http://schemas.microsoft.com/office/drawing/2014/main" val="2175275086"/>
                    </a:ext>
                  </a:extLst>
                </a:gridCol>
                <a:gridCol w="882813">
                  <a:extLst>
                    <a:ext uri="{9D8B030D-6E8A-4147-A177-3AD203B41FA5}">
                      <a16:colId xmlns:a16="http://schemas.microsoft.com/office/drawing/2014/main" val="1319416062"/>
                    </a:ext>
                  </a:extLst>
                </a:gridCol>
              </a:tblGrid>
              <a:tr h="370840">
                <a:tc>
                  <a:txBody>
                    <a:bodyPr/>
                    <a:lstStyle/>
                    <a:p>
                      <a:pPr algn="ctr"/>
                      <a:endParaRPr lang="zh-CN" altLang="en-US" dirty="0"/>
                    </a:p>
                  </a:txBody>
                  <a:tcPr/>
                </a:tc>
                <a:tc>
                  <a:txBody>
                    <a:bodyPr/>
                    <a:lstStyle/>
                    <a:p>
                      <a:pPr algn="ctr"/>
                      <a:r>
                        <a:rPr lang="zh-CN" altLang="en-US" dirty="0">
                          <a:solidFill>
                            <a:schemeClr val="bg1"/>
                          </a:solidFill>
                        </a:rPr>
                        <a:t>思维</a:t>
                      </a:r>
                    </a:p>
                  </a:txBody>
                  <a:tcPr/>
                </a:tc>
                <a:tc>
                  <a:txBody>
                    <a:bodyPr/>
                    <a:lstStyle/>
                    <a:p>
                      <a:pPr algn="ctr"/>
                      <a:r>
                        <a:rPr lang="zh-CN" altLang="en-US" dirty="0">
                          <a:solidFill>
                            <a:schemeClr val="bg1"/>
                          </a:solidFill>
                        </a:rPr>
                        <a:t>知识</a:t>
                      </a:r>
                    </a:p>
                  </a:txBody>
                  <a:tcPr/>
                </a:tc>
                <a:tc>
                  <a:txBody>
                    <a:bodyPr/>
                    <a:lstStyle/>
                    <a:p>
                      <a:pPr algn="ctr"/>
                      <a:r>
                        <a:rPr lang="zh-CN" altLang="en-US" dirty="0">
                          <a:solidFill>
                            <a:schemeClr val="bg1"/>
                          </a:solidFill>
                        </a:rPr>
                        <a:t>码量</a:t>
                      </a:r>
                    </a:p>
                  </a:txBody>
                  <a:tcPr/>
                </a:tc>
                <a:tc>
                  <a:txBody>
                    <a:bodyPr/>
                    <a:lstStyle/>
                    <a:p>
                      <a:pPr algn="ctr"/>
                      <a:r>
                        <a:rPr lang="zh-CN" altLang="en-US" dirty="0">
                          <a:solidFill>
                            <a:schemeClr val="bg1"/>
                          </a:solidFill>
                        </a:rPr>
                        <a:t>总体</a:t>
                      </a:r>
                    </a:p>
                  </a:txBody>
                  <a:tcPr/>
                </a:tc>
                <a:extLst>
                  <a:ext uri="{0D108BD9-81ED-4DB2-BD59-A6C34878D82A}">
                    <a16:rowId xmlns:a16="http://schemas.microsoft.com/office/drawing/2014/main" val="1188157894"/>
                  </a:ext>
                </a:extLst>
              </a:tr>
              <a:tr h="370840">
                <a:tc>
                  <a:txBody>
                    <a:bodyPr/>
                    <a:lstStyle/>
                    <a:p>
                      <a:pPr algn="ctr"/>
                      <a:r>
                        <a:rPr lang="en-US" altLang="zh-CN" dirty="0">
                          <a:highlight>
                            <a:srgbClr val="800000"/>
                          </a:highlight>
                        </a:rPr>
                        <a:t>A</a:t>
                      </a:r>
                      <a:endParaRPr lang="zh-CN" altLang="en-US" dirty="0">
                        <a:highlight>
                          <a:srgbClr val="800000"/>
                        </a:highlight>
                      </a:endParaRPr>
                    </a:p>
                  </a:txBody>
                  <a:tcPr/>
                </a:tc>
                <a:tc>
                  <a:txBody>
                    <a:bodyPr/>
                    <a:lstStyle/>
                    <a:p>
                      <a:pPr algn="ctr"/>
                      <a:r>
                        <a:rPr lang="en-US" altLang="zh-CN" dirty="0">
                          <a:highlight>
                            <a:srgbClr val="800000"/>
                          </a:highlight>
                        </a:rPr>
                        <a:t>70</a:t>
                      </a:r>
                      <a:endParaRPr lang="zh-CN" altLang="en-US" dirty="0">
                        <a:highlight>
                          <a:srgbClr val="800000"/>
                        </a:highlight>
                      </a:endParaRPr>
                    </a:p>
                  </a:txBody>
                  <a:tcPr/>
                </a:tc>
                <a:tc>
                  <a:txBody>
                    <a:bodyPr/>
                    <a:lstStyle/>
                    <a:p>
                      <a:pPr algn="ctr"/>
                      <a:r>
                        <a:rPr lang="en-US" altLang="zh-CN" dirty="0">
                          <a:highlight>
                            <a:srgbClr val="800000"/>
                          </a:highlight>
                        </a:rPr>
                        <a:t>60</a:t>
                      </a:r>
                      <a:endParaRPr lang="zh-CN" altLang="en-US" dirty="0">
                        <a:highlight>
                          <a:srgbClr val="800000"/>
                        </a:highlight>
                      </a:endParaRPr>
                    </a:p>
                  </a:txBody>
                  <a:tcPr/>
                </a:tc>
                <a:tc>
                  <a:txBody>
                    <a:bodyPr/>
                    <a:lstStyle/>
                    <a:p>
                      <a:pPr algn="ctr"/>
                      <a:r>
                        <a:rPr lang="en-US" altLang="zh-CN" dirty="0">
                          <a:highlight>
                            <a:srgbClr val="800000"/>
                          </a:highlight>
                        </a:rPr>
                        <a:t>30</a:t>
                      </a:r>
                      <a:endParaRPr lang="zh-CN" altLang="en-US" dirty="0">
                        <a:highlight>
                          <a:srgbClr val="800000"/>
                        </a:highlight>
                      </a:endParaRPr>
                    </a:p>
                  </a:txBody>
                  <a:tcPr/>
                </a:tc>
                <a:tc>
                  <a:txBody>
                    <a:bodyPr/>
                    <a:lstStyle/>
                    <a:p>
                      <a:pPr algn="ctr"/>
                      <a:r>
                        <a:rPr lang="en-US" altLang="zh-CN" dirty="0">
                          <a:highlight>
                            <a:srgbClr val="800000"/>
                          </a:highlight>
                        </a:rPr>
                        <a:t>53</a:t>
                      </a:r>
                      <a:endParaRPr lang="zh-CN" altLang="en-US" dirty="0">
                        <a:highlight>
                          <a:srgbClr val="800000"/>
                        </a:highlight>
                      </a:endParaRPr>
                    </a:p>
                  </a:txBody>
                  <a:tcPr/>
                </a:tc>
                <a:extLst>
                  <a:ext uri="{0D108BD9-81ED-4DB2-BD59-A6C34878D82A}">
                    <a16:rowId xmlns:a16="http://schemas.microsoft.com/office/drawing/2014/main" val="2645370339"/>
                  </a:ext>
                </a:extLst>
              </a:tr>
              <a:tr h="370840">
                <a:tc>
                  <a:txBody>
                    <a:bodyPr/>
                    <a:lstStyle/>
                    <a:p>
                      <a:pPr algn="ctr"/>
                      <a:r>
                        <a:rPr lang="en-US" altLang="zh-CN" dirty="0"/>
                        <a:t>B</a:t>
                      </a:r>
                      <a:endParaRPr lang="zh-CN" altLang="en-US" dirty="0"/>
                    </a:p>
                  </a:txBody>
                  <a:tcPr/>
                </a:tc>
                <a:tc>
                  <a:txBody>
                    <a:bodyPr/>
                    <a:lstStyle/>
                    <a:p>
                      <a:pPr algn="ctr"/>
                      <a:r>
                        <a:rPr lang="en-US" altLang="zh-CN" dirty="0"/>
                        <a:t>65</a:t>
                      </a:r>
                      <a:endParaRPr lang="zh-CN" altLang="en-US" dirty="0"/>
                    </a:p>
                  </a:txBody>
                  <a:tcPr/>
                </a:tc>
                <a:tc>
                  <a:txBody>
                    <a:bodyPr/>
                    <a:lstStyle/>
                    <a:p>
                      <a:pPr algn="ctr"/>
                      <a:r>
                        <a:rPr lang="en-US" altLang="zh-CN" dirty="0"/>
                        <a:t>83</a:t>
                      </a:r>
                      <a:endParaRPr lang="zh-CN" altLang="en-US" dirty="0"/>
                    </a:p>
                  </a:txBody>
                  <a:tcPr/>
                </a:tc>
                <a:tc>
                  <a:txBody>
                    <a:bodyPr/>
                    <a:lstStyle/>
                    <a:p>
                      <a:pPr algn="ctr"/>
                      <a:r>
                        <a:rPr lang="en-US" altLang="zh-CN" dirty="0"/>
                        <a:t>52</a:t>
                      </a:r>
                      <a:endParaRPr lang="zh-CN" altLang="en-US" dirty="0"/>
                    </a:p>
                  </a:txBody>
                  <a:tcPr/>
                </a:tc>
                <a:tc>
                  <a:txBody>
                    <a:bodyPr/>
                    <a:lstStyle/>
                    <a:p>
                      <a:pPr algn="ctr"/>
                      <a:r>
                        <a:rPr lang="en-US" altLang="zh-CN" dirty="0"/>
                        <a:t>67</a:t>
                      </a:r>
                      <a:endParaRPr lang="zh-CN" altLang="en-US" dirty="0"/>
                    </a:p>
                  </a:txBody>
                  <a:tcPr/>
                </a:tc>
                <a:extLst>
                  <a:ext uri="{0D108BD9-81ED-4DB2-BD59-A6C34878D82A}">
                    <a16:rowId xmlns:a16="http://schemas.microsoft.com/office/drawing/2014/main" val="308220582"/>
                  </a:ext>
                </a:extLst>
              </a:tr>
              <a:tr h="370840">
                <a:tc>
                  <a:txBody>
                    <a:bodyPr/>
                    <a:lstStyle/>
                    <a:p>
                      <a:pPr algn="ctr"/>
                      <a:r>
                        <a:rPr lang="en-US" altLang="zh-CN" dirty="0"/>
                        <a:t>C</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17</a:t>
                      </a:r>
                      <a:endParaRPr lang="zh-CN" altLang="en-US" dirty="0"/>
                    </a:p>
                  </a:txBody>
                  <a:tcPr/>
                </a:tc>
                <a:extLst>
                  <a:ext uri="{0D108BD9-81ED-4DB2-BD59-A6C34878D82A}">
                    <a16:rowId xmlns:a16="http://schemas.microsoft.com/office/drawing/2014/main" val="1015376080"/>
                  </a:ext>
                </a:extLst>
              </a:tr>
              <a:tr h="370840">
                <a:tc>
                  <a:txBody>
                    <a:bodyPr/>
                    <a:lstStyle/>
                    <a:p>
                      <a:pPr algn="ctr"/>
                      <a:r>
                        <a:rPr lang="en-US" altLang="zh-CN" dirty="0"/>
                        <a:t>D</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80</a:t>
                      </a:r>
                      <a:endParaRPr lang="zh-CN" altLang="en-US" dirty="0"/>
                    </a:p>
                  </a:txBody>
                  <a:tcPr/>
                </a:tc>
                <a:tc>
                  <a:txBody>
                    <a:bodyPr/>
                    <a:lstStyle/>
                    <a:p>
                      <a:pPr algn="ctr"/>
                      <a:r>
                        <a:rPr lang="en-US" altLang="zh-CN" dirty="0"/>
                        <a:t>53</a:t>
                      </a:r>
                      <a:endParaRPr lang="zh-CN" altLang="en-US" dirty="0"/>
                    </a:p>
                  </a:txBody>
                  <a:tcPr/>
                </a:tc>
                <a:extLst>
                  <a:ext uri="{0D108BD9-81ED-4DB2-BD59-A6C34878D82A}">
                    <a16:rowId xmlns:a16="http://schemas.microsoft.com/office/drawing/2014/main" val="1493722837"/>
                  </a:ext>
                </a:extLst>
              </a:tr>
              <a:tr h="370840">
                <a:tc>
                  <a:txBody>
                    <a:bodyPr/>
                    <a:lstStyle/>
                    <a:p>
                      <a:pPr algn="ctr"/>
                      <a:r>
                        <a:rPr lang="en-US" altLang="zh-CN" dirty="0"/>
                        <a:t>E</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27</a:t>
                      </a:r>
                      <a:endParaRPr lang="zh-CN" altLang="en-US" dirty="0"/>
                    </a:p>
                  </a:txBody>
                  <a:tcPr/>
                </a:tc>
                <a:extLst>
                  <a:ext uri="{0D108BD9-81ED-4DB2-BD59-A6C34878D82A}">
                    <a16:rowId xmlns:a16="http://schemas.microsoft.com/office/drawing/2014/main" val="376121576"/>
                  </a:ext>
                </a:extLst>
              </a:tr>
              <a:tr h="370840">
                <a:tc>
                  <a:txBody>
                    <a:bodyPr/>
                    <a:lstStyle/>
                    <a:p>
                      <a:pPr algn="ctr"/>
                      <a:r>
                        <a:rPr lang="en-US" altLang="zh-CN" dirty="0"/>
                        <a:t>F</a:t>
                      </a:r>
                      <a:endParaRPr lang="zh-CN" altLang="en-US" dirty="0"/>
                    </a:p>
                  </a:txBody>
                  <a:tcPr/>
                </a:tc>
                <a:tc>
                  <a:txBody>
                    <a:bodyPr/>
                    <a:lstStyle/>
                    <a:p>
                      <a:pPr algn="ctr"/>
                      <a:r>
                        <a:rPr lang="en-US" altLang="zh-CN" dirty="0"/>
                        <a:t>43</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56</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2874206885"/>
                  </a:ext>
                </a:extLst>
              </a:tr>
              <a:tr h="370840">
                <a:tc>
                  <a:txBody>
                    <a:bodyPr/>
                    <a:lstStyle/>
                    <a:p>
                      <a:pPr algn="ctr"/>
                      <a:r>
                        <a:rPr lang="en-US" altLang="zh-CN" dirty="0"/>
                        <a:t>G</a:t>
                      </a:r>
                      <a:endParaRPr lang="zh-CN" altLang="en-US" dirty="0"/>
                    </a:p>
                  </a:txBody>
                  <a:tcPr/>
                </a:tc>
                <a:tc>
                  <a:txBody>
                    <a:bodyPr/>
                    <a:lstStyle/>
                    <a:p>
                      <a:pPr algn="ctr"/>
                      <a:r>
                        <a:rPr lang="en-US" altLang="zh-CN" dirty="0"/>
                        <a:t>60</a:t>
                      </a:r>
                      <a:endParaRPr lang="zh-CN" altLang="en-US" dirty="0"/>
                    </a:p>
                  </a:txBody>
                  <a:tcPr/>
                </a:tc>
                <a:tc>
                  <a:txBody>
                    <a:bodyPr/>
                    <a:lstStyle/>
                    <a:p>
                      <a:pPr algn="ctr"/>
                      <a:r>
                        <a:rPr lang="en-US" altLang="zh-CN" dirty="0"/>
                        <a:t>74</a:t>
                      </a:r>
                      <a:endParaRPr lang="zh-CN" altLang="en-US" dirty="0"/>
                    </a:p>
                  </a:txBody>
                  <a:tcPr/>
                </a:tc>
                <a:tc>
                  <a:txBody>
                    <a:bodyPr/>
                    <a:lstStyle/>
                    <a:p>
                      <a:pPr algn="ctr"/>
                      <a:r>
                        <a:rPr lang="en-US" altLang="zh-CN" dirty="0"/>
                        <a:t>64</a:t>
                      </a:r>
                      <a:endParaRPr lang="zh-CN" altLang="en-US" dirty="0"/>
                    </a:p>
                  </a:txBody>
                  <a:tcPr/>
                </a:tc>
                <a:tc>
                  <a:txBody>
                    <a:bodyPr/>
                    <a:lstStyle/>
                    <a:p>
                      <a:pPr algn="ctr"/>
                      <a:r>
                        <a:rPr lang="en-US" altLang="zh-CN" dirty="0"/>
                        <a:t>66</a:t>
                      </a:r>
                      <a:endParaRPr lang="zh-CN" altLang="en-US" dirty="0"/>
                    </a:p>
                  </a:txBody>
                  <a:tcPr/>
                </a:tc>
                <a:extLst>
                  <a:ext uri="{0D108BD9-81ED-4DB2-BD59-A6C34878D82A}">
                    <a16:rowId xmlns:a16="http://schemas.microsoft.com/office/drawing/2014/main" val="36164601"/>
                  </a:ext>
                </a:extLst>
              </a:tr>
              <a:tr h="370840">
                <a:tc>
                  <a:txBody>
                    <a:bodyPr/>
                    <a:lstStyle/>
                    <a:p>
                      <a:pPr algn="ctr"/>
                      <a:r>
                        <a:rPr lang="en-US" altLang="zh-CN" dirty="0"/>
                        <a:t>H</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17</a:t>
                      </a:r>
                      <a:endParaRPr lang="zh-CN" altLang="en-US" dirty="0"/>
                    </a:p>
                  </a:txBody>
                  <a:tcPr/>
                </a:tc>
                <a:extLst>
                  <a:ext uri="{0D108BD9-81ED-4DB2-BD59-A6C34878D82A}">
                    <a16:rowId xmlns:a16="http://schemas.microsoft.com/office/drawing/2014/main" val="3841943439"/>
                  </a:ext>
                </a:extLst>
              </a:tr>
              <a:tr h="370840">
                <a:tc>
                  <a:txBody>
                    <a:bodyPr/>
                    <a:lstStyle/>
                    <a:p>
                      <a:pPr algn="ctr"/>
                      <a:r>
                        <a:rPr lang="en-US" altLang="zh-CN" dirty="0"/>
                        <a:t>I</a:t>
                      </a:r>
                      <a:endParaRPr lang="zh-CN" altLang="en-US" dirty="0"/>
                    </a:p>
                  </a:txBody>
                  <a:tcPr/>
                </a:tc>
                <a:tc>
                  <a:txBody>
                    <a:bodyPr/>
                    <a:lstStyle/>
                    <a:p>
                      <a:pPr algn="ctr"/>
                      <a:r>
                        <a:rPr lang="en-US" altLang="zh-CN" dirty="0"/>
                        <a:t>43</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46</a:t>
                      </a:r>
                      <a:endParaRPr lang="zh-CN" altLang="en-US" dirty="0"/>
                    </a:p>
                  </a:txBody>
                  <a:tcPr/>
                </a:tc>
                <a:tc>
                  <a:txBody>
                    <a:bodyPr/>
                    <a:lstStyle/>
                    <a:p>
                      <a:pPr algn="ctr"/>
                      <a:r>
                        <a:rPr lang="en-US" altLang="zh-CN" dirty="0"/>
                        <a:t>36</a:t>
                      </a:r>
                      <a:endParaRPr lang="zh-CN" altLang="en-US" dirty="0"/>
                    </a:p>
                  </a:txBody>
                  <a:tcPr/>
                </a:tc>
                <a:extLst>
                  <a:ext uri="{0D108BD9-81ED-4DB2-BD59-A6C34878D82A}">
                    <a16:rowId xmlns:a16="http://schemas.microsoft.com/office/drawing/2014/main" val="2499927267"/>
                  </a:ext>
                </a:extLst>
              </a:tr>
              <a:tr h="370840">
                <a:tc>
                  <a:txBody>
                    <a:bodyPr/>
                    <a:lstStyle/>
                    <a:p>
                      <a:pPr algn="ctr"/>
                      <a:r>
                        <a:rPr lang="en-US" altLang="zh-CN" dirty="0"/>
                        <a:t>J</a:t>
                      </a:r>
                      <a:endParaRPr lang="zh-CN" altLang="en-US" dirty="0"/>
                    </a:p>
                  </a:txBody>
                  <a:tcPr/>
                </a:tc>
                <a:tc>
                  <a:txBody>
                    <a:bodyPr/>
                    <a:lstStyle/>
                    <a:p>
                      <a:pPr algn="ctr"/>
                      <a:r>
                        <a:rPr lang="en-US" altLang="zh-CN" dirty="0"/>
                        <a:t>64</a:t>
                      </a:r>
                      <a:endParaRPr lang="zh-CN" altLang="en-US" dirty="0"/>
                    </a:p>
                  </a:txBody>
                  <a:tcPr/>
                </a:tc>
                <a:tc>
                  <a:txBody>
                    <a:bodyPr/>
                    <a:lstStyle/>
                    <a:p>
                      <a:pPr algn="ctr"/>
                      <a:r>
                        <a:rPr lang="en-US" altLang="zh-CN" dirty="0"/>
                        <a:t>95</a:t>
                      </a:r>
                      <a:endParaRPr lang="zh-CN" altLang="en-US" dirty="0"/>
                    </a:p>
                  </a:txBody>
                  <a:tcPr/>
                </a:tc>
                <a:tc>
                  <a:txBody>
                    <a:bodyPr/>
                    <a:lstStyle/>
                    <a:p>
                      <a:pPr algn="ctr"/>
                      <a:r>
                        <a:rPr lang="en-US" altLang="zh-CN" dirty="0"/>
                        <a:t>75</a:t>
                      </a:r>
                      <a:endParaRPr lang="zh-CN" altLang="en-US" dirty="0"/>
                    </a:p>
                  </a:txBody>
                  <a:tcPr/>
                </a:tc>
                <a:tc>
                  <a:txBody>
                    <a:bodyPr/>
                    <a:lstStyle/>
                    <a:p>
                      <a:pPr algn="ctr"/>
                      <a:r>
                        <a:rPr lang="en-US" altLang="zh-CN" dirty="0"/>
                        <a:t>78</a:t>
                      </a:r>
                      <a:endParaRPr lang="zh-CN" altLang="en-US" dirty="0"/>
                    </a:p>
                  </a:txBody>
                  <a:tcPr/>
                </a:tc>
                <a:extLst>
                  <a:ext uri="{0D108BD9-81ED-4DB2-BD59-A6C34878D82A}">
                    <a16:rowId xmlns:a16="http://schemas.microsoft.com/office/drawing/2014/main" val="342486049"/>
                  </a:ext>
                </a:extLst>
              </a:tr>
              <a:tr h="370840">
                <a:tc>
                  <a:txBody>
                    <a:bodyPr/>
                    <a:lstStyle/>
                    <a:p>
                      <a:pPr algn="ctr"/>
                      <a:r>
                        <a:rPr lang="en-US" altLang="zh-CN" dirty="0"/>
                        <a:t>K</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1934096380"/>
                  </a:ext>
                </a:extLst>
              </a:tr>
              <a:tr h="370840">
                <a:tc>
                  <a:txBody>
                    <a:bodyPr/>
                    <a:lstStyle/>
                    <a:p>
                      <a:pPr algn="ctr"/>
                      <a:r>
                        <a:rPr lang="en-US" altLang="zh-CN" dirty="0"/>
                        <a:t>L</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46</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42</a:t>
                      </a:r>
                      <a:endParaRPr lang="zh-CN" altLang="en-US" dirty="0"/>
                    </a:p>
                  </a:txBody>
                  <a:tcPr/>
                </a:tc>
                <a:extLst>
                  <a:ext uri="{0D108BD9-81ED-4DB2-BD59-A6C34878D82A}">
                    <a16:rowId xmlns:a16="http://schemas.microsoft.com/office/drawing/2014/main" val="316277947"/>
                  </a:ext>
                </a:extLst>
              </a:tr>
            </a:tbl>
          </a:graphicData>
        </a:graphic>
      </p:graphicFrame>
      <p:pic>
        <p:nvPicPr>
          <p:cNvPr id="5" name="图片 4">
            <a:extLst>
              <a:ext uri="{FF2B5EF4-FFF2-40B4-BE49-F238E27FC236}">
                <a16:creationId xmlns:a16="http://schemas.microsoft.com/office/drawing/2014/main" id="{79AD06FC-704D-4FBD-BB91-FE331E4A5E09}"/>
              </a:ext>
            </a:extLst>
          </p:cNvPr>
          <p:cNvPicPr>
            <a:picLocks noChangeAspect="1"/>
          </p:cNvPicPr>
          <p:nvPr/>
        </p:nvPicPr>
        <p:blipFill>
          <a:blip r:embed="rId2"/>
          <a:stretch>
            <a:fillRect/>
          </a:stretch>
        </p:blipFill>
        <p:spPr>
          <a:xfrm>
            <a:off x="5658955" y="2962025"/>
            <a:ext cx="6533045" cy="569639"/>
          </a:xfrm>
          <a:prstGeom prst="rect">
            <a:avLst/>
          </a:prstGeom>
        </p:spPr>
      </p:pic>
      <p:sp>
        <p:nvSpPr>
          <p:cNvPr id="2" name="文本框 1">
            <a:extLst>
              <a:ext uri="{FF2B5EF4-FFF2-40B4-BE49-F238E27FC236}">
                <a16:creationId xmlns:a16="http://schemas.microsoft.com/office/drawing/2014/main" id="{AAEC0A0A-18FD-4C47-B294-A0C74D8227E2}"/>
              </a:ext>
            </a:extLst>
          </p:cNvPr>
          <p:cNvSpPr txBox="1"/>
          <p:nvPr/>
        </p:nvSpPr>
        <p:spPr>
          <a:xfrm>
            <a:off x="7137648" y="4149560"/>
            <a:ext cx="3185487" cy="369332"/>
          </a:xfrm>
          <a:prstGeom prst="rect">
            <a:avLst/>
          </a:prstGeom>
          <a:noFill/>
        </p:spPr>
        <p:txBody>
          <a:bodyPr wrap="none" rtlCol="0">
            <a:spAutoFit/>
          </a:bodyPr>
          <a:lstStyle/>
          <a:p>
            <a:r>
              <a:rPr lang="zh-CN" altLang="en-US" dirty="0">
                <a:solidFill>
                  <a:schemeClr val="bg1"/>
                </a:solidFill>
              </a:rPr>
              <a:t>从结果看来，这场有点离谱。</a:t>
            </a:r>
          </a:p>
        </p:txBody>
      </p:sp>
    </p:spTree>
    <p:extLst>
      <p:ext uri="{BB962C8B-B14F-4D97-AF65-F5344CB8AC3E}">
        <p14:creationId xmlns:p14="http://schemas.microsoft.com/office/powerpoint/2010/main" val="1920929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A7CA4-7E18-47D6-B9B6-91466AF88DA2}"/>
              </a:ext>
            </a:extLst>
          </p:cNvPr>
          <p:cNvSpPr>
            <a:spLocks noGrp="1"/>
          </p:cNvSpPr>
          <p:nvPr>
            <p:ph type="title"/>
          </p:nvPr>
        </p:nvSpPr>
        <p:spPr/>
        <p:txBody>
          <a:bodyPr/>
          <a:lstStyle/>
          <a:p>
            <a:r>
              <a:rPr lang="zh-CN" altLang="en-US" b="0" i="0" u="none" strike="noStrike" dirty="0">
                <a:solidFill>
                  <a:srgbClr val="25BB9B"/>
                </a:solidFill>
                <a:effectLst/>
                <a:latin typeface="system"/>
              </a:rPr>
              <a:t>小沙的</a:t>
            </a:r>
            <a:r>
              <a:rPr lang="en-US" altLang="zh-CN" b="0" i="0" u="none" strike="noStrike" dirty="0">
                <a:solidFill>
                  <a:srgbClr val="25BB9B"/>
                </a:solidFill>
                <a:effectLst/>
                <a:latin typeface="system"/>
              </a:rPr>
              <a:t>Dota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0FDFE4-1B4A-42F2-813B-0542C60D6B88}"/>
                  </a:ext>
                </a:extLst>
              </p:cNvPr>
              <p:cNvSpPr>
                <a:spLocks noGrp="1"/>
              </p:cNvSpPr>
              <p:nvPr>
                <p:ph idx="1"/>
              </p:nvPr>
            </p:nvSpPr>
            <p:spPr/>
            <p:txBody>
              <a:bodyPr>
                <a:normAutofit fontScale="92500"/>
              </a:bodyPr>
              <a:lstStyle/>
              <a:p>
                <a:r>
                  <a:rPr lang="en-US" altLang="zh-CN" dirty="0"/>
                  <a:t>DDP</a:t>
                </a:r>
                <a:r>
                  <a:rPr lang="zh-CN" altLang="en-US" dirty="0"/>
                  <a:t>（所需知识点线段树）</a:t>
                </a:r>
                <a:endParaRPr lang="en-US" altLang="zh-CN" dirty="0"/>
              </a:p>
              <a:p>
                <a:endParaRPr lang="en-US" altLang="zh-CN" dirty="0"/>
              </a:p>
              <a:p>
                <a:r>
                  <a:rPr lang="zh-CN" altLang="en-US" dirty="0"/>
                  <a:t>考虑转移方程</a:t>
                </a:r>
                <a:r>
                  <a:rPr lang="en-US" altLang="zh-CN" dirty="0" err="1"/>
                  <a:t>dp</a:t>
                </a:r>
                <a:r>
                  <a:rPr lang="en-US" altLang="zh-CN" dirty="0"/>
                  <a:t>[</a:t>
                </a:r>
                <a:r>
                  <a:rPr lang="en-US" altLang="zh-CN" dirty="0" err="1"/>
                  <a:t>i</a:t>
                </a:r>
                <a:r>
                  <a:rPr lang="en-US" altLang="zh-CN" dirty="0"/>
                  <a:t>][v]=min(</a:t>
                </a:r>
                <a:r>
                  <a:rPr lang="en-US" altLang="zh-CN" dirty="0" err="1"/>
                  <a:t>dp</a:t>
                </a:r>
                <a:r>
                  <a:rPr lang="en-US" altLang="zh-CN" dirty="0"/>
                  <a:t>[</a:t>
                </a:r>
                <a:r>
                  <a:rPr lang="en-US" altLang="zh-CN" dirty="0" err="1"/>
                  <a:t>i</a:t>
                </a:r>
                <a:r>
                  <a:rPr lang="en-US" altLang="zh-CN" dirty="0"/>
                  <a:t>][v],{</a:t>
                </a:r>
                <a:r>
                  <a:rPr lang="en-US" altLang="zh-CN" dirty="0" err="1"/>
                  <a:t>dp</a:t>
                </a:r>
                <a:r>
                  <a:rPr lang="en-US" altLang="zh-CN" dirty="0"/>
                  <a:t>[i-1][x]})</a:t>
                </a:r>
              </a:p>
              <a:p>
                <a:endParaRPr lang="en-US" altLang="zh-CN" dirty="0"/>
              </a:p>
              <a:p>
                <a:r>
                  <a:rPr lang="zh-CN" altLang="en-US" dirty="0"/>
                  <a:t>在需要修改的情况下，我们可以采用线段树维护带修改的</a:t>
                </a:r>
                <a:r>
                  <a:rPr lang="en-US" altLang="zh-CN" dirty="0"/>
                  <a:t>DP</a:t>
                </a:r>
                <a:r>
                  <a:rPr lang="zh-CN" altLang="en-US" dirty="0"/>
                  <a:t>过程。</a:t>
                </a:r>
                <a:endParaRPr lang="en-US" altLang="zh-CN" dirty="0"/>
              </a:p>
              <a:p>
                <a:r>
                  <a:rPr lang="zh-CN" altLang="en-US" dirty="0"/>
                  <a:t>对于节点维护左状态为</a:t>
                </a:r>
                <a:r>
                  <a:rPr lang="en-US" altLang="zh-CN" dirty="0"/>
                  <a:t>V</a:t>
                </a:r>
                <a:r>
                  <a:rPr lang="zh-CN" altLang="en-US" dirty="0"/>
                  <a:t>的情况下变化到</a:t>
                </a:r>
                <a:r>
                  <a:rPr lang="en-US" altLang="zh-CN" dirty="0"/>
                  <a:t>X</a:t>
                </a:r>
                <a:r>
                  <a:rPr lang="zh-CN" altLang="en-US" dirty="0"/>
                  <a:t>所需要的最小代价，预处理各个状态之间的代价转移即可</a:t>
                </a:r>
                <a:endParaRPr lang="en-US" altLang="zh-CN" dirty="0"/>
              </a:p>
              <a:p>
                <a:r>
                  <a:rPr lang="zh-CN" altLang="en-US" dirty="0"/>
                  <a:t>时间复杂度：</a:t>
                </a:r>
                <a14:m>
                  <m:oMath xmlns:m="http://schemas.openxmlformats.org/officeDocument/2006/math">
                    <m:r>
                      <a:rPr lang="en-US" altLang="zh-CN" b="0" i="1" dirty="0" smtClean="0">
                        <a:latin typeface="Cambria Math" panose="02040503050406030204" pitchFamily="18" charset="0"/>
                      </a:rPr>
                      <m:t>𝑂</m:t>
                    </m:r>
                    <m:d>
                      <m:dPr>
                        <m:ctrlPr>
                          <a:rPr lang="en-US" altLang="zh-CN" i="1" dirty="0" smtClean="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6</m:t>
                            </m:r>
                          </m:e>
                          <m:sup>
                            <m:r>
                              <a:rPr lang="en-US" altLang="zh-CN" i="1" dirty="0">
                                <a:latin typeface="Cambria Math" panose="02040503050406030204" pitchFamily="18" charset="0"/>
                              </a:rPr>
                              <m:t>3</m:t>
                            </m:r>
                          </m:sup>
                        </m:sSup>
                        <m:r>
                          <a:rPr lang="en-US" altLang="zh-CN" i="1" dirty="0">
                            <a:latin typeface="Cambria Math" panose="02040503050406030204" pitchFamily="18" charset="0"/>
                          </a:rPr>
                          <m:t>𝑛</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i="1" dirty="0">
                                    <a:latin typeface="Cambria Math" panose="02040503050406030204" pitchFamily="18" charset="0"/>
                                  </a:rPr>
                                  <m:t>2</m:t>
                                </m:r>
                              </m:sub>
                            </m:sSub>
                          </m:fName>
                          <m:e>
                            <m:r>
                              <a:rPr lang="en-US" altLang="zh-CN" i="1" dirty="0">
                                <a:latin typeface="Cambria Math" panose="02040503050406030204" pitchFamily="18" charset="0"/>
                              </a:rPr>
                              <m:t>𝑛</m:t>
                            </m:r>
                          </m:e>
                        </m:func>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6</m:t>
                            </m:r>
                          </m:e>
                          <m:sup>
                            <m:r>
                              <a:rPr lang="en-US" altLang="zh-CN" i="1" dirty="0">
                                <a:latin typeface="Cambria Math" panose="02040503050406030204" pitchFamily="18" charset="0"/>
                              </a:rPr>
                              <m:t>3</m:t>
                            </m:r>
                          </m:sup>
                        </m:sSup>
                        <m:r>
                          <a:rPr lang="en-US" altLang="zh-CN" i="1" dirty="0">
                            <a:latin typeface="Cambria Math" panose="02040503050406030204" pitchFamily="18" charset="0"/>
                          </a:rPr>
                          <m:t>𝑚</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i="1" dirty="0">
                                    <a:latin typeface="Cambria Math" panose="02040503050406030204" pitchFamily="18" charset="0"/>
                                  </a:rPr>
                                  <m:t>2</m:t>
                                </m:r>
                              </m:sub>
                            </m:sSub>
                          </m:fName>
                          <m:e>
                            <m:r>
                              <a:rPr lang="en-US" altLang="zh-CN" i="1" dirty="0">
                                <a:latin typeface="Cambria Math" panose="02040503050406030204" pitchFamily="18" charset="0"/>
                              </a:rPr>
                              <m:t>𝑛</m:t>
                            </m:r>
                          </m:e>
                        </m:func>
                      </m:e>
                    </m:d>
                  </m:oMath>
                </a14:m>
                <a:endParaRPr lang="en-US" altLang="zh-CN" dirty="0"/>
              </a:p>
              <a:p>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6</m:t>
                            </m:r>
                          </m:e>
                          <m:sup>
                            <m:r>
                              <a:rPr lang="en-US" altLang="zh-CN" b="0" i="1" dirty="0" smtClean="0">
                                <a:latin typeface="Cambria Math" panose="02040503050406030204" pitchFamily="18" charset="0"/>
                              </a:rPr>
                              <m:t>4</m:t>
                            </m:r>
                          </m:sup>
                        </m:sSup>
                        <m:r>
                          <a:rPr lang="en-US" altLang="zh-CN" i="1" dirty="0">
                            <a:latin typeface="Cambria Math" panose="02040503050406030204" pitchFamily="18" charset="0"/>
                          </a:rPr>
                          <m:t>𝑛</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i="1" dirty="0">
                                    <a:latin typeface="Cambria Math" panose="02040503050406030204" pitchFamily="18" charset="0"/>
                                  </a:rPr>
                                  <m:t>2</m:t>
                                </m:r>
                              </m:sub>
                            </m:sSub>
                          </m:fName>
                          <m:e>
                            <m:r>
                              <a:rPr lang="en-US" altLang="zh-CN" i="1" dirty="0">
                                <a:latin typeface="Cambria Math" panose="02040503050406030204" pitchFamily="18" charset="0"/>
                              </a:rPr>
                              <m:t>𝑛</m:t>
                            </m:r>
                          </m:e>
                        </m:func>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6</m:t>
                            </m:r>
                          </m:e>
                          <m:sup>
                            <m:r>
                              <a:rPr lang="en-US" altLang="zh-CN" b="0" i="1" dirty="0" smtClean="0">
                                <a:latin typeface="Cambria Math" panose="02040503050406030204" pitchFamily="18" charset="0"/>
                              </a:rPr>
                              <m:t>4</m:t>
                            </m:r>
                          </m:sup>
                        </m:sSup>
                        <m:r>
                          <a:rPr lang="en-US" altLang="zh-CN" i="1" dirty="0">
                            <a:latin typeface="Cambria Math" panose="02040503050406030204" pitchFamily="18" charset="0"/>
                          </a:rPr>
                          <m:t>𝑚</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i="1" dirty="0">
                                    <a:latin typeface="Cambria Math" panose="02040503050406030204" pitchFamily="18" charset="0"/>
                                  </a:rPr>
                                  <m:t>2</m:t>
                                </m:r>
                              </m:sub>
                            </m:sSub>
                          </m:fName>
                          <m:e>
                            <m:r>
                              <a:rPr lang="en-US" altLang="zh-CN" i="1" dirty="0">
                                <a:latin typeface="Cambria Math" panose="02040503050406030204" pitchFamily="18" charset="0"/>
                              </a:rPr>
                              <m:t>𝑛</m:t>
                            </m:r>
                          </m:e>
                        </m:func>
                      </m:e>
                    </m:d>
                  </m:oMath>
                </a14:m>
                <a:r>
                  <a:rPr lang="zh-CN" altLang="en-US" dirty="0"/>
                  <a:t>的合并写丑了可能会被卡。</a:t>
                </a:r>
                <a:endParaRPr lang="en-US" altLang="zh-CN" dirty="0"/>
              </a:p>
            </p:txBody>
          </p:sp>
        </mc:Choice>
        <mc:Fallback xmlns="">
          <p:sp>
            <p:nvSpPr>
              <p:cNvPr id="3" name="内容占位符 2">
                <a:extLst>
                  <a:ext uri="{FF2B5EF4-FFF2-40B4-BE49-F238E27FC236}">
                    <a16:creationId xmlns:a16="http://schemas.microsoft.com/office/drawing/2014/main" id="{780FDFE4-1B4A-42F2-813B-0542C60D6B88}"/>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803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DB724-8B96-4637-9397-ACF2B4178F65}"/>
              </a:ext>
            </a:extLst>
          </p:cNvPr>
          <p:cNvSpPr>
            <a:spLocks noGrp="1"/>
          </p:cNvSpPr>
          <p:nvPr>
            <p:ph type="title"/>
          </p:nvPr>
        </p:nvSpPr>
        <p:spPr/>
        <p:txBody>
          <a:bodyPr/>
          <a:lstStyle/>
          <a:p>
            <a:r>
              <a:rPr lang="zh-CN" altLang="en-US" dirty="0"/>
              <a:t>致谢</a:t>
            </a:r>
          </a:p>
        </p:txBody>
      </p:sp>
      <p:sp>
        <p:nvSpPr>
          <p:cNvPr id="3" name="内容占位符 2">
            <a:extLst>
              <a:ext uri="{FF2B5EF4-FFF2-40B4-BE49-F238E27FC236}">
                <a16:creationId xmlns:a16="http://schemas.microsoft.com/office/drawing/2014/main" id="{8485547A-CE97-40C7-ADA4-408E26C98974}"/>
              </a:ext>
            </a:extLst>
          </p:cNvPr>
          <p:cNvSpPr>
            <a:spLocks noGrp="1"/>
          </p:cNvSpPr>
          <p:nvPr>
            <p:ph idx="1"/>
          </p:nvPr>
        </p:nvSpPr>
        <p:spPr/>
        <p:txBody>
          <a:bodyPr/>
          <a:lstStyle/>
          <a:p>
            <a:r>
              <a:rPr lang="zh-CN" altLang="en-US" dirty="0"/>
              <a:t>感谢</a:t>
            </a:r>
            <a:r>
              <a:rPr lang="en-US" altLang="zh-CN" dirty="0" err="1"/>
              <a:t>qcjj</a:t>
            </a:r>
            <a:r>
              <a:rPr lang="zh-CN" altLang="en-US" dirty="0"/>
              <a:t>和验题人（右）的帮助</a:t>
            </a:r>
            <a:endParaRPr lang="en-US" altLang="zh-CN" dirty="0"/>
          </a:p>
          <a:p>
            <a:r>
              <a:rPr lang="zh-CN" altLang="en-US" dirty="0"/>
              <a:t>感谢做题的小白们来捧场</a:t>
            </a:r>
            <a:r>
              <a:rPr lang="en-US" altLang="zh-CN" dirty="0"/>
              <a:t>~~~</a:t>
            </a:r>
            <a:endParaRPr lang="zh-CN" altLang="en-US" dirty="0"/>
          </a:p>
        </p:txBody>
      </p:sp>
      <p:pic>
        <p:nvPicPr>
          <p:cNvPr id="6" name="内容占位符 4">
            <a:extLst>
              <a:ext uri="{FF2B5EF4-FFF2-40B4-BE49-F238E27FC236}">
                <a16:creationId xmlns:a16="http://schemas.microsoft.com/office/drawing/2014/main" id="{4B6761AD-34DF-4A64-8DDB-625C034E56D4}"/>
              </a:ext>
            </a:extLst>
          </p:cNvPr>
          <p:cNvPicPr>
            <a:picLocks noChangeAspect="1"/>
          </p:cNvPicPr>
          <p:nvPr/>
        </p:nvPicPr>
        <p:blipFill>
          <a:blip r:embed="rId2"/>
          <a:stretch>
            <a:fillRect/>
          </a:stretch>
        </p:blipFill>
        <p:spPr>
          <a:xfrm>
            <a:off x="6357452" y="1619666"/>
            <a:ext cx="4996348" cy="4351338"/>
          </a:xfrm>
          <a:prstGeom prst="rect">
            <a:avLst/>
          </a:prstGeom>
        </p:spPr>
      </p:pic>
    </p:spTree>
    <p:extLst>
      <p:ext uri="{BB962C8B-B14F-4D97-AF65-F5344CB8AC3E}">
        <p14:creationId xmlns:p14="http://schemas.microsoft.com/office/powerpoint/2010/main" val="92430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FE879D-E531-413A-85B4-9A13E3DA1CBD}"/>
              </a:ext>
            </a:extLst>
          </p:cNvPr>
          <p:cNvSpPr txBox="1"/>
          <p:nvPr/>
        </p:nvSpPr>
        <p:spPr>
          <a:xfrm>
            <a:off x="412685" y="916298"/>
            <a:ext cx="2031325" cy="646331"/>
          </a:xfrm>
          <a:prstGeom prst="rect">
            <a:avLst/>
          </a:prstGeom>
          <a:noFill/>
        </p:spPr>
        <p:txBody>
          <a:bodyPr wrap="none" rtlCol="0">
            <a:spAutoFit/>
          </a:bodyPr>
          <a:lstStyle/>
          <a:p>
            <a:r>
              <a:rPr lang="zh-CN" altLang="en-US" sz="3600" dirty="0">
                <a:solidFill>
                  <a:schemeClr val="bg1"/>
                </a:solidFill>
              </a:rPr>
              <a:t>过题情况</a:t>
            </a:r>
          </a:p>
        </p:txBody>
      </p:sp>
      <p:pic>
        <p:nvPicPr>
          <p:cNvPr id="9" name="图片 8">
            <a:extLst>
              <a:ext uri="{FF2B5EF4-FFF2-40B4-BE49-F238E27FC236}">
                <a16:creationId xmlns:a16="http://schemas.microsoft.com/office/drawing/2014/main" id="{C92ABA0A-1282-4A45-B63E-5C28842A2468}"/>
              </a:ext>
            </a:extLst>
          </p:cNvPr>
          <p:cNvPicPr>
            <a:picLocks noChangeAspect="1"/>
          </p:cNvPicPr>
          <p:nvPr/>
        </p:nvPicPr>
        <p:blipFill>
          <a:blip r:embed="rId2"/>
          <a:stretch>
            <a:fillRect/>
          </a:stretch>
        </p:blipFill>
        <p:spPr>
          <a:xfrm>
            <a:off x="4804280" y="1937550"/>
            <a:ext cx="6942857" cy="571429"/>
          </a:xfrm>
          <a:prstGeom prst="rect">
            <a:avLst/>
          </a:prstGeom>
        </p:spPr>
      </p:pic>
      <p:sp>
        <p:nvSpPr>
          <p:cNvPr id="10" name="文本框 9">
            <a:extLst>
              <a:ext uri="{FF2B5EF4-FFF2-40B4-BE49-F238E27FC236}">
                <a16:creationId xmlns:a16="http://schemas.microsoft.com/office/drawing/2014/main" id="{37767F73-962B-4BD9-A1A1-2685BC6D69BF}"/>
              </a:ext>
            </a:extLst>
          </p:cNvPr>
          <p:cNvSpPr txBox="1"/>
          <p:nvPr/>
        </p:nvSpPr>
        <p:spPr>
          <a:xfrm>
            <a:off x="5038319" y="1390114"/>
            <a:ext cx="768159" cy="369332"/>
          </a:xfrm>
          <a:prstGeom prst="rect">
            <a:avLst/>
          </a:prstGeom>
          <a:noFill/>
        </p:spPr>
        <p:txBody>
          <a:bodyPr wrap="none" rtlCol="0">
            <a:spAutoFit/>
          </a:bodyPr>
          <a:lstStyle/>
          <a:p>
            <a:r>
              <a:rPr lang="en-US" altLang="zh-CN" dirty="0">
                <a:solidFill>
                  <a:schemeClr val="bg1"/>
                </a:solidFill>
              </a:rPr>
              <a:t>2</a:t>
            </a:r>
            <a:r>
              <a:rPr lang="zh-CN" altLang="en-US" dirty="0">
                <a:solidFill>
                  <a:schemeClr val="bg1"/>
                </a:solidFill>
              </a:rPr>
              <a:t>小时</a:t>
            </a:r>
          </a:p>
        </p:txBody>
      </p:sp>
      <p:sp>
        <p:nvSpPr>
          <p:cNvPr id="11" name="文本框 10">
            <a:extLst>
              <a:ext uri="{FF2B5EF4-FFF2-40B4-BE49-F238E27FC236}">
                <a16:creationId xmlns:a16="http://schemas.microsoft.com/office/drawing/2014/main" id="{4868D393-2DF8-4D5B-83D3-E5B79CDE2666}"/>
              </a:ext>
            </a:extLst>
          </p:cNvPr>
          <p:cNvSpPr txBox="1"/>
          <p:nvPr/>
        </p:nvSpPr>
        <p:spPr>
          <a:xfrm>
            <a:off x="296708" y="2192487"/>
            <a:ext cx="697627" cy="400110"/>
          </a:xfrm>
          <a:prstGeom prst="rect">
            <a:avLst/>
          </a:prstGeom>
          <a:noFill/>
        </p:spPr>
        <p:txBody>
          <a:bodyPr wrap="none" rtlCol="0">
            <a:spAutoFit/>
          </a:bodyPr>
          <a:lstStyle/>
          <a:p>
            <a:r>
              <a:rPr lang="zh-CN" altLang="en-US" sz="2000" dirty="0">
                <a:solidFill>
                  <a:schemeClr val="bg1"/>
                </a:solidFill>
              </a:rPr>
              <a:t>一血</a:t>
            </a:r>
          </a:p>
        </p:txBody>
      </p:sp>
      <p:sp>
        <p:nvSpPr>
          <p:cNvPr id="12" name="文本框 11">
            <a:extLst>
              <a:ext uri="{FF2B5EF4-FFF2-40B4-BE49-F238E27FC236}">
                <a16:creationId xmlns:a16="http://schemas.microsoft.com/office/drawing/2014/main" id="{14BD8250-688B-46A6-BBF1-CFB29F00C414}"/>
              </a:ext>
            </a:extLst>
          </p:cNvPr>
          <p:cNvSpPr txBox="1"/>
          <p:nvPr/>
        </p:nvSpPr>
        <p:spPr>
          <a:xfrm>
            <a:off x="1047602" y="2223265"/>
            <a:ext cx="1508746" cy="369332"/>
          </a:xfrm>
          <a:prstGeom prst="rect">
            <a:avLst/>
          </a:prstGeom>
          <a:noFill/>
        </p:spPr>
        <p:txBody>
          <a:bodyPr wrap="none" rtlCol="0">
            <a:spAutoFit/>
          </a:bodyPr>
          <a:lstStyle/>
          <a:p>
            <a:r>
              <a:rPr lang="en-US" altLang="zh-CN" dirty="0"/>
              <a:t>A:</a:t>
            </a:r>
            <a:r>
              <a:rPr lang="en-US" altLang="zh-CN" b="0" i="0" u="none" strike="noStrike" dirty="0">
                <a:solidFill>
                  <a:srgbClr val="FFCC66"/>
                </a:solidFill>
                <a:effectLst/>
                <a:latin typeface="system"/>
                <a:hlinkClick r:id="rId3"/>
              </a:rPr>
              <a:t>jiangly</a:t>
            </a:r>
            <a:r>
              <a:rPr lang="en-US" altLang="zh-CN" b="0" i="0" u="none" strike="noStrike" dirty="0">
                <a:solidFill>
                  <a:srgbClr val="FFCC66"/>
                </a:solidFill>
                <a:effectLst/>
                <a:latin typeface="system"/>
              </a:rPr>
              <a:t>  5:47</a:t>
            </a:r>
            <a:endParaRPr lang="zh-CN" altLang="en-US" dirty="0"/>
          </a:p>
        </p:txBody>
      </p:sp>
      <p:sp>
        <p:nvSpPr>
          <p:cNvPr id="13" name="文本框 12">
            <a:extLst>
              <a:ext uri="{FF2B5EF4-FFF2-40B4-BE49-F238E27FC236}">
                <a16:creationId xmlns:a16="http://schemas.microsoft.com/office/drawing/2014/main" id="{C763B995-D536-4BEB-BFAB-BF5E46B990EA}"/>
              </a:ext>
            </a:extLst>
          </p:cNvPr>
          <p:cNvSpPr txBox="1"/>
          <p:nvPr/>
        </p:nvSpPr>
        <p:spPr>
          <a:xfrm>
            <a:off x="1052737" y="2601918"/>
            <a:ext cx="1553630" cy="369332"/>
          </a:xfrm>
          <a:prstGeom prst="rect">
            <a:avLst/>
          </a:prstGeom>
          <a:noFill/>
        </p:spPr>
        <p:txBody>
          <a:bodyPr wrap="none" rtlCol="0">
            <a:spAutoFit/>
          </a:bodyPr>
          <a:lstStyle/>
          <a:p>
            <a:r>
              <a:rPr lang="en-US" altLang="zh-CN" dirty="0"/>
              <a:t>B:</a:t>
            </a:r>
            <a:r>
              <a:rPr lang="en-US" altLang="zh-CN" b="0" i="0" u="none" strike="noStrike" dirty="0">
                <a:solidFill>
                  <a:srgbClr val="FFCC66"/>
                </a:solidFill>
                <a:effectLst/>
                <a:latin typeface="system"/>
                <a:hlinkClick r:id="rId3"/>
              </a:rPr>
              <a:t>jiangly</a:t>
            </a:r>
            <a:r>
              <a:rPr lang="en-US" altLang="zh-CN" b="0" i="0" u="none" strike="noStrike" dirty="0">
                <a:solidFill>
                  <a:srgbClr val="FFCC66"/>
                </a:solidFill>
                <a:effectLst/>
                <a:latin typeface="system"/>
              </a:rPr>
              <a:t> 16:33</a:t>
            </a:r>
            <a:endParaRPr lang="zh-CN" altLang="en-US" dirty="0"/>
          </a:p>
        </p:txBody>
      </p:sp>
      <p:sp>
        <p:nvSpPr>
          <p:cNvPr id="14" name="文本框 13">
            <a:extLst>
              <a:ext uri="{FF2B5EF4-FFF2-40B4-BE49-F238E27FC236}">
                <a16:creationId xmlns:a16="http://schemas.microsoft.com/office/drawing/2014/main" id="{518F1A21-269A-47A9-B25B-CE89BEBB87DC}"/>
              </a:ext>
            </a:extLst>
          </p:cNvPr>
          <p:cNvSpPr txBox="1"/>
          <p:nvPr/>
        </p:nvSpPr>
        <p:spPr>
          <a:xfrm>
            <a:off x="1047602" y="2923059"/>
            <a:ext cx="1396408" cy="369332"/>
          </a:xfrm>
          <a:prstGeom prst="rect">
            <a:avLst/>
          </a:prstGeom>
          <a:noFill/>
        </p:spPr>
        <p:txBody>
          <a:bodyPr wrap="none" rtlCol="0">
            <a:spAutoFit/>
          </a:bodyPr>
          <a:lstStyle/>
          <a:p>
            <a:r>
              <a:rPr lang="en-US" altLang="zh-CN" dirty="0"/>
              <a:t>C:</a:t>
            </a:r>
            <a:r>
              <a:rPr lang="en-US" altLang="zh-CN" b="0" i="0" u="none" strike="noStrike" dirty="0">
                <a:solidFill>
                  <a:srgbClr val="C177E7"/>
                </a:solidFill>
                <a:effectLst/>
                <a:latin typeface="system"/>
                <a:hlinkClick r:id="rId4"/>
              </a:rPr>
              <a:t>Lwind</a:t>
            </a:r>
            <a:r>
              <a:rPr lang="en-US" altLang="zh-CN" b="0" i="0" u="none" strike="noStrike" dirty="0">
                <a:solidFill>
                  <a:srgbClr val="C177E7"/>
                </a:solidFill>
                <a:effectLst/>
                <a:latin typeface="system"/>
              </a:rPr>
              <a:t> 2:46</a:t>
            </a:r>
            <a:endParaRPr lang="zh-CN" altLang="en-US" dirty="0"/>
          </a:p>
        </p:txBody>
      </p:sp>
      <p:sp>
        <p:nvSpPr>
          <p:cNvPr id="15" name="文本框 14">
            <a:extLst>
              <a:ext uri="{FF2B5EF4-FFF2-40B4-BE49-F238E27FC236}">
                <a16:creationId xmlns:a16="http://schemas.microsoft.com/office/drawing/2014/main" id="{B95E3E33-0F40-4E7A-B2D8-B6822C9CA106}"/>
              </a:ext>
            </a:extLst>
          </p:cNvPr>
          <p:cNvSpPr txBox="1"/>
          <p:nvPr/>
        </p:nvSpPr>
        <p:spPr>
          <a:xfrm>
            <a:off x="1047602" y="3260141"/>
            <a:ext cx="1584088" cy="369332"/>
          </a:xfrm>
          <a:prstGeom prst="rect">
            <a:avLst/>
          </a:prstGeom>
          <a:noFill/>
        </p:spPr>
        <p:txBody>
          <a:bodyPr wrap="none" rtlCol="0">
            <a:spAutoFit/>
          </a:bodyPr>
          <a:lstStyle/>
          <a:p>
            <a:r>
              <a:rPr lang="en-US" altLang="zh-CN" dirty="0"/>
              <a:t>D:</a:t>
            </a:r>
            <a:r>
              <a:rPr lang="en-US" altLang="zh-CN" b="0" i="0" u="none" strike="noStrike" dirty="0">
                <a:solidFill>
                  <a:srgbClr val="25BB9B"/>
                </a:solidFill>
                <a:effectLst/>
                <a:latin typeface="system"/>
                <a:hlinkClick r:id="rId3"/>
              </a:rPr>
              <a:t>jiangly</a:t>
            </a:r>
            <a:r>
              <a:rPr lang="en-US" altLang="zh-CN" b="0" i="0" u="none" strike="noStrike" dirty="0">
                <a:solidFill>
                  <a:srgbClr val="25BB9B"/>
                </a:solidFill>
                <a:effectLst/>
                <a:latin typeface="system"/>
              </a:rPr>
              <a:t> 40:42</a:t>
            </a:r>
            <a:endParaRPr lang="zh-CN" altLang="en-US" dirty="0"/>
          </a:p>
        </p:txBody>
      </p:sp>
      <p:sp>
        <p:nvSpPr>
          <p:cNvPr id="16" name="文本框 15">
            <a:extLst>
              <a:ext uri="{FF2B5EF4-FFF2-40B4-BE49-F238E27FC236}">
                <a16:creationId xmlns:a16="http://schemas.microsoft.com/office/drawing/2014/main" id="{FA3625EF-FCB7-4FDC-8425-DF3C11C5FFA2}"/>
              </a:ext>
            </a:extLst>
          </p:cNvPr>
          <p:cNvSpPr txBox="1"/>
          <p:nvPr/>
        </p:nvSpPr>
        <p:spPr>
          <a:xfrm>
            <a:off x="1047602" y="3603130"/>
            <a:ext cx="1813317" cy="369332"/>
          </a:xfrm>
          <a:prstGeom prst="rect">
            <a:avLst/>
          </a:prstGeom>
          <a:noFill/>
        </p:spPr>
        <p:txBody>
          <a:bodyPr wrap="none" rtlCol="0">
            <a:spAutoFit/>
          </a:bodyPr>
          <a:lstStyle/>
          <a:p>
            <a:r>
              <a:rPr lang="en-US" altLang="zh-CN" dirty="0"/>
              <a:t>E:</a:t>
            </a:r>
            <a:r>
              <a:rPr lang="zh-CN" altLang="en-US" b="0" i="0" u="none" strike="noStrike" dirty="0">
                <a:solidFill>
                  <a:srgbClr val="25BB9B"/>
                </a:solidFill>
                <a:effectLst/>
                <a:latin typeface="system"/>
                <a:hlinkClick r:id="rId5"/>
              </a:rPr>
              <a:t>青稚</a:t>
            </a:r>
            <a:r>
              <a:rPr lang="en-US" altLang="zh-CN" b="0" i="0" u="none" strike="noStrike" dirty="0">
                <a:solidFill>
                  <a:srgbClr val="25BB9B"/>
                </a:solidFill>
                <a:effectLst/>
                <a:latin typeface="system"/>
                <a:hlinkClick r:id="rId5"/>
              </a:rPr>
              <a:t>——</a:t>
            </a:r>
            <a:r>
              <a:rPr lang="en-US" altLang="zh-CN" b="0" i="0" u="none" strike="noStrike" dirty="0">
                <a:solidFill>
                  <a:srgbClr val="25BB9B"/>
                </a:solidFill>
                <a:effectLst/>
                <a:latin typeface="system"/>
              </a:rPr>
              <a:t> 31:55</a:t>
            </a:r>
            <a:endParaRPr lang="zh-CN" altLang="en-US" dirty="0"/>
          </a:p>
        </p:txBody>
      </p:sp>
      <p:pic>
        <p:nvPicPr>
          <p:cNvPr id="18" name="图片 17">
            <a:extLst>
              <a:ext uri="{FF2B5EF4-FFF2-40B4-BE49-F238E27FC236}">
                <a16:creationId xmlns:a16="http://schemas.microsoft.com/office/drawing/2014/main" id="{621B6A08-C0F4-4F99-A315-6C869FB0B683}"/>
              </a:ext>
            </a:extLst>
          </p:cNvPr>
          <p:cNvPicPr>
            <a:picLocks noChangeAspect="1"/>
          </p:cNvPicPr>
          <p:nvPr/>
        </p:nvPicPr>
        <p:blipFill>
          <a:blip r:embed="rId6"/>
          <a:stretch>
            <a:fillRect/>
          </a:stretch>
        </p:blipFill>
        <p:spPr>
          <a:xfrm>
            <a:off x="4737613" y="3292391"/>
            <a:ext cx="7009524" cy="590476"/>
          </a:xfrm>
          <a:prstGeom prst="rect">
            <a:avLst/>
          </a:prstGeom>
        </p:spPr>
      </p:pic>
      <p:sp>
        <p:nvSpPr>
          <p:cNvPr id="19" name="文本框 18">
            <a:extLst>
              <a:ext uri="{FF2B5EF4-FFF2-40B4-BE49-F238E27FC236}">
                <a16:creationId xmlns:a16="http://schemas.microsoft.com/office/drawing/2014/main" id="{5C391C71-BC55-46E5-BC81-43879B318025}"/>
              </a:ext>
            </a:extLst>
          </p:cNvPr>
          <p:cNvSpPr txBox="1"/>
          <p:nvPr/>
        </p:nvSpPr>
        <p:spPr>
          <a:xfrm>
            <a:off x="4971652" y="2838670"/>
            <a:ext cx="768159" cy="369332"/>
          </a:xfrm>
          <a:prstGeom prst="rect">
            <a:avLst/>
          </a:prstGeom>
          <a:noFill/>
        </p:spPr>
        <p:txBody>
          <a:bodyPr wrap="none" rtlCol="0">
            <a:spAutoFit/>
          </a:bodyPr>
          <a:lstStyle/>
          <a:p>
            <a:r>
              <a:rPr lang="en-US" altLang="zh-CN" dirty="0">
                <a:solidFill>
                  <a:schemeClr val="bg1"/>
                </a:solidFill>
              </a:rPr>
              <a:t>3</a:t>
            </a:r>
            <a:r>
              <a:rPr lang="zh-CN" altLang="en-US" dirty="0">
                <a:solidFill>
                  <a:schemeClr val="bg1"/>
                </a:solidFill>
              </a:rPr>
              <a:t>小时</a:t>
            </a:r>
          </a:p>
        </p:txBody>
      </p:sp>
      <p:pic>
        <p:nvPicPr>
          <p:cNvPr id="21" name="图片 20">
            <a:extLst>
              <a:ext uri="{FF2B5EF4-FFF2-40B4-BE49-F238E27FC236}">
                <a16:creationId xmlns:a16="http://schemas.microsoft.com/office/drawing/2014/main" id="{0A825B01-96AE-4B4F-AF6D-5445F5F76D54}"/>
              </a:ext>
            </a:extLst>
          </p:cNvPr>
          <p:cNvPicPr>
            <a:picLocks noChangeAspect="1"/>
          </p:cNvPicPr>
          <p:nvPr/>
        </p:nvPicPr>
        <p:blipFill>
          <a:blip r:embed="rId7"/>
          <a:stretch>
            <a:fillRect/>
          </a:stretch>
        </p:blipFill>
        <p:spPr>
          <a:xfrm>
            <a:off x="4799600" y="4547847"/>
            <a:ext cx="7009524" cy="666667"/>
          </a:xfrm>
          <a:prstGeom prst="rect">
            <a:avLst/>
          </a:prstGeom>
        </p:spPr>
      </p:pic>
      <p:sp>
        <p:nvSpPr>
          <p:cNvPr id="22" name="文本框 21">
            <a:extLst>
              <a:ext uri="{FF2B5EF4-FFF2-40B4-BE49-F238E27FC236}">
                <a16:creationId xmlns:a16="http://schemas.microsoft.com/office/drawing/2014/main" id="{2700986D-50B7-43B6-8906-AA9FD8CD604E}"/>
              </a:ext>
            </a:extLst>
          </p:cNvPr>
          <p:cNvSpPr txBox="1"/>
          <p:nvPr/>
        </p:nvSpPr>
        <p:spPr>
          <a:xfrm>
            <a:off x="1041914" y="3913869"/>
            <a:ext cx="1768048" cy="369332"/>
          </a:xfrm>
          <a:prstGeom prst="rect">
            <a:avLst/>
          </a:prstGeom>
          <a:noFill/>
        </p:spPr>
        <p:txBody>
          <a:bodyPr wrap="none" rtlCol="0">
            <a:spAutoFit/>
          </a:bodyPr>
          <a:lstStyle/>
          <a:p>
            <a:r>
              <a:rPr lang="en-US" altLang="zh-CN" dirty="0"/>
              <a:t>F:</a:t>
            </a:r>
            <a:r>
              <a:rPr lang="en-US" altLang="zh-CN" b="0" i="0" u="none" strike="noStrike" dirty="0">
                <a:solidFill>
                  <a:srgbClr val="25BB9B"/>
                </a:solidFill>
                <a:effectLst/>
                <a:latin typeface="system"/>
                <a:hlinkClick r:id="rId8"/>
              </a:rPr>
              <a:t>sudo_Yiii</a:t>
            </a:r>
            <a:r>
              <a:rPr lang="en-US" altLang="zh-CN" b="0" i="0" u="none" strike="noStrike" dirty="0">
                <a:solidFill>
                  <a:srgbClr val="25BB9B"/>
                </a:solidFill>
                <a:effectLst/>
                <a:latin typeface="system"/>
              </a:rPr>
              <a:t> 16:07</a:t>
            </a:r>
            <a:endParaRPr lang="zh-CN" altLang="en-US" dirty="0"/>
          </a:p>
        </p:txBody>
      </p:sp>
      <p:sp>
        <p:nvSpPr>
          <p:cNvPr id="23" name="文本框 22">
            <a:extLst>
              <a:ext uri="{FF2B5EF4-FFF2-40B4-BE49-F238E27FC236}">
                <a16:creationId xmlns:a16="http://schemas.microsoft.com/office/drawing/2014/main" id="{4F4A7AF1-6F88-4E0C-875F-C8469A45B3DB}"/>
              </a:ext>
            </a:extLst>
          </p:cNvPr>
          <p:cNvSpPr txBox="1"/>
          <p:nvPr/>
        </p:nvSpPr>
        <p:spPr>
          <a:xfrm>
            <a:off x="1052737" y="4294868"/>
            <a:ext cx="2144241" cy="369332"/>
          </a:xfrm>
          <a:prstGeom prst="rect">
            <a:avLst/>
          </a:prstGeom>
          <a:noFill/>
        </p:spPr>
        <p:txBody>
          <a:bodyPr wrap="none" rtlCol="0">
            <a:spAutoFit/>
          </a:bodyPr>
          <a:lstStyle/>
          <a:p>
            <a:r>
              <a:rPr lang="en-US" altLang="zh-CN" dirty="0"/>
              <a:t>G:</a:t>
            </a:r>
            <a:r>
              <a:rPr lang="en-US" altLang="zh-CN" b="0" i="0" u="none" strike="noStrike" dirty="0">
                <a:solidFill>
                  <a:srgbClr val="FFCC66"/>
                </a:solidFill>
                <a:effectLst/>
                <a:latin typeface="system"/>
                <a:hlinkClick r:id="rId9"/>
              </a:rPr>
              <a:t>White&amp;Gold</a:t>
            </a:r>
            <a:r>
              <a:rPr lang="en-US" altLang="zh-CN" b="0" i="0" u="none" strike="noStrike" dirty="0">
                <a:solidFill>
                  <a:srgbClr val="FFCC66"/>
                </a:solidFill>
                <a:effectLst/>
                <a:latin typeface="system"/>
              </a:rPr>
              <a:t> 27:38</a:t>
            </a:r>
            <a:endParaRPr lang="zh-CN" altLang="en-US" dirty="0"/>
          </a:p>
        </p:txBody>
      </p:sp>
      <p:sp>
        <p:nvSpPr>
          <p:cNvPr id="26" name="文本框 25">
            <a:extLst>
              <a:ext uri="{FF2B5EF4-FFF2-40B4-BE49-F238E27FC236}">
                <a16:creationId xmlns:a16="http://schemas.microsoft.com/office/drawing/2014/main" id="{57ABF593-B81B-4C1C-BFBE-3D9D8A94E04E}"/>
              </a:ext>
            </a:extLst>
          </p:cNvPr>
          <p:cNvSpPr txBox="1"/>
          <p:nvPr/>
        </p:nvSpPr>
        <p:spPr>
          <a:xfrm>
            <a:off x="1041914" y="4642109"/>
            <a:ext cx="2048189" cy="369332"/>
          </a:xfrm>
          <a:prstGeom prst="rect">
            <a:avLst/>
          </a:prstGeom>
          <a:noFill/>
        </p:spPr>
        <p:txBody>
          <a:bodyPr wrap="none" rtlCol="0">
            <a:spAutoFit/>
          </a:bodyPr>
          <a:lstStyle/>
          <a:p>
            <a:r>
              <a:rPr lang="en-US" altLang="zh-CN" dirty="0"/>
              <a:t>H:</a:t>
            </a:r>
            <a:r>
              <a:rPr lang="en-US" altLang="zh-CN" b="0" i="0" u="none" strike="noStrike" dirty="0">
                <a:solidFill>
                  <a:srgbClr val="25BB9B"/>
                </a:solidFill>
                <a:effectLst/>
                <a:latin typeface="system"/>
                <a:hlinkClick r:id="rId10"/>
              </a:rPr>
              <a:t>ac-automata</a:t>
            </a:r>
            <a:r>
              <a:rPr lang="en-US" altLang="zh-CN" b="0" i="0" u="none" strike="noStrike" dirty="0">
                <a:solidFill>
                  <a:srgbClr val="25BB9B"/>
                </a:solidFill>
                <a:effectLst/>
                <a:latin typeface="system"/>
              </a:rPr>
              <a:t> 8:06</a:t>
            </a:r>
            <a:endParaRPr lang="zh-CN" altLang="en-US" dirty="0"/>
          </a:p>
        </p:txBody>
      </p:sp>
      <p:sp>
        <p:nvSpPr>
          <p:cNvPr id="29" name="文本框 28">
            <a:extLst>
              <a:ext uri="{FF2B5EF4-FFF2-40B4-BE49-F238E27FC236}">
                <a16:creationId xmlns:a16="http://schemas.microsoft.com/office/drawing/2014/main" id="{4F3152E1-E534-4DE3-B584-3725EE5E1801}"/>
              </a:ext>
            </a:extLst>
          </p:cNvPr>
          <p:cNvSpPr txBox="1"/>
          <p:nvPr/>
        </p:nvSpPr>
        <p:spPr>
          <a:xfrm>
            <a:off x="1052737" y="4980021"/>
            <a:ext cx="2492990" cy="369332"/>
          </a:xfrm>
          <a:prstGeom prst="rect">
            <a:avLst/>
          </a:prstGeom>
          <a:noFill/>
        </p:spPr>
        <p:txBody>
          <a:bodyPr wrap="none" rtlCol="0">
            <a:spAutoFit/>
          </a:bodyPr>
          <a:lstStyle/>
          <a:p>
            <a:r>
              <a:rPr lang="en-US" altLang="zh-CN" dirty="0"/>
              <a:t>I:</a:t>
            </a:r>
            <a:r>
              <a:rPr lang="zh-CN" altLang="en-US" b="0" i="0" u="none" strike="noStrike" dirty="0">
                <a:solidFill>
                  <a:srgbClr val="5EA1F4"/>
                </a:solidFill>
                <a:effectLst/>
                <a:latin typeface="system"/>
                <a:hlinkClick r:id="rId11"/>
              </a:rPr>
              <a:t>比那名居的桃子</a:t>
            </a:r>
            <a:r>
              <a:rPr lang="zh-CN" altLang="en-US" b="0" i="0" u="none" strike="noStrike" dirty="0">
                <a:solidFill>
                  <a:srgbClr val="5EA1F4"/>
                </a:solidFill>
                <a:effectLst/>
                <a:latin typeface="system"/>
              </a:rPr>
              <a:t> </a:t>
            </a:r>
            <a:r>
              <a:rPr lang="en-US" altLang="zh-CN" b="0" i="0" u="none" strike="noStrike" dirty="0">
                <a:solidFill>
                  <a:srgbClr val="5EA1F4"/>
                </a:solidFill>
                <a:effectLst/>
                <a:latin typeface="system"/>
              </a:rPr>
              <a:t>32:30</a:t>
            </a:r>
            <a:endParaRPr lang="zh-CN" altLang="en-US" dirty="0"/>
          </a:p>
        </p:txBody>
      </p:sp>
      <p:sp>
        <p:nvSpPr>
          <p:cNvPr id="32" name="文本框 31">
            <a:extLst>
              <a:ext uri="{FF2B5EF4-FFF2-40B4-BE49-F238E27FC236}">
                <a16:creationId xmlns:a16="http://schemas.microsoft.com/office/drawing/2014/main" id="{527E36F6-8530-45F1-90FA-63177DE11238}"/>
              </a:ext>
            </a:extLst>
          </p:cNvPr>
          <p:cNvSpPr txBox="1"/>
          <p:nvPr/>
        </p:nvSpPr>
        <p:spPr>
          <a:xfrm>
            <a:off x="1041914" y="5293216"/>
            <a:ext cx="1503938" cy="369332"/>
          </a:xfrm>
          <a:prstGeom prst="rect">
            <a:avLst/>
          </a:prstGeom>
          <a:noFill/>
        </p:spPr>
        <p:txBody>
          <a:bodyPr wrap="none" rtlCol="0">
            <a:spAutoFit/>
          </a:bodyPr>
          <a:lstStyle/>
          <a:p>
            <a:r>
              <a:rPr lang="en-US" altLang="zh-CN" dirty="0"/>
              <a:t>J:</a:t>
            </a:r>
            <a:r>
              <a:rPr lang="en-US" altLang="zh-CN" b="0" i="0" u="none" strike="noStrike" dirty="0">
                <a:solidFill>
                  <a:srgbClr val="FFCC66"/>
                </a:solidFill>
                <a:effectLst/>
                <a:latin typeface="system"/>
                <a:hlinkClick r:id="rId3"/>
              </a:rPr>
              <a:t>jiangly</a:t>
            </a:r>
            <a:r>
              <a:rPr lang="en-US" altLang="zh-CN" b="0" i="0" u="none" strike="noStrike" dirty="0">
                <a:solidFill>
                  <a:srgbClr val="FFCC66"/>
                </a:solidFill>
                <a:effectLst/>
                <a:latin typeface="system"/>
              </a:rPr>
              <a:t> 94:51</a:t>
            </a:r>
            <a:endParaRPr lang="zh-CN" altLang="en-US" dirty="0"/>
          </a:p>
        </p:txBody>
      </p:sp>
      <p:sp>
        <p:nvSpPr>
          <p:cNvPr id="33" name="文本框 32">
            <a:extLst>
              <a:ext uri="{FF2B5EF4-FFF2-40B4-BE49-F238E27FC236}">
                <a16:creationId xmlns:a16="http://schemas.microsoft.com/office/drawing/2014/main" id="{5B1CB90A-7107-494C-97BF-A3ABE260DDAA}"/>
              </a:ext>
            </a:extLst>
          </p:cNvPr>
          <p:cNvSpPr txBox="1"/>
          <p:nvPr/>
        </p:nvSpPr>
        <p:spPr>
          <a:xfrm>
            <a:off x="1003176" y="5635255"/>
            <a:ext cx="2499402" cy="369332"/>
          </a:xfrm>
          <a:prstGeom prst="rect">
            <a:avLst/>
          </a:prstGeom>
          <a:noFill/>
        </p:spPr>
        <p:txBody>
          <a:bodyPr wrap="none" rtlCol="0">
            <a:spAutoFit/>
          </a:bodyPr>
          <a:lstStyle/>
          <a:p>
            <a:r>
              <a:rPr lang="en-US" altLang="zh-CN" dirty="0"/>
              <a:t>K:</a:t>
            </a:r>
            <a:r>
              <a:rPr lang="zh-CN" altLang="en-US" b="1" i="0" u="none" strike="noStrike" dirty="0">
                <a:solidFill>
                  <a:srgbClr val="FFFFFF"/>
                </a:solidFill>
                <a:effectLst/>
                <a:latin typeface="system"/>
                <a:hlinkClick r:id="rId12"/>
              </a:rPr>
              <a:t>清晰落月诗如洗</a:t>
            </a:r>
            <a:r>
              <a:rPr lang="zh-CN" altLang="en-US" b="0" i="0" dirty="0">
                <a:solidFill>
                  <a:srgbClr val="FFFFFF"/>
                </a:solidFill>
                <a:effectLst/>
                <a:latin typeface="system"/>
              </a:rPr>
              <a:t> </a:t>
            </a:r>
            <a:r>
              <a:rPr lang="en-US" altLang="zh-CN" b="0" i="0" dirty="0">
                <a:solidFill>
                  <a:srgbClr val="FFCC66"/>
                </a:solidFill>
                <a:effectLst/>
                <a:latin typeface="system"/>
              </a:rPr>
              <a:t> 2:05</a:t>
            </a:r>
            <a:endParaRPr lang="zh-CN" altLang="en-US" dirty="0"/>
          </a:p>
        </p:txBody>
      </p:sp>
      <p:sp>
        <p:nvSpPr>
          <p:cNvPr id="34" name="文本框 33">
            <a:extLst>
              <a:ext uri="{FF2B5EF4-FFF2-40B4-BE49-F238E27FC236}">
                <a16:creationId xmlns:a16="http://schemas.microsoft.com/office/drawing/2014/main" id="{BDEF25F1-6054-493D-86FF-B1FC4B769D89}"/>
              </a:ext>
            </a:extLst>
          </p:cNvPr>
          <p:cNvSpPr txBox="1"/>
          <p:nvPr/>
        </p:nvSpPr>
        <p:spPr>
          <a:xfrm>
            <a:off x="994335" y="5980846"/>
            <a:ext cx="1759905" cy="369332"/>
          </a:xfrm>
          <a:prstGeom prst="rect">
            <a:avLst/>
          </a:prstGeom>
          <a:noFill/>
        </p:spPr>
        <p:txBody>
          <a:bodyPr wrap="none" rtlCol="0">
            <a:spAutoFit/>
          </a:bodyPr>
          <a:lstStyle/>
          <a:p>
            <a:r>
              <a:rPr lang="en-US" altLang="zh-CN" dirty="0"/>
              <a:t>L:</a:t>
            </a:r>
            <a:r>
              <a:rPr lang="en-US" altLang="zh-CN" b="0" i="0" u="none" strike="noStrike" dirty="0">
                <a:solidFill>
                  <a:srgbClr val="FFCC66"/>
                </a:solidFill>
                <a:effectLst/>
                <a:latin typeface="system"/>
                <a:hlinkClick r:id="rId13"/>
              </a:rPr>
              <a:t>emofunx</a:t>
            </a:r>
            <a:r>
              <a:rPr lang="en-US" altLang="zh-CN" b="0" i="0" u="none" strike="noStrike" dirty="0">
                <a:solidFill>
                  <a:srgbClr val="FFCC66"/>
                </a:solidFill>
                <a:effectLst/>
                <a:latin typeface="system"/>
              </a:rPr>
              <a:t> 20:49</a:t>
            </a:r>
            <a:endParaRPr lang="zh-CN" altLang="en-US" dirty="0"/>
          </a:p>
        </p:txBody>
      </p:sp>
      <p:sp>
        <p:nvSpPr>
          <p:cNvPr id="37" name="文本框 36">
            <a:extLst>
              <a:ext uri="{FF2B5EF4-FFF2-40B4-BE49-F238E27FC236}">
                <a16:creationId xmlns:a16="http://schemas.microsoft.com/office/drawing/2014/main" id="{9FD96E72-29E1-480C-B13D-43764B603984}"/>
              </a:ext>
            </a:extLst>
          </p:cNvPr>
          <p:cNvSpPr txBox="1"/>
          <p:nvPr/>
        </p:nvSpPr>
        <p:spPr>
          <a:xfrm>
            <a:off x="954260" y="6299144"/>
            <a:ext cx="1799980" cy="369332"/>
          </a:xfrm>
          <a:prstGeom prst="rect">
            <a:avLst/>
          </a:prstGeom>
          <a:noFill/>
        </p:spPr>
        <p:txBody>
          <a:bodyPr wrap="none" rtlCol="0">
            <a:spAutoFit/>
          </a:bodyPr>
          <a:lstStyle/>
          <a:p>
            <a:r>
              <a:rPr lang="en-US" altLang="zh-CN" dirty="0"/>
              <a:t>M:</a:t>
            </a:r>
            <a:r>
              <a:rPr lang="en-US" altLang="zh-CN" b="0" i="0" u="none" strike="noStrike" dirty="0">
                <a:solidFill>
                  <a:srgbClr val="FFCC66"/>
                </a:solidFill>
                <a:effectLst/>
                <a:latin typeface="system"/>
                <a:hlinkClick r:id="rId13"/>
              </a:rPr>
              <a:t>emofunx</a:t>
            </a:r>
            <a:r>
              <a:rPr lang="en-US" altLang="zh-CN" b="0" i="0" u="none" strike="noStrike" dirty="0">
                <a:solidFill>
                  <a:srgbClr val="FFCC66"/>
                </a:solidFill>
                <a:effectLst/>
                <a:latin typeface="system"/>
              </a:rPr>
              <a:t>20:28</a:t>
            </a:r>
            <a:endParaRPr lang="zh-CN" altLang="en-US" dirty="0"/>
          </a:p>
        </p:txBody>
      </p:sp>
      <p:sp>
        <p:nvSpPr>
          <p:cNvPr id="38" name="文本框 37">
            <a:extLst>
              <a:ext uri="{FF2B5EF4-FFF2-40B4-BE49-F238E27FC236}">
                <a16:creationId xmlns:a16="http://schemas.microsoft.com/office/drawing/2014/main" id="{7E8F58A2-6124-4B41-AD7A-E20F69DC0844}"/>
              </a:ext>
            </a:extLst>
          </p:cNvPr>
          <p:cNvSpPr txBox="1"/>
          <p:nvPr/>
        </p:nvSpPr>
        <p:spPr>
          <a:xfrm>
            <a:off x="5017557" y="4025549"/>
            <a:ext cx="800321" cy="369332"/>
          </a:xfrm>
          <a:prstGeom prst="rect">
            <a:avLst/>
          </a:prstGeom>
          <a:noFill/>
        </p:spPr>
        <p:txBody>
          <a:bodyPr wrap="square" rtlCol="0">
            <a:spAutoFit/>
          </a:bodyPr>
          <a:lstStyle/>
          <a:p>
            <a:r>
              <a:rPr lang="en-US" altLang="zh-CN" dirty="0">
                <a:solidFill>
                  <a:schemeClr val="bg1"/>
                </a:solidFill>
              </a:rPr>
              <a:t>4</a:t>
            </a:r>
            <a:r>
              <a:rPr lang="zh-CN" altLang="en-US" dirty="0">
                <a:solidFill>
                  <a:schemeClr val="bg1"/>
                </a:solidFill>
              </a:rPr>
              <a:t>小时</a:t>
            </a:r>
          </a:p>
        </p:txBody>
      </p:sp>
      <p:sp>
        <p:nvSpPr>
          <p:cNvPr id="39" name="文本框 38">
            <a:extLst>
              <a:ext uri="{FF2B5EF4-FFF2-40B4-BE49-F238E27FC236}">
                <a16:creationId xmlns:a16="http://schemas.microsoft.com/office/drawing/2014/main" id="{6F856D61-009E-4D8C-8A4D-C8426C6EF557}"/>
              </a:ext>
            </a:extLst>
          </p:cNvPr>
          <p:cNvSpPr txBox="1"/>
          <p:nvPr/>
        </p:nvSpPr>
        <p:spPr>
          <a:xfrm>
            <a:off x="5017557" y="5302453"/>
            <a:ext cx="768159" cy="369332"/>
          </a:xfrm>
          <a:prstGeom prst="rect">
            <a:avLst/>
          </a:prstGeom>
          <a:noFill/>
        </p:spPr>
        <p:txBody>
          <a:bodyPr wrap="none" rtlCol="0">
            <a:spAutoFit/>
          </a:bodyPr>
          <a:lstStyle/>
          <a:p>
            <a:r>
              <a:rPr lang="en-US" altLang="zh-CN" dirty="0">
                <a:solidFill>
                  <a:schemeClr val="bg1"/>
                </a:solidFill>
              </a:rPr>
              <a:t>5</a:t>
            </a:r>
            <a:r>
              <a:rPr lang="zh-CN" altLang="en-US" dirty="0">
                <a:solidFill>
                  <a:schemeClr val="bg1"/>
                </a:solidFill>
              </a:rPr>
              <a:t>小时</a:t>
            </a:r>
          </a:p>
        </p:txBody>
      </p:sp>
      <p:pic>
        <p:nvPicPr>
          <p:cNvPr id="41" name="图片 40">
            <a:extLst>
              <a:ext uri="{FF2B5EF4-FFF2-40B4-BE49-F238E27FC236}">
                <a16:creationId xmlns:a16="http://schemas.microsoft.com/office/drawing/2014/main" id="{A0A20A66-4A54-4FFC-897B-AA56E119561B}"/>
              </a:ext>
            </a:extLst>
          </p:cNvPr>
          <p:cNvPicPr>
            <a:picLocks noChangeAspect="1"/>
          </p:cNvPicPr>
          <p:nvPr/>
        </p:nvPicPr>
        <p:blipFill>
          <a:blip r:embed="rId14"/>
          <a:stretch>
            <a:fillRect/>
          </a:stretch>
        </p:blipFill>
        <p:spPr>
          <a:xfrm>
            <a:off x="4799600" y="5819921"/>
            <a:ext cx="6990476" cy="609524"/>
          </a:xfrm>
          <a:prstGeom prst="rect">
            <a:avLst/>
          </a:prstGeom>
        </p:spPr>
      </p:pic>
    </p:spTree>
    <p:extLst>
      <p:ext uri="{BB962C8B-B14F-4D97-AF65-F5344CB8AC3E}">
        <p14:creationId xmlns:p14="http://schemas.microsoft.com/office/powerpoint/2010/main" val="320801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120ED5-2E65-42DE-9BBD-018231FAFA5F}"/>
              </a:ext>
            </a:extLst>
          </p:cNvPr>
          <p:cNvSpPr txBox="1"/>
          <p:nvPr/>
        </p:nvSpPr>
        <p:spPr>
          <a:xfrm>
            <a:off x="1090863" y="1315453"/>
            <a:ext cx="8603637" cy="369332"/>
          </a:xfrm>
          <a:prstGeom prst="rect">
            <a:avLst/>
          </a:prstGeom>
          <a:noFill/>
        </p:spPr>
        <p:txBody>
          <a:bodyPr wrap="none" rtlCol="0">
            <a:spAutoFit/>
          </a:bodyPr>
          <a:lstStyle/>
          <a:p>
            <a:r>
              <a:rPr lang="en-US" altLang="zh-CN" dirty="0">
                <a:solidFill>
                  <a:schemeClr val="bg1"/>
                </a:solidFill>
              </a:rPr>
              <a:t>A</a:t>
            </a:r>
            <a:r>
              <a:rPr lang="zh-CN" altLang="en-US" dirty="0">
                <a:solidFill>
                  <a:schemeClr val="bg1"/>
                </a:solidFill>
              </a:rPr>
              <a:t>：</a:t>
            </a:r>
            <a:r>
              <a:rPr lang="en-US" altLang="zh-CN" dirty="0">
                <a:solidFill>
                  <a:schemeClr val="bg1"/>
                </a:solidFill>
                <a:hlinkClick r:id="rId2" action="ppaction://hlinkfile"/>
              </a:rPr>
              <a:t>https://ac.nowcoder.com/acm/contest/view-submission?submissionId=50654226</a:t>
            </a:r>
            <a:endParaRPr lang="zh-CN" altLang="en-US" dirty="0">
              <a:solidFill>
                <a:schemeClr val="bg1"/>
              </a:solidFill>
            </a:endParaRPr>
          </a:p>
        </p:txBody>
      </p:sp>
      <p:sp>
        <p:nvSpPr>
          <p:cNvPr id="6" name="文本框 5">
            <a:extLst>
              <a:ext uri="{FF2B5EF4-FFF2-40B4-BE49-F238E27FC236}">
                <a16:creationId xmlns:a16="http://schemas.microsoft.com/office/drawing/2014/main" id="{1B2F163F-5020-4211-B094-F6B25265696B}"/>
              </a:ext>
            </a:extLst>
          </p:cNvPr>
          <p:cNvSpPr txBox="1"/>
          <p:nvPr/>
        </p:nvSpPr>
        <p:spPr>
          <a:xfrm>
            <a:off x="666218" y="443012"/>
            <a:ext cx="1269114" cy="707886"/>
          </a:xfrm>
          <a:prstGeom prst="rect">
            <a:avLst/>
          </a:prstGeom>
          <a:noFill/>
        </p:spPr>
        <p:txBody>
          <a:bodyPr wrap="square" rtlCol="0">
            <a:spAutoFit/>
          </a:bodyPr>
          <a:lstStyle/>
          <a:p>
            <a:r>
              <a:rPr lang="zh-CN" altLang="en-US" sz="4000" dirty="0">
                <a:solidFill>
                  <a:schemeClr val="bg1"/>
                </a:solidFill>
              </a:rPr>
              <a:t>题解</a:t>
            </a:r>
          </a:p>
        </p:txBody>
      </p:sp>
      <p:sp>
        <p:nvSpPr>
          <p:cNvPr id="7" name="文本框 6">
            <a:extLst>
              <a:ext uri="{FF2B5EF4-FFF2-40B4-BE49-F238E27FC236}">
                <a16:creationId xmlns:a16="http://schemas.microsoft.com/office/drawing/2014/main" id="{E7A27565-5C89-426D-BFB1-9BE6649D78B5}"/>
              </a:ext>
            </a:extLst>
          </p:cNvPr>
          <p:cNvSpPr txBox="1"/>
          <p:nvPr/>
        </p:nvSpPr>
        <p:spPr>
          <a:xfrm>
            <a:off x="1090863" y="1684785"/>
            <a:ext cx="8404865" cy="369332"/>
          </a:xfrm>
          <a:prstGeom prst="rect">
            <a:avLst/>
          </a:prstGeom>
          <a:noFill/>
        </p:spPr>
        <p:txBody>
          <a:bodyPr wrap="none" rtlCol="0">
            <a:spAutoFit/>
          </a:bodyPr>
          <a:lstStyle/>
          <a:p>
            <a:r>
              <a:rPr lang="en-US" altLang="zh-CN" dirty="0">
                <a:solidFill>
                  <a:schemeClr val="bg1"/>
                </a:solidFill>
              </a:rPr>
              <a:t>B:</a:t>
            </a:r>
            <a:r>
              <a:rPr lang="en-US" altLang="zh-CN" dirty="0">
                <a:solidFill>
                  <a:schemeClr val="bg1"/>
                </a:solidFill>
                <a:hlinkClick r:id="rId3"/>
              </a:rPr>
              <a:t>https://ac.nowcoder.com/acm/contest/view-submission?submissionId=50654295</a:t>
            </a:r>
            <a:endParaRPr lang="zh-CN" altLang="en-US" dirty="0">
              <a:solidFill>
                <a:schemeClr val="bg1"/>
              </a:solidFill>
            </a:endParaRPr>
          </a:p>
        </p:txBody>
      </p:sp>
      <p:sp>
        <p:nvSpPr>
          <p:cNvPr id="8" name="文本框 7">
            <a:extLst>
              <a:ext uri="{FF2B5EF4-FFF2-40B4-BE49-F238E27FC236}">
                <a16:creationId xmlns:a16="http://schemas.microsoft.com/office/drawing/2014/main" id="{F4EAD085-D39A-4BB2-A654-CCC2254180C0}"/>
              </a:ext>
            </a:extLst>
          </p:cNvPr>
          <p:cNvSpPr txBox="1"/>
          <p:nvPr/>
        </p:nvSpPr>
        <p:spPr>
          <a:xfrm>
            <a:off x="1060405" y="1993777"/>
            <a:ext cx="8419292" cy="369332"/>
          </a:xfrm>
          <a:prstGeom prst="rect">
            <a:avLst/>
          </a:prstGeom>
          <a:noFill/>
        </p:spPr>
        <p:txBody>
          <a:bodyPr wrap="none" rtlCol="0">
            <a:spAutoFit/>
          </a:bodyPr>
          <a:lstStyle/>
          <a:p>
            <a:r>
              <a:rPr lang="en-US" altLang="zh-CN" dirty="0">
                <a:solidFill>
                  <a:schemeClr val="bg1"/>
                </a:solidFill>
              </a:rPr>
              <a:t>C:</a:t>
            </a:r>
            <a:r>
              <a:rPr lang="en-US" altLang="zh-CN" dirty="0">
                <a:solidFill>
                  <a:schemeClr val="bg1"/>
                </a:solidFill>
                <a:hlinkClick r:id="rId4"/>
              </a:rPr>
              <a:t>https://ac.nowcoder.com/acm/contest/view-submission?submissionId=50654319</a:t>
            </a:r>
            <a:endParaRPr lang="zh-CN" altLang="en-US" dirty="0">
              <a:solidFill>
                <a:schemeClr val="bg1"/>
              </a:solidFill>
            </a:endParaRPr>
          </a:p>
        </p:txBody>
      </p:sp>
      <p:sp>
        <p:nvSpPr>
          <p:cNvPr id="10" name="文本框 9">
            <a:extLst>
              <a:ext uri="{FF2B5EF4-FFF2-40B4-BE49-F238E27FC236}">
                <a16:creationId xmlns:a16="http://schemas.microsoft.com/office/drawing/2014/main" id="{6D582200-F5A0-4DC6-8E66-EBD552858DFD}"/>
              </a:ext>
            </a:extLst>
          </p:cNvPr>
          <p:cNvSpPr txBox="1"/>
          <p:nvPr/>
        </p:nvSpPr>
        <p:spPr>
          <a:xfrm>
            <a:off x="1060405" y="2282260"/>
            <a:ext cx="8435323" cy="369332"/>
          </a:xfrm>
          <a:prstGeom prst="rect">
            <a:avLst/>
          </a:prstGeom>
          <a:noFill/>
        </p:spPr>
        <p:txBody>
          <a:bodyPr wrap="none" rtlCol="0">
            <a:spAutoFit/>
          </a:bodyPr>
          <a:lstStyle/>
          <a:p>
            <a:r>
              <a:rPr lang="en-US" altLang="zh-CN" dirty="0">
                <a:solidFill>
                  <a:schemeClr val="bg1"/>
                </a:solidFill>
              </a:rPr>
              <a:t>D:</a:t>
            </a:r>
            <a:r>
              <a:rPr lang="en-US" altLang="zh-CN" dirty="0">
                <a:solidFill>
                  <a:schemeClr val="bg1"/>
                </a:solidFill>
                <a:hlinkClick r:id="rId5"/>
              </a:rPr>
              <a:t>https://ac.nowcoder.com/acm/contest/view-submission?submissionId=50654343</a:t>
            </a:r>
            <a:endParaRPr lang="zh-CN" altLang="en-US" dirty="0">
              <a:solidFill>
                <a:schemeClr val="bg1"/>
              </a:solidFill>
            </a:endParaRPr>
          </a:p>
        </p:txBody>
      </p:sp>
      <p:sp>
        <p:nvSpPr>
          <p:cNvPr id="11" name="文本框 10">
            <a:extLst>
              <a:ext uri="{FF2B5EF4-FFF2-40B4-BE49-F238E27FC236}">
                <a16:creationId xmlns:a16="http://schemas.microsoft.com/office/drawing/2014/main" id="{421C75A4-86C0-4099-99EE-59282A582C45}"/>
              </a:ext>
            </a:extLst>
          </p:cNvPr>
          <p:cNvSpPr txBox="1"/>
          <p:nvPr/>
        </p:nvSpPr>
        <p:spPr>
          <a:xfrm>
            <a:off x="1060405" y="2591252"/>
            <a:ext cx="8392041" cy="369332"/>
          </a:xfrm>
          <a:prstGeom prst="rect">
            <a:avLst/>
          </a:prstGeom>
          <a:noFill/>
        </p:spPr>
        <p:txBody>
          <a:bodyPr wrap="none" rtlCol="0">
            <a:spAutoFit/>
          </a:bodyPr>
          <a:lstStyle/>
          <a:p>
            <a:r>
              <a:rPr lang="en-US" altLang="zh-CN" dirty="0">
                <a:solidFill>
                  <a:schemeClr val="bg1"/>
                </a:solidFill>
              </a:rPr>
              <a:t>E:</a:t>
            </a:r>
            <a:r>
              <a:rPr lang="en-US" altLang="zh-CN" dirty="0">
                <a:solidFill>
                  <a:schemeClr val="bg1"/>
                </a:solidFill>
                <a:hlinkClick r:id="rId6"/>
              </a:rPr>
              <a:t>https://ac.nowcoder.com/acm/contest/view-submission?submissionId=50654367</a:t>
            </a:r>
            <a:endParaRPr lang="zh-CN" altLang="en-US" dirty="0">
              <a:solidFill>
                <a:schemeClr val="bg1"/>
              </a:solidFill>
            </a:endParaRPr>
          </a:p>
        </p:txBody>
      </p:sp>
      <p:sp>
        <p:nvSpPr>
          <p:cNvPr id="12" name="文本框 11">
            <a:extLst>
              <a:ext uri="{FF2B5EF4-FFF2-40B4-BE49-F238E27FC236}">
                <a16:creationId xmlns:a16="http://schemas.microsoft.com/office/drawing/2014/main" id="{D63CB695-FF5A-4866-AC23-4889B7172905}"/>
              </a:ext>
            </a:extLst>
          </p:cNvPr>
          <p:cNvSpPr txBox="1"/>
          <p:nvPr/>
        </p:nvSpPr>
        <p:spPr>
          <a:xfrm>
            <a:off x="1060405" y="3019744"/>
            <a:ext cx="8387232" cy="369332"/>
          </a:xfrm>
          <a:prstGeom prst="rect">
            <a:avLst/>
          </a:prstGeom>
          <a:noFill/>
        </p:spPr>
        <p:txBody>
          <a:bodyPr wrap="none" rtlCol="0">
            <a:spAutoFit/>
          </a:bodyPr>
          <a:lstStyle/>
          <a:p>
            <a:r>
              <a:rPr lang="en-US" altLang="zh-CN" dirty="0">
                <a:solidFill>
                  <a:schemeClr val="bg1"/>
                </a:solidFill>
              </a:rPr>
              <a:t>F:</a:t>
            </a:r>
            <a:r>
              <a:rPr lang="en-US" altLang="zh-CN" dirty="0">
                <a:solidFill>
                  <a:schemeClr val="bg1"/>
                </a:solidFill>
                <a:hlinkClick r:id="rId7"/>
              </a:rPr>
              <a:t>https://ac.nowcoder.com/acm/contest/view-submission?submissionId=50654387</a:t>
            </a:r>
            <a:endParaRPr lang="zh-CN" altLang="en-US" dirty="0">
              <a:solidFill>
                <a:schemeClr val="bg1"/>
              </a:solidFill>
            </a:endParaRPr>
          </a:p>
        </p:txBody>
      </p:sp>
      <p:sp>
        <p:nvSpPr>
          <p:cNvPr id="13" name="文本框 12">
            <a:extLst>
              <a:ext uri="{FF2B5EF4-FFF2-40B4-BE49-F238E27FC236}">
                <a16:creationId xmlns:a16="http://schemas.microsoft.com/office/drawing/2014/main" id="{1C91E7BE-1F56-4336-86D8-7B9E7CD117FB}"/>
              </a:ext>
            </a:extLst>
          </p:cNvPr>
          <p:cNvSpPr txBox="1"/>
          <p:nvPr/>
        </p:nvSpPr>
        <p:spPr>
          <a:xfrm>
            <a:off x="1090863" y="3375252"/>
            <a:ext cx="8432117" cy="369332"/>
          </a:xfrm>
          <a:prstGeom prst="rect">
            <a:avLst/>
          </a:prstGeom>
          <a:noFill/>
        </p:spPr>
        <p:txBody>
          <a:bodyPr wrap="none" rtlCol="0">
            <a:spAutoFit/>
          </a:bodyPr>
          <a:lstStyle/>
          <a:p>
            <a:r>
              <a:rPr lang="en-US" altLang="zh-CN" dirty="0">
                <a:solidFill>
                  <a:schemeClr val="bg1"/>
                </a:solidFill>
              </a:rPr>
              <a:t>G:</a:t>
            </a:r>
            <a:r>
              <a:rPr lang="en-US" altLang="zh-CN" dirty="0">
                <a:solidFill>
                  <a:schemeClr val="bg1"/>
                </a:solidFill>
                <a:hlinkClick r:id="rId8"/>
              </a:rPr>
              <a:t>https://ac.nowcoder.com/acm/contest/view-submission?submissionId=50654449</a:t>
            </a:r>
            <a:endParaRPr lang="en-US" altLang="zh-CN" dirty="0">
              <a:solidFill>
                <a:schemeClr val="bg1"/>
              </a:solidFill>
            </a:endParaRPr>
          </a:p>
        </p:txBody>
      </p:sp>
      <p:sp>
        <p:nvSpPr>
          <p:cNvPr id="14" name="文本框 13">
            <a:extLst>
              <a:ext uri="{FF2B5EF4-FFF2-40B4-BE49-F238E27FC236}">
                <a16:creationId xmlns:a16="http://schemas.microsoft.com/office/drawing/2014/main" id="{183CF422-2356-4AC2-97AE-CE1199A90751}"/>
              </a:ext>
            </a:extLst>
          </p:cNvPr>
          <p:cNvSpPr txBox="1"/>
          <p:nvPr/>
        </p:nvSpPr>
        <p:spPr>
          <a:xfrm>
            <a:off x="1090863" y="4007397"/>
            <a:ext cx="8436925" cy="369332"/>
          </a:xfrm>
          <a:prstGeom prst="rect">
            <a:avLst/>
          </a:prstGeom>
          <a:noFill/>
        </p:spPr>
        <p:txBody>
          <a:bodyPr wrap="none" rtlCol="0">
            <a:spAutoFit/>
          </a:bodyPr>
          <a:lstStyle/>
          <a:p>
            <a:r>
              <a:rPr lang="en-US" altLang="zh-CN" dirty="0">
                <a:solidFill>
                  <a:schemeClr val="bg1"/>
                </a:solidFill>
              </a:rPr>
              <a:t>H:</a:t>
            </a:r>
            <a:r>
              <a:rPr lang="en-US" altLang="zh-CN" dirty="0">
                <a:solidFill>
                  <a:schemeClr val="bg1"/>
                </a:solidFill>
                <a:hlinkClick r:id="rId9"/>
              </a:rPr>
              <a:t>https://ac.nowcoder.com/acm/contest/view-submission?submissionId=50654490</a:t>
            </a:r>
            <a:endParaRPr lang="zh-CN" altLang="en-US" dirty="0">
              <a:solidFill>
                <a:schemeClr val="bg1"/>
              </a:solidFill>
            </a:endParaRPr>
          </a:p>
        </p:txBody>
      </p:sp>
      <p:sp>
        <p:nvSpPr>
          <p:cNvPr id="15" name="文本框 14">
            <a:extLst>
              <a:ext uri="{FF2B5EF4-FFF2-40B4-BE49-F238E27FC236}">
                <a16:creationId xmlns:a16="http://schemas.microsoft.com/office/drawing/2014/main" id="{A71AF0CB-D7FC-45D8-A08D-10056191C3B8}"/>
              </a:ext>
            </a:extLst>
          </p:cNvPr>
          <p:cNvSpPr txBox="1"/>
          <p:nvPr/>
        </p:nvSpPr>
        <p:spPr>
          <a:xfrm>
            <a:off x="1102884" y="4319944"/>
            <a:ext cx="8334333" cy="369332"/>
          </a:xfrm>
          <a:prstGeom prst="rect">
            <a:avLst/>
          </a:prstGeom>
          <a:noFill/>
        </p:spPr>
        <p:txBody>
          <a:bodyPr wrap="none" rtlCol="0">
            <a:spAutoFit/>
          </a:bodyPr>
          <a:lstStyle/>
          <a:p>
            <a:r>
              <a:rPr lang="en-US" altLang="zh-CN" dirty="0">
                <a:solidFill>
                  <a:schemeClr val="bg1"/>
                </a:solidFill>
              </a:rPr>
              <a:t>I:</a:t>
            </a:r>
            <a:r>
              <a:rPr lang="en-US" altLang="zh-CN" dirty="0">
                <a:solidFill>
                  <a:schemeClr val="bg1"/>
                </a:solidFill>
                <a:hlinkClick r:id="rId10"/>
              </a:rPr>
              <a:t>https://ac.nowcoder.com/acm/contest/view-submission?submissionId=50654514</a:t>
            </a:r>
            <a:endParaRPr lang="zh-CN" altLang="en-US" dirty="0">
              <a:solidFill>
                <a:schemeClr val="bg1"/>
              </a:solidFill>
            </a:endParaRPr>
          </a:p>
        </p:txBody>
      </p:sp>
      <p:sp>
        <p:nvSpPr>
          <p:cNvPr id="16" name="文本框 15">
            <a:extLst>
              <a:ext uri="{FF2B5EF4-FFF2-40B4-BE49-F238E27FC236}">
                <a16:creationId xmlns:a16="http://schemas.microsoft.com/office/drawing/2014/main" id="{BD3FB3CC-6D29-4DA7-8C4A-439B9FAC633F}"/>
              </a:ext>
            </a:extLst>
          </p:cNvPr>
          <p:cNvSpPr txBox="1"/>
          <p:nvPr/>
        </p:nvSpPr>
        <p:spPr>
          <a:xfrm>
            <a:off x="1111702" y="4738998"/>
            <a:ext cx="8384026" cy="369332"/>
          </a:xfrm>
          <a:prstGeom prst="rect">
            <a:avLst/>
          </a:prstGeom>
          <a:noFill/>
        </p:spPr>
        <p:txBody>
          <a:bodyPr wrap="none" rtlCol="0">
            <a:spAutoFit/>
          </a:bodyPr>
          <a:lstStyle/>
          <a:p>
            <a:r>
              <a:rPr lang="en-US" altLang="zh-CN" dirty="0">
                <a:solidFill>
                  <a:schemeClr val="bg1"/>
                </a:solidFill>
              </a:rPr>
              <a:t>J:</a:t>
            </a:r>
            <a:r>
              <a:rPr lang="en-US" altLang="zh-CN" dirty="0">
                <a:solidFill>
                  <a:schemeClr val="bg1"/>
                </a:solidFill>
                <a:hlinkClick r:id="rId11"/>
              </a:rPr>
              <a:t>https://ac.nowcoder.com/acm/contest/view-submission?submissionId=50654551</a:t>
            </a:r>
            <a:endParaRPr lang="zh-CN" altLang="en-US" dirty="0">
              <a:solidFill>
                <a:schemeClr val="bg1"/>
              </a:solidFill>
            </a:endParaRPr>
          </a:p>
        </p:txBody>
      </p:sp>
      <p:sp>
        <p:nvSpPr>
          <p:cNvPr id="17" name="文本框 16">
            <a:extLst>
              <a:ext uri="{FF2B5EF4-FFF2-40B4-BE49-F238E27FC236}">
                <a16:creationId xmlns:a16="http://schemas.microsoft.com/office/drawing/2014/main" id="{44A17AD2-170A-43E0-A824-EA9EF0FD631F}"/>
              </a:ext>
            </a:extLst>
          </p:cNvPr>
          <p:cNvSpPr txBox="1"/>
          <p:nvPr/>
        </p:nvSpPr>
        <p:spPr>
          <a:xfrm>
            <a:off x="1106892" y="5158052"/>
            <a:ext cx="8404865" cy="369332"/>
          </a:xfrm>
          <a:prstGeom prst="rect">
            <a:avLst/>
          </a:prstGeom>
          <a:noFill/>
        </p:spPr>
        <p:txBody>
          <a:bodyPr wrap="none" rtlCol="0">
            <a:spAutoFit/>
          </a:bodyPr>
          <a:lstStyle/>
          <a:p>
            <a:r>
              <a:rPr lang="en-US" altLang="zh-CN" dirty="0">
                <a:solidFill>
                  <a:schemeClr val="bg1"/>
                </a:solidFill>
              </a:rPr>
              <a:t>K:</a:t>
            </a:r>
            <a:r>
              <a:rPr lang="en-US" altLang="zh-CN" dirty="0">
                <a:solidFill>
                  <a:schemeClr val="bg1"/>
                </a:solidFill>
                <a:hlinkClick r:id="rId12"/>
              </a:rPr>
              <a:t>https://ac.nowcoder.com/acm/contest/view-submission?submissionId=50654582</a:t>
            </a:r>
            <a:endParaRPr lang="zh-CN" altLang="en-US" dirty="0">
              <a:solidFill>
                <a:schemeClr val="bg1"/>
              </a:solidFill>
            </a:endParaRPr>
          </a:p>
        </p:txBody>
      </p:sp>
      <p:sp>
        <p:nvSpPr>
          <p:cNvPr id="19" name="文本框 18">
            <a:extLst>
              <a:ext uri="{FF2B5EF4-FFF2-40B4-BE49-F238E27FC236}">
                <a16:creationId xmlns:a16="http://schemas.microsoft.com/office/drawing/2014/main" id="{DD152C7A-B5A0-46F6-92F0-45B460141E27}"/>
              </a:ext>
            </a:extLst>
          </p:cNvPr>
          <p:cNvSpPr txBox="1"/>
          <p:nvPr/>
        </p:nvSpPr>
        <p:spPr>
          <a:xfrm>
            <a:off x="1111702" y="5577106"/>
            <a:ext cx="8635697" cy="369332"/>
          </a:xfrm>
          <a:prstGeom prst="rect">
            <a:avLst/>
          </a:prstGeom>
          <a:noFill/>
        </p:spPr>
        <p:txBody>
          <a:bodyPr wrap="none" rtlCol="0">
            <a:spAutoFit/>
          </a:bodyPr>
          <a:lstStyle/>
          <a:p>
            <a:r>
              <a:rPr lang="en-US" altLang="zh-CN" dirty="0">
                <a:solidFill>
                  <a:schemeClr val="bg1"/>
                </a:solidFill>
              </a:rPr>
              <a:t>L,M:</a:t>
            </a:r>
            <a:r>
              <a:rPr lang="en-US" altLang="zh-CN" dirty="0">
                <a:solidFill>
                  <a:schemeClr val="bg1"/>
                </a:solidFill>
                <a:hlinkClick r:id="rId13"/>
              </a:rPr>
              <a:t>https://ac.nowcoder.com/</a:t>
            </a:r>
            <a:r>
              <a:rPr lang="en-US" altLang="zh-CN" dirty="0" err="1">
                <a:solidFill>
                  <a:schemeClr val="bg1"/>
                </a:solidFill>
                <a:hlinkClick r:id="rId13"/>
              </a:rPr>
              <a:t>acm</a:t>
            </a:r>
            <a:r>
              <a:rPr lang="en-US" altLang="zh-CN" dirty="0">
                <a:solidFill>
                  <a:schemeClr val="bg1"/>
                </a:solidFill>
                <a:hlinkClick r:id="rId13"/>
              </a:rPr>
              <a:t>/contest/</a:t>
            </a:r>
            <a:r>
              <a:rPr lang="en-US" altLang="zh-CN" dirty="0" err="1">
                <a:solidFill>
                  <a:schemeClr val="bg1"/>
                </a:solidFill>
                <a:hlinkClick r:id="rId13"/>
              </a:rPr>
              <a:t>view-submission?submissionId</a:t>
            </a:r>
            <a:r>
              <a:rPr lang="en-US" altLang="zh-CN" dirty="0">
                <a:solidFill>
                  <a:schemeClr val="bg1"/>
                </a:solidFill>
                <a:hlinkClick r:id="rId13"/>
              </a:rPr>
              <a:t>=50654200</a:t>
            </a:r>
            <a:endParaRPr lang="zh-CN" altLang="en-US" dirty="0">
              <a:solidFill>
                <a:schemeClr val="bg1"/>
              </a:solidFill>
            </a:endParaRPr>
          </a:p>
        </p:txBody>
      </p:sp>
      <p:sp>
        <p:nvSpPr>
          <p:cNvPr id="20" name="文本框 19">
            <a:extLst>
              <a:ext uri="{FF2B5EF4-FFF2-40B4-BE49-F238E27FC236}">
                <a16:creationId xmlns:a16="http://schemas.microsoft.com/office/drawing/2014/main" id="{3CF30701-74AF-4E64-9FCE-28C69F1B4966}"/>
              </a:ext>
            </a:extLst>
          </p:cNvPr>
          <p:cNvSpPr txBox="1"/>
          <p:nvPr/>
        </p:nvSpPr>
        <p:spPr>
          <a:xfrm>
            <a:off x="1060405" y="3683979"/>
            <a:ext cx="9105378" cy="369332"/>
          </a:xfrm>
          <a:prstGeom prst="rect">
            <a:avLst/>
          </a:prstGeom>
          <a:noFill/>
        </p:spPr>
        <p:txBody>
          <a:bodyPr wrap="none" rtlCol="0">
            <a:spAutoFit/>
          </a:bodyPr>
          <a:lstStyle/>
          <a:p>
            <a:r>
              <a:rPr lang="en-US" altLang="zh-CN" dirty="0">
                <a:solidFill>
                  <a:schemeClr val="bg1"/>
                </a:solidFill>
              </a:rPr>
              <a:t>O(1)LCA: </a:t>
            </a:r>
            <a:r>
              <a:rPr lang="en-US" altLang="zh-CN" dirty="0">
                <a:solidFill>
                  <a:schemeClr val="bg1"/>
                </a:solidFill>
                <a:hlinkClick r:id="rId14"/>
              </a:rPr>
              <a:t>https://ac.nowcoder.com/acm/contest/view-submission?submissionId=50654457</a:t>
            </a:r>
            <a:endParaRPr lang="zh-CN" altLang="en-US" dirty="0">
              <a:solidFill>
                <a:schemeClr val="bg1"/>
              </a:solidFill>
            </a:endParaRPr>
          </a:p>
        </p:txBody>
      </p:sp>
    </p:spTree>
    <p:extLst>
      <p:ext uri="{BB962C8B-B14F-4D97-AF65-F5344CB8AC3E}">
        <p14:creationId xmlns:p14="http://schemas.microsoft.com/office/powerpoint/2010/main" val="380942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加载项 4" title="Web Viewer">
                <a:extLst>
                  <a:ext uri="{FF2B5EF4-FFF2-40B4-BE49-F238E27FC236}">
                    <a16:creationId xmlns:a16="http://schemas.microsoft.com/office/drawing/2014/main" id="{53668A4B-4690-40D7-8FB9-4C553E10EFE8}"/>
                  </a:ext>
                </a:extLst>
              </p:cNvPr>
              <p:cNvGraphicFramePr>
                <a:graphicFrameLocks noGrp="1"/>
              </p:cNvGraphicFramePr>
              <p:nvPr>
                <p:extLst>
                  <p:ext uri="{D42A27DB-BD31-4B8C-83A1-F6EECF244321}">
                    <p14:modId xmlns:p14="http://schemas.microsoft.com/office/powerpoint/2010/main" val="3754871655"/>
                  </p:ext>
                </p:extLst>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加载项 4" title="Web Viewer">
                <a:extLst>
                  <a:ext uri="{FF2B5EF4-FFF2-40B4-BE49-F238E27FC236}">
                    <a16:creationId xmlns:a16="http://schemas.microsoft.com/office/drawing/2014/main" id="{53668A4B-4690-40D7-8FB9-4C553E10EFE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Tree>
    <p:extLst>
      <p:ext uri="{BB962C8B-B14F-4D97-AF65-F5344CB8AC3E}">
        <p14:creationId xmlns:p14="http://schemas.microsoft.com/office/powerpoint/2010/main" val="106294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ADEEF-5FDA-4DAA-9B52-A9EFCF72C071}"/>
              </a:ext>
            </a:extLst>
          </p:cNvPr>
          <p:cNvSpPr>
            <a:spLocks noGrp="1"/>
          </p:cNvSpPr>
          <p:nvPr>
            <p:ph type="title"/>
          </p:nvPr>
        </p:nvSpPr>
        <p:spPr/>
        <p:txBody>
          <a:bodyPr/>
          <a:lstStyle/>
          <a:p>
            <a:r>
              <a:rPr lang="zh-CN" altLang="en-US" dirty="0"/>
              <a:t>花絮</a:t>
            </a:r>
          </a:p>
        </p:txBody>
      </p:sp>
      <p:sp>
        <p:nvSpPr>
          <p:cNvPr id="6" name="文本框 5">
            <a:extLst>
              <a:ext uri="{FF2B5EF4-FFF2-40B4-BE49-F238E27FC236}">
                <a16:creationId xmlns:a16="http://schemas.microsoft.com/office/drawing/2014/main" id="{50837F14-7618-46E6-A897-6FAE31D27A5A}"/>
              </a:ext>
            </a:extLst>
          </p:cNvPr>
          <p:cNvSpPr txBox="1"/>
          <p:nvPr/>
        </p:nvSpPr>
        <p:spPr>
          <a:xfrm>
            <a:off x="6412616" y="1932973"/>
            <a:ext cx="4358936" cy="2031325"/>
          </a:xfrm>
          <a:prstGeom prst="rect">
            <a:avLst/>
          </a:prstGeom>
          <a:noFill/>
        </p:spPr>
        <p:txBody>
          <a:bodyPr wrap="square" rtlCol="0">
            <a:spAutoFit/>
          </a:bodyPr>
          <a:lstStyle/>
          <a:p>
            <a:r>
              <a:rPr lang="zh-CN" altLang="en-US" dirty="0">
                <a:solidFill>
                  <a:schemeClr val="bg1"/>
                </a:solidFill>
              </a:rPr>
              <a:t>       由于不知道什么原因，这次出题和和一些比赛上的题居然出现了神奇的完全一致，导致于不得不换题，所以这套题已经算是改头换面了，相对于之前的题来说，比较板子，难度比之前的一套会低许多。</a:t>
            </a:r>
            <a:endParaRPr lang="en-US" altLang="zh-CN" dirty="0">
              <a:solidFill>
                <a:schemeClr val="bg1"/>
              </a:solidFill>
            </a:endParaRPr>
          </a:p>
          <a:p>
            <a:r>
              <a:rPr lang="en-US" altLang="zh-CN" dirty="0">
                <a:solidFill>
                  <a:schemeClr val="bg1"/>
                </a:solidFill>
              </a:rPr>
              <a:t>        </a:t>
            </a:r>
            <a:r>
              <a:rPr lang="zh-CN" altLang="en-US" dirty="0">
                <a:solidFill>
                  <a:schemeClr val="bg1"/>
                </a:solidFill>
              </a:rPr>
              <a:t>非常感谢内测巨巨帮忙修正许多问题，才让这次比赛可以完善的举行下来。</a:t>
            </a:r>
          </a:p>
        </p:txBody>
      </p:sp>
      <p:pic>
        <p:nvPicPr>
          <p:cNvPr id="8" name="图片 7">
            <a:extLst>
              <a:ext uri="{FF2B5EF4-FFF2-40B4-BE49-F238E27FC236}">
                <a16:creationId xmlns:a16="http://schemas.microsoft.com/office/drawing/2014/main" id="{DADA6DF8-F963-46D8-9CD7-9397D96B635F}"/>
              </a:ext>
            </a:extLst>
          </p:cNvPr>
          <p:cNvPicPr>
            <a:picLocks noChangeAspect="1"/>
          </p:cNvPicPr>
          <p:nvPr/>
        </p:nvPicPr>
        <p:blipFill>
          <a:blip r:embed="rId2"/>
          <a:stretch>
            <a:fillRect/>
          </a:stretch>
        </p:blipFill>
        <p:spPr>
          <a:xfrm>
            <a:off x="1420448" y="1766726"/>
            <a:ext cx="3515423" cy="2363818"/>
          </a:xfrm>
          <a:prstGeom prst="rect">
            <a:avLst/>
          </a:prstGeom>
        </p:spPr>
      </p:pic>
      <p:sp>
        <p:nvSpPr>
          <p:cNvPr id="3" name="文本框 2">
            <a:extLst>
              <a:ext uri="{FF2B5EF4-FFF2-40B4-BE49-F238E27FC236}">
                <a16:creationId xmlns:a16="http://schemas.microsoft.com/office/drawing/2014/main" id="{55ED1559-32EC-46A0-9414-3DE5C993BDE6}"/>
              </a:ext>
            </a:extLst>
          </p:cNvPr>
          <p:cNvSpPr txBox="1"/>
          <p:nvPr/>
        </p:nvSpPr>
        <p:spPr>
          <a:xfrm>
            <a:off x="700612" y="5078027"/>
            <a:ext cx="11001730" cy="461665"/>
          </a:xfrm>
          <a:prstGeom prst="rect">
            <a:avLst/>
          </a:prstGeom>
          <a:noFill/>
        </p:spPr>
        <p:txBody>
          <a:bodyPr wrap="none" rtlCol="0">
            <a:spAutoFit/>
          </a:bodyPr>
          <a:lstStyle/>
          <a:p>
            <a:r>
              <a:rPr lang="zh-CN" altLang="en-US" sz="2400" dirty="0">
                <a:solidFill>
                  <a:schemeClr val="bg1"/>
                </a:solidFill>
              </a:rPr>
              <a:t>题面问题还是比较多，可能是我语文不好的原因，</a:t>
            </a:r>
            <a:r>
              <a:rPr lang="en-US" altLang="zh-CN" sz="2400" dirty="0">
                <a:solidFill>
                  <a:schemeClr val="bg1"/>
                </a:solidFill>
              </a:rPr>
              <a:t>QAQ</a:t>
            </a:r>
            <a:r>
              <a:rPr lang="zh-CN" altLang="en-US" sz="2400" dirty="0">
                <a:solidFill>
                  <a:schemeClr val="bg1"/>
                </a:solidFill>
              </a:rPr>
              <a:t>，影响的大家的比赛体验</a:t>
            </a:r>
          </a:p>
        </p:txBody>
      </p:sp>
    </p:spTree>
    <p:extLst>
      <p:ext uri="{BB962C8B-B14F-4D97-AF65-F5344CB8AC3E}">
        <p14:creationId xmlns:p14="http://schemas.microsoft.com/office/powerpoint/2010/main" val="21125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27DC36-5A12-4CE8-AEC0-E9A18C7FF4BE}"/>
              </a:ext>
            </a:extLst>
          </p:cNvPr>
          <p:cNvPicPr>
            <a:picLocks noChangeAspect="1"/>
          </p:cNvPicPr>
          <p:nvPr/>
        </p:nvPicPr>
        <p:blipFill>
          <a:blip r:embed="rId2"/>
          <a:stretch>
            <a:fillRect/>
          </a:stretch>
        </p:blipFill>
        <p:spPr>
          <a:xfrm>
            <a:off x="1131044" y="900855"/>
            <a:ext cx="3587184" cy="5056289"/>
          </a:xfrm>
          <a:prstGeom prst="rect">
            <a:avLst/>
          </a:prstGeom>
        </p:spPr>
      </p:pic>
      <p:pic>
        <p:nvPicPr>
          <p:cNvPr id="9" name="图片 8">
            <a:extLst>
              <a:ext uri="{FF2B5EF4-FFF2-40B4-BE49-F238E27FC236}">
                <a16:creationId xmlns:a16="http://schemas.microsoft.com/office/drawing/2014/main" id="{DBEB22CC-DE56-4AC6-821C-0916AFABF17C}"/>
              </a:ext>
            </a:extLst>
          </p:cNvPr>
          <p:cNvPicPr>
            <a:picLocks noChangeAspect="1"/>
          </p:cNvPicPr>
          <p:nvPr/>
        </p:nvPicPr>
        <p:blipFill>
          <a:blip r:embed="rId3"/>
          <a:stretch>
            <a:fillRect/>
          </a:stretch>
        </p:blipFill>
        <p:spPr>
          <a:xfrm>
            <a:off x="4947676" y="989634"/>
            <a:ext cx="4184838" cy="3484713"/>
          </a:xfrm>
          <a:prstGeom prst="rect">
            <a:avLst/>
          </a:prstGeom>
        </p:spPr>
      </p:pic>
      <p:sp>
        <p:nvSpPr>
          <p:cNvPr id="10" name="文本框 9">
            <a:extLst>
              <a:ext uri="{FF2B5EF4-FFF2-40B4-BE49-F238E27FC236}">
                <a16:creationId xmlns:a16="http://schemas.microsoft.com/office/drawing/2014/main" id="{26D67478-9975-4E00-8747-405CF6371439}"/>
              </a:ext>
            </a:extLst>
          </p:cNvPr>
          <p:cNvSpPr txBox="1"/>
          <p:nvPr/>
        </p:nvSpPr>
        <p:spPr>
          <a:xfrm>
            <a:off x="5252285" y="4643021"/>
            <a:ext cx="3599062" cy="369332"/>
          </a:xfrm>
          <a:prstGeom prst="rect">
            <a:avLst/>
          </a:prstGeom>
          <a:noFill/>
        </p:spPr>
        <p:txBody>
          <a:bodyPr wrap="none" rtlCol="0">
            <a:spAutoFit/>
          </a:bodyPr>
          <a:lstStyle/>
          <a:p>
            <a:r>
              <a:rPr lang="en-US" altLang="zh-CN" dirty="0">
                <a:solidFill>
                  <a:schemeClr val="bg1"/>
                </a:solidFill>
              </a:rPr>
              <a:t>OI</a:t>
            </a:r>
            <a:r>
              <a:rPr lang="zh-CN" altLang="en-US" dirty="0">
                <a:solidFill>
                  <a:schemeClr val="bg1"/>
                </a:solidFill>
              </a:rPr>
              <a:t>爷名不虚传，被</a:t>
            </a:r>
            <a:r>
              <a:rPr lang="en-US" altLang="zh-CN" dirty="0">
                <a:solidFill>
                  <a:schemeClr val="bg1"/>
                </a:solidFill>
              </a:rPr>
              <a:t>OI</a:t>
            </a:r>
            <a:r>
              <a:rPr lang="zh-CN" altLang="en-US" dirty="0">
                <a:solidFill>
                  <a:schemeClr val="bg1"/>
                </a:solidFill>
              </a:rPr>
              <a:t>爷打烂了</a:t>
            </a:r>
            <a:r>
              <a:rPr lang="en-US" altLang="zh-CN" dirty="0">
                <a:solidFill>
                  <a:schemeClr val="bg1"/>
                </a:solidFill>
              </a:rPr>
              <a:t>,</a:t>
            </a:r>
            <a:r>
              <a:rPr lang="en-US" altLang="zh-CN" dirty="0" err="1">
                <a:solidFill>
                  <a:schemeClr val="bg1"/>
                </a:solidFill>
              </a:rPr>
              <a:t>Orz</a:t>
            </a:r>
            <a:endParaRPr lang="en-US" altLang="zh-CN" dirty="0">
              <a:solidFill>
                <a:schemeClr val="bg1"/>
              </a:solidFill>
            </a:endParaRPr>
          </a:p>
        </p:txBody>
      </p:sp>
      <p:sp>
        <p:nvSpPr>
          <p:cNvPr id="11" name="对话气泡: 椭圆形 10">
            <a:extLst>
              <a:ext uri="{FF2B5EF4-FFF2-40B4-BE49-F238E27FC236}">
                <a16:creationId xmlns:a16="http://schemas.microsoft.com/office/drawing/2014/main" id="{4CD1454F-072D-42E3-9385-D2DDF57667EE}"/>
              </a:ext>
            </a:extLst>
          </p:cNvPr>
          <p:cNvSpPr/>
          <p:nvPr/>
        </p:nvSpPr>
        <p:spPr>
          <a:xfrm>
            <a:off x="9498197" y="1145220"/>
            <a:ext cx="1882976" cy="2283780"/>
          </a:xfrm>
          <a:prstGeom prst="wedgeEllipseCallout">
            <a:avLst>
              <a:gd name="adj1" fmla="val -171232"/>
              <a:gd name="adj2" fmla="val 77660"/>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dirty="0"/>
              <a:t>用他的</a:t>
            </a:r>
            <a:r>
              <a:rPr lang="en-US" altLang="zh-CN" dirty="0"/>
              <a:t>O1 LCA</a:t>
            </a:r>
            <a:r>
              <a:rPr lang="zh-CN" altLang="en-US" dirty="0"/>
              <a:t>当</a:t>
            </a:r>
            <a:r>
              <a:rPr lang="en-US" altLang="zh-CN" dirty="0"/>
              <a:t>Std</a:t>
            </a:r>
          </a:p>
          <a:p>
            <a:pPr algn="ctr"/>
            <a:r>
              <a:rPr lang="zh-CN" altLang="en-US" dirty="0"/>
              <a:t>怕不是时限可以在少两秒</a:t>
            </a:r>
          </a:p>
        </p:txBody>
      </p:sp>
    </p:spTree>
    <p:extLst>
      <p:ext uri="{BB962C8B-B14F-4D97-AF65-F5344CB8AC3E}">
        <p14:creationId xmlns:p14="http://schemas.microsoft.com/office/powerpoint/2010/main" val="343954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C9E1E-0C02-428D-A4E8-6740D25D0109}"/>
              </a:ext>
            </a:extLst>
          </p:cNvPr>
          <p:cNvSpPr>
            <a:spLocks noGrp="1"/>
          </p:cNvSpPr>
          <p:nvPr>
            <p:ph type="title"/>
          </p:nvPr>
        </p:nvSpPr>
        <p:spPr/>
        <p:txBody>
          <a:bodyPr/>
          <a:lstStyle/>
          <a:p>
            <a:r>
              <a:rPr lang="zh-CN" altLang="en-US" b="0" i="0" u="none" strike="noStrike" dirty="0">
                <a:solidFill>
                  <a:srgbClr val="25BB9B"/>
                </a:solidFill>
                <a:effectLst/>
                <a:latin typeface="system"/>
              </a:rPr>
              <a:t>小沙的杀球</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49EB1D-9B16-4162-8342-DB94657C453F}"/>
                  </a:ext>
                </a:extLst>
              </p:cNvPr>
              <p:cNvSpPr>
                <a:spLocks noGrp="1"/>
              </p:cNvSpPr>
              <p:nvPr>
                <p:ph idx="1"/>
              </p:nvPr>
            </p:nvSpPr>
            <p:spPr>
              <a:xfrm>
                <a:off x="838200" y="1825625"/>
                <a:ext cx="10515600" cy="3796577"/>
              </a:xfrm>
            </p:spPr>
            <p:txBody>
              <a:bodyPr>
                <a:normAutofit lnSpcReduction="10000"/>
              </a:bodyPr>
              <a:lstStyle/>
              <a:p>
                <a:r>
                  <a:rPr lang="zh-CN" altLang="en-US" dirty="0"/>
                  <a:t>签到</a:t>
                </a:r>
                <a:endParaRPr lang="en-US" altLang="zh-CN" dirty="0"/>
              </a:p>
              <a:p>
                <a:r>
                  <a:rPr lang="zh-CN" altLang="en-US" dirty="0"/>
                  <a:t>贪心</a:t>
                </a:r>
                <a:endParaRPr lang="en-US" altLang="zh-CN" dirty="0"/>
              </a:p>
              <a:p>
                <a:r>
                  <a:rPr lang="zh-CN" altLang="en-US" dirty="0"/>
                  <a:t>模拟</a:t>
                </a:r>
                <a:endParaRPr lang="en-US" altLang="zh-CN" dirty="0"/>
              </a:p>
              <a:p>
                <a:endParaRPr lang="en-US" altLang="zh-CN" dirty="0"/>
              </a:p>
              <a:p>
                <a:r>
                  <a:rPr lang="zh-CN" altLang="en-US" dirty="0"/>
                  <a:t>证明：如果你能够杀球但不杀球，虽然回复了体力，但你后续可能会没有机会继续杀球，并且杀球次数相同，那么回复的体力是相同的，所以在同等条件下，我们应该尽可能多的杀球。</a:t>
                </a:r>
                <a:endParaRPr lang="en-US" altLang="zh-CN" dirty="0"/>
              </a:p>
              <a:p>
                <a:r>
                  <a:rPr lang="zh-CN" altLang="en-US" dirty="0"/>
                  <a:t>时间复杂度</a:t>
                </a:r>
                <a14:m>
                  <m:oMath xmlns:m="http://schemas.openxmlformats.org/officeDocument/2006/math">
                    <m:r>
                      <m:rPr>
                        <m:sty m:val="p"/>
                      </m:rPr>
                      <a:rPr lang="en-US" altLang="zh-CN">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zh-CN" altLang="en-US" dirty="0"/>
              </a:p>
            </p:txBody>
          </p:sp>
        </mc:Choice>
        <mc:Fallback xmlns="">
          <p:sp>
            <p:nvSpPr>
              <p:cNvPr id="3" name="内容占位符 2">
                <a:extLst>
                  <a:ext uri="{FF2B5EF4-FFF2-40B4-BE49-F238E27FC236}">
                    <a16:creationId xmlns:a16="http://schemas.microsoft.com/office/drawing/2014/main" id="{BE49EB1D-9B16-4162-8342-DB94657C453F}"/>
                  </a:ext>
                </a:extLst>
              </p:cNvPr>
              <p:cNvSpPr>
                <a:spLocks noGrp="1" noRot="1" noChangeAspect="1" noMove="1" noResize="1" noEditPoints="1" noAdjustHandles="1" noChangeArrowheads="1" noChangeShapeType="1" noTextEdit="1"/>
              </p:cNvSpPr>
              <p:nvPr>
                <p:ph idx="1"/>
              </p:nvPr>
            </p:nvSpPr>
            <p:spPr>
              <a:xfrm>
                <a:off x="838200" y="1825625"/>
                <a:ext cx="10515600" cy="3796577"/>
              </a:xfrm>
              <a:blipFill>
                <a:blip r:embed="rId2"/>
                <a:stretch>
                  <a:fillRect l="-1043" t="-3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3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C10EF-0FB0-4F6C-BB15-E6FC3E361563}"/>
              </a:ext>
            </a:extLst>
          </p:cNvPr>
          <p:cNvSpPr>
            <a:spLocks noGrp="1"/>
          </p:cNvSpPr>
          <p:nvPr>
            <p:ph type="title"/>
          </p:nvPr>
        </p:nvSpPr>
        <p:spPr/>
        <p:txBody>
          <a:bodyPr/>
          <a:lstStyle/>
          <a:p>
            <a:r>
              <a:rPr lang="zh-CN" altLang="en-US" b="0" i="0" u="none" strike="noStrike" dirty="0">
                <a:solidFill>
                  <a:srgbClr val="25BB9B"/>
                </a:solidFill>
                <a:effectLst/>
                <a:latin typeface="system"/>
              </a:rPr>
              <a:t>小沙的步伐</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1DA931-C33E-4EBD-BBF9-0191B69551F8}"/>
                  </a:ext>
                </a:extLst>
              </p:cNvPr>
              <p:cNvSpPr>
                <a:spLocks noGrp="1"/>
              </p:cNvSpPr>
              <p:nvPr>
                <p:ph idx="1"/>
              </p:nvPr>
            </p:nvSpPr>
            <p:spPr/>
            <p:txBody>
              <a:bodyPr/>
              <a:lstStyle/>
              <a:p>
                <a:r>
                  <a:rPr lang="zh-CN" altLang="en-US" dirty="0"/>
                  <a:t>签到</a:t>
                </a:r>
                <a:endParaRPr lang="en-US" altLang="zh-CN" dirty="0"/>
              </a:p>
              <a:p>
                <a:r>
                  <a:rPr lang="zh-CN" altLang="en-US" dirty="0"/>
                  <a:t>模拟</a:t>
                </a:r>
                <a:endParaRPr lang="en-US" altLang="zh-CN" dirty="0"/>
              </a:p>
              <a:p>
                <a:r>
                  <a:rPr lang="zh-CN" altLang="en-US" dirty="0"/>
                  <a:t>桶</a:t>
                </a:r>
                <a:endParaRPr lang="en-US" altLang="zh-CN" dirty="0"/>
              </a:p>
              <a:p>
                <a:r>
                  <a:rPr lang="zh-CN" altLang="en-US" dirty="0"/>
                  <a:t>语法</a:t>
                </a:r>
                <a:endParaRPr lang="en-US" altLang="zh-CN" dirty="0"/>
              </a:p>
              <a:p>
                <a:endParaRPr lang="en-US" altLang="zh-CN" dirty="0"/>
              </a:p>
              <a:p>
                <a:r>
                  <a:rPr lang="zh-CN" altLang="en-US" dirty="0"/>
                  <a:t>我们只需要依照题意，对非</a:t>
                </a:r>
                <a:r>
                  <a:rPr lang="en-US" altLang="zh-CN" dirty="0"/>
                  <a:t>5</a:t>
                </a:r>
                <a:r>
                  <a:rPr lang="zh-CN" altLang="en-US" dirty="0"/>
                  <a:t>以外的点添加一次次数的同时对</a:t>
                </a:r>
                <a:r>
                  <a:rPr lang="en-US" altLang="zh-CN" dirty="0"/>
                  <a:t>5</a:t>
                </a:r>
                <a:r>
                  <a:rPr lang="zh-CN" altLang="en-US" dirty="0"/>
                  <a:t>添加一次即可。</a:t>
                </a:r>
                <a:endParaRPr lang="en-US" altLang="zh-CN" dirty="0"/>
              </a:p>
              <a:p>
                <a:r>
                  <a:rPr lang="zh-CN" altLang="en-US" dirty="0"/>
                  <a:t>时间复杂度</a:t>
                </a:r>
                <a14:m>
                  <m:oMath xmlns:m="http://schemas.openxmlformats.org/officeDocument/2006/math">
                    <m:r>
                      <m:rPr>
                        <m:sty m:val="p"/>
                      </m:rPr>
                      <a:rPr lang="en-US" altLang="zh-CN">
                        <a:latin typeface="Cambria Math" panose="02040503050406030204" pitchFamily="18" charset="0"/>
                      </a:rPr>
                      <m:t>O</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3C1DA931-C33E-4EBD-BBF9-0191B69551F8}"/>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150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2590AB75-94F4-4D88-AC23-918B50FD336B}">
  <we:reference id="wa104295828" version="1.9.0.0" store="zh-CN"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ac.nowcoder.com/acm/contest/23477&quot;,&quot;values&quot;:{},&quot;data&quot;:{&quot;uri&quot;:&quot;ac.nowcoder.com/acm/contest/23477&quot;},&quot;secure&quot;:false}],&quot;name&quot;:&quot;ac.nowcoder.com/acm/contest/23477&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641</TotalTime>
  <Words>2179</Words>
  <Application>Microsoft Office PowerPoint</Application>
  <PresentationFormat>宽屏</PresentationFormat>
  <Paragraphs>224</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Helvetica Neue Medium</vt:lpstr>
      <vt:lpstr>system</vt:lpstr>
      <vt:lpstr>等线</vt:lpstr>
      <vt:lpstr>思源黑体 CN Light</vt:lpstr>
      <vt:lpstr>思源黑体 CN Medium</vt:lpstr>
      <vt:lpstr>思源黑体 CN Normal</vt:lpstr>
      <vt:lpstr>Arial</vt:lpstr>
      <vt:lpstr>Cambria Math</vt:lpstr>
      <vt:lpstr>Office 主题​​</vt:lpstr>
      <vt:lpstr>2021牛客暑期多校训练营 第  2  场</vt:lpstr>
      <vt:lpstr>PowerPoint 演示文稿</vt:lpstr>
      <vt:lpstr>PowerPoint 演示文稿</vt:lpstr>
      <vt:lpstr>PowerPoint 演示文稿</vt:lpstr>
      <vt:lpstr>PowerPoint 演示文稿</vt:lpstr>
      <vt:lpstr>花絮</vt:lpstr>
      <vt:lpstr>PowerPoint 演示文稿</vt:lpstr>
      <vt:lpstr>小沙的杀球</vt:lpstr>
      <vt:lpstr>小沙的步伐</vt:lpstr>
      <vt:lpstr>小沙的长路</vt:lpstr>
      <vt:lpstr>小沙的数数</vt:lpstr>
      <vt:lpstr>小沙的算数</vt:lpstr>
      <vt:lpstr>小沙的构造</vt:lpstr>
      <vt:lpstr>小沙的炉石</vt:lpstr>
      <vt:lpstr>小沙的炉石</vt:lpstr>
      <vt:lpstr>小沙的涂色</vt:lpstr>
      <vt:lpstr>小沙的remake</vt:lpstr>
      <vt:lpstr>小沙的魔法</vt:lpstr>
      <vt:lpstr>小沙的身法</vt:lpstr>
      <vt:lpstr>小沙的Dota</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siyu</dc:creator>
  <cp:lastModifiedBy>Administrator</cp:lastModifiedBy>
  <cp:revision>16</cp:revision>
  <dcterms:created xsi:type="dcterms:W3CDTF">2021-07-19T08:05:36Z</dcterms:created>
  <dcterms:modified xsi:type="dcterms:W3CDTF">2022-01-26T10:26:40Z</dcterms:modified>
</cp:coreProperties>
</file>