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10.svg" ContentType="image/svg+xml"/>
  <Override PartName="/ppt/media/image11.svg" ContentType="image/svg+xml"/>
  <Override PartName="/ppt/media/image12.svg" ContentType="image/svg+xml"/>
  <Override PartName="/ppt/media/image13.svg" ContentType="image/svg+xml"/>
  <Override PartName="/ppt/media/image14.svg" ContentType="image/svg+xml"/>
  <Override PartName="/ppt/media/image15.svg" ContentType="image/svg+xml"/>
  <Override PartName="/ppt/media/image16.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0" r:id="rId3"/>
  </p:sldMasterIdLst>
  <p:notesMasterIdLst>
    <p:notesMasterId r:id="rId37"/>
  </p:notesMasterIdLst>
  <p:handoutMasterIdLst>
    <p:handoutMasterId r:id="rId38"/>
  </p:handoutMasterIdLst>
  <p:sldIdLst>
    <p:sldId id="908" r:id="rId4"/>
    <p:sldId id="735" r:id="rId5"/>
    <p:sldId id="736" r:id="rId6"/>
    <p:sldId id="318" r:id="rId7"/>
    <p:sldId id="319" r:id="rId8"/>
    <p:sldId id="549" r:id="rId9"/>
    <p:sldId id="550" r:id="rId10"/>
    <p:sldId id="395" r:id="rId11"/>
    <p:sldId id="396" r:id="rId12"/>
    <p:sldId id="974" r:id="rId13"/>
    <p:sldId id="500" r:id="rId14"/>
    <p:sldId id="972" r:id="rId15"/>
    <p:sldId id="973" r:id="rId16"/>
    <p:sldId id="496" r:id="rId17"/>
    <p:sldId id="497" r:id="rId18"/>
    <p:sldId id="498" r:id="rId19"/>
    <p:sldId id="368" r:id="rId20"/>
    <p:sldId id="352" r:id="rId21"/>
    <p:sldId id="423" r:id="rId22"/>
    <p:sldId id="424" r:id="rId23"/>
    <p:sldId id="425" r:id="rId24"/>
    <p:sldId id="426" r:id="rId25"/>
    <p:sldId id="909" r:id="rId26"/>
    <p:sldId id="459" r:id="rId27"/>
    <p:sldId id="688" r:id="rId28"/>
    <p:sldId id="689" r:id="rId29"/>
    <p:sldId id="547" r:id="rId30"/>
    <p:sldId id="548" r:id="rId31"/>
    <p:sldId id="594" r:id="rId32"/>
    <p:sldId id="595" r:id="rId33"/>
    <p:sldId id="690" r:id="rId34"/>
    <p:sldId id="691" r:id="rId35"/>
    <p:sldId id="68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8C0000"/>
    <a:srgbClr val="E6E6E6"/>
    <a:srgbClr val="CCEFFC"/>
    <a:srgbClr val="549E39"/>
    <a:srgbClr val="90B085"/>
    <a:srgbClr val="2D2D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9752" autoAdjust="0"/>
  </p:normalViewPr>
  <p:slideViewPr>
    <p:cSldViewPr snapToGrid="0" snapToObjects="1">
      <p:cViewPr varScale="1">
        <p:scale>
          <a:sx n="79" d="100"/>
          <a:sy n="79" d="100"/>
        </p:scale>
        <p:origin x="459" y="4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1" d="100"/>
          <a:sy n="81" d="100"/>
        </p:scale>
        <p:origin x="3384"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customXml" Target="../customXml/item1.xml"/><Relationship Id="rId42" Type="http://schemas.openxmlformats.org/officeDocument/2006/relationships/customXmlProps" Target="../customXml/itemProps1.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notesMaster" Target="notesMasters/notes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AD35F3-BE5B-41CC-A973-5F94E77F22B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6126E5-09CE-4398-8EB0-4AC849D0A164}"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AE8E16-D6C5-3248-816C-85B3C8E8792E}"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4C98A-D9C5-894D-9A13-8F52E37846C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a:xfrm>
            <a:off x="1256417" y="6356361"/>
            <a:ext cx="10396123" cy="365125"/>
          </a:xfrm>
        </p:spPr>
        <p:txBody>
          <a:bodyPr/>
          <a:lstStyle/>
          <a:p>
            <a:endParaRPr lang="zh-CN" altLang="en-US" dirty="0"/>
          </a:p>
        </p:txBody>
      </p:sp>
      <p:sp>
        <p:nvSpPr>
          <p:cNvPr id="5" name="标题 1"/>
          <p:cNvSpPr>
            <a:spLocks noGrp="1"/>
          </p:cNvSpPr>
          <p:nvPr>
            <p:ph type="ctrTitle"/>
          </p:nvPr>
        </p:nvSpPr>
        <p:spPr>
          <a:xfrm>
            <a:off x="1260391" y="1895447"/>
            <a:ext cx="10392032" cy="2387600"/>
          </a:xfrm>
        </p:spPr>
        <p:txBody>
          <a:bodyPr anchor="ctr">
            <a:normAutofit/>
          </a:bodyPr>
          <a:lstStyle>
            <a:lvl1pPr algn="ctr">
              <a:lnSpc>
                <a:spcPct val="100000"/>
              </a:lnSpc>
              <a:spcBef>
                <a:spcPts val="1500"/>
              </a:spcBef>
              <a:defRPr sz="5100" b="0"/>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1260391" y="4846329"/>
            <a:ext cx="10392032" cy="1049655"/>
          </a:xfrm>
        </p:spPr>
        <p:txBody>
          <a:bodyPr anchor="ctr">
            <a:noAutofit/>
          </a:bodyPr>
          <a:lstStyle>
            <a:lvl1pPr marL="0" indent="0" algn="ctr">
              <a:buNone/>
              <a:defRPr sz="2400" b="0">
                <a:solidFill>
                  <a:srgbClr val="8C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4" name="页脚占位符 3"/>
          <p:cNvSpPr>
            <a:spLocks noGrp="1"/>
          </p:cNvSpPr>
          <p:nvPr>
            <p:ph type="ftr" sz="quarter" idx="11"/>
          </p:nvPr>
        </p:nvSpPr>
        <p:spPr>
          <a:xfrm>
            <a:off x="523880" y="6356361"/>
            <a:ext cx="11277601" cy="365125"/>
          </a:xfrm>
        </p:spPr>
        <p:txBody>
          <a:bodyPr/>
          <a:lstStyle/>
          <a:p>
            <a:endParaRPr lang="zh-CN" altLang="en-US" dirty="0"/>
          </a:p>
        </p:txBody>
      </p:sp>
      <p:sp>
        <p:nvSpPr>
          <p:cNvPr id="5" name="灯片编号占位符 4"/>
          <p:cNvSpPr>
            <a:spLocks noGrp="1"/>
          </p:cNvSpPr>
          <p:nvPr>
            <p:ph type="sldNum" sz="quarter" idx="12"/>
          </p:nvPr>
        </p:nvSpPr>
        <p:spPr/>
        <p:txBody>
          <a:bodyPr>
            <a:normAutofit/>
          </a:bodyPr>
          <a:lstStyle/>
          <a:p>
            <a:fld id="{B33F7469-D28B-482F-B1B6-3B8E7CF51519}" type="slidenum">
              <a:rPr lang="zh-CN" altLang="en-US" smtClean="0"/>
            </a:fld>
            <a:endParaRPr lang="zh-CN" altLang="en-US" dirty="0"/>
          </a:p>
        </p:txBody>
      </p:sp>
      <p:sp>
        <p:nvSpPr>
          <p:cNvPr id="6" name="内容占位符 3"/>
          <p:cNvSpPr>
            <a:spLocks noGrp="1"/>
          </p:cNvSpPr>
          <p:nvPr>
            <p:ph sz="quarter" idx="13" hasCustomPrompt="1"/>
          </p:nvPr>
        </p:nvSpPr>
        <p:spPr>
          <a:xfrm>
            <a:off x="523881" y="1323975"/>
            <a:ext cx="11277601" cy="4852988"/>
          </a:xfrm>
        </p:spPr>
        <p:txBody>
          <a:bodyPr anchor="t"/>
          <a:lstStyle>
            <a:lvl1pPr algn="l">
              <a:defRPr/>
            </a:lvl1pPr>
            <a:lvl2pPr marL="593725" indent="-234315" algn="l">
              <a:buSzPct val="75000"/>
              <a:buFont typeface="Arial" panose="020B0604020202020204" pitchFamily="34" charset="0"/>
              <a:buChar char="►"/>
              <a:defRPr/>
            </a:lvl2pPr>
            <a:lvl3pPr marL="857250" indent="-171450" algn="l">
              <a:buFont typeface="Wingdings" panose="05000000000000000000" pitchFamily="2" charset="2"/>
              <a:buChar char=""/>
              <a:defRPr/>
            </a:lvl3pPr>
            <a:lvl4pPr algn="l">
              <a:defRPr/>
            </a:lvl4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5" name="灯片编号占位符 4"/>
          <p:cNvSpPr>
            <a:spLocks noGrp="1"/>
          </p:cNvSpPr>
          <p:nvPr>
            <p:ph type="sldNum" sz="quarter" idx="12"/>
          </p:nvPr>
        </p:nvSpPr>
        <p:spPr/>
        <p:txBody>
          <a:bodyPr/>
          <a:lstStyle/>
          <a:p>
            <a:fld id="{B33F7469-D28B-482F-B1B6-3B8E7CF51519}" type="slidenum">
              <a:rPr lang="zh-CN" altLang="en-US" smtClean="0"/>
            </a:fld>
            <a:endParaRPr lang="zh-CN" altLang="en-US" dirty="0"/>
          </a:p>
        </p:txBody>
      </p:sp>
      <p:sp>
        <p:nvSpPr>
          <p:cNvPr id="8" name="内容占位符 3"/>
          <p:cNvSpPr>
            <a:spLocks noGrp="1"/>
          </p:cNvSpPr>
          <p:nvPr>
            <p:ph sz="quarter" idx="13" hasCustomPrompt="1"/>
          </p:nvPr>
        </p:nvSpPr>
        <p:spPr>
          <a:xfrm>
            <a:off x="523880" y="1323976"/>
            <a:ext cx="5591177" cy="4852988"/>
          </a:xfrm>
        </p:spPr>
        <p:txBody>
          <a:bodyPr anchor="t"/>
          <a:lstStyle>
            <a:lvl1pPr algn="l">
              <a:defRPr/>
            </a:lvl1pPr>
            <a:lvl2pPr algn="l">
              <a:defRPr kumimoji="0" lang="zh-CN" altLang="en-US" sz="2000" b="0" i="0" u="none" strike="noStrike" kern="1200" cap="none" spc="0" normalizeH="0" baseline="0" noProof="1" dirty="0">
                <a:solidFill>
                  <a:schemeClr val="tx1">
                    <a:lumMod val="75000"/>
                    <a:lumOff val="25000"/>
                  </a:schemeClr>
                </a:solidFill>
                <a:latin typeface="Calibri" panose="020F0502020204030204" charset="0"/>
                <a:ea typeface="微软雅黑" panose="020B0503020204020204" pitchFamily="34" charset="-122"/>
                <a:cs typeface="+mn-cs"/>
              </a:defRPr>
            </a:lvl2pPr>
            <a:lvl3pPr algn="l">
              <a:defRPr/>
            </a:lvl3pPr>
            <a:lvl4pPr algn="l">
              <a:defRPr/>
            </a:lvl4pPr>
          </a:lstStyle>
          <a:p>
            <a:pPr lvl="0"/>
            <a:r>
              <a:rPr lang="zh-CN" altLang="en-US" dirty="0"/>
              <a:t>编辑母版文本样式</a:t>
            </a:r>
            <a:endParaRPr lang="zh-CN" altLang="en-US" dirty="0"/>
          </a:p>
          <a:p>
            <a:pPr marL="593725" lvl="1" indent="-234315" algn="l">
              <a:buSzPct val="75000"/>
              <a:buChar char="►"/>
            </a:pPr>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10" name="页脚占位符 3"/>
          <p:cNvSpPr>
            <a:spLocks noGrp="1"/>
          </p:cNvSpPr>
          <p:nvPr>
            <p:ph type="ftr" sz="quarter" idx="11"/>
          </p:nvPr>
        </p:nvSpPr>
        <p:spPr>
          <a:xfrm>
            <a:off x="523880" y="6356361"/>
            <a:ext cx="11277601" cy="365125"/>
          </a:xfrm>
        </p:spPr>
        <p:txBody>
          <a:bodyPr/>
          <a:lstStyle/>
          <a:p>
            <a:endParaRPr lang="zh-CN" altLang="en-US" dirty="0"/>
          </a:p>
        </p:txBody>
      </p:sp>
      <p:sp>
        <p:nvSpPr>
          <p:cNvPr id="11" name="内容占位符 3"/>
          <p:cNvSpPr>
            <a:spLocks noGrp="1"/>
          </p:cNvSpPr>
          <p:nvPr>
            <p:ph sz="quarter" idx="14" hasCustomPrompt="1"/>
          </p:nvPr>
        </p:nvSpPr>
        <p:spPr>
          <a:xfrm>
            <a:off x="6210304" y="1323977"/>
            <a:ext cx="5591177" cy="4856162"/>
          </a:xfrm>
        </p:spPr>
        <p:txBody>
          <a:bodyPr anchor="t"/>
          <a:lstStyle>
            <a:lvl1pPr algn="l">
              <a:defRPr/>
            </a:lvl1pPr>
            <a:lvl2pPr algn="l">
              <a:defRPr kumimoji="0" lang="zh-CN" altLang="en-US" sz="2000" b="0" i="0" u="none" strike="noStrike" kern="1200" cap="none" spc="0" normalizeH="0" baseline="0" noProof="1" dirty="0">
                <a:solidFill>
                  <a:schemeClr val="tx1">
                    <a:lumMod val="75000"/>
                    <a:lumOff val="25000"/>
                  </a:schemeClr>
                </a:solidFill>
                <a:latin typeface="Calibri" panose="020F0502020204030204" charset="0"/>
                <a:ea typeface="微软雅黑" panose="020B0503020204020204" pitchFamily="34" charset="-122"/>
                <a:cs typeface="+mn-cs"/>
              </a:defRPr>
            </a:lvl2pPr>
            <a:lvl3pPr algn="l">
              <a:defRPr/>
            </a:lvl3pPr>
            <a:lvl4pPr algn="l">
              <a:defRPr/>
            </a:lvl4pPr>
          </a:lstStyle>
          <a:p>
            <a:pPr lvl="0"/>
            <a:r>
              <a:rPr lang="zh-CN" altLang="en-US" dirty="0"/>
              <a:t>编辑母版文本样式</a:t>
            </a:r>
            <a:endParaRPr lang="zh-CN" altLang="en-US" dirty="0"/>
          </a:p>
          <a:p>
            <a:pPr marL="593725" lvl="1" indent="-234315" algn="l">
              <a:buSzPct val="75000"/>
              <a:buChar char="►"/>
            </a:pPr>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大纲">
    <p:spTree>
      <p:nvGrpSpPr>
        <p:cNvPr id="1" name=""/>
        <p:cNvGrpSpPr/>
        <p:nvPr/>
      </p:nvGrpSpPr>
      <p:grpSpPr>
        <a:xfrm>
          <a:off x="0" y="0"/>
          <a:ext cx="0" cy="0"/>
          <a:chOff x="0" y="0"/>
          <a:chExt cx="0" cy="0"/>
        </a:xfrm>
      </p:grpSpPr>
      <p:sp>
        <p:nvSpPr>
          <p:cNvPr id="2" name="Rectangle 1"/>
          <p:cNvSpPr/>
          <p:nvPr userDrawn="1"/>
        </p:nvSpPr>
        <p:spPr>
          <a:xfrm>
            <a:off x="-1" y="0"/>
            <a:ext cx="4659924" cy="6858000"/>
          </a:xfrm>
          <a:prstGeom prst="rect">
            <a:avLst/>
          </a:prstGeom>
          <a:solidFill>
            <a:srgbClr val="8C0000"/>
          </a:solidFill>
          <a:ln>
            <a:noFill/>
          </a:ln>
        </p:spPr>
        <p:txBody>
          <a:bodyPr anchor="ctr"/>
          <a:lstStyle/>
          <a:p>
            <a:pPr lvl="0" algn="ctr"/>
            <a:r>
              <a:rPr lang="zh-CN" altLang="en-US" sz="5400" b="1" i="0" dirty="0">
                <a:solidFill>
                  <a:schemeClr val="bg1"/>
                </a:solidFill>
                <a:latin typeface="Ebrima" panose="02000000000000000000" charset="0"/>
                <a:ea typeface="Ebrima" panose="02000000000000000000" charset="0"/>
                <a:cs typeface="Ebrima" panose="02000000000000000000" charset="0"/>
              </a:rPr>
              <a:t>汇报提纲</a:t>
            </a:r>
            <a:endParaRPr lang="en-US" sz="5400" b="1" i="0" dirty="0">
              <a:solidFill>
                <a:schemeClr val="bg1"/>
              </a:solidFill>
              <a:latin typeface="Ebrima" panose="02000000000000000000" charset="0"/>
              <a:ea typeface="Ebrima" panose="02000000000000000000" charset="0"/>
              <a:cs typeface="Ebrima" panose="02000000000000000000" charset="0"/>
            </a:endParaRPr>
          </a:p>
        </p:txBody>
      </p:sp>
      <p:sp>
        <p:nvSpPr>
          <p:cNvPr id="4" name="内容占位符 3"/>
          <p:cNvSpPr>
            <a:spLocks noGrp="1"/>
          </p:cNvSpPr>
          <p:nvPr>
            <p:ph sz="quarter" idx="10" hasCustomPrompt="1"/>
          </p:nvPr>
        </p:nvSpPr>
        <p:spPr>
          <a:xfrm>
            <a:off x="5452223" y="0"/>
            <a:ext cx="6110447" cy="6858000"/>
          </a:xfrm>
        </p:spPr>
        <p:txBody>
          <a:bodyPr anchor="ctr"/>
          <a:lstStyle>
            <a:lvl1pPr algn="l">
              <a:lnSpc>
                <a:spcPct val="100000"/>
              </a:lnSpc>
              <a:spcBef>
                <a:spcPts val="3000"/>
              </a:spcBef>
              <a:defRPr sz="2800" baseline="0">
                <a:latin typeface="Ebrima" panose="02000000000000000000" charset="0"/>
              </a:defRPr>
            </a:lvl1pPr>
            <a:lvl2pPr algn="l">
              <a:lnSpc>
                <a:spcPct val="100000"/>
              </a:lnSpc>
              <a:defRPr sz="2400" baseline="0">
                <a:latin typeface="Ebrima" panose="02000000000000000000" charset="0"/>
              </a:defRPr>
            </a:lvl2pPr>
            <a:lvl3pPr algn="l">
              <a:lnSpc>
                <a:spcPct val="100000"/>
              </a:lnSpc>
              <a:defRPr sz="2000" baseline="0">
                <a:latin typeface="Ebrima" panose="02000000000000000000" charset="0"/>
              </a:defRPr>
            </a:lvl3pPr>
            <a:lvl4pPr algn="l">
              <a:lnSpc>
                <a:spcPct val="100000"/>
              </a:lnSpc>
              <a:defRPr sz="1600" baseline="0">
                <a:latin typeface="Ebrima" panose="02000000000000000000" charset="0"/>
              </a:defRPr>
            </a:lvl4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grpSp>
        <p:nvGrpSpPr>
          <p:cNvPr id="5" name="Group 7"/>
          <p:cNvGrpSpPr/>
          <p:nvPr userDrawn="1"/>
        </p:nvGrpSpPr>
        <p:grpSpPr>
          <a:xfrm>
            <a:off x="3057639" y="31667"/>
            <a:ext cx="9134367" cy="6838951"/>
            <a:chOff x="-4763" y="9525"/>
            <a:chExt cx="9032249" cy="6838951"/>
          </a:xfrm>
          <a:solidFill>
            <a:srgbClr val="549E39"/>
          </a:solidFill>
        </p:grpSpPr>
        <p:sp>
          <p:nvSpPr>
            <p:cNvPr id="6"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grpSp>
          <p:nvGrpSpPr>
            <p:cNvPr id="7" name="Group 9"/>
            <p:cNvGrpSpPr/>
            <p:nvPr/>
          </p:nvGrpSpPr>
          <p:grpSpPr>
            <a:xfrm>
              <a:off x="8428998" y="4867275"/>
              <a:ext cx="598488" cy="1981201"/>
              <a:chOff x="11441112" y="4867275"/>
              <a:chExt cx="598488" cy="1981201"/>
            </a:xfrm>
            <a:grpFill/>
          </p:grpSpPr>
          <p:sp>
            <p:nvSpPr>
              <p:cNvPr id="8"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9"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0"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1"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2"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3" name="Rectangle 41"/>
              <p:cNvSpPr>
                <a:spLocks noChangeArrowheads="1"/>
              </p:cNvSpPr>
              <p:nvPr/>
            </p:nvSpPr>
            <p:spPr bwMode="auto">
              <a:xfrm>
                <a:off x="11939587" y="6596063"/>
                <a:ext cx="23813" cy="252413"/>
              </a:xfrm>
              <a:prstGeom prst="rect">
                <a:avLst/>
              </a:prstGeom>
              <a:grpFill/>
              <a:ln>
                <a:noFill/>
              </a:ln>
            </p:spPr>
          </p:sp>
        </p:grpSp>
      </p:gr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2" name="标题 1"/>
          <p:cNvSpPr>
            <a:spLocks noGrp="1"/>
          </p:cNvSpPr>
          <p:nvPr>
            <p:ph type="title"/>
          </p:nvPr>
        </p:nvSpPr>
        <p:spPr>
          <a:xfrm>
            <a:off x="666755" y="457201"/>
            <a:ext cx="2771775" cy="5719762"/>
          </a:xfrm>
        </p:spPr>
        <p:txBody>
          <a:bodyPr/>
          <a:lstStyle/>
          <a:p>
            <a:r>
              <a:rPr kumimoji="1" lang="zh-CN" altLang="en-US" dirty="0"/>
              <a:t>单击此处编辑母版标题样式</a:t>
            </a:r>
            <a:endParaRPr kumimoji="1" lang="zh-CN" altLang="en-US" dirty="0"/>
          </a:p>
        </p:txBody>
      </p:sp>
      <p:sp>
        <p:nvSpPr>
          <p:cNvPr id="4" name="幻灯片编号占位符 3"/>
          <p:cNvSpPr>
            <a:spLocks noGrp="1"/>
          </p:cNvSpPr>
          <p:nvPr>
            <p:ph type="sldNum" sz="quarter" idx="11"/>
          </p:nvPr>
        </p:nvSpPr>
        <p:spPr/>
        <p:txBody>
          <a:bodyPr/>
          <a:lstStyle/>
          <a:p>
            <a:fld id="{B33F7469-D28B-482F-B1B6-3B8E7CF51519}" type="slidenum">
              <a:rPr lang="zh-CN" altLang="en-US" smtClean="0"/>
            </a:fld>
            <a:endParaRPr lang="zh-CN" altLang="en-US" dirty="0"/>
          </a:p>
        </p:txBody>
      </p:sp>
      <p:sp>
        <p:nvSpPr>
          <p:cNvPr id="6" name="内容占位符 3"/>
          <p:cNvSpPr>
            <a:spLocks noGrp="1"/>
          </p:cNvSpPr>
          <p:nvPr>
            <p:ph sz="quarter" idx="14" hasCustomPrompt="1"/>
          </p:nvPr>
        </p:nvSpPr>
        <p:spPr>
          <a:xfrm>
            <a:off x="3657600" y="457211"/>
            <a:ext cx="8001000" cy="5719763"/>
          </a:xfrm>
        </p:spPr>
        <p:txBody>
          <a:bodyPr anchor="t"/>
          <a:lstStyle>
            <a:lvl1pPr algn="l">
              <a:defRPr/>
            </a:lvl1pPr>
            <a:lvl2pPr algn="l">
              <a:defRPr/>
            </a:lvl2pPr>
            <a:lvl3pPr algn="l">
              <a:defRPr/>
            </a:lvl3pPr>
            <a:lvl4pPr algn="l">
              <a:defRPr/>
            </a:lvl4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8" name="页脚占位符 3"/>
          <p:cNvSpPr>
            <a:spLocks noGrp="1"/>
          </p:cNvSpPr>
          <p:nvPr>
            <p:ph type="ftr" sz="quarter" idx="15"/>
          </p:nvPr>
        </p:nvSpPr>
        <p:spPr>
          <a:xfrm>
            <a:off x="523880" y="6356361"/>
            <a:ext cx="11277601" cy="365125"/>
          </a:xfrm>
        </p:spPr>
        <p:txBody>
          <a:bodyPr/>
          <a:lstStyle/>
          <a:p>
            <a:endParaRPr lang="zh-CN" alt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5" name="灯片编号占位符 4"/>
          <p:cNvSpPr>
            <a:spLocks noGrp="1"/>
          </p:cNvSpPr>
          <p:nvPr>
            <p:ph type="sldNum" sz="quarter" idx="12"/>
          </p:nvPr>
        </p:nvSpPr>
        <p:spPr/>
        <p:txBody>
          <a:bodyPr/>
          <a:lstStyle/>
          <a:p>
            <a:fld id="{B33F7469-D28B-482F-B1B6-3B8E7CF51519}" type="slidenum">
              <a:rPr lang="zh-CN" altLang="en-US" smtClean="0"/>
            </a:fld>
            <a:endParaRPr lang="zh-CN" altLang="en-US" dirty="0"/>
          </a:p>
        </p:txBody>
      </p:sp>
      <p:sp>
        <p:nvSpPr>
          <p:cNvPr id="7" name="页脚占位符 3"/>
          <p:cNvSpPr>
            <a:spLocks noGrp="1"/>
          </p:cNvSpPr>
          <p:nvPr>
            <p:ph type="ftr" sz="quarter" idx="11"/>
          </p:nvPr>
        </p:nvSpPr>
        <p:spPr>
          <a:xfrm>
            <a:off x="523880" y="6356361"/>
            <a:ext cx="11277601" cy="365125"/>
          </a:xfrm>
        </p:spPr>
        <p:txBody>
          <a:bodyPr/>
          <a:lstStyle/>
          <a:p>
            <a:endParaRPr lang="zh-CN" alt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B33F7469-D28B-482F-B1B6-3B8E7CF51519}" type="slidenum">
              <a:rPr lang="zh-CN" altLang="en-US" smtClean="0"/>
            </a:fld>
            <a:endParaRPr lang="zh-CN" altLang="en-US" dirty="0"/>
          </a:p>
        </p:txBody>
      </p:sp>
      <p:sp>
        <p:nvSpPr>
          <p:cNvPr id="7" name="页脚占位符 3"/>
          <p:cNvSpPr>
            <a:spLocks noGrp="1"/>
          </p:cNvSpPr>
          <p:nvPr>
            <p:ph type="ftr" sz="quarter" idx="11"/>
          </p:nvPr>
        </p:nvSpPr>
        <p:spPr>
          <a:xfrm>
            <a:off x="523880" y="6356361"/>
            <a:ext cx="11277601" cy="365125"/>
          </a:xfrm>
        </p:spPr>
        <p:txBody>
          <a:bodyPr/>
          <a:lstStyle/>
          <a:p>
            <a:endParaRPr lang="zh-CN" alt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image" Target="../media/image2.png"/><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2" name="Group 65"/>
          <p:cNvGrpSpPr/>
          <p:nvPr userDrawn="1"/>
        </p:nvGrpSpPr>
        <p:grpSpPr>
          <a:xfrm>
            <a:off x="7" y="3"/>
            <a:ext cx="2212199" cy="6858001"/>
            <a:chOff x="0" y="0"/>
            <a:chExt cx="2305051" cy="6858001"/>
          </a:xfrm>
          <a:solidFill>
            <a:srgbClr val="E6E6E6"/>
          </a:solidFill>
        </p:grpSpPr>
        <p:sp>
          <p:nvSpPr>
            <p:cNvPr id="67" name="Rectangle 5"/>
            <p:cNvSpPr>
              <a:spLocks noChangeArrowheads="1"/>
            </p:cNvSpPr>
            <p:nvPr/>
          </p:nvSpPr>
          <p:spPr bwMode="auto">
            <a:xfrm>
              <a:off x="1209675" y="4763"/>
              <a:ext cx="23813" cy="2181225"/>
            </a:xfrm>
            <a:prstGeom prst="rect">
              <a:avLst/>
            </a:prstGeom>
            <a:grpFill/>
            <a:ln>
              <a:noFill/>
            </a:ln>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70" name="Rectangle 8"/>
            <p:cNvSpPr>
              <a:spLocks noChangeArrowheads="1"/>
            </p:cNvSpPr>
            <p:nvPr/>
          </p:nvSpPr>
          <p:spPr bwMode="auto">
            <a:xfrm>
              <a:off x="414338" y="9525"/>
              <a:ext cx="28575" cy="4481513"/>
            </a:xfrm>
            <a:prstGeom prst="rect">
              <a:avLst/>
            </a:prstGeom>
            <a:grpFill/>
            <a:ln>
              <a:noFill/>
            </a:ln>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95" name="Rectangle 33"/>
            <p:cNvSpPr>
              <a:spLocks noChangeArrowheads="1"/>
            </p:cNvSpPr>
            <p:nvPr/>
          </p:nvSpPr>
          <p:spPr bwMode="auto">
            <a:xfrm>
              <a:off x="642938" y="6610350"/>
              <a:ext cx="23813" cy="242888"/>
            </a:xfrm>
            <a:prstGeom prst="rect">
              <a:avLst/>
            </a:prstGeom>
            <a:grpFill/>
            <a:ln>
              <a:noFill/>
            </a:ln>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7" name="Rectangle 45"/>
            <p:cNvSpPr>
              <a:spLocks noChangeArrowheads="1"/>
            </p:cNvSpPr>
            <p:nvPr/>
          </p:nvSpPr>
          <p:spPr bwMode="auto">
            <a:xfrm>
              <a:off x="1228725" y="4662488"/>
              <a:ext cx="23813" cy="2181225"/>
            </a:xfrm>
            <a:prstGeom prst="rect">
              <a:avLst/>
            </a:prstGeom>
            <a:grpFill/>
            <a:ln>
              <a:noFill/>
            </a:ln>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169"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0"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1"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172"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173"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174"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63" name="标题占位符 1"/>
          <p:cNvSpPr>
            <a:spLocks noGrp="1"/>
          </p:cNvSpPr>
          <p:nvPr>
            <p:ph type="title"/>
          </p:nvPr>
        </p:nvSpPr>
        <p:spPr>
          <a:xfrm>
            <a:off x="1412613" y="626497"/>
            <a:ext cx="9070392" cy="700925"/>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64" name="文本占位符 2"/>
          <p:cNvSpPr>
            <a:spLocks noGrp="1"/>
          </p:cNvSpPr>
          <p:nvPr>
            <p:ph type="body" idx="1"/>
          </p:nvPr>
        </p:nvSpPr>
        <p:spPr>
          <a:xfrm>
            <a:off x="1434205" y="1494945"/>
            <a:ext cx="9919601" cy="468201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66" name="页脚占位符 4"/>
          <p:cNvSpPr>
            <a:spLocks noGrp="1"/>
          </p:cNvSpPr>
          <p:nvPr>
            <p:ph type="ftr" sz="quarter" idx="3"/>
          </p:nvPr>
        </p:nvSpPr>
        <p:spPr>
          <a:xfrm>
            <a:off x="1434207" y="6356361"/>
            <a:ext cx="9919599" cy="365125"/>
          </a:xfrm>
          <a:prstGeom prst="rect">
            <a:avLst/>
          </a:prstGeom>
        </p:spPr>
        <p:txBody>
          <a:bodyPr vert="horz" lIns="91440" tIns="45720" rIns="91440" bIns="45720" rtlCol="0" anchor="ctr"/>
          <a:lstStyle>
            <a:lvl1pPr algn="l">
              <a:defRPr sz="1200" baseline="0">
                <a:solidFill>
                  <a:srgbClr val="8C0000"/>
                </a:solidFill>
                <a:latin typeface="Calibri" panose="020F0502020204030204" charset="0"/>
                <a:ea typeface="微软雅黑" panose="020B0503020204020204" pitchFamily="34" charset="-122"/>
              </a:defRPr>
            </a:lvl1pPr>
          </a:lstStyle>
          <a:p>
            <a:endParaRPr lang="zh-CN" altLang="en-US" dirty="0"/>
          </a:p>
        </p:txBody>
      </p:sp>
      <p:pic>
        <p:nvPicPr>
          <p:cNvPr id="61" name="图片 5"/>
          <p:cNvPicPr>
            <a:picLocks noChangeAspect="1"/>
          </p:cNvPicPr>
          <p:nvPr userDrawn="1"/>
        </p:nvPicPr>
        <p:blipFill>
          <a:blip r:embed="rId2"/>
          <a:stretch>
            <a:fillRect/>
          </a:stretch>
        </p:blipFill>
        <p:spPr>
          <a:xfrm>
            <a:off x="8484423" y="472507"/>
            <a:ext cx="2867006" cy="80770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ransition>
    <p:fade/>
  </p:transition>
  <p:hf hdr="0" dt="0"/>
  <p:txStyles>
    <p:titleStyle>
      <a:lvl1pPr algn="l" defTabSz="342900" rtl="0" eaLnBrk="1" latinLnBrk="0" hangingPunct="1">
        <a:spcBef>
          <a:spcPct val="0"/>
        </a:spcBef>
        <a:buNone/>
        <a:defRPr sz="3600" b="0" i="0" kern="1200" baseline="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0045" marR="0" indent="-360045" algn="l" defTabSz="342900" rtl="0" eaLnBrk="1" fontAlgn="auto" latinLnBrk="0" hangingPunct="1">
        <a:lnSpc>
          <a:spcPct val="100000"/>
        </a:lnSpc>
        <a:spcBef>
          <a:spcPts val="1500"/>
        </a:spcBef>
        <a:spcAft>
          <a:spcPts val="0"/>
        </a:spcAft>
        <a:buClr>
          <a:srgbClr val="8C0000"/>
        </a:buClr>
        <a:buSzTx/>
        <a:buFont typeface="Wingdings 3" panose="05040102010807070707" charset="2"/>
        <a:buChar char=""/>
        <a:defRPr lang="zh-CN" altLang="en-US" sz="2400" b="0" i="0" kern="1200" baseline="0" dirty="0" smtClean="0">
          <a:solidFill>
            <a:schemeClr val="tx1">
              <a:lumMod val="75000"/>
              <a:lumOff val="25000"/>
            </a:schemeClr>
          </a:solidFill>
          <a:latin typeface="Calibri" panose="020F0502020204030204" charset="0"/>
          <a:ea typeface="微软雅黑" panose="020B0503020204020204" pitchFamily="34" charset="-122"/>
          <a:cs typeface="+mn-cs"/>
        </a:defRPr>
      </a:lvl1pPr>
      <a:lvl2pPr marL="556895" marR="0" indent="-213995" algn="l" defTabSz="342900" rtl="0" eaLnBrk="1" fontAlgn="auto" latinLnBrk="0" hangingPunct="1">
        <a:lnSpc>
          <a:spcPct val="100000"/>
        </a:lnSpc>
        <a:spcBef>
          <a:spcPts val="750"/>
        </a:spcBef>
        <a:spcAft>
          <a:spcPts val="0"/>
        </a:spcAft>
        <a:buClr>
          <a:srgbClr val="8C0000"/>
        </a:buClr>
        <a:buSzTx/>
        <a:buFont typeface="Arial" panose="020B0604020202020204" pitchFamily="34" charset="0"/>
        <a:buChar char="–"/>
        <a:defRPr lang="zh-CN" altLang="en-US" sz="2000" b="0" i="0" kern="1200" baseline="0" dirty="0" smtClean="0">
          <a:solidFill>
            <a:schemeClr val="tx1">
              <a:lumMod val="75000"/>
              <a:lumOff val="25000"/>
            </a:schemeClr>
          </a:solidFill>
          <a:latin typeface="Calibri" panose="020F0502020204030204" charset="0"/>
          <a:ea typeface="微软雅黑" panose="020B0503020204020204" pitchFamily="34" charset="-122"/>
          <a:cs typeface="+mn-cs"/>
        </a:defRPr>
      </a:lvl2pPr>
      <a:lvl3pPr marL="857250" marR="0" indent="-171450" algn="l" defTabSz="342900" rtl="0" eaLnBrk="1" fontAlgn="auto" latinLnBrk="0" hangingPunct="1">
        <a:lnSpc>
          <a:spcPct val="100000"/>
        </a:lnSpc>
        <a:spcBef>
          <a:spcPts val="750"/>
        </a:spcBef>
        <a:spcAft>
          <a:spcPts val="0"/>
        </a:spcAft>
        <a:buClr>
          <a:srgbClr val="8C0000"/>
        </a:buClr>
        <a:buSzTx/>
        <a:buFont typeface="Arial" panose="020B0604020202020204" pitchFamily="34" charset="0"/>
        <a:buChar char="-"/>
        <a:defRPr lang="zh-CN" altLang="en-US" sz="1600" kern="1200" baseline="0" dirty="0" smtClean="0">
          <a:solidFill>
            <a:schemeClr val="tx1">
              <a:lumMod val="75000"/>
              <a:lumOff val="25000"/>
            </a:schemeClr>
          </a:solidFill>
          <a:latin typeface="Calibri" panose="020F0502020204030204" charset="0"/>
          <a:ea typeface="微软雅黑" panose="020B0503020204020204" pitchFamily="34" charset="-122"/>
          <a:cs typeface="+mn-cs"/>
        </a:defRPr>
      </a:lvl3pPr>
      <a:lvl4pPr marL="1200150" marR="0" indent="-171450" algn="l" defTabSz="342900" rtl="0" eaLnBrk="1" fontAlgn="auto" latinLnBrk="0" hangingPunct="1">
        <a:lnSpc>
          <a:spcPct val="100000"/>
        </a:lnSpc>
        <a:spcBef>
          <a:spcPts val="750"/>
        </a:spcBef>
        <a:spcAft>
          <a:spcPts val="0"/>
        </a:spcAft>
        <a:buClr>
          <a:srgbClr val="8C0000"/>
        </a:buClr>
        <a:buSzTx/>
        <a:buFont typeface="Arial" panose="020B0604020202020204" pitchFamily="34" charset="0"/>
        <a:buChar char="-"/>
        <a:defRPr lang="zh-CN" altLang="en-US" sz="1200" kern="1200" baseline="0" dirty="0" smtClean="0">
          <a:solidFill>
            <a:schemeClr val="tx1">
              <a:lumMod val="75000"/>
              <a:lumOff val="25000"/>
            </a:schemeClr>
          </a:solidFill>
          <a:latin typeface="Calibri" panose="020F0502020204030204" charset="0"/>
          <a:ea typeface="微软雅黑" panose="020B0503020204020204" pitchFamily="34" charset="-122"/>
          <a:cs typeface="+mn-cs"/>
        </a:defRPr>
      </a:lvl4pPr>
      <a:lvl5pPr marL="1543050" marR="0" indent="-171450" algn="l" defTabSz="342900" rtl="0" eaLnBrk="1" fontAlgn="auto" latinLnBrk="0" hangingPunct="1">
        <a:lnSpc>
          <a:spcPct val="100000"/>
        </a:lnSpc>
        <a:spcBef>
          <a:spcPts val="750"/>
        </a:spcBef>
        <a:spcAft>
          <a:spcPts val="0"/>
        </a:spcAft>
        <a:buClr>
          <a:srgbClr val="549E39"/>
        </a:buClr>
        <a:buSzTx/>
        <a:buFont typeface="Wingdings 3" panose="05040102010807070707"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panose="05040102010807070707"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panose="05040102010807070707"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panose="05040102010807070707"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panose="05040102010807070707"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523881" y="1323975"/>
            <a:ext cx="11277601" cy="4832577"/>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marL="593725" lvl="1" indent="-234315" algn="l">
              <a:buSzPct val="75000"/>
              <a:buChar char="►"/>
            </a:pPr>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2" name="标题占位符 1"/>
          <p:cNvSpPr>
            <a:spLocks noGrp="1"/>
          </p:cNvSpPr>
          <p:nvPr>
            <p:ph type="title"/>
          </p:nvPr>
        </p:nvSpPr>
        <p:spPr>
          <a:xfrm>
            <a:off x="741405" y="431639"/>
            <a:ext cx="9987507" cy="700925"/>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
        <p:nvSpPr>
          <p:cNvPr id="5" name="页脚占位符 4"/>
          <p:cNvSpPr>
            <a:spLocks noGrp="1"/>
          </p:cNvSpPr>
          <p:nvPr>
            <p:ph type="ftr" sz="quarter" idx="3"/>
          </p:nvPr>
        </p:nvSpPr>
        <p:spPr>
          <a:xfrm>
            <a:off x="523881" y="6356361"/>
            <a:ext cx="11277601" cy="365125"/>
          </a:xfrm>
          <a:prstGeom prst="rect">
            <a:avLst/>
          </a:prstGeom>
        </p:spPr>
        <p:txBody>
          <a:bodyPr vert="horz" lIns="91440" tIns="45720" rIns="91440" bIns="45720" rtlCol="0" anchor="ctr"/>
          <a:lstStyle>
            <a:lvl1pPr algn="l">
              <a:defRPr sz="1400" baseline="0">
                <a:solidFill>
                  <a:srgbClr val="8C0000"/>
                </a:solidFill>
                <a:latin typeface="Garamond" panose="02020404030301010803" charset="0"/>
                <a:ea typeface="微软雅黑" panose="020B0503020204020204" pitchFamily="34" charset="-122"/>
              </a:defRPr>
            </a:lvl1pPr>
          </a:lstStyle>
          <a:p>
            <a:endParaRPr lang="zh-CN" altLang="en-US" dirty="0"/>
          </a:p>
        </p:txBody>
      </p:sp>
      <p:sp>
        <p:nvSpPr>
          <p:cNvPr id="44" name="Freeform 5"/>
          <p:cNvSpPr/>
          <p:nvPr userDrawn="1"/>
        </p:nvSpPr>
        <p:spPr bwMode="auto">
          <a:xfrm flipV="1">
            <a:off x="-4185" y="529403"/>
            <a:ext cx="564624" cy="50799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8C0000"/>
          </a:solidFill>
          <a:ln>
            <a:noFill/>
          </a:ln>
        </p:spPr>
        <p:txBody>
          <a:bodyPr/>
          <a:lstStyle/>
          <a:p>
            <a:endParaRPr lang="en-US" sz="1350" dirty="0"/>
          </a:p>
        </p:txBody>
      </p:sp>
      <p:sp>
        <p:nvSpPr>
          <p:cNvPr id="6" name="灯片编号占位符 5"/>
          <p:cNvSpPr>
            <a:spLocks noGrp="1"/>
          </p:cNvSpPr>
          <p:nvPr>
            <p:ph type="sldNum" sz="quarter" idx="4"/>
          </p:nvPr>
        </p:nvSpPr>
        <p:spPr>
          <a:xfrm>
            <a:off x="1" y="593468"/>
            <a:ext cx="419099" cy="365125"/>
          </a:xfrm>
          <a:prstGeom prst="rect">
            <a:avLst/>
          </a:prstGeom>
        </p:spPr>
        <p:txBody>
          <a:bodyPr vert="horz" lIns="91440" tIns="45720" rIns="91440" bIns="45720" rtlCol="0" anchor="ctr"/>
          <a:lstStyle>
            <a:lvl1pPr algn="r">
              <a:defRPr sz="1600" b="0" baseline="0">
                <a:solidFill>
                  <a:schemeClr val="bg1"/>
                </a:solidFill>
                <a:latin typeface="Garamond" panose="02020404030301010803" charset="0"/>
                <a:ea typeface="微软雅黑" panose="020B0503020204020204" pitchFamily="34" charset="-122"/>
                <a:cs typeface="Calibri" panose="020F0502020204030204" charset="0"/>
              </a:defRPr>
            </a:lvl1pPr>
          </a:lstStyle>
          <a:p>
            <a:fld id="{B33F7469-D28B-482F-B1B6-3B8E7CF51519}" type="slidenum">
              <a:rPr lang="zh-CN" altLang="en-US" smtClean="0"/>
            </a:fld>
            <a:endParaRPr lang="zh-CN" altLang="en-US" dirty="0"/>
          </a:p>
        </p:txBody>
      </p:sp>
      <p:pic>
        <p:nvPicPr>
          <p:cNvPr id="8" name="图片 5"/>
          <p:cNvPicPr>
            <a:picLocks noChangeAspect="1"/>
          </p:cNvPicPr>
          <p:nvPr userDrawn="1"/>
        </p:nvPicPr>
        <p:blipFill>
          <a:blip r:embed="rId7"/>
          <a:stretch>
            <a:fillRect/>
          </a:stretch>
        </p:blipFill>
        <p:spPr>
          <a:xfrm>
            <a:off x="10933032" y="267807"/>
            <a:ext cx="868450" cy="868450"/>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Lst>
  <p:transition>
    <p:fade/>
  </p:transition>
  <p:hf hdr="0" dt="0"/>
  <p:txStyles>
    <p:titleStyle>
      <a:lvl1pPr algn="l" defTabSz="342900" rtl="0" eaLnBrk="1" latinLnBrk="0" hangingPunct="1">
        <a:spcBef>
          <a:spcPct val="0"/>
        </a:spcBef>
        <a:buNone/>
        <a:defRPr lang="zh-CN" altLang="en-US" sz="3600" b="0" i="0" kern="1200" baseline="0" dirty="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0045" marR="0" indent="-360045" algn="l" defTabSz="342900" rtl="0" eaLnBrk="1" fontAlgn="auto" latinLnBrk="0" hangingPunct="1">
        <a:lnSpc>
          <a:spcPct val="100000"/>
        </a:lnSpc>
        <a:spcBef>
          <a:spcPts val="1500"/>
        </a:spcBef>
        <a:spcAft>
          <a:spcPts val="0"/>
        </a:spcAft>
        <a:buClr>
          <a:srgbClr val="8C0000"/>
        </a:buClr>
        <a:buSzTx/>
        <a:buFont typeface="Wingdings 3" panose="05040102010807070707" charset="2"/>
        <a:buChar char=""/>
        <a:defRPr sz="2400" b="0" i="0" kern="1200" baseline="0">
          <a:solidFill>
            <a:schemeClr val="tx1">
              <a:lumMod val="75000"/>
              <a:lumOff val="25000"/>
            </a:schemeClr>
          </a:solidFill>
          <a:latin typeface="Calibri" panose="020F0502020204030204" charset="0"/>
          <a:ea typeface="微软雅黑" panose="020B0503020204020204" pitchFamily="34" charset="-122"/>
          <a:cs typeface="+mn-cs"/>
        </a:defRPr>
      </a:lvl1pPr>
      <a:lvl2pPr marL="556895" marR="0" indent="-213995" algn="l" defTabSz="342900" rtl="0" eaLnBrk="1" fontAlgn="auto" latinLnBrk="0" hangingPunct="1">
        <a:lnSpc>
          <a:spcPct val="100000"/>
        </a:lnSpc>
        <a:spcBef>
          <a:spcPts val="750"/>
        </a:spcBef>
        <a:spcAft>
          <a:spcPts val="0"/>
        </a:spcAft>
        <a:buClr>
          <a:srgbClr val="8C0000"/>
        </a:buClr>
        <a:buSzTx/>
        <a:buFont typeface="Arial" panose="020B0604020202020204" pitchFamily="34" charset="0"/>
        <a:buChar char="–"/>
        <a:defRPr sz="2000" kern="1200" baseline="0">
          <a:solidFill>
            <a:schemeClr val="tx1">
              <a:lumMod val="75000"/>
              <a:lumOff val="25000"/>
            </a:schemeClr>
          </a:solidFill>
          <a:latin typeface="Calibri" panose="020F0502020204030204" charset="0"/>
          <a:ea typeface="微软雅黑" panose="020B0503020204020204" pitchFamily="34" charset="-122"/>
          <a:cs typeface="+mn-cs"/>
        </a:defRPr>
      </a:lvl2pPr>
      <a:lvl3pPr marL="857250" marR="0" indent="-171450" algn="l" defTabSz="342900" rtl="0" eaLnBrk="1" fontAlgn="auto" latinLnBrk="0" hangingPunct="1">
        <a:lnSpc>
          <a:spcPct val="100000"/>
        </a:lnSpc>
        <a:spcBef>
          <a:spcPts val="750"/>
        </a:spcBef>
        <a:spcAft>
          <a:spcPts val="0"/>
        </a:spcAft>
        <a:buClr>
          <a:srgbClr val="8C0000"/>
        </a:buClr>
        <a:buSzTx/>
        <a:buFont typeface="Times New Roman" panose="02020603050405020304" charset="0"/>
        <a:buChar char="-"/>
        <a:defRPr sz="1600" kern="1200" baseline="0">
          <a:solidFill>
            <a:schemeClr val="tx1">
              <a:lumMod val="75000"/>
              <a:lumOff val="25000"/>
            </a:schemeClr>
          </a:solidFill>
          <a:latin typeface="Calibri" panose="020F0502020204030204" charset="0"/>
          <a:ea typeface="微软雅黑" panose="020B0503020204020204" pitchFamily="34" charset="-122"/>
          <a:cs typeface="+mn-cs"/>
        </a:defRPr>
      </a:lvl3pPr>
      <a:lvl4pPr marL="1200150" marR="0" indent="-171450" algn="l" defTabSz="342900" rtl="0" eaLnBrk="1" fontAlgn="auto" latinLnBrk="0" hangingPunct="1">
        <a:lnSpc>
          <a:spcPct val="100000"/>
        </a:lnSpc>
        <a:spcBef>
          <a:spcPts val="750"/>
        </a:spcBef>
        <a:spcAft>
          <a:spcPts val="0"/>
        </a:spcAft>
        <a:buClr>
          <a:srgbClr val="8C0000"/>
        </a:buClr>
        <a:buSzTx/>
        <a:buFont typeface="Times New Roman" panose="02020603050405020304" charset="0"/>
        <a:buChar char="-"/>
        <a:defRPr sz="1200" kern="1200" baseline="0">
          <a:solidFill>
            <a:schemeClr val="tx1">
              <a:lumMod val="75000"/>
              <a:lumOff val="25000"/>
            </a:schemeClr>
          </a:solidFill>
          <a:latin typeface="Calibri" panose="020F0502020204030204" charset="0"/>
          <a:ea typeface="微软雅黑" panose="020B0503020204020204" pitchFamily="34" charset="-122"/>
          <a:cs typeface="+mn-cs"/>
        </a:defRPr>
      </a:lvl4pPr>
      <a:lvl5pPr marL="1543050" marR="0" indent="-171450" algn="l" defTabSz="342900" rtl="0" eaLnBrk="1" fontAlgn="auto" latinLnBrk="0" hangingPunct="1">
        <a:lnSpc>
          <a:spcPct val="100000"/>
        </a:lnSpc>
        <a:spcBef>
          <a:spcPts val="750"/>
        </a:spcBef>
        <a:spcAft>
          <a:spcPts val="0"/>
        </a:spcAft>
        <a:buClr>
          <a:srgbClr val="549E39"/>
        </a:buClr>
        <a:buSzTx/>
        <a:buFont typeface="Wingdings 3" panose="05040102010807070707"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panose="05040102010807070707"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panose="05040102010807070707"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panose="05040102010807070707"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panose="05040102010807070707"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4.svg"/><Relationship Id="rId7" Type="http://schemas.openxmlformats.org/officeDocument/2006/relationships/image" Target="../media/image11.png"/><Relationship Id="rId6" Type="http://schemas.openxmlformats.org/officeDocument/2006/relationships/image" Target="../media/image3.svg"/><Relationship Id="rId5" Type="http://schemas.openxmlformats.org/officeDocument/2006/relationships/image" Target="../media/image10.png"/><Relationship Id="rId4" Type="http://schemas.openxmlformats.org/officeDocument/2006/relationships/image" Target="../media/image2.svg"/><Relationship Id="rId3" Type="http://schemas.openxmlformats.org/officeDocument/2006/relationships/image" Target="../media/image9.png"/><Relationship Id="rId2" Type="http://schemas.openxmlformats.org/officeDocument/2006/relationships/image" Target="../media/image1.svg"/><Relationship Id="rId15" Type="http://schemas.openxmlformats.org/officeDocument/2006/relationships/slideLayout" Target="../slideLayouts/slideLayout2.xml"/><Relationship Id="rId14" Type="http://schemas.openxmlformats.org/officeDocument/2006/relationships/image" Target="../media/image7.svg"/><Relationship Id="rId13" Type="http://schemas.openxmlformats.org/officeDocument/2006/relationships/image" Target="../media/image14.png"/><Relationship Id="rId12" Type="http://schemas.openxmlformats.org/officeDocument/2006/relationships/image" Target="../media/image6.svg"/><Relationship Id="rId11" Type="http://schemas.openxmlformats.org/officeDocument/2006/relationships/image" Target="../media/image13.png"/><Relationship Id="rId10" Type="http://schemas.openxmlformats.org/officeDocument/2006/relationships/image" Target="../media/image5.sv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svg"/><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2.svg"/><Relationship Id="rId7" Type="http://schemas.openxmlformats.org/officeDocument/2006/relationships/image" Target="../media/image19.png"/><Relationship Id="rId6" Type="http://schemas.openxmlformats.org/officeDocument/2006/relationships/image" Target="../media/image11.svg"/><Relationship Id="rId5" Type="http://schemas.openxmlformats.org/officeDocument/2006/relationships/image" Target="../media/image18.png"/><Relationship Id="rId4" Type="http://schemas.openxmlformats.org/officeDocument/2006/relationships/image" Target="../media/image10.svg"/><Relationship Id="rId3" Type="http://schemas.openxmlformats.org/officeDocument/2006/relationships/image" Target="../media/image17.png"/><Relationship Id="rId2" Type="http://schemas.openxmlformats.org/officeDocument/2006/relationships/image" Target="../media/image9.svg"/><Relationship Id="rId13" Type="http://schemas.openxmlformats.org/officeDocument/2006/relationships/slideLayout" Target="../slideLayouts/slideLayout2.xml"/><Relationship Id="rId12" Type="http://schemas.openxmlformats.org/officeDocument/2006/relationships/image" Target="../media/image14.svg"/><Relationship Id="rId11" Type="http://schemas.openxmlformats.org/officeDocument/2006/relationships/image" Target="../media/image21.png"/><Relationship Id="rId10" Type="http://schemas.openxmlformats.org/officeDocument/2006/relationships/image" Target="../media/image13.svg"/><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svg"/><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svg"/><Relationship Id="rId1"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2021 ICPC Asia Jinan </a:t>
            </a:r>
            <a:r>
              <a:rPr lang="zh-CN" altLang="en-US"/>
              <a:t>题解</a:t>
            </a:r>
            <a:endParaRPr lang="zh-CN" altLang="en-US"/>
          </a:p>
        </p:txBody>
      </p:sp>
      <p:sp>
        <p:nvSpPr>
          <p:cNvPr id="3" name="副标题 2"/>
          <p:cNvSpPr>
            <a:spLocks noGrp="1"/>
          </p:cNvSpPr>
          <p:nvPr>
            <p:ph type="subTitle" idx="1"/>
          </p:nvPr>
        </p:nvSpPr>
        <p:spPr/>
        <p:txBody>
          <a:bodyPr/>
          <a:p>
            <a:r>
              <a:t>北京大学命题组</a:t>
            </a:r>
          </a:p>
          <a:p>
            <a:r>
              <a:rPr lang="en-US" altLang="zh-CN"/>
              <a:t>2021</a:t>
            </a:r>
            <a:r>
              <a:t>年</a:t>
            </a:r>
            <a:r>
              <a:rPr lang="en-US" altLang="zh-CN"/>
              <a:t>11</a:t>
            </a:r>
            <a:r>
              <a:t>月</a:t>
            </a:r>
            <a:r>
              <a:rPr lang="en-US" altLang="zh-CN"/>
              <a:t>14</a:t>
            </a:r>
            <a:r>
              <a:t>日</a:t>
            </a:r>
            <a:endParaRPr lang="zh-CN" altLang="en-US"/>
          </a:p>
        </p:txBody>
      </p:sp>
      <p:sp>
        <p:nvSpPr>
          <p:cNvPr id="4" name="页脚占位符 3"/>
          <p:cNvSpPr>
            <a:spLocks noGrp="1"/>
          </p:cNvSpPr>
          <p:nvPr>
            <p:ph type="ftr" sz="quarter" idx="11"/>
          </p:nvPr>
        </p:nvSpPr>
        <p:spPr/>
        <p:txBody>
          <a:bodyPr/>
          <a:p>
            <a:endParaRPr lang="zh-CN" altLang="en-US"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altLang="zh-CN">
                <a:solidFill>
                  <a:srgbClr val="262626"/>
                </a:solidFill>
                <a:ea typeface="微软雅黑" panose="020B0503020204020204" pitchFamily="34" charset="-122"/>
                <a:cs typeface="Arial" panose="020B0604020202020204" pitchFamily="34" charset="0"/>
              </a:rPr>
              <a:t>Arithmetic Sequence</a:t>
            </a:r>
            <a:endParaRPr lang="zh-CN" altLang="en-US" dirty="0"/>
          </a:p>
        </p:txBody>
      </p:sp>
      <p:sp>
        <p:nvSpPr>
          <p:cNvPr id="3" name="页脚占位符 2"/>
          <p:cNvSpPr>
            <a:spLocks noGrp="1"/>
          </p:cNvSpPr>
          <p:nvPr>
            <p:ph type="ftr" sz="quarter" idx="11"/>
          </p:nvPr>
        </p:nvSpPr>
        <p:spPr/>
        <p:txBody>
          <a:bodyPr/>
          <a:lstStyle/>
          <a:p>
            <a:r>
              <a:rPr lang="en-US" altLang="zh-CN" dirty="0"/>
              <a:t>ICPC 2021 Asia Jinan: Problem D</a:t>
            </a:r>
            <a:endParaRPr lang="zh-CN" altLang="en-US" dirty="0"/>
          </a:p>
        </p:txBody>
      </p:sp>
      <p:sp>
        <p:nvSpPr>
          <p:cNvPr id="4" name="灯片编号占位符 3"/>
          <p:cNvSpPr>
            <a:spLocks noGrp="1"/>
          </p:cNvSpPr>
          <p:nvPr>
            <p:ph type="sldNum" sz="quarter" idx="12"/>
          </p:nvPr>
        </p:nvSpPr>
        <p:spPr/>
        <p:txBody>
          <a:bodyPr/>
          <a:lstStyle/>
          <a:p>
            <a:fld id="{B33F7469-D28B-482F-B1B6-3B8E7CF51519}" type="slidenum">
              <a:rPr lang="zh-CN" altLang="en-US" smtClean="0"/>
            </a:fld>
            <a:endParaRPr lang="zh-CN" altLang="en-US" dirty="0"/>
          </a:p>
        </p:txBody>
      </p:sp>
      <p:sp>
        <p:nvSpPr>
          <p:cNvPr id="5" name="内容占位符 4"/>
          <p:cNvSpPr>
            <a:spLocks noGrp="1"/>
          </p:cNvSpPr>
          <p:nvPr>
            <p:ph sz="quarter" idx="13"/>
          </p:nvPr>
        </p:nvSpPr>
        <p:spPr>
          <a:xfrm>
            <a:off x="523881" y="1323975"/>
            <a:ext cx="11277601" cy="4852988"/>
          </a:xfrm>
        </p:spPr>
        <p:txBody>
          <a:bodyPr>
            <a:normAutofit lnSpcReduction="10000"/>
          </a:bodyPr>
          <a:lstStyle/>
          <a:p>
            <a:pPr marL="0" indent="0" algn="l">
              <a:buNone/>
            </a:pPr>
            <a:r>
              <a:rPr lang="en-US" altLang="zh-CN" dirty="0"/>
              <a:t>	</a:t>
            </a:r>
            <a:r>
              <a:rPr lang="zh-CN" altLang="en-US" dirty="0"/>
              <a:t>给你长度为</a:t>
            </a:r>
            <a:r>
              <a:rPr lang="en-US" altLang="zh-CN" dirty="0"/>
              <a:t>n</a:t>
            </a:r>
            <a:r>
              <a:rPr lang="zh-CN" altLang="en-US" dirty="0"/>
              <a:t>的整数</a:t>
            </a:r>
            <a:r>
              <a:rPr lang="zh-CN" altLang="en-US" dirty="0"/>
              <a:t>数列</a:t>
            </a:r>
            <a:r>
              <a:rPr lang="en-US" altLang="zh-CN" dirty="0"/>
              <a:t>a</a:t>
            </a:r>
            <a:r>
              <a:rPr lang="zh-CN" altLang="en-US" dirty="0"/>
              <a:t>，请你使用整数等比数列拟合</a:t>
            </a:r>
            <a:r>
              <a:rPr lang="en-US" altLang="zh-CN" dirty="0"/>
              <a:t>a</a:t>
            </a:r>
            <a:r>
              <a:rPr lang="zh-CN" altLang="en-US" dirty="0"/>
              <a:t>，使得每个位置差的绝对值求和最小。</a:t>
            </a:r>
            <a:endParaRPr lang="zh-CN" altLang="en-US" dirty="0"/>
          </a:p>
          <a:p>
            <a:pPr marL="0" indent="0" algn="l">
              <a:buNone/>
            </a:pPr>
            <a:r>
              <a:rPr lang="en-US" altLang="zh-CN" dirty="0"/>
              <a:t>	n&lt;=2e5</a:t>
            </a:r>
            <a:r>
              <a:rPr lang="zh-CN" altLang="en-US" dirty="0"/>
              <a:t>，</a:t>
            </a:r>
            <a:r>
              <a:rPr lang="en-US" altLang="zh-CN" dirty="0"/>
              <a:t>|</a:t>
            </a:r>
            <a:r>
              <a:rPr lang="en-US" altLang="zh-CN" dirty="0"/>
              <a:t>a_i|&lt;=10^13</a:t>
            </a:r>
            <a:endParaRPr lang="en-US" altLang="zh-CN" dirty="0"/>
          </a:p>
        </p:txBody>
      </p:sp>
      <p:sp>
        <p:nvSpPr>
          <p:cNvPr id="6" name="标题 1"/>
          <p:cNvSpPr>
            <a:spLocks noGrp="1"/>
          </p:cNvSpPr>
          <p:nvPr/>
        </p:nvSpPr>
        <p:spPr>
          <a:xfrm>
            <a:off x="8928460" y="425289"/>
            <a:ext cx="1800000" cy="700925"/>
          </a:xfrm>
          <a:prstGeom prst="rect">
            <a:avLst/>
          </a:prstGeom>
        </p:spPr>
        <p:txBody>
          <a:bodyPr vert="horz" lIns="91440" tIns="45720" rIns="91440" bIns="45720" rtlCol="0" anchor="ctr">
            <a:noAutofit/>
          </a:bodyPr>
          <a:lstStyle>
            <a:lvl1pPr algn="l" defTabSz="342900" rtl="0" eaLnBrk="1" latinLnBrk="0" hangingPunct="1">
              <a:spcBef>
                <a:spcPct val="0"/>
              </a:spcBef>
              <a:buNone/>
              <a:defRPr lang="zh-CN" altLang="en-US" sz="3600" b="0" i="0" kern="1200" baseline="0" dirty="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dirty="0"/>
              <a:t>题意</a:t>
            </a:r>
            <a:r>
              <a:rPr lang="en-US" altLang="zh-CN" dirty="0"/>
              <a:t>	</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altLang="zh-CN">
                <a:solidFill>
                  <a:srgbClr val="262626"/>
                </a:solidFill>
                <a:ea typeface="微软雅黑" panose="020B0503020204020204" pitchFamily="34" charset="-122"/>
                <a:cs typeface="Arial" panose="020B0604020202020204" pitchFamily="34" charset="0"/>
              </a:rPr>
              <a:t>Arithmetic Sequence</a:t>
            </a:r>
            <a:endParaRPr lang="zh-CN" altLang="en-US" dirty="0"/>
          </a:p>
        </p:txBody>
      </p:sp>
      <p:sp>
        <p:nvSpPr>
          <p:cNvPr id="3" name="页脚占位符 2"/>
          <p:cNvSpPr>
            <a:spLocks noGrp="1"/>
          </p:cNvSpPr>
          <p:nvPr>
            <p:ph type="ftr" sz="quarter" idx="11"/>
          </p:nvPr>
        </p:nvSpPr>
        <p:spPr/>
        <p:txBody>
          <a:bodyPr/>
          <a:lstStyle/>
          <a:p>
            <a:r>
              <a:rPr lang="en-US" altLang="zh-CN" dirty="0"/>
              <a:t>ICPC 2021 Asia Jinan: Problem D</a:t>
            </a:r>
            <a:endParaRPr lang="zh-CN" altLang="en-US" dirty="0"/>
          </a:p>
        </p:txBody>
      </p:sp>
      <p:sp>
        <p:nvSpPr>
          <p:cNvPr id="4" name="灯片编号占位符 3"/>
          <p:cNvSpPr>
            <a:spLocks noGrp="1"/>
          </p:cNvSpPr>
          <p:nvPr>
            <p:ph type="sldNum" sz="quarter" idx="12"/>
          </p:nvPr>
        </p:nvSpPr>
        <p:spPr/>
        <p:txBody>
          <a:bodyPr/>
          <a:lstStyle/>
          <a:p>
            <a:fld id="{B33F7469-D28B-482F-B1B6-3B8E7CF51519}" type="slidenum">
              <a:rPr lang="zh-CN" altLang="en-US" smtClean="0"/>
            </a:fld>
            <a:endParaRPr lang="zh-CN" altLang="en-US" dirty="0"/>
          </a:p>
        </p:txBody>
      </p:sp>
      <p:sp>
        <p:nvSpPr>
          <p:cNvPr id="5" name="内容占位符 4"/>
          <p:cNvSpPr>
            <a:spLocks noGrp="1"/>
          </p:cNvSpPr>
          <p:nvPr>
            <p:ph sz="quarter" idx="13"/>
          </p:nvPr>
        </p:nvSpPr>
        <p:spPr>
          <a:xfrm>
            <a:off x="523881" y="1323975"/>
            <a:ext cx="11277601" cy="4852988"/>
          </a:xfrm>
        </p:spPr>
        <p:txBody>
          <a:bodyPr>
            <a:normAutofit lnSpcReduction="10000"/>
          </a:bodyPr>
          <a:lstStyle/>
          <a:p>
            <a:pPr marL="0" indent="0" algn="l">
              <a:buNone/>
            </a:pPr>
            <a:r>
              <a:rPr lang="zh-CN" altLang="en-US" dirty="0"/>
              <a:t>	对于给定的公差 d，设其最小的代价是 f(d)。</a:t>
            </a:r>
            <a:endParaRPr lang="zh-CN" altLang="en-US" dirty="0"/>
          </a:p>
          <a:p>
            <a:pPr marL="0" indent="0" algn="l">
              <a:buNone/>
            </a:pPr>
            <a:r>
              <a:rPr lang="en-US" altLang="zh-CN" dirty="0"/>
              <a:t>	f(d)</a:t>
            </a:r>
            <a:r>
              <a:rPr lang="zh-CN" altLang="en-US" dirty="0"/>
              <a:t>的求解是个经典问题，只用</a:t>
            </a:r>
            <a:r>
              <a:rPr lang="en-US" altLang="zh-CN" dirty="0"/>
              <a:t>nth_element</a:t>
            </a:r>
            <a:r>
              <a:rPr lang="zh-CN" altLang="en-US" dirty="0"/>
              <a:t>求出中位数即可</a:t>
            </a:r>
            <a:r>
              <a:rPr lang="zh-CN" altLang="en-US" dirty="0"/>
              <a:t>。</a:t>
            </a:r>
            <a:endParaRPr lang="zh-CN" altLang="en-US" dirty="0"/>
          </a:p>
          <a:p>
            <a:pPr marL="0" indent="0" algn="l">
              <a:buNone/>
            </a:pPr>
            <a:r>
              <a:rPr lang="zh-CN" altLang="en-US" dirty="0"/>
              <a:t>	我们发现函数 </a:t>
            </a:r>
            <a:r>
              <a:rPr lang="en-US" altLang="zh-CN" dirty="0"/>
              <a:t>f(d)</a:t>
            </a:r>
            <a:r>
              <a:rPr lang="zh-CN" altLang="en-US" dirty="0"/>
              <a:t>是凸的。</a:t>
            </a:r>
            <a:endParaRPr lang="zh-CN" altLang="en-US" dirty="0"/>
          </a:p>
          <a:p>
            <a:pPr marL="0" indent="0" algn="l">
              <a:buNone/>
            </a:pPr>
            <a:r>
              <a:rPr lang="zh-CN" altLang="en-US" dirty="0"/>
              <a:t>	</a:t>
            </a:r>
            <a:r>
              <a:rPr lang="zh-CN" altLang="en-US" dirty="0">
                <a:sym typeface="+mn-ea"/>
              </a:rPr>
              <a:t>因此，我们可以使用二分斜率</a:t>
            </a:r>
            <a:r>
              <a:rPr lang="zh-CN" altLang="en-US" dirty="0">
                <a:sym typeface="+mn-ea"/>
              </a:rPr>
              <a:t>来计算最优的 </a:t>
            </a:r>
            <a:r>
              <a:rPr lang="en-US" altLang="zh-CN" dirty="0">
                <a:sym typeface="+mn-ea"/>
              </a:rPr>
              <a:t>d</a:t>
            </a:r>
            <a:r>
              <a:rPr lang="zh-CN" altLang="en-US" dirty="0">
                <a:sym typeface="+mn-ea"/>
              </a:rPr>
              <a:t>。时间复杂度为 </a:t>
            </a:r>
            <a:r>
              <a:rPr lang="en-US" altLang="zh-CN" dirty="0">
                <a:sym typeface="+mn-ea"/>
              </a:rPr>
              <a:t>O(nlogW)</a:t>
            </a:r>
            <a:r>
              <a:rPr lang="zh-CN" altLang="en-US" dirty="0">
                <a:sym typeface="+mn-ea"/>
              </a:rPr>
              <a:t>，其中 </a:t>
            </a:r>
            <a:r>
              <a:rPr lang="en-US" altLang="zh-CN" dirty="0">
                <a:sym typeface="+mn-ea"/>
              </a:rPr>
              <a:t>W </a:t>
            </a:r>
            <a:r>
              <a:rPr lang="zh-CN" altLang="en-US" dirty="0">
                <a:sym typeface="+mn-ea"/>
              </a:rPr>
              <a:t>是值域。</a:t>
            </a:r>
            <a:endParaRPr lang="zh-CN" altLang="en-US" dirty="0"/>
          </a:p>
        </p:txBody>
      </p:sp>
      <p:sp>
        <p:nvSpPr>
          <p:cNvPr id="6" name="标题 1"/>
          <p:cNvSpPr>
            <a:spLocks noGrp="1"/>
          </p:cNvSpPr>
          <p:nvPr/>
        </p:nvSpPr>
        <p:spPr>
          <a:xfrm>
            <a:off x="8928460" y="425289"/>
            <a:ext cx="1800000" cy="700925"/>
          </a:xfrm>
          <a:prstGeom prst="rect">
            <a:avLst/>
          </a:prstGeom>
        </p:spPr>
        <p:txBody>
          <a:bodyPr vert="horz" lIns="91440" tIns="45720" rIns="91440" bIns="45720" rtlCol="0" anchor="ctr">
            <a:noAutofit/>
          </a:bodyPr>
          <a:lstStyle>
            <a:lvl1pPr algn="l" defTabSz="342900" rtl="0" eaLnBrk="1" latinLnBrk="0" hangingPunct="1">
              <a:spcBef>
                <a:spcPct val="0"/>
              </a:spcBef>
              <a:buNone/>
              <a:defRPr lang="zh-CN" altLang="en-US" sz="3600" b="0" i="0" kern="1200" baseline="0" dirty="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dirty="0"/>
              <a:t>题解</a:t>
            </a:r>
            <a:r>
              <a:rPr lang="en-US" altLang="zh-CN" dirty="0"/>
              <a:t>	</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altLang="zh-CN">
                <a:solidFill>
                  <a:srgbClr val="262626"/>
                </a:solidFill>
                <a:ea typeface="微软雅黑" panose="020B0503020204020204" pitchFamily="34" charset="-122"/>
                <a:cs typeface="Arial" panose="020B0604020202020204" pitchFamily="34" charset="0"/>
              </a:rPr>
              <a:t>Arithmetic Sequence</a:t>
            </a:r>
            <a:endParaRPr lang="zh-CN" altLang="en-US" dirty="0"/>
          </a:p>
        </p:txBody>
      </p:sp>
      <p:sp>
        <p:nvSpPr>
          <p:cNvPr id="3" name="页脚占位符 2"/>
          <p:cNvSpPr>
            <a:spLocks noGrp="1"/>
          </p:cNvSpPr>
          <p:nvPr>
            <p:ph type="ftr" sz="quarter" idx="11"/>
          </p:nvPr>
        </p:nvSpPr>
        <p:spPr/>
        <p:txBody>
          <a:bodyPr/>
          <a:lstStyle/>
          <a:p>
            <a:r>
              <a:rPr lang="en-US" altLang="zh-CN" dirty="0"/>
              <a:t>ICPC 2021 Asia Jinan: Problem D</a:t>
            </a:r>
            <a:endParaRPr lang="zh-CN" altLang="en-US" dirty="0"/>
          </a:p>
        </p:txBody>
      </p:sp>
      <p:sp>
        <p:nvSpPr>
          <p:cNvPr id="4" name="灯片编号占位符 3"/>
          <p:cNvSpPr>
            <a:spLocks noGrp="1"/>
          </p:cNvSpPr>
          <p:nvPr>
            <p:ph type="sldNum" sz="quarter" idx="12"/>
          </p:nvPr>
        </p:nvSpPr>
        <p:spPr/>
        <p:txBody>
          <a:bodyPr/>
          <a:lstStyle/>
          <a:p>
            <a:fld id="{B33F7469-D28B-482F-B1B6-3B8E7CF51519}" type="slidenum">
              <a:rPr lang="zh-CN" altLang="en-US" smtClean="0"/>
            </a:fld>
            <a:endParaRPr lang="zh-CN" altLang="en-US" dirty="0"/>
          </a:p>
        </p:txBody>
      </p:sp>
      <p:sp>
        <p:nvSpPr>
          <p:cNvPr id="5" name="内容占位符 4"/>
          <p:cNvSpPr>
            <a:spLocks noGrp="1"/>
          </p:cNvSpPr>
          <p:nvPr>
            <p:ph sz="quarter" idx="13"/>
          </p:nvPr>
        </p:nvSpPr>
        <p:spPr>
          <a:xfrm>
            <a:off x="523881" y="1323975"/>
            <a:ext cx="11277601" cy="4852988"/>
          </a:xfrm>
        </p:spPr>
        <p:txBody>
          <a:bodyPr>
            <a:normAutofit lnSpcReduction="10000"/>
          </a:bodyPr>
          <a:lstStyle/>
          <a:p>
            <a:pPr marL="0" indent="0" algn="l">
              <a:buNone/>
            </a:pPr>
            <a:r>
              <a:rPr lang="zh-CN" altLang="en-US" dirty="0"/>
              <a:t>	证明：我们可以通过 </a:t>
            </a:r>
            <a:r>
              <a:rPr lang="en-US" altLang="zh-CN" dirty="0"/>
              <a:t>d</a:t>
            </a:r>
            <a:r>
              <a:rPr lang="zh-CN" altLang="en-US" dirty="0"/>
              <a:t>-</a:t>
            </a:r>
            <a:r>
              <a:rPr lang="en-US" altLang="zh-CN" dirty="0"/>
              <a:t>1 </a:t>
            </a:r>
            <a:r>
              <a:rPr lang="zh-CN" altLang="en-US" dirty="0"/>
              <a:t>和 </a:t>
            </a:r>
            <a:r>
              <a:rPr lang="en-US" altLang="zh-CN" dirty="0"/>
              <a:t>d</a:t>
            </a:r>
            <a:r>
              <a:rPr lang="zh-CN" altLang="en-US" dirty="0"/>
              <a:t>+</a:t>
            </a:r>
            <a:r>
              <a:rPr lang="en-US" altLang="zh-CN" dirty="0"/>
              <a:t>1 </a:t>
            </a:r>
            <a:r>
              <a:rPr lang="zh-CN" altLang="en-US" dirty="0"/>
              <a:t>的答案来构造 </a:t>
            </a:r>
            <a:r>
              <a:rPr lang="en-US" altLang="zh-CN" dirty="0"/>
              <a:t>d </a:t>
            </a:r>
            <a:r>
              <a:rPr lang="zh-CN" altLang="en-US" dirty="0"/>
              <a:t>的答案，构造的方法是取 </a:t>
            </a:r>
            <a:r>
              <a:rPr lang="en-US" altLang="zh-CN" dirty="0"/>
              <a:t>d</a:t>
            </a:r>
            <a:r>
              <a:rPr lang="zh-CN" altLang="en-US" dirty="0"/>
              <a:t>-</a:t>
            </a:r>
            <a:r>
              <a:rPr lang="en-US" altLang="zh-CN" dirty="0"/>
              <a:t>1 </a:t>
            </a:r>
            <a:r>
              <a:rPr lang="zh-CN" altLang="en-US" dirty="0"/>
              <a:t>和 </a:t>
            </a:r>
            <a:r>
              <a:rPr lang="en-US" altLang="zh-CN" dirty="0"/>
              <a:t>d</a:t>
            </a:r>
            <a:r>
              <a:rPr lang="zh-CN" altLang="en-US" dirty="0"/>
              <a:t>+</a:t>
            </a:r>
            <a:r>
              <a:rPr lang="en-US" altLang="zh-CN" dirty="0"/>
              <a:t>1 </a:t>
            </a:r>
            <a:r>
              <a:rPr lang="zh-CN" altLang="en-US" dirty="0"/>
              <a:t>的结果序列的平均值。我们可以看到，对于每个位置，</a:t>
            </a:r>
            <a:r>
              <a:rPr lang="en-US" altLang="zh-CN" dirty="0"/>
              <a:t>2 * d</a:t>
            </a:r>
            <a:r>
              <a:rPr lang="zh-CN" altLang="en-US" dirty="0"/>
              <a:t>的代价 </a:t>
            </a:r>
            <a:r>
              <a:rPr lang="en-US" altLang="zh-CN" dirty="0"/>
              <a:t>&lt;</a:t>
            </a:r>
            <a:r>
              <a:rPr lang="zh-CN" altLang="en-US" dirty="0"/>
              <a:t>=</a:t>
            </a:r>
            <a:r>
              <a:rPr lang="en-US" altLang="zh-CN" dirty="0"/>
              <a:t> d</a:t>
            </a:r>
            <a:r>
              <a:rPr lang="zh-CN" altLang="en-US" dirty="0"/>
              <a:t>-</a:t>
            </a:r>
            <a:r>
              <a:rPr lang="en-US" altLang="zh-CN" dirty="0"/>
              <a:t>1 </a:t>
            </a:r>
            <a:r>
              <a:rPr lang="zh-CN" altLang="en-US" dirty="0"/>
              <a:t>的代价 + </a:t>
            </a:r>
            <a:r>
              <a:rPr lang="en-US" altLang="zh-CN" dirty="0"/>
              <a:t>d</a:t>
            </a:r>
            <a:r>
              <a:rPr lang="zh-CN" altLang="en-US" dirty="0"/>
              <a:t>+</a:t>
            </a:r>
            <a:r>
              <a:rPr lang="en-US" altLang="zh-CN" dirty="0"/>
              <a:t>1</a:t>
            </a:r>
            <a:r>
              <a:rPr lang="zh-CN" altLang="en-US" dirty="0"/>
              <a:t>的代价。对每个位置求和，可以得到 </a:t>
            </a:r>
            <a:r>
              <a:rPr lang="en-US" altLang="zh-CN" dirty="0"/>
              <a:t>2*f(d) &lt;</a:t>
            </a:r>
            <a:r>
              <a:rPr lang="zh-CN" altLang="en-US" dirty="0"/>
              <a:t>=</a:t>
            </a:r>
            <a:r>
              <a:rPr lang="en-US" altLang="zh-CN" dirty="0"/>
              <a:t> f(d</a:t>
            </a:r>
            <a:r>
              <a:rPr lang="zh-CN" altLang="en-US" dirty="0"/>
              <a:t>-</a:t>
            </a:r>
            <a:r>
              <a:rPr lang="en-US" altLang="zh-CN" dirty="0"/>
              <a:t>1) </a:t>
            </a:r>
            <a:r>
              <a:rPr lang="zh-CN" altLang="en-US" dirty="0"/>
              <a:t>+ </a:t>
            </a:r>
            <a:r>
              <a:rPr lang="en-US" altLang="zh-CN" dirty="0"/>
              <a:t>f(d</a:t>
            </a:r>
            <a:r>
              <a:rPr lang="zh-CN" altLang="en-US" dirty="0"/>
              <a:t>+</a:t>
            </a:r>
            <a:r>
              <a:rPr lang="en-US" altLang="zh-CN" dirty="0"/>
              <a:t>1)</a:t>
            </a:r>
            <a:r>
              <a:rPr lang="zh-CN" altLang="en-US" dirty="0"/>
              <a:t>。易证函数 </a:t>
            </a:r>
            <a:r>
              <a:rPr lang="en-US" altLang="zh-CN" dirty="0"/>
              <a:t>f </a:t>
            </a:r>
            <a:r>
              <a:rPr lang="zh-CN" altLang="en-US" dirty="0"/>
              <a:t>是凸函数。</a:t>
            </a:r>
            <a:endParaRPr lang="zh-CN" altLang="en-US" dirty="0"/>
          </a:p>
          <a:p>
            <a:pPr marL="0" indent="0" algn="l">
              <a:buNone/>
            </a:pPr>
            <a:r>
              <a:rPr lang="zh-CN" altLang="en-US" dirty="0"/>
              <a:t>	</a:t>
            </a:r>
            <a:r>
              <a:rPr lang="zh-CN" altLang="en-US" dirty="0">
                <a:sym typeface="+mn-ea"/>
              </a:rPr>
              <a:t>下面唯一的问题是我们用这种方法有可能构造出一个非整数解。显然如果解非整数，那么其中每个数必然形如 </a:t>
            </a:r>
            <a:r>
              <a:rPr lang="en-US" altLang="zh-CN" dirty="0">
                <a:sym typeface="+mn-ea"/>
              </a:rPr>
              <a:t>x </a:t>
            </a:r>
            <a:r>
              <a:rPr lang="zh-CN" altLang="en-US" dirty="0">
                <a:sym typeface="+mn-ea"/>
              </a:rPr>
              <a:t>+ </a:t>
            </a:r>
            <a:r>
              <a:rPr lang="en-US" altLang="zh-CN" dirty="0">
                <a:sym typeface="+mn-ea"/>
              </a:rPr>
              <a:t>0.5</a:t>
            </a:r>
            <a:r>
              <a:rPr lang="zh-CN" altLang="en-US" dirty="0">
                <a:sym typeface="+mn-ea"/>
              </a:rPr>
              <a:t>，其中</a:t>
            </a:r>
            <a:r>
              <a:rPr lang="en-US" altLang="zh-CN" dirty="0">
                <a:sym typeface="+mn-ea"/>
              </a:rPr>
              <a:t>x</a:t>
            </a:r>
            <a:r>
              <a:rPr lang="zh-CN" altLang="en-US" dirty="0">
                <a:sym typeface="+mn-ea"/>
              </a:rPr>
              <a:t>是整数。所以我们将每一个数加 </a:t>
            </a:r>
            <a:r>
              <a:rPr lang="en-US" altLang="zh-CN" dirty="0">
                <a:sym typeface="+mn-ea"/>
              </a:rPr>
              <a:t>0.5 </a:t>
            </a:r>
            <a:r>
              <a:rPr lang="zh-CN" altLang="en-US" dirty="0">
                <a:sym typeface="+mn-ea"/>
              </a:rPr>
              <a:t>或者减 </a:t>
            </a:r>
            <a:r>
              <a:rPr lang="en-US" altLang="zh-CN" dirty="0">
                <a:sym typeface="+mn-ea"/>
              </a:rPr>
              <a:t>0.5</a:t>
            </a:r>
            <a:r>
              <a:rPr lang="zh-CN" altLang="en-US" dirty="0">
                <a:sym typeface="+mn-ea"/>
              </a:rPr>
              <a:t>。很容易证明一定有一种方法可以满足上面的不等式。</a:t>
            </a:r>
            <a:endParaRPr lang="zh-CN" altLang="en-US" dirty="0"/>
          </a:p>
        </p:txBody>
      </p:sp>
      <p:sp>
        <p:nvSpPr>
          <p:cNvPr id="6" name="标题 1"/>
          <p:cNvSpPr>
            <a:spLocks noGrp="1"/>
          </p:cNvSpPr>
          <p:nvPr/>
        </p:nvSpPr>
        <p:spPr>
          <a:xfrm>
            <a:off x="8928460" y="425289"/>
            <a:ext cx="1800000" cy="700925"/>
          </a:xfrm>
          <a:prstGeom prst="rect">
            <a:avLst/>
          </a:prstGeom>
        </p:spPr>
        <p:txBody>
          <a:bodyPr vert="horz" lIns="91440" tIns="45720" rIns="91440" bIns="45720" rtlCol="0" anchor="ctr">
            <a:noAutofit/>
          </a:bodyPr>
          <a:lstStyle>
            <a:lvl1pPr algn="l" defTabSz="342900" rtl="0" eaLnBrk="1" latinLnBrk="0" hangingPunct="1">
              <a:spcBef>
                <a:spcPct val="0"/>
              </a:spcBef>
              <a:buNone/>
              <a:defRPr lang="zh-CN" altLang="en-US" sz="3600" b="0" i="0" kern="1200" baseline="0" dirty="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dirty="0"/>
              <a:t>题解</a:t>
            </a:r>
            <a:r>
              <a:rPr lang="en-US" altLang="zh-CN" dirty="0"/>
              <a:t>	</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altLang="zh-CN" dirty="0">
                <a:solidFill>
                  <a:srgbClr val="262626"/>
                </a:solidFill>
                <a:ea typeface="微软雅黑" panose="020B0503020204020204" pitchFamily="34" charset="-122"/>
                <a:cs typeface="Arial" panose="020B0604020202020204" pitchFamily="34" charset="0"/>
              </a:rPr>
              <a:t>Neural Network Counting</a:t>
            </a:r>
            <a:endParaRPr lang="zh-CN" altLang="en-US" dirty="0"/>
          </a:p>
        </p:txBody>
      </p:sp>
      <p:sp>
        <p:nvSpPr>
          <p:cNvPr id="3" name="页脚占位符 2"/>
          <p:cNvSpPr>
            <a:spLocks noGrp="1"/>
          </p:cNvSpPr>
          <p:nvPr>
            <p:ph type="ftr" sz="quarter" idx="11"/>
          </p:nvPr>
        </p:nvSpPr>
        <p:spPr/>
        <p:txBody>
          <a:bodyPr/>
          <a:lstStyle/>
          <a:p>
            <a:r>
              <a:rPr lang="en-US" altLang="zh-CN" dirty="0"/>
              <a:t>ICPC 2021 Asia Jinan: Problem F</a:t>
            </a:r>
            <a:endParaRPr lang="zh-CN" altLang="en-US" dirty="0"/>
          </a:p>
        </p:txBody>
      </p:sp>
      <p:sp>
        <p:nvSpPr>
          <p:cNvPr id="4" name="灯片编号占位符 3"/>
          <p:cNvSpPr>
            <a:spLocks noGrp="1"/>
          </p:cNvSpPr>
          <p:nvPr>
            <p:ph type="sldNum" sz="quarter" idx="12"/>
          </p:nvPr>
        </p:nvSpPr>
        <p:spPr/>
        <p:txBody>
          <a:bodyPr/>
          <a:lstStyle/>
          <a:p>
            <a:fld id="{B33F7469-D28B-482F-B1B6-3B8E7CF51519}" type="slidenum">
              <a:rPr lang="zh-CN" altLang="en-US" smtClean="0"/>
            </a:fld>
            <a:endParaRPr lang="zh-CN" altLang="en-US" dirty="0"/>
          </a:p>
        </p:txBody>
      </p:sp>
      <p:sp>
        <p:nvSpPr>
          <p:cNvPr id="5" name="内容占位符 4"/>
          <p:cNvSpPr>
            <a:spLocks noGrp="1"/>
          </p:cNvSpPr>
          <p:nvPr>
            <p:ph sz="quarter" idx="13"/>
          </p:nvPr>
        </p:nvSpPr>
        <p:spPr/>
        <p:txBody>
          <a:bodyPr/>
          <a:lstStyle/>
          <a:p>
            <a:pPr marL="0" indent="0" algn="l">
              <a:buNone/>
            </a:pPr>
            <a:r>
              <a:rPr dirty="0">
                <a:solidFill>
                  <a:srgbClr val="404040"/>
                </a:solidFill>
                <a:ea typeface="微软雅黑" panose="020B0503020204020204" pitchFamily="34" charset="-122"/>
                <a:cs typeface="Arial" panose="020B0604020202020204" pitchFamily="34" charset="0"/>
              </a:rPr>
              <a:t>神经网络为无向图，图中节点为算子，边表示数据对应的传递，数据为二维的矩阵。假设有三个算子：输入、乘法和卷积（作了相应的简化），它们定义了数据的计算。我们将神经网络的输入格式定义为神经网络的输入数据的形状（即输入的矩阵的形状，或者说每一维的长度）。</a:t>
            </a:r>
            <a:endParaRPr dirty="0">
              <a:solidFill>
                <a:srgbClr val="404040"/>
              </a:solidFill>
              <a:ea typeface="微软雅黑" panose="020B0503020204020204" pitchFamily="34" charset="-122"/>
              <a:cs typeface="Arial" panose="020B0604020202020204" pitchFamily="34" charset="0"/>
            </a:endParaRPr>
          </a:p>
          <a:p>
            <a:pPr marL="0" indent="0" algn="l">
              <a:buNone/>
            </a:pPr>
            <a:r>
              <a:rPr dirty="0">
                <a:solidFill>
                  <a:srgbClr val="404040"/>
                </a:solidFill>
                <a:ea typeface="微软雅黑" panose="020B0503020204020204" pitchFamily="34" charset="-122"/>
                <a:cs typeface="Arial" panose="020B0604020202020204" pitchFamily="34" charset="0"/>
              </a:rPr>
              <a:t>给定N和D。统计算子个数为N且输入数据每一维不超过2^D-1的神经网络有多少种（算子组合相同但输入格式不同算作不同的方案）。</a:t>
            </a:r>
            <a:endParaRPr dirty="0">
              <a:solidFill>
                <a:srgbClr val="404040"/>
              </a:solidFill>
              <a:ea typeface="微软雅黑" panose="020B0503020204020204" pitchFamily="34" charset="-122"/>
              <a:cs typeface="Arial" panose="020B0604020202020204" pitchFamily="34" charset="0"/>
            </a:endParaRPr>
          </a:p>
          <a:p>
            <a:pPr marL="0" indent="0" algn="l">
              <a:buNone/>
            </a:pPr>
            <a:endParaRPr dirty="0">
              <a:solidFill>
                <a:srgbClr val="404040"/>
              </a:solidFill>
              <a:ea typeface="微软雅黑" panose="020B0503020204020204" pitchFamily="34" charset="-122"/>
              <a:cs typeface="Arial" panose="020B0604020202020204" pitchFamily="34" charset="0"/>
            </a:endParaRPr>
          </a:p>
        </p:txBody>
      </p:sp>
      <p:sp>
        <p:nvSpPr>
          <p:cNvPr id="6" name="标题 1"/>
          <p:cNvSpPr>
            <a:spLocks noGrp="1"/>
          </p:cNvSpPr>
          <p:nvPr/>
        </p:nvSpPr>
        <p:spPr>
          <a:xfrm>
            <a:off x="8928460" y="425289"/>
            <a:ext cx="1800000" cy="700925"/>
          </a:xfrm>
          <a:prstGeom prst="rect">
            <a:avLst/>
          </a:prstGeom>
        </p:spPr>
        <p:txBody>
          <a:bodyPr vert="horz" lIns="91440" tIns="45720" rIns="91440" bIns="45720" rtlCol="0" anchor="ctr">
            <a:noAutofit/>
          </a:bodyPr>
          <a:lstStyle>
            <a:lvl1pPr algn="l" defTabSz="342900" rtl="0" eaLnBrk="1" latinLnBrk="0" hangingPunct="1">
              <a:spcBef>
                <a:spcPct val="0"/>
              </a:spcBef>
              <a:buNone/>
              <a:defRPr lang="zh-CN" altLang="en-US" sz="3600" b="0" i="0" kern="1200" baseline="0" dirty="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dirty="0"/>
              <a:t>题意</a:t>
            </a:r>
            <a:r>
              <a:rPr lang="en-US" altLang="zh-CN" dirty="0"/>
              <a:t>	</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altLang="zh-CN" dirty="0">
                <a:solidFill>
                  <a:srgbClr val="262626"/>
                </a:solidFill>
                <a:ea typeface="微软雅黑" panose="020B0503020204020204" pitchFamily="34" charset="-122"/>
                <a:cs typeface="Arial" panose="020B0604020202020204" pitchFamily="34" charset="0"/>
              </a:rPr>
              <a:t>Neural Network Counting</a:t>
            </a:r>
            <a:endParaRPr lang="zh-CN" altLang="en-US" dirty="0"/>
          </a:p>
        </p:txBody>
      </p:sp>
      <p:sp>
        <p:nvSpPr>
          <p:cNvPr id="3" name="页脚占位符 2"/>
          <p:cNvSpPr>
            <a:spLocks noGrp="1"/>
          </p:cNvSpPr>
          <p:nvPr>
            <p:ph type="ftr" sz="quarter" idx="11"/>
          </p:nvPr>
        </p:nvSpPr>
        <p:spPr/>
        <p:txBody>
          <a:bodyPr/>
          <a:lstStyle/>
          <a:p>
            <a:r>
              <a:rPr lang="en-US" altLang="zh-CN" dirty="0"/>
              <a:t>ICPC 2021 Asia Jinan: Problem F</a:t>
            </a:r>
            <a:endParaRPr lang="zh-CN" altLang="en-US" dirty="0"/>
          </a:p>
        </p:txBody>
      </p:sp>
      <p:sp>
        <p:nvSpPr>
          <p:cNvPr id="4" name="灯片编号占位符 3"/>
          <p:cNvSpPr>
            <a:spLocks noGrp="1"/>
          </p:cNvSpPr>
          <p:nvPr>
            <p:ph type="sldNum" sz="quarter" idx="12"/>
          </p:nvPr>
        </p:nvSpPr>
        <p:spPr/>
        <p:txBody>
          <a:bodyPr/>
          <a:lstStyle/>
          <a:p>
            <a:fld id="{B33F7469-D28B-482F-B1B6-3B8E7CF51519}" type="slidenum">
              <a:rPr lang="zh-CN" altLang="en-US" smtClean="0"/>
            </a:fld>
            <a:endParaRPr lang="zh-CN" altLang="en-US" dirty="0"/>
          </a:p>
        </p:txBody>
      </p:sp>
      <p:sp>
        <p:nvSpPr>
          <p:cNvPr id="5" name="内容占位符 4"/>
          <p:cNvSpPr>
            <a:spLocks noGrp="1"/>
          </p:cNvSpPr>
          <p:nvPr>
            <p:ph sz="quarter" idx="13"/>
          </p:nvPr>
        </p:nvSpPr>
        <p:spPr/>
        <p:txBody>
          <a:bodyPr/>
          <a:lstStyle/>
          <a:p>
            <a:pPr marL="0" indent="0" algn="l">
              <a:buNone/>
            </a:pPr>
            <a:r>
              <a:rPr lang="zh-CN" altLang="en-US" dirty="0">
                <a:solidFill>
                  <a:srgbClr val="404040"/>
                </a:solidFill>
                <a:ea typeface="微软雅黑" panose="020B0503020204020204" pitchFamily="34" charset="-122"/>
                <a:cs typeface="Arial" panose="020B0604020202020204" pitchFamily="34" charset="0"/>
              </a:rPr>
              <a:t>首先由于</a:t>
            </a:r>
            <a:r>
              <a:rPr lang="en-US" altLang="zh-CN" dirty="0">
                <a:solidFill>
                  <a:srgbClr val="404040"/>
                </a:solidFill>
                <a:ea typeface="微软雅黑" panose="020B0503020204020204" pitchFamily="34" charset="-122"/>
                <a:cs typeface="Arial" panose="020B0604020202020204" pitchFamily="34" charset="0"/>
              </a:rPr>
              <a:t>N</a:t>
            </a:r>
            <a:r>
              <a:rPr lang="zh-CN" altLang="en-US" dirty="0">
                <a:solidFill>
                  <a:srgbClr val="404040"/>
                </a:solidFill>
                <a:ea typeface="微软雅黑" panose="020B0503020204020204" pitchFamily="34" charset="-122"/>
                <a:cs typeface="Arial" panose="020B0604020202020204" pitchFamily="34" charset="0"/>
              </a:rPr>
              <a:t>比较小，可以暴力枚举出所有的神经网络结构。</a:t>
            </a:r>
            <a:endParaRPr lang="zh-CN" altLang="en-US" dirty="0">
              <a:solidFill>
                <a:srgbClr val="404040"/>
              </a:solidFill>
              <a:ea typeface="微软雅黑" panose="020B0503020204020204" pitchFamily="34" charset="-122"/>
              <a:cs typeface="Arial" panose="020B0604020202020204" pitchFamily="34" charset="0"/>
            </a:endParaRPr>
          </a:p>
          <a:p>
            <a:pPr marL="0" indent="0" algn="l">
              <a:buNone/>
            </a:pPr>
            <a:r>
              <a:rPr lang="zh-CN" altLang="en-US" dirty="0">
                <a:solidFill>
                  <a:srgbClr val="404040"/>
                </a:solidFill>
                <a:ea typeface="微软雅黑" panose="020B0503020204020204" pitchFamily="34" charset="-122"/>
                <a:cs typeface="Arial" panose="020B0604020202020204" pitchFamily="34" charset="0"/>
              </a:rPr>
              <a:t>这里需要注意同构的问题，如下图所示。</a:t>
            </a:r>
            <a:endParaRPr lang="zh-CN" altLang="en-US" dirty="0"/>
          </a:p>
        </p:txBody>
      </p:sp>
      <p:sp>
        <p:nvSpPr>
          <p:cNvPr id="6" name="标题 1"/>
          <p:cNvSpPr>
            <a:spLocks noGrp="1"/>
          </p:cNvSpPr>
          <p:nvPr/>
        </p:nvSpPr>
        <p:spPr>
          <a:xfrm>
            <a:off x="8928460" y="425289"/>
            <a:ext cx="1800000" cy="700925"/>
          </a:xfrm>
          <a:prstGeom prst="rect">
            <a:avLst/>
          </a:prstGeom>
        </p:spPr>
        <p:txBody>
          <a:bodyPr vert="horz" lIns="91440" tIns="45720" rIns="91440" bIns="45720" rtlCol="0" anchor="ctr">
            <a:noAutofit/>
          </a:bodyPr>
          <a:lstStyle>
            <a:lvl1pPr algn="l" defTabSz="342900" rtl="0" eaLnBrk="1" latinLnBrk="0" hangingPunct="1">
              <a:spcBef>
                <a:spcPct val="0"/>
              </a:spcBef>
              <a:buNone/>
              <a:defRPr lang="zh-CN" altLang="en-US" sz="3600" b="0" i="0" kern="1200" baseline="0" dirty="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dirty="0"/>
              <a:t>题解</a:t>
            </a:r>
            <a:r>
              <a:rPr lang="en-US" altLang="zh-CN" dirty="0"/>
              <a:t>	</a:t>
            </a:r>
            <a:endParaRPr lang="en-US" altLang="zh-CN" dirty="0"/>
          </a:p>
        </p:txBody>
      </p:sp>
      <p:pic>
        <p:nvPicPr>
          <p:cNvPr id="7" name="图片 6" descr="upload_post_object_v2_101520482"/>
          <p:cNvPicPr>
            <a:picLocks noChangeAspect="1"/>
          </p:cNvPicPr>
          <p:nvPr/>
        </p:nvPicPr>
        <p:blipFill>
          <a:blip r:embed="rId1"/>
          <a:stretch>
            <a:fillRect/>
          </a:stretch>
        </p:blipFill>
        <p:spPr>
          <a:xfrm>
            <a:off x="520048" y="2754628"/>
            <a:ext cx="2486478" cy="2925269"/>
          </a:xfrm>
          <a:prstGeom prst="rect">
            <a:avLst/>
          </a:prstGeom>
        </p:spPr>
      </p:pic>
      <p:pic>
        <p:nvPicPr>
          <p:cNvPr id="9" name="图片 8" descr="upload_post_object_v2_846142905"/>
          <p:cNvPicPr>
            <a:picLocks noChangeAspect="1"/>
          </p:cNvPicPr>
          <p:nvPr/>
        </p:nvPicPr>
        <p:blipFill>
          <a:blip r:embed="rId2"/>
          <a:stretch>
            <a:fillRect/>
          </a:stretch>
        </p:blipFill>
        <p:spPr>
          <a:xfrm>
            <a:off x="3339682" y="2754628"/>
            <a:ext cx="2803383" cy="29415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altLang="zh-CN" dirty="0">
                <a:solidFill>
                  <a:srgbClr val="262626"/>
                </a:solidFill>
                <a:ea typeface="微软雅黑" panose="020B0503020204020204" pitchFamily="34" charset="-122"/>
                <a:cs typeface="Arial" panose="020B0604020202020204" pitchFamily="34" charset="0"/>
              </a:rPr>
              <a:t>Neural Network Counting</a:t>
            </a:r>
            <a:endParaRPr lang="zh-CN" altLang="en-US" dirty="0"/>
          </a:p>
        </p:txBody>
      </p:sp>
      <p:sp>
        <p:nvSpPr>
          <p:cNvPr id="3" name="页脚占位符 2"/>
          <p:cNvSpPr>
            <a:spLocks noGrp="1"/>
          </p:cNvSpPr>
          <p:nvPr>
            <p:ph type="ftr" sz="quarter" idx="11"/>
          </p:nvPr>
        </p:nvSpPr>
        <p:spPr/>
        <p:txBody>
          <a:bodyPr/>
          <a:lstStyle/>
          <a:p>
            <a:r>
              <a:rPr lang="en-US" altLang="zh-CN" dirty="0"/>
              <a:t>ICPC 2021 Asia Jinan: Problem F</a:t>
            </a:r>
            <a:endParaRPr lang="zh-CN" altLang="en-US" dirty="0"/>
          </a:p>
        </p:txBody>
      </p:sp>
      <p:sp>
        <p:nvSpPr>
          <p:cNvPr id="4" name="灯片编号占位符 3"/>
          <p:cNvSpPr>
            <a:spLocks noGrp="1"/>
          </p:cNvSpPr>
          <p:nvPr>
            <p:ph type="sldNum" sz="quarter" idx="12"/>
          </p:nvPr>
        </p:nvSpPr>
        <p:spPr/>
        <p:txBody>
          <a:bodyPr/>
          <a:lstStyle/>
          <a:p>
            <a:fld id="{B33F7469-D28B-482F-B1B6-3B8E7CF51519}" type="slidenum">
              <a:rPr lang="zh-CN" altLang="en-US" smtClean="0"/>
            </a:fld>
            <a:endParaRPr lang="zh-CN" altLang="en-US" dirty="0"/>
          </a:p>
        </p:txBody>
      </p:sp>
      <p:sp>
        <p:nvSpPr>
          <p:cNvPr id="5" name="内容占位符 4"/>
          <p:cNvSpPr>
            <a:spLocks noGrp="1"/>
          </p:cNvSpPr>
          <p:nvPr>
            <p:ph sz="quarter" idx="13"/>
          </p:nvPr>
        </p:nvSpPr>
        <p:spPr/>
        <p:txBody>
          <a:bodyPr/>
          <a:lstStyle/>
          <a:p>
            <a:pPr marL="0" indent="0" algn="l">
              <a:buNone/>
            </a:pPr>
            <a:r>
              <a:rPr lang="zh-CN" altLang="en-US" dirty="0">
                <a:solidFill>
                  <a:srgbClr val="404040"/>
                </a:solidFill>
                <a:ea typeface="微软雅黑" panose="020B0503020204020204" pitchFamily="34" charset="-122"/>
                <a:cs typeface="Arial" panose="020B0604020202020204" pitchFamily="34" charset="0"/>
              </a:rPr>
              <a:t>接下来可以将各自节点中的输出矩阵的形状看成两个变量，一共</a:t>
            </a:r>
            <a:r>
              <a:rPr lang="en-US" altLang="zh-CN" dirty="0">
                <a:solidFill>
                  <a:srgbClr val="404040"/>
                </a:solidFill>
                <a:ea typeface="微软雅黑" panose="020B0503020204020204" pitchFamily="34" charset="-122"/>
                <a:cs typeface="Arial" panose="020B0604020202020204" pitchFamily="34" charset="0"/>
              </a:rPr>
              <a:t>2n</a:t>
            </a:r>
            <a:r>
              <a:rPr lang="zh-CN" altLang="en-US" dirty="0">
                <a:solidFill>
                  <a:srgbClr val="404040"/>
                </a:solidFill>
                <a:ea typeface="微软雅黑" panose="020B0503020204020204" pitchFamily="34" charset="-122"/>
                <a:cs typeface="Arial" panose="020B0604020202020204" pitchFamily="34" charset="0"/>
              </a:rPr>
              <a:t>个变量。</a:t>
            </a:r>
            <a:endParaRPr lang="zh-CN" altLang="en-US" dirty="0">
              <a:solidFill>
                <a:srgbClr val="404040"/>
              </a:solidFill>
              <a:ea typeface="微软雅黑" panose="020B0503020204020204" pitchFamily="34" charset="-122"/>
              <a:cs typeface="Arial" panose="020B0604020202020204" pitchFamily="34" charset="0"/>
            </a:endParaRPr>
          </a:p>
          <a:p>
            <a:pPr marL="0" indent="0" algn="l">
              <a:buNone/>
            </a:pPr>
            <a:r>
              <a:rPr lang="zh-CN" altLang="en-US" dirty="0">
                <a:solidFill>
                  <a:srgbClr val="404040"/>
                </a:solidFill>
                <a:ea typeface="微软雅黑" panose="020B0503020204020204" pitchFamily="34" charset="-122"/>
                <a:cs typeface="Arial" panose="020B0604020202020204" pitchFamily="34" charset="0"/>
              </a:rPr>
              <a:t>对于卷积和乘积两种运算，我们可以将其抽象为变量间的约束关系，我们需要统计</a:t>
            </a:r>
            <a:r>
              <a:rPr lang="zh-CN" altLang="en-US" dirty="0">
                <a:solidFill>
                  <a:srgbClr val="404040"/>
                </a:solidFill>
                <a:ea typeface="微软雅黑" panose="020B0503020204020204" pitchFamily="34" charset="-122"/>
                <a:cs typeface="Arial" panose="020B0604020202020204" pitchFamily="34" charset="0"/>
                <a:sym typeface="+mn-ea"/>
              </a:rPr>
              <a:t>满足所有约束的</a:t>
            </a:r>
            <a:r>
              <a:rPr lang="zh-CN" altLang="en-US" dirty="0">
                <a:solidFill>
                  <a:srgbClr val="404040"/>
                </a:solidFill>
                <a:ea typeface="微软雅黑" panose="020B0503020204020204" pitchFamily="34" charset="-122"/>
                <a:cs typeface="Arial" panose="020B0604020202020204" pitchFamily="34" charset="0"/>
              </a:rPr>
              <a:t>变量赋值方案数。</a:t>
            </a:r>
            <a:endParaRPr lang="zh-CN" altLang="en-US" dirty="0">
              <a:solidFill>
                <a:srgbClr val="404040"/>
              </a:solidFill>
              <a:ea typeface="微软雅黑" panose="020B0503020204020204" pitchFamily="34" charset="-122"/>
              <a:cs typeface="Arial" panose="020B0604020202020204" pitchFamily="34" charset="0"/>
            </a:endParaRPr>
          </a:p>
          <a:p>
            <a:pPr marL="0" indent="0" algn="l">
              <a:buNone/>
            </a:pPr>
            <a:r>
              <a:rPr lang="zh-CN" altLang="en-US" dirty="0"/>
              <a:t>约束分两种：</a:t>
            </a:r>
            <a:r>
              <a:rPr lang="en-US" altLang="zh-CN" dirty="0"/>
              <a:t>1</a:t>
            </a:r>
            <a:r>
              <a:rPr lang="zh-CN" altLang="en-US" dirty="0"/>
              <a:t>、相等关系；</a:t>
            </a:r>
            <a:r>
              <a:rPr lang="en-US" altLang="zh-CN" dirty="0"/>
              <a:t>2</a:t>
            </a:r>
            <a:r>
              <a:rPr lang="zh-CN" altLang="en-US" dirty="0"/>
              <a:t>、</a:t>
            </a:r>
            <a:r>
              <a:rPr lang="en-US" altLang="zh-CN" dirty="0"/>
              <a:t>x </a:t>
            </a:r>
            <a:r>
              <a:rPr lang="zh-CN" altLang="en-US" dirty="0"/>
              <a:t>= </a:t>
            </a:r>
            <a:r>
              <a:rPr lang="en-US" altLang="zh-CN" dirty="0"/>
              <a:t>floor(y/2)</a:t>
            </a:r>
            <a:endParaRPr lang="en-US" altLang="zh-CN" dirty="0"/>
          </a:p>
          <a:p>
            <a:pPr marL="0" indent="0" algn="l">
              <a:buNone/>
            </a:pPr>
            <a:r>
              <a:rPr lang="zh-CN" altLang="en-US" dirty="0"/>
              <a:t>我们首先抽取所有相等关系，利用并查集合并变量。</a:t>
            </a:r>
            <a:endParaRPr lang="zh-CN" altLang="en-US" dirty="0"/>
          </a:p>
          <a:p>
            <a:pPr marL="0" indent="0" algn="l">
              <a:buNone/>
            </a:pPr>
            <a:r>
              <a:rPr lang="zh-CN" altLang="en-US" dirty="0"/>
              <a:t>对于剩下的约束，我们将变量看成点，变量的关系看成有向边，那么就组成了一个分层图。我们需要做的就是对图中入度为</a:t>
            </a:r>
            <a:r>
              <a:rPr lang="en-US" altLang="zh-CN" dirty="0"/>
              <a:t>0</a:t>
            </a:r>
            <a:r>
              <a:rPr lang="zh-CN" altLang="en-US" dirty="0"/>
              <a:t>的点进行赋值。</a:t>
            </a:r>
            <a:endParaRPr lang="zh-CN" altLang="en-US" dirty="0"/>
          </a:p>
          <a:p>
            <a:pPr marL="0" indent="0" algn="l">
              <a:buNone/>
            </a:pPr>
            <a:r>
              <a:rPr lang="zh-CN" altLang="en-US" dirty="0"/>
              <a:t>我们先找到一个深度最深的点进行赋值（“</a:t>
            </a:r>
            <a:r>
              <a:rPr lang="en-US" altLang="zh-CN" dirty="0"/>
              <a:t>/2</a:t>
            </a:r>
            <a:r>
              <a:rPr lang="zh-CN" altLang="en-US" dirty="0"/>
              <a:t>”的次数最多的），对于剩下的需要赋值的点，我们需要计算其“多少个</a:t>
            </a:r>
            <a:r>
              <a:rPr lang="en-US" altLang="zh-CN" dirty="0"/>
              <a:t>/2</a:t>
            </a:r>
            <a:r>
              <a:rPr lang="zh-CN" altLang="en-US" dirty="0"/>
              <a:t>”之后那个点已经被赋值，最后方案数</a:t>
            </a:r>
            <a:r>
              <a:rPr lang="en-US" altLang="zh-CN" dirty="0"/>
              <a:t>*</a:t>
            </a:r>
            <a:r>
              <a:rPr lang="zh-CN" altLang="en-US" dirty="0"/>
              <a:t>（</a:t>
            </a:r>
            <a:r>
              <a:rPr lang="en-US" altLang="zh-CN" dirty="0"/>
              <a:t>2^</a:t>
            </a:r>
            <a:r>
              <a:rPr lang="zh-CN" altLang="en-US" dirty="0"/>
              <a:t>这个深度）。</a:t>
            </a:r>
            <a:endParaRPr lang="zh-CN" altLang="en-US" dirty="0"/>
          </a:p>
        </p:txBody>
      </p:sp>
      <p:sp>
        <p:nvSpPr>
          <p:cNvPr id="6" name="标题 1"/>
          <p:cNvSpPr>
            <a:spLocks noGrp="1"/>
          </p:cNvSpPr>
          <p:nvPr/>
        </p:nvSpPr>
        <p:spPr>
          <a:xfrm>
            <a:off x="8928460" y="425289"/>
            <a:ext cx="1800000" cy="700925"/>
          </a:xfrm>
          <a:prstGeom prst="rect">
            <a:avLst/>
          </a:prstGeom>
        </p:spPr>
        <p:txBody>
          <a:bodyPr vert="horz" lIns="91440" tIns="45720" rIns="91440" bIns="45720" rtlCol="0" anchor="ctr">
            <a:noAutofit/>
          </a:bodyPr>
          <a:lstStyle>
            <a:lvl1pPr algn="l" defTabSz="342900" rtl="0" eaLnBrk="1" latinLnBrk="0" hangingPunct="1">
              <a:spcBef>
                <a:spcPct val="0"/>
              </a:spcBef>
              <a:buNone/>
              <a:defRPr lang="zh-CN" altLang="en-US" sz="3600" b="0" i="0" kern="1200" baseline="0" dirty="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dirty="0"/>
              <a:t>题解</a:t>
            </a:r>
            <a:r>
              <a:rPr lang="en-US" altLang="zh-CN" dirty="0"/>
              <a:t>	</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altLang="zh-CN" dirty="0">
                <a:solidFill>
                  <a:srgbClr val="262626"/>
                </a:solidFill>
                <a:ea typeface="微软雅黑" panose="020B0503020204020204" pitchFamily="34" charset="-122"/>
                <a:cs typeface="Arial" panose="020B0604020202020204" pitchFamily="34" charset="0"/>
              </a:rPr>
              <a:t>Neural Network Counting</a:t>
            </a:r>
            <a:endParaRPr lang="zh-CN" altLang="en-US" dirty="0"/>
          </a:p>
        </p:txBody>
      </p:sp>
      <p:sp>
        <p:nvSpPr>
          <p:cNvPr id="3" name="页脚占位符 2"/>
          <p:cNvSpPr>
            <a:spLocks noGrp="1"/>
          </p:cNvSpPr>
          <p:nvPr>
            <p:ph type="ftr" sz="quarter" idx="11"/>
          </p:nvPr>
        </p:nvSpPr>
        <p:spPr/>
        <p:txBody>
          <a:bodyPr/>
          <a:lstStyle/>
          <a:p>
            <a:r>
              <a:rPr lang="en-US" altLang="zh-CN" dirty="0"/>
              <a:t>ICPC 2021 Asia Jinan: Problem F</a:t>
            </a:r>
            <a:endParaRPr lang="zh-CN" altLang="en-US" dirty="0"/>
          </a:p>
        </p:txBody>
      </p:sp>
      <p:sp>
        <p:nvSpPr>
          <p:cNvPr id="4" name="灯片编号占位符 3"/>
          <p:cNvSpPr>
            <a:spLocks noGrp="1"/>
          </p:cNvSpPr>
          <p:nvPr>
            <p:ph type="sldNum" sz="quarter" idx="12"/>
          </p:nvPr>
        </p:nvSpPr>
        <p:spPr/>
        <p:txBody>
          <a:bodyPr/>
          <a:lstStyle/>
          <a:p>
            <a:fld id="{B33F7469-D28B-482F-B1B6-3B8E7CF51519}" type="slidenum">
              <a:rPr lang="zh-CN" altLang="en-US" smtClean="0"/>
            </a:fld>
            <a:endParaRPr lang="zh-CN" altLang="en-US" dirty="0"/>
          </a:p>
        </p:txBody>
      </p:sp>
      <p:sp>
        <p:nvSpPr>
          <p:cNvPr id="5" name="内容占位符 4"/>
          <p:cNvSpPr>
            <a:spLocks noGrp="1"/>
          </p:cNvSpPr>
          <p:nvPr>
            <p:ph sz="quarter" idx="13"/>
          </p:nvPr>
        </p:nvSpPr>
        <p:spPr/>
        <p:txBody>
          <a:bodyPr>
            <a:normAutofit lnSpcReduction="20000"/>
          </a:bodyPr>
          <a:lstStyle/>
          <a:p>
            <a:pPr marL="0" indent="0" algn="l">
              <a:buNone/>
            </a:pPr>
            <a:r>
              <a:rPr lang="zh-CN" altLang="en-US" dirty="0">
                <a:solidFill>
                  <a:srgbClr val="404040"/>
                </a:solidFill>
                <a:ea typeface="微软雅黑" panose="020B0503020204020204" pitchFamily="34" charset="-122"/>
                <a:cs typeface="Arial" panose="020B0604020202020204" pitchFamily="34" charset="0"/>
              </a:rPr>
              <a:t>举例来说，对于如下的变量关系图（边</a:t>
            </a:r>
            <a:r>
              <a:rPr lang="en-US" altLang="zh-CN" dirty="0">
                <a:solidFill>
                  <a:srgbClr val="404040"/>
                </a:solidFill>
                <a:ea typeface="微软雅黑" panose="020B0503020204020204" pitchFamily="34" charset="-122"/>
                <a:cs typeface="Arial" panose="020B0604020202020204" pitchFamily="34" charset="0"/>
              </a:rPr>
              <a:t>(x,y)</a:t>
            </a:r>
            <a:r>
              <a:rPr lang="zh-CN" altLang="en-US" dirty="0">
                <a:solidFill>
                  <a:srgbClr val="404040"/>
                </a:solidFill>
                <a:ea typeface="微软雅黑" panose="020B0503020204020204" pitchFamily="34" charset="-122"/>
                <a:cs typeface="Arial" panose="020B0604020202020204" pitchFamily="34" charset="0"/>
              </a:rPr>
              <a:t>表示</a:t>
            </a:r>
            <a:r>
              <a:rPr lang="en-US" altLang="zh-CN" dirty="0">
                <a:solidFill>
                  <a:srgbClr val="404040"/>
                </a:solidFill>
                <a:ea typeface="微软雅黑" panose="020B0503020204020204" pitchFamily="34" charset="-122"/>
                <a:cs typeface="Arial" panose="020B0604020202020204" pitchFamily="34" charset="0"/>
              </a:rPr>
              <a:t>y</a:t>
            </a:r>
            <a:r>
              <a:rPr lang="zh-CN" altLang="en-US" dirty="0">
                <a:solidFill>
                  <a:srgbClr val="404040"/>
                </a:solidFill>
                <a:ea typeface="微软雅黑" panose="020B0503020204020204" pitchFamily="34" charset="-122"/>
                <a:cs typeface="Arial" panose="020B0604020202020204" pitchFamily="34" charset="0"/>
              </a:rPr>
              <a:t>=</a:t>
            </a:r>
            <a:r>
              <a:rPr lang="en-US" altLang="zh-CN" dirty="0">
                <a:solidFill>
                  <a:srgbClr val="404040"/>
                </a:solidFill>
                <a:ea typeface="微软雅黑" panose="020B0503020204020204" pitchFamily="34" charset="-122"/>
                <a:cs typeface="Arial" panose="020B0604020202020204" pitchFamily="34" charset="0"/>
              </a:rPr>
              <a:t>floor(x/2)</a:t>
            </a:r>
            <a:r>
              <a:rPr lang="zh-CN" altLang="en-US" dirty="0">
                <a:solidFill>
                  <a:srgbClr val="404040"/>
                </a:solidFill>
                <a:ea typeface="微软雅黑" panose="020B0503020204020204" pitchFamily="34" charset="-122"/>
                <a:cs typeface="Arial" panose="020B0604020202020204" pitchFamily="34" charset="0"/>
              </a:rPr>
              <a:t>）：</a:t>
            </a:r>
            <a:endParaRPr lang="zh-CN" altLang="en-US" dirty="0">
              <a:solidFill>
                <a:srgbClr val="404040"/>
              </a:solidFill>
              <a:ea typeface="微软雅黑" panose="020B0503020204020204" pitchFamily="34" charset="-122"/>
              <a:cs typeface="Arial" panose="020B0604020202020204" pitchFamily="34" charset="0"/>
            </a:endParaRPr>
          </a:p>
          <a:p>
            <a:pPr marL="0" indent="0" algn="l">
              <a:buNone/>
            </a:pPr>
            <a:endParaRPr lang="zh-CN" altLang="en-US" dirty="0">
              <a:solidFill>
                <a:srgbClr val="404040"/>
              </a:solidFill>
              <a:ea typeface="微软雅黑" panose="020B0503020204020204" pitchFamily="34" charset="-122"/>
              <a:cs typeface="Arial" panose="020B0604020202020204" pitchFamily="34" charset="0"/>
            </a:endParaRPr>
          </a:p>
          <a:p>
            <a:pPr marL="0" indent="0" algn="l">
              <a:buNone/>
            </a:pPr>
            <a:endParaRPr lang="zh-CN" altLang="en-US" dirty="0">
              <a:solidFill>
                <a:srgbClr val="404040"/>
              </a:solidFill>
              <a:ea typeface="微软雅黑" panose="020B0503020204020204" pitchFamily="34" charset="-122"/>
              <a:cs typeface="Arial" panose="020B0604020202020204" pitchFamily="34" charset="0"/>
            </a:endParaRPr>
          </a:p>
          <a:p>
            <a:pPr marL="0" indent="0" algn="l">
              <a:buNone/>
            </a:pPr>
            <a:endParaRPr lang="zh-CN" altLang="en-US" dirty="0">
              <a:solidFill>
                <a:srgbClr val="404040"/>
              </a:solidFill>
              <a:ea typeface="微软雅黑" panose="020B0503020204020204" pitchFamily="34" charset="-122"/>
              <a:cs typeface="Arial" panose="020B0604020202020204" pitchFamily="34" charset="0"/>
            </a:endParaRPr>
          </a:p>
          <a:p>
            <a:pPr marL="0" indent="0" algn="l">
              <a:buNone/>
            </a:pPr>
            <a:endParaRPr lang="zh-CN" altLang="en-US" dirty="0">
              <a:solidFill>
                <a:srgbClr val="404040"/>
              </a:solidFill>
              <a:ea typeface="微软雅黑" panose="020B0503020204020204" pitchFamily="34" charset="-122"/>
              <a:cs typeface="Arial" panose="020B0604020202020204" pitchFamily="34" charset="0"/>
            </a:endParaRPr>
          </a:p>
          <a:p>
            <a:pPr marL="0" indent="0" algn="l">
              <a:buNone/>
            </a:pPr>
            <a:endParaRPr lang="zh-CN" altLang="en-US" dirty="0">
              <a:solidFill>
                <a:srgbClr val="404040"/>
              </a:solidFill>
              <a:ea typeface="微软雅黑" panose="020B0503020204020204" pitchFamily="34" charset="-122"/>
              <a:cs typeface="Arial" panose="020B0604020202020204" pitchFamily="34" charset="0"/>
            </a:endParaRPr>
          </a:p>
          <a:p>
            <a:pPr marL="0" indent="0" algn="l">
              <a:buNone/>
            </a:pPr>
            <a:endParaRPr lang="zh-CN" altLang="en-US" dirty="0">
              <a:solidFill>
                <a:srgbClr val="404040"/>
              </a:solidFill>
              <a:ea typeface="微软雅黑" panose="020B0503020204020204" pitchFamily="34" charset="-122"/>
              <a:cs typeface="Arial" panose="020B0604020202020204" pitchFamily="34" charset="0"/>
            </a:endParaRPr>
          </a:p>
          <a:p>
            <a:pPr marL="0" indent="0" algn="l">
              <a:buNone/>
            </a:pPr>
            <a:r>
              <a:rPr lang="zh-CN" altLang="en-US" dirty="0">
                <a:solidFill>
                  <a:srgbClr val="404040"/>
                </a:solidFill>
                <a:ea typeface="微软雅黑" panose="020B0503020204020204" pitchFamily="34" charset="-122"/>
                <a:cs typeface="Arial" panose="020B0604020202020204" pitchFamily="34" charset="0"/>
              </a:rPr>
              <a:t>我们先标记黄色节点，这样所有的蓝色节点的值都被黄色节点所确定了。对于绿色节点，我们计算出其离“确定的点”（蓝色点）的</a:t>
            </a:r>
            <a:r>
              <a:rPr lang="en-US" altLang="zh-CN" dirty="0">
                <a:solidFill>
                  <a:srgbClr val="404040"/>
                </a:solidFill>
                <a:ea typeface="微软雅黑" panose="020B0503020204020204" pitchFamily="34" charset="-122"/>
                <a:cs typeface="Arial" panose="020B0604020202020204" pitchFamily="34" charset="0"/>
              </a:rPr>
              <a:t>"/2"</a:t>
            </a:r>
            <a:r>
              <a:rPr lang="zh-CN" altLang="en-US" dirty="0">
                <a:solidFill>
                  <a:srgbClr val="404040"/>
                </a:solidFill>
                <a:ea typeface="微软雅黑" panose="020B0503020204020204" pitchFamily="34" charset="-122"/>
                <a:cs typeface="Arial" panose="020B0604020202020204" pitchFamily="34" charset="0"/>
              </a:rPr>
              <a:t>的次数为</a:t>
            </a:r>
            <a:r>
              <a:rPr lang="en-US" altLang="zh-CN" dirty="0">
                <a:solidFill>
                  <a:srgbClr val="404040"/>
                </a:solidFill>
                <a:ea typeface="微软雅黑" panose="020B0503020204020204" pitchFamily="34" charset="-122"/>
                <a:cs typeface="Arial" panose="020B0604020202020204" pitchFamily="34" charset="0"/>
              </a:rPr>
              <a:t>2</a:t>
            </a:r>
            <a:r>
              <a:rPr lang="zh-CN" altLang="en-US" dirty="0">
                <a:solidFill>
                  <a:srgbClr val="404040"/>
                </a:solidFill>
                <a:ea typeface="微软雅黑" panose="020B0503020204020204" pitchFamily="34" charset="-122"/>
                <a:cs typeface="Arial" panose="020B0604020202020204" pitchFamily="34" charset="0"/>
              </a:rPr>
              <a:t>，那么绿色节点会贡献</a:t>
            </a:r>
            <a:r>
              <a:rPr lang="en-US" altLang="zh-CN" dirty="0">
                <a:solidFill>
                  <a:srgbClr val="404040"/>
                </a:solidFill>
                <a:ea typeface="微软雅黑" panose="020B0503020204020204" pitchFamily="34" charset="-122"/>
                <a:cs typeface="Arial" panose="020B0604020202020204" pitchFamily="34" charset="0"/>
              </a:rPr>
              <a:t>2^2</a:t>
            </a:r>
            <a:r>
              <a:rPr lang="zh-CN" altLang="en-US" dirty="0">
                <a:solidFill>
                  <a:srgbClr val="404040"/>
                </a:solidFill>
                <a:ea typeface="微软雅黑" panose="020B0503020204020204" pitchFamily="34" charset="-122"/>
                <a:cs typeface="Arial" panose="020B0604020202020204" pitchFamily="34" charset="0"/>
              </a:rPr>
              <a:t>这样一个系数（黄色节点确定后，绿色节点可以取</a:t>
            </a:r>
            <a:r>
              <a:rPr lang="en-US" altLang="zh-CN" dirty="0">
                <a:solidFill>
                  <a:srgbClr val="404040"/>
                </a:solidFill>
                <a:ea typeface="微软雅黑" panose="020B0503020204020204" pitchFamily="34" charset="-122"/>
                <a:cs typeface="Arial" panose="020B0604020202020204" pitchFamily="34" charset="0"/>
              </a:rPr>
              <a:t>4</a:t>
            </a:r>
            <a:r>
              <a:rPr lang="zh-CN" altLang="en-US" dirty="0">
                <a:solidFill>
                  <a:srgbClr val="404040"/>
                </a:solidFill>
                <a:ea typeface="微软雅黑" panose="020B0503020204020204" pitchFamily="34" charset="-122"/>
                <a:cs typeface="Arial" panose="020B0604020202020204" pitchFamily="34" charset="0"/>
              </a:rPr>
              <a:t>种）。类似地，紫色节点会贡献</a:t>
            </a:r>
            <a:r>
              <a:rPr lang="en-US" altLang="zh-CN" dirty="0">
                <a:solidFill>
                  <a:srgbClr val="404040"/>
                </a:solidFill>
                <a:ea typeface="微软雅黑" panose="020B0503020204020204" pitchFamily="34" charset="-122"/>
                <a:cs typeface="Arial" panose="020B0604020202020204" pitchFamily="34" charset="0"/>
              </a:rPr>
              <a:t>2^1</a:t>
            </a:r>
            <a:r>
              <a:rPr lang="zh-CN" altLang="en-US" dirty="0">
                <a:solidFill>
                  <a:srgbClr val="404040"/>
                </a:solidFill>
                <a:ea typeface="微软雅黑" panose="020B0503020204020204" pitchFamily="34" charset="-122"/>
                <a:cs typeface="Arial" panose="020B0604020202020204" pitchFamily="34" charset="0"/>
                <a:sym typeface="+mn-ea"/>
              </a:rPr>
              <a:t>这样一个系数。</a:t>
            </a:r>
            <a:endParaRPr lang="zh-CN" altLang="en-US" dirty="0">
              <a:solidFill>
                <a:srgbClr val="404040"/>
              </a:solidFill>
              <a:ea typeface="微软雅黑" panose="020B0503020204020204" pitchFamily="34" charset="-122"/>
              <a:cs typeface="Arial" panose="020B0604020202020204" pitchFamily="34" charset="0"/>
            </a:endParaRPr>
          </a:p>
          <a:p>
            <a:pPr marL="0" indent="0" algn="l">
              <a:buNone/>
            </a:pPr>
            <a:endParaRPr lang="zh-CN" altLang="en-US" dirty="0"/>
          </a:p>
        </p:txBody>
      </p:sp>
      <p:sp>
        <p:nvSpPr>
          <p:cNvPr id="6" name="标题 1"/>
          <p:cNvSpPr>
            <a:spLocks noGrp="1"/>
          </p:cNvSpPr>
          <p:nvPr/>
        </p:nvSpPr>
        <p:spPr>
          <a:xfrm>
            <a:off x="8928460" y="425289"/>
            <a:ext cx="1800000" cy="700925"/>
          </a:xfrm>
          <a:prstGeom prst="rect">
            <a:avLst/>
          </a:prstGeom>
        </p:spPr>
        <p:txBody>
          <a:bodyPr vert="horz" lIns="91440" tIns="45720" rIns="91440" bIns="45720" rtlCol="0" anchor="ctr">
            <a:noAutofit/>
          </a:bodyPr>
          <a:lstStyle>
            <a:lvl1pPr algn="l" defTabSz="342900" rtl="0" eaLnBrk="1" latinLnBrk="0" hangingPunct="1">
              <a:spcBef>
                <a:spcPct val="0"/>
              </a:spcBef>
              <a:buNone/>
              <a:defRPr lang="zh-CN" altLang="en-US" sz="3600" b="0" i="0" kern="1200" baseline="0" dirty="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dirty="0"/>
              <a:t>题解</a:t>
            </a:r>
            <a:r>
              <a:rPr lang="en-US" altLang="zh-CN" dirty="0"/>
              <a:t>	</a:t>
            </a:r>
            <a:endParaRPr lang="en-US" altLang="zh-CN" dirty="0"/>
          </a:p>
        </p:txBody>
      </p:sp>
      <p:pic>
        <p:nvPicPr>
          <p:cNvPr id="11" name="图片 10" descr="upload_post_object_v2_581691056"/>
          <p:cNvPicPr>
            <a:picLocks noChangeAspect="1"/>
          </p:cNvPicPr>
          <p:nvPr/>
        </p:nvPicPr>
        <p:blipFill>
          <a:blip r:embed="rId1"/>
          <a:stretch>
            <a:fillRect/>
          </a:stretch>
        </p:blipFill>
        <p:spPr>
          <a:xfrm>
            <a:off x="739443" y="2104568"/>
            <a:ext cx="4217262" cy="220207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Happy Alice</a:t>
            </a:r>
            <a:endParaRPr lang="zh-CN" altLang="en-US" dirty="0"/>
          </a:p>
        </p:txBody>
      </p:sp>
      <p:sp>
        <p:nvSpPr>
          <p:cNvPr id="3" name="页脚占位符 2"/>
          <p:cNvSpPr>
            <a:spLocks noGrp="1"/>
          </p:cNvSpPr>
          <p:nvPr>
            <p:ph type="ftr" sz="quarter" idx="11"/>
          </p:nvPr>
        </p:nvSpPr>
        <p:spPr/>
        <p:txBody>
          <a:bodyPr/>
          <a:lstStyle/>
          <a:p>
            <a:r>
              <a:rPr lang="en-US" altLang="zh-CN" dirty="0">
                <a:sym typeface="+mn-ea"/>
              </a:rPr>
              <a:t>ICPC 2021 Asia Jinan: Problem G</a:t>
            </a:r>
            <a:endParaRPr lang="zh-CN" altLang="en-US" dirty="0"/>
          </a:p>
        </p:txBody>
      </p:sp>
      <p:sp>
        <p:nvSpPr>
          <p:cNvPr id="4" name="灯片编号占位符 3"/>
          <p:cNvSpPr>
            <a:spLocks noGrp="1"/>
          </p:cNvSpPr>
          <p:nvPr>
            <p:ph type="sldNum" sz="quarter" idx="12"/>
          </p:nvPr>
        </p:nvSpPr>
        <p:spPr/>
        <p:txBody>
          <a:bodyPr/>
          <a:lstStyle/>
          <a:p>
            <a:fld id="{B33F7469-D28B-482F-B1B6-3B8E7CF51519}" type="slidenum">
              <a:rPr lang="zh-CN" altLang="en-US" smtClean="0"/>
            </a:fld>
            <a:endParaRPr lang="zh-CN" altLang="en-US" dirty="0"/>
          </a:p>
        </p:txBody>
      </p:sp>
      <p:sp>
        <p:nvSpPr>
          <p:cNvPr id="5" name="内容占位符 4"/>
          <p:cNvSpPr>
            <a:spLocks noGrp="1"/>
          </p:cNvSpPr>
          <p:nvPr>
            <p:ph sz="quarter" idx="13"/>
          </p:nvPr>
        </p:nvSpPr>
        <p:spPr>
          <a:xfrm>
            <a:off x="527477" y="1310607"/>
            <a:ext cx="11277601" cy="4852988"/>
          </a:xfrm>
        </p:spPr>
        <p:txBody>
          <a:bodyPr/>
          <a:lstStyle/>
          <a:p>
            <a:r>
              <a:rPr lang="zh-CN" altLang="en-US" dirty="0"/>
              <a:t>给一个序列，每个元素有价值</a:t>
            </a:r>
            <a:r>
              <a:rPr lang="en-US" altLang="zh-CN" dirty="0"/>
              <a:t>v</a:t>
            </a:r>
            <a:r>
              <a:rPr lang="zh-CN" altLang="en-US" dirty="0"/>
              <a:t>和颜色</a:t>
            </a:r>
            <a:r>
              <a:rPr lang="en-US" altLang="zh-CN" dirty="0"/>
              <a:t>c</a:t>
            </a:r>
            <a:r>
              <a:rPr lang="zh-CN" altLang="en-US" dirty="0"/>
              <a:t>。</a:t>
            </a:r>
            <a:r>
              <a:rPr lang="en-US" altLang="zh-CN" dirty="0"/>
              <a:t>m</a:t>
            </a:r>
            <a:r>
              <a:rPr lang="zh-CN" altLang="en-US" dirty="0"/>
              <a:t>次询问，每次询问一个区间</a:t>
            </a:r>
            <a:r>
              <a:rPr lang="en-US" altLang="zh-CN" dirty="0"/>
              <a:t>[l,r]</a:t>
            </a:r>
            <a:r>
              <a:rPr lang="zh-CN" altLang="en-US" dirty="0"/>
              <a:t>内，满足</a:t>
            </a:r>
            <a:r>
              <a:rPr lang="en-US" altLang="zh-CN" dirty="0"/>
              <a:t>c[i]</a:t>
            </a:r>
            <a:r>
              <a:rPr lang="zh-CN" altLang="en-US" dirty="0"/>
              <a:t>=</a:t>
            </a:r>
            <a:r>
              <a:rPr lang="en-US" altLang="zh-CN" dirty="0"/>
              <a:t>c[j]</a:t>
            </a:r>
            <a:r>
              <a:rPr lang="zh-CN" altLang="en-US" dirty="0"/>
              <a:t>，</a:t>
            </a:r>
            <a:r>
              <a:rPr lang="en-US" altLang="zh-CN" dirty="0"/>
              <a:t>v[i]&lt;v[j]</a:t>
            </a:r>
            <a:r>
              <a:rPr lang="zh-CN" altLang="en-US" dirty="0"/>
              <a:t>且不存在</a:t>
            </a:r>
            <a:r>
              <a:rPr lang="en-US" altLang="zh-CN" dirty="0"/>
              <a:t>l&lt;</a:t>
            </a:r>
            <a:r>
              <a:rPr lang="zh-CN" altLang="en-US" dirty="0"/>
              <a:t>=</a:t>
            </a:r>
            <a:r>
              <a:rPr lang="en-US" altLang="zh-CN" dirty="0"/>
              <a:t>k&lt;</a:t>
            </a:r>
            <a:r>
              <a:rPr lang="zh-CN" altLang="en-US" dirty="0"/>
              <a:t>=</a:t>
            </a:r>
            <a:r>
              <a:rPr lang="en-US" altLang="zh-CN" dirty="0"/>
              <a:t>r</a:t>
            </a:r>
            <a:r>
              <a:rPr lang="zh-CN" altLang="en-US" dirty="0"/>
              <a:t>且满足</a:t>
            </a:r>
            <a:r>
              <a:rPr lang="en-US" altLang="zh-CN" dirty="0"/>
              <a:t>c[i]!</a:t>
            </a:r>
            <a:r>
              <a:rPr lang="zh-CN" altLang="en-US" dirty="0"/>
              <a:t>=</a:t>
            </a:r>
            <a:r>
              <a:rPr lang="en-US" altLang="zh-CN" dirty="0"/>
              <a:t>c[k],v[i]&lt;v[k]&lt;v[j]</a:t>
            </a:r>
            <a:r>
              <a:rPr lang="zh-CN" altLang="en-US" dirty="0"/>
              <a:t>的最大的</a:t>
            </a:r>
            <a:r>
              <a:rPr lang="en-US" altLang="zh-CN" dirty="0"/>
              <a:t>v[j]</a:t>
            </a:r>
            <a:r>
              <a:rPr lang="zh-CN" altLang="en-US" dirty="0"/>
              <a:t>-</a:t>
            </a:r>
            <a:r>
              <a:rPr lang="en-US" altLang="zh-CN" dirty="0"/>
              <a:t>v[i]</a:t>
            </a:r>
            <a:endParaRPr lang="zh-CN" altLang="en-US" dirty="0"/>
          </a:p>
          <a:p>
            <a:r>
              <a:rPr lang="en-US" altLang="zh-CN" dirty="0"/>
              <a:t>n&lt;</a:t>
            </a:r>
            <a:r>
              <a:rPr lang="zh-CN" altLang="en-US" dirty="0"/>
              <a:t>=</a:t>
            </a:r>
            <a:r>
              <a:rPr lang="en-US" altLang="zh-CN" dirty="0"/>
              <a:t>10000,c</a:t>
            </a:r>
            <a:r>
              <a:rPr lang="zh-CN" altLang="en-US" dirty="0"/>
              <a:t>=</a:t>
            </a:r>
            <a:r>
              <a:rPr lang="en-US" altLang="zh-CN" dirty="0"/>
              <a:t>{0,1},v&lt;</a:t>
            </a:r>
            <a:r>
              <a:rPr lang="zh-CN" altLang="en-US" dirty="0"/>
              <a:t>=</a:t>
            </a:r>
            <a:r>
              <a:rPr lang="en-US" altLang="zh-CN" dirty="0"/>
              <a:t>10^9,m&lt;</a:t>
            </a:r>
            <a:r>
              <a:rPr lang="zh-CN" altLang="en-US" dirty="0"/>
              <a:t>=</a:t>
            </a:r>
            <a:r>
              <a:rPr lang="en-US" altLang="zh-CN" dirty="0"/>
              <a:t>1000000</a:t>
            </a:r>
            <a:endParaRPr lang="en-US" altLang="zh-CN" dirty="0"/>
          </a:p>
          <a:p>
            <a:endParaRPr lang="zh-CN" altLang="en-US" dirty="0"/>
          </a:p>
          <a:p>
            <a:endParaRPr lang="zh-CN" altLang="en-US" dirty="0"/>
          </a:p>
        </p:txBody>
      </p:sp>
      <p:sp>
        <p:nvSpPr>
          <p:cNvPr id="7" name="标题 1"/>
          <p:cNvSpPr>
            <a:spLocks noGrp="1"/>
          </p:cNvSpPr>
          <p:nvPr/>
        </p:nvSpPr>
        <p:spPr>
          <a:xfrm>
            <a:off x="8928460" y="425289"/>
            <a:ext cx="1800000" cy="700925"/>
          </a:xfrm>
          <a:prstGeom prst="rect">
            <a:avLst/>
          </a:prstGeom>
        </p:spPr>
        <p:txBody>
          <a:bodyPr vert="horz" lIns="91440" tIns="45720" rIns="91440" bIns="45720" rtlCol="0" anchor="ctr">
            <a:noAutofit/>
          </a:bodyPr>
          <a:lstStyle>
            <a:lvl1pPr algn="l" defTabSz="342900" rtl="0" eaLnBrk="1" latinLnBrk="0" hangingPunct="1">
              <a:spcBef>
                <a:spcPct val="0"/>
              </a:spcBef>
              <a:buNone/>
              <a:defRPr lang="zh-CN" altLang="en-US" sz="3600" b="0" i="0" kern="1200" baseline="0" dirty="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dirty="0"/>
              <a:t>题意</a:t>
            </a:r>
            <a:r>
              <a:rPr lang="en-US" altLang="zh-CN" dirty="0"/>
              <a:t>	</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Happy Alice</a:t>
            </a:r>
            <a:endParaRPr lang="zh-CN" altLang="en-US"/>
          </a:p>
        </p:txBody>
      </p:sp>
      <p:sp>
        <p:nvSpPr>
          <p:cNvPr id="3" name="灯片编号占位符 2"/>
          <p:cNvSpPr>
            <a:spLocks noGrp="1"/>
          </p:cNvSpPr>
          <p:nvPr>
            <p:ph type="sldNum" sz="quarter" idx="12"/>
          </p:nvPr>
        </p:nvSpPr>
        <p:spPr/>
        <p:txBody>
          <a:bodyPr/>
          <a:p>
            <a:fld id="{B33F7469-D28B-482F-B1B6-3B8E7CF51519}" type="slidenum">
              <a:rPr lang="zh-CN" altLang="en-US" smtClean="0"/>
            </a:fld>
            <a:endParaRPr lang="zh-CN" altLang="en-US" dirty="0"/>
          </a:p>
        </p:txBody>
      </p:sp>
      <p:sp>
        <p:nvSpPr>
          <p:cNvPr id="4" name="页脚占位符 3"/>
          <p:cNvSpPr>
            <a:spLocks noGrp="1"/>
          </p:cNvSpPr>
          <p:nvPr>
            <p:ph type="ftr" sz="quarter" idx="11"/>
          </p:nvPr>
        </p:nvSpPr>
        <p:spPr/>
        <p:txBody>
          <a:bodyPr/>
          <a:p>
            <a:r>
              <a:rPr lang="en-US" altLang="zh-CN" dirty="0">
                <a:sym typeface="+mn-ea"/>
              </a:rPr>
              <a:t>ICPC 2021 Asia Jinan: Problem G</a:t>
            </a:r>
            <a:endParaRPr lang="zh-CN" altLang="en-US" dirty="0"/>
          </a:p>
        </p:txBody>
      </p:sp>
      <p:sp>
        <p:nvSpPr>
          <p:cNvPr id="5" name="内容占位符 4"/>
          <p:cNvSpPr>
            <a:spLocks noGrp="1"/>
          </p:cNvSpPr>
          <p:nvPr>
            <p:ph sz="quarter" idx="13"/>
          </p:nvPr>
        </p:nvSpPr>
        <p:spPr>
          <a:xfrm>
            <a:off x="527477" y="1310607"/>
            <a:ext cx="11277601" cy="4852988"/>
          </a:xfrm>
        </p:spPr>
        <p:txBody>
          <a:bodyPr/>
          <a:p>
            <a:r>
              <a:rPr lang="zh-CN" altLang="en-US" dirty="0"/>
              <a:t>对于每个询问建点，使用</a:t>
            </a:r>
            <a:r>
              <a:rPr lang="en-US" altLang="zh-CN" dirty="0"/>
              <a:t>kd</a:t>
            </a:r>
            <a:r>
              <a:rPr lang="zh-CN" altLang="en-US" dirty="0"/>
              <a:t>-</a:t>
            </a:r>
            <a:r>
              <a:rPr lang="en-US" altLang="zh-CN" dirty="0"/>
              <a:t>tree</a:t>
            </a:r>
            <a:r>
              <a:rPr lang="zh-CN" altLang="en-US" dirty="0"/>
              <a:t>维护。</a:t>
            </a:r>
            <a:endParaRPr lang="zh-CN" altLang="en-US" dirty="0"/>
          </a:p>
          <a:p>
            <a:r>
              <a:rPr lang="zh-CN" altLang="en-US" dirty="0"/>
              <a:t>将每个元素按</a:t>
            </a:r>
            <a:r>
              <a:rPr lang="en-US" altLang="zh-CN" dirty="0"/>
              <a:t>v</a:t>
            </a:r>
            <a:r>
              <a:rPr lang="zh-CN" altLang="en-US" dirty="0"/>
              <a:t>从小到大排序，视作操作，在</a:t>
            </a:r>
            <a:r>
              <a:rPr lang="en-US" altLang="zh-CN" dirty="0"/>
              <a:t>kd</a:t>
            </a:r>
            <a:r>
              <a:rPr lang="zh-CN" altLang="en-US" dirty="0"/>
              <a:t>-</a:t>
            </a:r>
            <a:r>
              <a:rPr lang="en-US" altLang="zh-CN" dirty="0"/>
              <a:t>tree</a:t>
            </a:r>
            <a:r>
              <a:rPr lang="zh-CN" altLang="en-US" dirty="0"/>
              <a:t>上处理所有包含它的询问（是一个矩形）。</a:t>
            </a:r>
            <a:endParaRPr lang="zh-CN" altLang="en-US" dirty="0"/>
          </a:p>
          <a:p>
            <a:r>
              <a:rPr lang="en-US" altLang="zh-CN" dirty="0"/>
              <a:t>kd</a:t>
            </a:r>
            <a:r>
              <a:rPr lang="zh-CN" altLang="en-US" dirty="0"/>
              <a:t>-</a:t>
            </a:r>
            <a:r>
              <a:rPr lang="en-US" altLang="zh-CN" dirty="0"/>
              <a:t>tree</a:t>
            </a:r>
            <a:r>
              <a:rPr lang="zh-CN" altLang="en-US" dirty="0"/>
              <a:t>上维护</a:t>
            </a:r>
            <a:r>
              <a:rPr lang="en-US" altLang="zh-CN" dirty="0"/>
              <a:t>lazy</a:t>
            </a:r>
            <a:r>
              <a:rPr lang="zh-CN" altLang="en-US" dirty="0"/>
              <a:t>标记，包括子树操作序列前缀颜色，后缀颜色，同色前缀最后一个元素</a:t>
            </a:r>
            <a:r>
              <a:rPr lang="en-US" altLang="zh-CN" dirty="0"/>
              <a:t>v</a:t>
            </a:r>
            <a:r>
              <a:rPr lang="zh-CN" altLang="en-US" dirty="0"/>
              <a:t>，同色后缀第一个元素</a:t>
            </a:r>
            <a:r>
              <a:rPr lang="en-US" altLang="zh-CN" dirty="0"/>
              <a:t>v</a:t>
            </a:r>
            <a:r>
              <a:rPr lang="zh-CN" altLang="en-US" dirty="0"/>
              <a:t>，序列中最长同色操作段。</a:t>
            </a:r>
            <a:endParaRPr lang="zh-CN" altLang="en-US" dirty="0"/>
          </a:p>
          <a:p>
            <a:r>
              <a:rPr lang="zh-CN" altLang="en-US" dirty="0"/>
              <a:t>对于节点维护最长同色操作段，后缀颜色，同色后缀第一个元素</a:t>
            </a:r>
            <a:r>
              <a:rPr lang="en-US" altLang="zh-CN" dirty="0"/>
              <a:t>v</a:t>
            </a:r>
            <a:r>
              <a:rPr lang="zh-CN" altLang="en-US" dirty="0"/>
              <a:t>。</a:t>
            </a:r>
            <a:endParaRPr lang="zh-CN" altLang="en-US" dirty="0"/>
          </a:p>
          <a:p>
            <a:r>
              <a:rPr lang="zh-CN" altLang="en-US" dirty="0"/>
              <a:t>处理完所有标记后</a:t>
            </a:r>
            <a:r>
              <a:rPr lang="en-US" altLang="zh-CN" dirty="0"/>
              <a:t>down</a:t>
            </a:r>
            <a:r>
              <a:rPr lang="zh-CN" altLang="en-US" dirty="0"/>
              <a:t>下所有</a:t>
            </a:r>
            <a:r>
              <a:rPr lang="en-US" altLang="zh-CN" dirty="0"/>
              <a:t>lazy</a:t>
            </a:r>
            <a:r>
              <a:rPr lang="zh-CN" altLang="en-US" dirty="0"/>
              <a:t>标记得到答案。</a:t>
            </a:r>
            <a:endParaRPr lang="zh-CN" altLang="en-US" dirty="0"/>
          </a:p>
          <a:p>
            <a:r>
              <a:rPr lang="zh-CN" altLang="en-US" dirty="0"/>
              <a:t>时间复杂度</a:t>
            </a:r>
            <a:r>
              <a:rPr lang="en-US" altLang="zh-CN" dirty="0"/>
              <a:t>O(nsqrt(m)</a:t>
            </a:r>
            <a:r>
              <a:rPr lang="zh-CN" altLang="en-US" dirty="0"/>
              <a:t>+</a:t>
            </a:r>
            <a:r>
              <a:rPr lang="en-US" altLang="zh-CN" dirty="0"/>
              <a:t>mlogm)</a:t>
            </a:r>
            <a:endParaRPr lang="zh-CN" altLang="en-US" dirty="0"/>
          </a:p>
          <a:p>
            <a:endParaRPr lang="zh-CN" altLang="en-US" dirty="0"/>
          </a:p>
        </p:txBody>
      </p:sp>
      <p:sp>
        <p:nvSpPr>
          <p:cNvPr id="6" name="标题 1"/>
          <p:cNvSpPr>
            <a:spLocks noGrp="1"/>
          </p:cNvSpPr>
          <p:nvPr/>
        </p:nvSpPr>
        <p:spPr>
          <a:xfrm>
            <a:off x="8928460" y="425289"/>
            <a:ext cx="1800000" cy="700925"/>
          </a:xfrm>
          <a:prstGeom prst="rect">
            <a:avLst/>
          </a:prstGeom>
        </p:spPr>
        <p:txBody>
          <a:bodyPr vert="horz" lIns="91440" tIns="45720" rIns="91440" bIns="45720" rtlCol="0" anchor="ctr">
            <a:noAutofit/>
          </a:bodyPr>
          <a:lstStyle>
            <a:lvl1pPr algn="l" defTabSz="342900" rtl="0" eaLnBrk="1" latinLnBrk="0" hangingPunct="1">
              <a:spcBef>
                <a:spcPct val="0"/>
              </a:spcBef>
              <a:buNone/>
              <a:defRPr lang="zh-CN" altLang="en-US" sz="3600" b="0" i="0" kern="1200" baseline="0" dirty="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t>题解</a:t>
            </a:r>
            <a:r>
              <a:rPr lang="en-US" altLang="zh-CN" dirty="0"/>
              <a:t>	</a:t>
            </a:r>
            <a:endParaRPr lang="en-US" altLang="zh-CN" dirty="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Game Coin</a:t>
            </a:r>
            <a:endParaRPr lang="zh-CN" altLang="en-US" dirty="0"/>
          </a:p>
        </p:txBody>
      </p:sp>
      <p:sp>
        <p:nvSpPr>
          <p:cNvPr id="3" name="页脚占位符 2"/>
          <p:cNvSpPr>
            <a:spLocks noGrp="1"/>
          </p:cNvSpPr>
          <p:nvPr>
            <p:ph type="ftr" sz="quarter" idx="11"/>
          </p:nvPr>
        </p:nvSpPr>
        <p:spPr/>
        <p:txBody>
          <a:bodyPr/>
          <a:lstStyle/>
          <a:p>
            <a:r>
              <a:rPr lang="en-US" altLang="zh-CN" dirty="0"/>
              <a:t>ICPC 2021 Asia Jinan: Problem H</a:t>
            </a:r>
            <a:endParaRPr lang="zh-CN" altLang="en-US" dirty="0"/>
          </a:p>
        </p:txBody>
      </p:sp>
      <p:sp>
        <p:nvSpPr>
          <p:cNvPr id="4" name="灯片编号占位符 3"/>
          <p:cNvSpPr>
            <a:spLocks noGrp="1"/>
          </p:cNvSpPr>
          <p:nvPr>
            <p:ph type="sldNum" sz="quarter" idx="12"/>
          </p:nvPr>
        </p:nvSpPr>
        <p:spPr/>
        <p:txBody>
          <a:bodyPr/>
          <a:lstStyle/>
          <a:p>
            <a:fld id="{B33F7469-D28B-482F-B1B6-3B8E7CF51519}" type="slidenum">
              <a:rPr lang="zh-CN" altLang="en-US" smtClean="0"/>
            </a:fld>
            <a:endParaRPr lang="zh-CN" altLang="en-US" dirty="0"/>
          </a:p>
        </p:txBody>
      </p:sp>
      <p:sp>
        <p:nvSpPr>
          <p:cNvPr id="5" name="内容占位符 4"/>
          <p:cNvSpPr>
            <a:spLocks noGrp="1"/>
          </p:cNvSpPr>
          <p:nvPr>
            <p:ph sz="quarter" idx="13"/>
          </p:nvPr>
        </p:nvSpPr>
        <p:spPr/>
        <p:txBody>
          <a:bodyPr/>
          <a:lstStyle/>
          <a:p>
            <a:endParaRPr lang="zh-CN" altLang="en-US" sz="2800" dirty="0"/>
          </a:p>
          <a:p>
            <a:endParaRPr lang="en-US" altLang="zh-CN" sz="2800" dirty="0"/>
          </a:p>
          <a:p>
            <a:endParaRPr lang="zh-CN" altLang="en-US" dirty="0"/>
          </a:p>
        </p:txBody>
      </p:sp>
      <p:sp>
        <p:nvSpPr>
          <p:cNvPr id="8" name="标题 1"/>
          <p:cNvSpPr>
            <a:spLocks noGrp="1"/>
          </p:cNvSpPr>
          <p:nvPr/>
        </p:nvSpPr>
        <p:spPr>
          <a:xfrm>
            <a:off x="8928460" y="425289"/>
            <a:ext cx="1800000" cy="700925"/>
          </a:xfrm>
          <a:prstGeom prst="rect">
            <a:avLst/>
          </a:prstGeom>
        </p:spPr>
        <p:txBody>
          <a:bodyPr vert="horz" lIns="91440" tIns="45720" rIns="91440" bIns="45720" rtlCol="0" anchor="ctr">
            <a:noAutofit/>
          </a:bodyPr>
          <a:lstStyle>
            <a:lvl1pPr algn="l" defTabSz="342900" rtl="0" eaLnBrk="1" latinLnBrk="0" hangingPunct="1">
              <a:spcBef>
                <a:spcPct val="0"/>
              </a:spcBef>
              <a:buNone/>
              <a:defRPr lang="zh-CN" altLang="en-US" sz="3600" b="0" i="0" kern="1200" baseline="0" dirty="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dirty="0"/>
              <a:t>题意</a:t>
            </a:r>
            <a:r>
              <a:rPr lang="en-US" altLang="zh-CN" dirty="0"/>
              <a:t>	</a:t>
            </a:r>
            <a:endParaRPr lang="en-US" altLang="zh-CN" dirty="0"/>
          </a:p>
        </p:txBody>
      </p:sp>
      <p:pic>
        <p:nvPicPr>
          <p:cNvPr id="9" name="图片 8" descr="upload_post_object_v2_530270410"/>
          <p:cNvPicPr>
            <a:picLocks noChangeAspect="1"/>
          </p:cNvPicPr>
          <p:nvPr/>
        </p:nvPicPr>
        <p:blipFill>
          <a:blip r:embed="rId1"/>
          <a:stretch>
            <a:fillRect/>
          </a:stretch>
        </p:blipFill>
        <p:spPr>
          <a:xfrm>
            <a:off x="527538" y="1323033"/>
            <a:ext cx="11086681" cy="489019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Space Station</a:t>
            </a:r>
            <a:endParaRPr lang="zh-CN" altLang="en-US" dirty="0"/>
          </a:p>
        </p:txBody>
      </p:sp>
      <p:sp>
        <p:nvSpPr>
          <p:cNvPr id="3" name="页脚占位符 2"/>
          <p:cNvSpPr>
            <a:spLocks noGrp="1"/>
          </p:cNvSpPr>
          <p:nvPr>
            <p:ph type="ftr" sz="quarter" idx="11"/>
          </p:nvPr>
        </p:nvSpPr>
        <p:spPr/>
        <p:txBody>
          <a:bodyPr/>
          <a:lstStyle/>
          <a:p>
            <a:r>
              <a:rPr lang="en-US" altLang="zh-CN" dirty="0"/>
              <a:t>ICPC 2021 Asia Jinan: Problem A</a:t>
            </a:r>
            <a:endParaRPr lang="zh-CN" altLang="en-US" dirty="0"/>
          </a:p>
        </p:txBody>
      </p:sp>
      <p:sp>
        <p:nvSpPr>
          <p:cNvPr id="4" name="灯片编号占位符 3"/>
          <p:cNvSpPr>
            <a:spLocks noGrp="1"/>
          </p:cNvSpPr>
          <p:nvPr>
            <p:ph type="sldNum" sz="quarter" idx="12"/>
          </p:nvPr>
        </p:nvSpPr>
        <p:spPr/>
        <p:txBody>
          <a:bodyPr/>
          <a:lstStyle/>
          <a:p>
            <a:fld id="{B33F7469-D28B-482F-B1B6-3B8E7CF51519}" type="slidenum">
              <a:rPr lang="zh-CN" altLang="en-US" smtClean="0"/>
            </a:fld>
            <a:endParaRPr lang="zh-CN" altLang="en-US" dirty="0"/>
          </a:p>
        </p:txBody>
      </p:sp>
      <p:sp>
        <p:nvSpPr>
          <p:cNvPr id="5" name="内容占位符 4"/>
          <p:cNvSpPr>
            <a:spLocks noGrp="1"/>
          </p:cNvSpPr>
          <p:nvPr>
            <p:ph sz="quarter" idx="13"/>
          </p:nvPr>
        </p:nvSpPr>
        <p:spPr/>
        <p:txBody>
          <a:bodyPr/>
          <a:lstStyle/>
          <a:p>
            <a:r>
              <a:rPr lang="zh-CN" altLang="en-US" dirty="0"/>
              <a:t>现在有一棵在三维空间中的树，树上每条边一定是某个坐标轴</a:t>
            </a:r>
            <a:r>
              <a:rPr lang="en-US" altLang="zh-CN" dirty="0"/>
              <a:t>(x/y/z)</a:t>
            </a:r>
            <a:r>
              <a:rPr lang="zh-CN" altLang="en-US" dirty="0"/>
              <a:t>正</a:t>
            </a:r>
            <a:r>
              <a:rPr lang="en-US" altLang="zh-CN" dirty="0"/>
              <a:t>/</a:t>
            </a:r>
            <a:r>
              <a:rPr lang="zh-CN" altLang="en-US" dirty="0"/>
              <a:t>反方向的向量。</a:t>
            </a:r>
            <a:endParaRPr lang="zh-CN" altLang="en-US" dirty="0"/>
          </a:p>
          <a:p>
            <a:r>
              <a:rPr lang="zh-CN" altLang="en-US" dirty="0"/>
              <a:t>现在有两类操作。</a:t>
            </a:r>
            <a:endParaRPr lang="zh-CN" altLang="en-US" dirty="0"/>
          </a:p>
          <a:p>
            <a:r>
              <a:rPr lang="zh-CN" altLang="en-US" dirty="0"/>
              <a:t>旋转操作：</a:t>
            </a:r>
            <a:r>
              <a:rPr lang="en-US" altLang="zh-CN" dirty="0"/>
              <a:t>u v axis degree</a:t>
            </a:r>
            <a:r>
              <a:rPr lang="zh-CN" altLang="en-US" dirty="0"/>
              <a:t>。</a:t>
            </a:r>
            <a:r>
              <a:rPr lang="en-US" altLang="zh-CN" dirty="0"/>
              <a:t>axis</a:t>
            </a:r>
            <a:r>
              <a:rPr lang="zh-CN" altLang="en-US" dirty="0"/>
              <a:t>=</a:t>
            </a:r>
            <a:r>
              <a:rPr lang="en-US" altLang="zh-CN" dirty="0"/>
              <a:t>x/y/z,degree</a:t>
            </a:r>
            <a:r>
              <a:rPr lang="zh-CN" altLang="en-US" dirty="0"/>
              <a:t>=</a:t>
            </a:r>
            <a:r>
              <a:rPr lang="en-US" altLang="zh-CN" dirty="0"/>
              <a:t>90/180/270</a:t>
            </a:r>
            <a:r>
              <a:rPr lang="zh-CN" altLang="en-US" dirty="0"/>
              <a:t>。</a:t>
            </a:r>
            <a:r>
              <a:rPr lang="en-US" altLang="zh-CN" dirty="0"/>
              <a:t> </a:t>
            </a:r>
            <a:r>
              <a:rPr lang="zh-CN" altLang="en-US" dirty="0"/>
              <a:t>表示将边</a:t>
            </a:r>
            <a:r>
              <a:rPr lang="en-US" altLang="zh-CN" dirty="0"/>
              <a:t>(u,v)</a:t>
            </a:r>
            <a:r>
              <a:rPr lang="zh-CN" altLang="en-US" dirty="0"/>
              <a:t>以从</a:t>
            </a:r>
            <a:r>
              <a:rPr lang="en-US" altLang="zh-CN" dirty="0"/>
              <a:t>u</a:t>
            </a:r>
            <a:r>
              <a:rPr lang="zh-CN" altLang="en-US" dirty="0"/>
              <a:t>出发向</a:t>
            </a:r>
            <a:r>
              <a:rPr lang="en-US" altLang="zh-CN" dirty="0"/>
              <a:t>axis</a:t>
            </a:r>
            <a:r>
              <a:rPr lang="zh-CN" altLang="en-US" dirty="0"/>
              <a:t>的正方向向量为轴，旋转</a:t>
            </a:r>
            <a:r>
              <a:rPr lang="en-US" altLang="zh-CN" dirty="0"/>
              <a:t>degree</a:t>
            </a:r>
            <a:r>
              <a:rPr lang="zh-CN" altLang="en-US" dirty="0"/>
              <a:t>度。</a:t>
            </a:r>
            <a:endParaRPr lang="zh-CN" altLang="en-US" dirty="0"/>
          </a:p>
          <a:p>
            <a:r>
              <a:rPr lang="zh-CN" altLang="en-US" dirty="0"/>
              <a:t>询问操作：</a:t>
            </a:r>
            <a:r>
              <a:rPr lang="en-US" altLang="zh-CN" dirty="0"/>
              <a:t>u v</a:t>
            </a:r>
            <a:r>
              <a:rPr lang="zh-CN" altLang="en-US" dirty="0"/>
              <a:t>。你需要回答</a:t>
            </a:r>
            <a:r>
              <a:rPr lang="en-US" altLang="zh-CN" dirty="0"/>
              <a:t>u,v</a:t>
            </a:r>
            <a:r>
              <a:rPr lang="zh-CN" altLang="en-US" dirty="0"/>
              <a:t>之间的欧式距离。</a:t>
            </a:r>
            <a:endParaRPr lang="zh-CN" altLang="en-US" dirty="0"/>
          </a:p>
          <a:p>
            <a:r>
              <a:rPr lang="en-US" altLang="zh-CN" dirty="0"/>
              <a:t>n,Q&lt;</a:t>
            </a:r>
            <a:r>
              <a:rPr lang="zh-CN" altLang="en-US" dirty="0"/>
              <a:t>=</a:t>
            </a:r>
            <a:r>
              <a:rPr lang="en-US" altLang="zh-CN" dirty="0"/>
              <a:t>1e5</a:t>
            </a:r>
            <a:endParaRPr lang="zh-CN" altLang="en-US" dirty="0"/>
          </a:p>
        </p:txBody>
      </p:sp>
      <p:sp>
        <p:nvSpPr>
          <p:cNvPr id="7" name="标题 1"/>
          <p:cNvSpPr>
            <a:spLocks noGrp="1"/>
          </p:cNvSpPr>
          <p:nvPr/>
        </p:nvSpPr>
        <p:spPr>
          <a:xfrm>
            <a:off x="8928460" y="425289"/>
            <a:ext cx="1800000" cy="700925"/>
          </a:xfrm>
          <a:prstGeom prst="rect">
            <a:avLst/>
          </a:prstGeom>
        </p:spPr>
        <p:txBody>
          <a:bodyPr vert="horz" lIns="91440" tIns="45720" rIns="91440" bIns="45720" rtlCol="0" anchor="ctr">
            <a:noAutofit/>
          </a:bodyPr>
          <a:lstStyle>
            <a:lvl1pPr algn="l" defTabSz="342900" rtl="0" eaLnBrk="1" latinLnBrk="0" hangingPunct="1">
              <a:spcBef>
                <a:spcPct val="0"/>
              </a:spcBef>
              <a:buNone/>
              <a:defRPr lang="zh-CN" altLang="en-US" sz="3600" b="0" i="0" kern="1200" baseline="0" dirty="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dirty="0"/>
              <a:t>题意</a:t>
            </a:r>
            <a:r>
              <a:rPr lang="en-US" altLang="zh-CN" dirty="0"/>
              <a:t>	</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Game Coin</a:t>
            </a:r>
            <a:endParaRPr lang="zh-CN" altLang="en-US" dirty="0"/>
          </a:p>
        </p:txBody>
      </p:sp>
      <p:sp>
        <p:nvSpPr>
          <p:cNvPr id="3" name="页脚占位符 2"/>
          <p:cNvSpPr>
            <a:spLocks noGrp="1"/>
          </p:cNvSpPr>
          <p:nvPr>
            <p:ph type="ftr" sz="quarter" idx="11"/>
          </p:nvPr>
        </p:nvSpPr>
        <p:spPr/>
        <p:txBody>
          <a:bodyPr/>
          <a:lstStyle/>
          <a:p>
            <a:r>
              <a:rPr lang="en-US" altLang="zh-CN" dirty="0">
                <a:sym typeface="+mn-ea"/>
              </a:rPr>
              <a:t>ICPC 2021 Asia Jinan: Problem H</a:t>
            </a:r>
            <a:endParaRPr lang="zh-CN" altLang="en-US" dirty="0"/>
          </a:p>
        </p:txBody>
      </p:sp>
      <p:sp>
        <p:nvSpPr>
          <p:cNvPr id="4" name="灯片编号占位符 3"/>
          <p:cNvSpPr>
            <a:spLocks noGrp="1"/>
          </p:cNvSpPr>
          <p:nvPr>
            <p:ph type="sldNum" sz="quarter" idx="12"/>
          </p:nvPr>
        </p:nvSpPr>
        <p:spPr/>
        <p:txBody>
          <a:bodyPr/>
          <a:lstStyle/>
          <a:p>
            <a:fld id="{B33F7469-D28B-482F-B1B6-3B8E7CF51519}" type="slidenum">
              <a:rPr lang="zh-CN" altLang="en-US" smtClean="0"/>
            </a:fld>
            <a:endParaRPr lang="zh-CN" altLang="en-US" dirty="0"/>
          </a:p>
        </p:txBody>
      </p:sp>
      <p:sp>
        <p:nvSpPr>
          <p:cNvPr id="5" name="内容占位符 4"/>
          <p:cNvSpPr>
            <a:spLocks noGrp="1"/>
          </p:cNvSpPr>
          <p:nvPr>
            <p:ph sz="quarter" idx="13"/>
          </p:nvPr>
        </p:nvSpPr>
        <p:spPr/>
        <p:txBody>
          <a:bodyPr>
            <a:normAutofit lnSpcReduction="10000"/>
          </a:bodyPr>
          <a:lstStyle/>
          <a:p>
            <a:r>
              <a:rPr lang="zh-CN" altLang="en-US" sz="2800" dirty="0"/>
              <a:t>首先可以用背包</a:t>
            </a:r>
            <a:r>
              <a:rPr lang="en-US" altLang="zh-CN" sz="2800" dirty="0"/>
              <a:t>dp</a:t>
            </a:r>
            <a:r>
              <a:rPr lang="zh-CN" altLang="en-US" sz="2800" dirty="0"/>
              <a:t>出一天通过买卡和单独购买的方式获取</a:t>
            </a:r>
            <a:r>
              <a:rPr lang="en-US" altLang="zh-CN" sz="2800" dirty="0"/>
              <a:t>i</a:t>
            </a:r>
            <a:r>
              <a:rPr lang="zh-CN" altLang="en-US" sz="2800" dirty="0"/>
              <a:t>个金币的最小代价          </a:t>
            </a:r>
            <a:r>
              <a:rPr lang="en-US" altLang="zh-CN" sz="2800" dirty="0"/>
              <a:t>(</a:t>
            </a:r>
            <a:r>
              <a:rPr lang="zh-CN" altLang="en-US" sz="2800" dirty="0"/>
              <a:t>这里要注意求出来的</a:t>
            </a:r>
            <a:r>
              <a:rPr lang="en-US" altLang="zh-CN" sz="2800" dirty="0"/>
              <a:t>f</a:t>
            </a:r>
            <a:r>
              <a:rPr lang="zh-CN" altLang="en-US" sz="2800" dirty="0"/>
              <a:t>可能不是单调递增的，需要求一个后缀的极值</a:t>
            </a:r>
            <a:r>
              <a:rPr lang="en-US" altLang="zh-CN" sz="2800" dirty="0"/>
              <a:t>)</a:t>
            </a:r>
            <a:r>
              <a:rPr lang="zh-CN" altLang="en-US" sz="2800" dirty="0"/>
              <a:t>。</a:t>
            </a:r>
            <a:endParaRPr lang="en-US" altLang="zh-CN" sz="2800" dirty="0"/>
          </a:p>
          <a:p>
            <a:r>
              <a:rPr lang="zh-CN" altLang="en-US" sz="2800" dirty="0"/>
              <a:t>考虑          表示第</a:t>
            </a:r>
            <a:r>
              <a:rPr lang="en-US" altLang="zh-CN" sz="2800" dirty="0"/>
              <a:t>i</a:t>
            </a:r>
            <a:r>
              <a:rPr lang="zh-CN" altLang="en-US" sz="2800" dirty="0"/>
              <a:t>天最后剩下了满血  卡并且</a:t>
            </a:r>
            <a:r>
              <a:rPr lang="en-US" altLang="zh-CN" sz="2800" dirty="0"/>
              <a:t>1~i</a:t>
            </a:r>
            <a:r>
              <a:rPr lang="zh-CN" altLang="en-US" sz="2800" dirty="0"/>
              <a:t>天的金币需求全部满足所需要的最小代价</a:t>
            </a:r>
            <a:r>
              <a:rPr lang="en-US" altLang="zh-CN" sz="2800" dirty="0"/>
              <a:t>(           </a:t>
            </a:r>
            <a:r>
              <a:rPr lang="zh-CN" altLang="en-US" sz="2800" dirty="0"/>
              <a:t>表示没剩下卡</a:t>
            </a:r>
            <a:r>
              <a:rPr lang="en-US" altLang="zh-CN" sz="2800" dirty="0"/>
              <a:t>)</a:t>
            </a:r>
            <a:r>
              <a:rPr lang="zh-CN" altLang="en-US" sz="2800" dirty="0"/>
              <a:t>。</a:t>
            </a:r>
            <a:endParaRPr lang="zh-CN" altLang="en-US" sz="2800" dirty="0"/>
          </a:p>
          <a:p>
            <a:r>
              <a:rPr lang="zh-CN" altLang="en-US" sz="2800" dirty="0"/>
              <a:t>转移的话可以考虑枚举</a:t>
            </a:r>
            <a:r>
              <a:rPr lang="en-US" altLang="zh-CN" sz="2800" dirty="0"/>
              <a:t>d[k,p]</a:t>
            </a:r>
            <a:r>
              <a:rPr lang="zh-CN" altLang="en-US" sz="2800" dirty="0"/>
              <a:t>（</a:t>
            </a:r>
            <a:r>
              <a:rPr lang="en-US" altLang="zh-CN" sz="2800" dirty="0"/>
              <a:t>k&lt;i,1&lt;</a:t>
            </a:r>
            <a:r>
              <a:rPr lang="zh-CN" altLang="en-US" sz="2800" dirty="0"/>
              <a:t>=</a:t>
            </a:r>
            <a:r>
              <a:rPr lang="en-US" altLang="zh-CN" sz="2800" dirty="0"/>
              <a:t>p&lt;</a:t>
            </a:r>
            <a:r>
              <a:rPr lang="zh-CN" altLang="en-US" sz="2800" dirty="0"/>
              <a:t>=</a:t>
            </a:r>
            <a:r>
              <a:rPr lang="en-US" altLang="zh-CN" sz="2800" dirty="0"/>
              <a:t>n,d[p]&gt;i</a:t>
            </a:r>
            <a:r>
              <a:rPr lang="zh-CN" altLang="en-US" sz="2800" dirty="0"/>
              <a:t>-</a:t>
            </a:r>
            <a:r>
              <a:rPr lang="en-US" altLang="zh-CN" sz="2800" dirty="0"/>
              <a:t>k</a:t>
            </a:r>
            <a:r>
              <a:rPr lang="zh-CN" altLang="en-US" sz="2800" dirty="0"/>
              <a:t>）</a:t>
            </a:r>
            <a:endParaRPr lang="zh-CN" altLang="en-US" sz="2800" dirty="0"/>
          </a:p>
          <a:p>
            <a:endParaRPr lang="zh-CN" altLang="en-US" sz="2800" dirty="0"/>
          </a:p>
          <a:p>
            <a:endParaRPr lang="zh-CN" altLang="en-US" sz="2800" dirty="0"/>
          </a:p>
          <a:p>
            <a:r>
              <a:rPr lang="zh-CN" altLang="en-US" sz="2800" dirty="0"/>
              <a:t>这样实现的时间复杂度为</a:t>
            </a:r>
            <a:endParaRPr lang="zh-CN" altLang="en-US" sz="2800" dirty="0"/>
          </a:p>
          <a:p>
            <a:pPr marL="0" indent="0">
              <a:buNone/>
            </a:pPr>
            <a:endParaRPr lang="en-US" altLang="zh-CN" sz="2800" dirty="0"/>
          </a:p>
          <a:p>
            <a:endParaRPr lang="zh-CN" altLang="en-US" dirty="0"/>
          </a:p>
        </p:txBody>
      </p:sp>
      <p:sp>
        <p:nvSpPr>
          <p:cNvPr id="6" name="标题 1"/>
          <p:cNvSpPr>
            <a:spLocks noGrp="1"/>
          </p:cNvSpPr>
          <p:nvPr/>
        </p:nvSpPr>
        <p:spPr>
          <a:xfrm>
            <a:off x="8928460" y="425289"/>
            <a:ext cx="1800000" cy="700925"/>
          </a:xfrm>
          <a:prstGeom prst="rect">
            <a:avLst/>
          </a:prstGeom>
        </p:spPr>
        <p:txBody>
          <a:bodyPr vert="horz" lIns="91440" tIns="45720" rIns="91440" bIns="45720" rtlCol="0" anchor="ctr">
            <a:noAutofit/>
          </a:bodyPr>
          <a:lstStyle>
            <a:lvl1pPr algn="l" defTabSz="342900" rtl="0" eaLnBrk="1" latinLnBrk="0" hangingPunct="1">
              <a:spcBef>
                <a:spcPct val="0"/>
              </a:spcBef>
              <a:buNone/>
              <a:defRPr lang="zh-CN" altLang="en-US" sz="3600" b="0" i="0" kern="1200" baseline="0" dirty="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t>题解</a:t>
            </a:r>
            <a:r>
              <a:rPr lang="en-US" altLang="zh-CN" dirty="0"/>
              <a:t>	</a:t>
            </a:r>
            <a:endParaRPr lang="en-US" altLang="zh-CN" dirty="0"/>
          </a:p>
        </p:txBody>
      </p:sp>
      <p:pic>
        <p:nvPicPr>
          <p:cNvPr id="7" name="E657119C-6982-421D-8BA7-E74DEB70A7DA-7"/>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419978" y="1733340"/>
            <a:ext cx="669890" cy="427055"/>
          </a:xfrm>
          <a:prstGeom prst="rect">
            <a:avLst/>
          </a:prstGeom>
        </p:spPr>
      </p:pic>
      <p:pic>
        <p:nvPicPr>
          <p:cNvPr id="8" name="E657119C-6982-421D-8BA7-E74DEB70A7DA-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7077" y="2721429"/>
            <a:ext cx="678264" cy="318198"/>
          </a:xfrm>
          <a:prstGeom prst="rect">
            <a:avLst/>
          </a:prstGeom>
        </p:spPr>
      </p:pic>
      <p:pic>
        <p:nvPicPr>
          <p:cNvPr id="9" name="E657119C-6982-421D-8BA7-E74DEB70A7DA-9"/>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73670" y="2654440"/>
            <a:ext cx="200967" cy="452176"/>
          </a:xfrm>
          <a:prstGeom prst="rect">
            <a:avLst/>
          </a:prstGeom>
        </p:spPr>
      </p:pic>
      <p:pic>
        <p:nvPicPr>
          <p:cNvPr id="10" name="E657119C-6982-421D-8BA7-E74DEB70A7DA-10"/>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72308" y="4153319"/>
            <a:ext cx="9202615" cy="569407"/>
          </a:xfrm>
          <a:prstGeom prst="rect">
            <a:avLst/>
          </a:prstGeom>
        </p:spPr>
      </p:pic>
      <p:pic>
        <p:nvPicPr>
          <p:cNvPr id="11" name="E657119C-6982-421D-8BA7-E74DEB70A7DA-11"/>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032549" y="5250264"/>
            <a:ext cx="1817077" cy="561033"/>
          </a:xfrm>
          <a:prstGeom prst="rect">
            <a:avLst/>
          </a:prstGeom>
        </p:spPr>
      </p:pic>
      <p:pic>
        <p:nvPicPr>
          <p:cNvPr id="12" name="E657119C-6982-421D-8BA7-E74DEB70A7DA-12"/>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942915" y="3102649"/>
            <a:ext cx="803868" cy="393560"/>
          </a:xfrm>
          <a:prstGeom prst="rect">
            <a:avLst/>
          </a:prstGeom>
        </p:spPr>
      </p:pic>
      <p:pic>
        <p:nvPicPr>
          <p:cNvPr id="13" name="E657119C-6982-421D-8BA7-E74DEB70A7DA-27"/>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109209" y="4798088"/>
            <a:ext cx="3089868" cy="60290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Game Coin</a:t>
            </a:r>
            <a:endParaRPr lang="zh-CN" altLang="en-US" dirty="0"/>
          </a:p>
        </p:txBody>
      </p:sp>
      <p:sp>
        <p:nvSpPr>
          <p:cNvPr id="3" name="页脚占位符 2"/>
          <p:cNvSpPr>
            <a:spLocks noGrp="1"/>
          </p:cNvSpPr>
          <p:nvPr>
            <p:ph type="ftr" sz="quarter" idx="11"/>
          </p:nvPr>
        </p:nvSpPr>
        <p:spPr/>
        <p:txBody>
          <a:bodyPr/>
          <a:lstStyle/>
          <a:p>
            <a:r>
              <a:rPr lang="en-US" altLang="zh-CN" dirty="0">
                <a:sym typeface="+mn-ea"/>
              </a:rPr>
              <a:t>ICPC 2021 Asia Jinan: Problem H</a:t>
            </a:r>
            <a:endParaRPr lang="zh-CN" altLang="en-US" dirty="0"/>
          </a:p>
        </p:txBody>
      </p:sp>
      <p:sp>
        <p:nvSpPr>
          <p:cNvPr id="4" name="灯片编号占位符 3"/>
          <p:cNvSpPr>
            <a:spLocks noGrp="1"/>
          </p:cNvSpPr>
          <p:nvPr>
            <p:ph type="sldNum" sz="quarter" idx="12"/>
          </p:nvPr>
        </p:nvSpPr>
        <p:spPr/>
        <p:txBody>
          <a:bodyPr/>
          <a:lstStyle/>
          <a:p>
            <a:fld id="{B33F7469-D28B-482F-B1B6-3B8E7CF51519}" type="slidenum">
              <a:rPr lang="zh-CN" altLang="en-US" smtClean="0"/>
            </a:fld>
            <a:endParaRPr lang="zh-CN" altLang="en-US" dirty="0"/>
          </a:p>
        </p:txBody>
      </p:sp>
      <p:sp>
        <p:nvSpPr>
          <p:cNvPr id="5" name="内容占位符 4"/>
          <p:cNvSpPr>
            <a:spLocks noGrp="1"/>
          </p:cNvSpPr>
          <p:nvPr>
            <p:ph sz="quarter" idx="13"/>
          </p:nvPr>
        </p:nvSpPr>
        <p:spPr/>
        <p:txBody>
          <a:bodyPr/>
          <a:lstStyle/>
          <a:p>
            <a:r>
              <a:rPr lang="zh-CN" altLang="en-US" sz="2800" dirty="0"/>
              <a:t>可以对每种金币卡 </a:t>
            </a:r>
            <a:r>
              <a:rPr lang="en-US" altLang="zh-CN" sz="2800" dirty="0"/>
              <a:t>p </a:t>
            </a:r>
            <a:r>
              <a:rPr lang="zh-CN" altLang="en-US" sz="2800" dirty="0"/>
              <a:t>分别用单调队列优化掉 </a:t>
            </a:r>
            <a:r>
              <a:rPr lang="en-US" altLang="zh-CN" sz="2800" dirty="0"/>
              <a:t>k </a:t>
            </a:r>
            <a:r>
              <a:rPr lang="zh-CN" altLang="en-US" sz="2800" dirty="0"/>
              <a:t>的枚举。</a:t>
            </a:r>
            <a:endParaRPr lang="zh-CN" altLang="en-US" sz="2800" dirty="0"/>
          </a:p>
          <a:p>
            <a:r>
              <a:rPr lang="zh-CN" altLang="en-US" sz="2800" dirty="0"/>
              <a:t>现在复杂度变成了</a:t>
            </a:r>
            <a:endParaRPr lang="zh-CN" altLang="en-US" sz="2800" dirty="0"/>
          </a:p>
          <a:p>
            <a:endParaRPr lang="zh-CN" altLang="en-US" sz="2800" dirty="0"/>
          </a:p>
          <a:p>
            <a:endParaRPr lang="zh-CN" altLang="en-US" sz="2800" dirty="0"/>
          </a:p>
          <a:p>
            <a:pPr marL="0" indent="0">
              <a:buNone/>
            </a:pPr>
            <a:endParaRPr lang="en-US" altLang="zh-CN" sz="2800" dirty="0"/>
          </a:p>
          <a:p>
            <a:endParaRPr lang="zh-CN" altLang="en-US" dirty="0"/>
          </a:p>
        </p:txBody>
      </p:sp>
      <p:sp>
        <p:nvSpPr>
          <p:cNvPr id="6" name="标题 1"/>
          <p:cNvSpPr>
            <a:spLocks noGrp="1"/>
          </p:cNvSpPr>
          <p:nvPr/>
        </p:nvSpPr>
        <p:spPr>
          <a:xfrm>
            <a:off x="8928460" y="425289"/>
            <a:ext cx="1800000" cy="700925"/>
          </a:xfrm>
          <a:prstGeom prst="rect">
            <a:avLst/>
          </a:prstGeom>
        </p:spPr>
        <p:txBody>
          <a:bodyPr vert="horz" lIns="91440" tIns="45720" rIns="91440" bIns="45720" rtlCol="0" anchor="ctr">
            <a:noAutofit/>
          </a:bodyPr>
          <a:lstStyle>
            <a:lvl1pPr algn="l" defTabSz="342900" rtl="0" eaLnBrk="1" latinLnBrk="0" hangingPunct="1">
              <a:spcBef>
                <a:spcPct val="0"/>
              </a:spcBef>
              <a:buNone/>
              <a:defRPr lang="zh-CN" altLang="en-US" sz="3600" b="0" i="0" kern="1200" baseline="0" dirty="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t>题解</a:t>
            </a:r>
            <a:r>
              <a:rPr lang="en-US" altLang="zh-CN" dirty="0"/>
              <a:t>	</a:t>
            </a:r>
            <a:endParaRPr lang="en-US" altLang="zh-CN" dirty="0"/>
          </a:p>
        </p:txBody>
      </p:sp>
      <p:pic>
        <p:nvPicPr>
          <p:cNvPr id="20" name="E657119C-6982-421D-8BA7-E74DEB70A7DA-13"/>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962566" y="2024046"/>
            <a:ext cx="1431890" cy="40193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Game Coin</a:t>
            </a:r>
            <a:endParaRPr lang="zh-CN" altLang="en-US" dirty="0"/>
          </a:p>
        </p:txBody>
      </p:sp>
      <p:sp>
        <p:nvSpPr>
          <p:cNvPr id="3" name="页脚占位符 2"/>
          <p:cNvSpPr>
            <a:spLocks noGrp="1"/>
          </p:cNvSpPr>
          <p:nvPr>
            <p:ph type="ftr" sz="quarter" idx="11"/>
          </p:nvPr>
        </p:nvSpPr>
        <p:spPr/>
        <p:txBody>
          <a:bodyPr/>
          <a:lstStyle/>
          <a:p>
            <a:r>
              <a:rPr lang="en-US" altLang="zh-CN" dirty="0">
                <a:sym typeface="+mn-ea"/>
              </a:rPr>
              <a:t>ICPC 2021 Asia Jinan: Problem H</a:t>
            </a:r>
            <a:endParaRPr lang="zh-CN" altLang="en-US" dirty="0"/>
          </a:p>
        </p:txBody>
      </p:sp>
      <p:sp>
        <p:nvSpPr>
          <p:cNvPr id="4" name="灯片编号占位符 3"/>
          <p:cNvSpPr>
            <a:spLocks noGrp="1"/>
          </p:cNvSpPr>
          <p:nvPr>
            <p:ph type="sldNum" sz="quarter" idx="12"/>
          </p:nvPr>
        </p:nvSpPr>
        <p:spPr/>
        <p:txBody>
          <a:bodyPr/>
          <a:lstStyle/>
          <a:p>
            <a:fld id="{B33F7469-D28B-482F-B1B6-3B8E7CF51519}" type="slidenum">
              <a:rPr lang="zh-CN" altLang="en-US" smtClean="0"/>
            </a:fld>
            <a:endParaRPr lang="zh-CN" altLang="en-US" dirty="0"/>
          </a:p>
        </p:txBody>
      </p:sp>
      <p:sp>
        <p:nvSpPr>
          <p:cNvPr id="5" name="内容占位符 4"/>
          <p:cNvSpPr>
            <a:spLocks noGrp="1"/>
          </p:cNvSpPr>
          <p:nvPr>
            <p:ph sz="quarter" idx="13"/>
          </p:nvPr>
        </p:nvSpPr>
        <p:spPr/>
        <p:txBody>
          <a:bodyPr/>
          <a:lstStyle/>
          <a:p>
            <a:pPr marL="0" indent="0">
              <a:buNone/>
            </a:pPr>
            <a:r>
              <a:rPr lang="zh-CN" altLang="en-US" sz="2800" dirty="0"/>
              <a:t>	继续考虑</a:t>
            </a:r>
            <a:r>
              <a:rPr lang="en-US" altLang="zh-CN" sz="2800" dirty="0"/>
              <a:t>                      </a:t>
            </a:r>
            <a:r>
              <a:rPr lang="zh-CN" altLang="en-US" sz="2800" dirty="0"/>
              <a:t>这个条件。对于第</a:t>
            </a:r>
            <a:r>
              <a:rPr lang="en-US" altLang="zh-CN" sz="2800" dirty="0"/>
              <a:t>i </a:t>
            </a:r>
            <a:r>
              <a:rPr lang="zh-CN" altLang="en-US" sz="2800" dirty="0"/>
              <a:t>天，可以预处理出通过之前买的金币卡到今天不花钱能兑换到的金币    的最小代价         </a:t>
            </a:r>
            <a:r>
              <a:rPr lang="en-US" altLang="zh-CN" sz="2800" dirty="0"/>
              <a:t> </a:t>
            </a:r>
            <a:r>
              <a:rPr lang="zh-CN" altLang="en-US" sz="2800" dirty="0"/>
              <a:t>，这样计算              的时候可以不用再枚举</a:t>
            </a:r>
            <a:r>
              <a:rPr lang="en-US" altLang="zh-CN" sz="2800" dirty="0"/>
              <a:t>     </a:t>
            </a:r>
            <a:r>
              <a:rPr lang="zh-CN" altLang="en-US" sz="2800" dirty="0"/>
              <a:t>，而是改为枚举金币数量</a:t>
            </a:r>
            <a:endParaRPr lang="en-US" altLang="zh-CN" sz="2800" dirty="0"/>
          </a:p>
          <a:p>
            <a:pPr marL="0" indent="0">
              <a:buNone/>
            </a:pPr>
            <a:endParaRPr lang="zh-CN" altLang="en-US" sz="2800" dirty="0"/>
          </a:p>
          <a:p>
            <a:r>
              <a:rPr lang="zh-CN" altLang="en-US" sz="2800" dirty="0"/>
              <a:t>这样时间复杂度就是</a:t>
            </a:r>
            <a:r>
              <a:rPr lang="en-US" altLang="zh-CN" sz="2800" dirty="0"/>
              <a:t> </a:t>
            </a:r>
            <a:endParaRPr lang="zh-CN" altLang="en-US" sz="2800" dirty="0"/>
          </a:p>
          <a:p>
            <a:endParaRPr lang="zh-CN" altLang="en-US" sz="2800" dirty="0"/>
          </a:p>
          <a:p>
            <a:endParaRPr lang="zh-CN" altLang="en-US" sz="2800" dirty="0"/>
          </a:p>
          <a:p>
            <a:pPr marL="0" indent="0">
              <a:buNone/>
            </a:pPr>
            <a:endParaRPr lang="en-US" altLang="zh-CN" sz="2800" dirty="0"/>
          </a:p>
          <a:p>
            <a:endParaRPr lang="zh-CN" altLang="en-US" dirty="0"/>
          </a:p>
        </p:txBody>
      </p:sp>
      <p:sp>
        <p:nvSpPr>
          <p:cNvPr id="6" name="标题 1"/>
          <p:cNvSpPr>
            <a:spLocks noGrp="1"/>
          </p:cNvSpPr>
          <p:nvPr/>
        </p:nvSpPr>
        <p:spPr>
          <a:xfrm>
            <a:off x="8928460" y="425289"/>
            <a:ext cx="1800000" cy="700925"/>
          </a:xfrm>
          <a:prstGeom prst="rect">
            <a:avLst/>
          </a:prstGeom>
        </p:spPr>
        <p:txBody>
          <a:bodyPr vert="horz" lIns="91440" tIns="45720" rIns="91440" bIns="45720" rtlCol="0" anchor="ctr">
            <a:noAutofit/>
          </a:bodyPr>
          <a:lstStyle>
            <a:lvl1pPr algn="l" defTabSz="342900" rtl="0" eaLnBrk="1" latinLnBrk="0" hangingPunct="1">
              <a:spcBef>
                <a:spcPct val="0"/>
              </a:spcBef>
              <a:buNone/>
              <a:defRPr lang="zh-CN" altLang="en-US" sz="3600" b="0" i="0" kern="1200" baseline="0" dirty="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t>题解</a:t>
            </a:r>
            <a:r>
              <a:rPr lang="en-US" altLang="zh-CN" dirty="0"/>
              <a:t>	</a:t>
            </a:r>
            <a:endParaRPr lang="en-US" altLang="zh-CN" dirty="0"/>
          </a:p>
        </p:txBody>
      </p:sp>
      <p:pic>
        <p:nvPicPr>
          <p:cNvPr id="7" name="E657119C-6982-421D-8BA7-E74DEB70A7DA-1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418875" y="1318293"/>
            <a:ext cx="1649604" cy="427055"/>
          </a:xfrm>
          <a:prstGeom prst="rect">
            <a:avLst/>
          </a:prstGeom>
        </p:spPr>
      </p:pic>
      <p:pic>
        <p:nvPicPr>
          <p:cNvPr id="8" name="E657119C-6982-421D-8BA7-E74DEB70A7DA-15"/>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17631" y="1944149"/>
            <a:ext cx="334945" cy="301451"/>
          </a:xfrm>
          <a:prstGeom prst="rect">
            <a:avLst/>
          </a:prstGeom>
        </p:spPr>
      </p:pic>
      <p:pic>
        <p:nvPicPr>
          <p:cNvPr id="9" name="E657119C-6982-421D-8BA7-E74DEB70A7DA-16"/>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43020" y="1831048"/>
            <a:ext cx="770374" cy="334945"/>
          </a:xfrm>
          <a:prstGeom prst="rect">
            <a:avLst/>
          </a:prstGeom>
        </p:spPr>
      </p:pic>
      <p:pic>
        <p:nvPicPr>
          <p:cNvPr id="11" name="E657119C-6982-421D-8BA7-E74DEB70A7DA-17"/>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96741" y="2250419"/>
            <a:ext cx="334945" cy="418681"/>
          </a:xfrm>
          <a:prstGeom prst="rect">
            <a:avLst/>
          </a:prstGeom>
        </p:spPr>
      </p:pic>
      <p:pic>
        <p:nvPicPr>
          <p:cNvPr id="21" name="E657119C-6982-421D-8BA7-E74DEB70A7DA-1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62247" y="2303684"/>
            <a:ext cx="376813" cy="343319"/>
          </a:xfrm>
          <a:prstGeom prst="rect">
            <a:avLst/>
          </a:prstGeom>
        </p:spPr>
      </p:pic>
      <p:pic>
        <p:nvPicPr>
          <p:cNvPr id="22" name="E657119C-6982-421D-8BA7-E74DEB70A7DA-19"/>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32918" y="2814030"/>
            <a:ext cx="9252857" cy="494044"/>
          </a:xfrm>
          <a:prstGeom prst="rect">
            <a:avLst/>
          </a:prstGeom>
        </p:spPr>
      </p:pic>
      <p:pic>
        <p:nvPicPr>
          <p:cNvPr id="23" name="E657119C-6982-421D-8BA7-E74DEB70A7DA-20"/>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234517" y="3342339"/>
            <a:ext cx="3851868" cy="80386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Permutation Pair</a:t>
            </a:r>
            <a:endParaRPr lang="zh-CN" altLang="en-US"/>
          </a:p>
        </p:txBody>
      </p:sp>
      <p:sp>
        <p:nvSpPr>
          <p:cNvPr id="3" name="灯片编号占位符 2"/>
          <p:cNvSpPr>
            <a:spLocks noGrp="1"/>
          </p:cNvSpPr>
          <p:nvPr>
            <p:ph type="sldNum" sz="quarter" idx="12"/>
          </p:nvPr>
        </p:nvSpPr>
        <p:spPr/>
        <p:txBody>
          <a:bodyPr/>
          <a:p>
            <a:fld id="{B33F7469-D28B-482F-B1B6-3B8E7CF51519}" type="slidenum">
              <a:rPr lang="zh-CN" altLang="en-US" smtClean="0"/>
            </a:fld>
            <a:endParaRPr lang="zh-CN" altLang="en-US" dirty="0"/>
          </a:p>
        </p:txBody>
      </p:sp>
      <p:sp>
        <p:nvSpPr>
          <p:cNvPr id="4" name="页脚占位符 3"/>
          <p:cNvSpPr>
            <a:spLocks noGrp="1"/>
          </p:cNvSpPr>
          <p:nvPr>
            <p:ph type="ftr" sz="quarter" idx="11"/>
          </p:nvPr>
        </p:nvSpPr>
        <p:spPr/>
        <p:txBody>
          <a:bodyPr/>
          <a:p>
            <a:r>
              <a:rPr lang="en-US" altLang="zh-CN" dirty="0">
                <a:sym typeface="+mn-ea"/>
              </a:rPr>
              <a:t>ICPC 2021 Asia Jinan: Problem I</a:t>
            </a:r>
            <a:endParaRPr lang="zh-CN" altLang="en-US" dirty="0"/>
          </a:p>
        </p:txBody>
      </p:sp>
      <p:sp>
        <p:nvSpPr>
          <p:cNvPr id="6" name="标题 1"/>
          <p:cNvSpPr>
            <a:spLocks noGrp="1"/>
          </p:cNvSpPr>
          <p:nvPr/>
        </p:nvSpPr>
        <p:spPr>
          <a:xfrm>
            <a:off x="8928460" y="425289"/>
            <a:ext cx="1800000" cy="700925"/>
          </a:xfrm>
          <a:prstGeom prst="rect">
            <a:avLst/>
          </a:prstGeom>
        </p:spPr>
        <p:txBody>
          <a:bodyPr vert="horz" lIns="91440" tIns="45720" rIns="91440" bIns="45720" rtlCol="0" anchor="ctr">
            <a:noAutofit/>
          </a:bodyPr>
          <a:lstStyle>
            <a:lvl1pPr algn="l" defTabSz="342900" rtl="0" eaLnBrk="1" latinLnBrk="0" hangingPunct="1">
              <a:spcBef>
                <a:spcPct val="0"/>
              </a:spcBef>
              <a:buNone/>
              <a:defRPr lang="zh-CN" altLang="en-US" sz="3600" b="0" i="0" kern="1200" baseline="0" dirty="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dirty="0"/>
              <a:t>题意</a:t>
            </a:r>
            <a:r>
              <a:rPr lang="en-US" altLang="zh-CN" dirty="0"/>
              <a:t>	</a:t>
            </a:r>
            <a:endParaRPr lang="en-US" altLang="zh-CN" dirty="0"/>
          </a:p>
        </p:txBody>
      </p:sp>
      <p:pic>
        <p:nvPicPr>
          <p:cNvPr id="8" name="图片 7" descr="upload_post_object_v2_207415869"/>
          <p:cNvPicPr>
            <a:picLocks noChangeAspect="1"/>
          </p:cNvPicPr>
          <p:nvPr/>
        </p:nvPicPr>
        <p:blipFill>
          <a:blip r:embed="rId1"/>
          <a:stretch>
            <a:fillRect/>
          </a:stretch>
        </p:blipFill>
        <p:spPr>
          <a:xfrm>
            <a:off x="0" y="1278451"/>
            <a:ext cx="12192000" cy="3528764"/>
          </a:xfrm>
          <a:prstGeom prst="rect">
            <a:avLst/>
          </a:prstGeom>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Permutation Pair</a:t>
            </a:r>
            <a:endParaRPr lang="zh-CN" altLang="en-US"/>
          </a:p>
        </p:txBody>
      </p:sp>
      <p:sp>
        <p:nvSpPr>
          <p:cNvPr id="3" name="灯片编号占位符 2"/>
          <p:cNvSpPr>
            <a:spLocks noGrp="1"/>
          </p:cNvSpPr>
          <p:nvPr>
            <p:ph type="sldNum" sz="quarter" idx="12"/>
          </p:nvPr>
        </p:nvSpPr>
        <p:spPr/>
        <p:txBody>
          <a:bodyPr/>
          <a:p>
            <a:fld id="{B33F7469-D28B-482F-B1B6-3B8E7CF51519}" type="slidenum">
              <a:rPr lang="zh-CN" altLang="en-US" smtClean="0"/>
            </a:fld>
            <a:endParaRPr lang="zh-CN" altLang="en-US" dirty="0"/>
          </a:p>
        </p:txBody>
      </p:sp>
      <p:sp>
        <p:nvSpPr>
          <p:cNvPr id="4" name="页脚占位符 3"/>
          <p:cNvSpPr>
            <a:spLocks noGrp="1"/>
          </p:cNvSpPr>
          <p:nvPr>
            <p:ph type="ftr" sz="quarter" idx="11"/>
          </p:nvPr>
        </p:nvSpPr>
        <p:spPr/>
        <p:txBody>
          <a:bodyPr/>
          <a:p>
            <a:r>
              <a:rPr lang="en-US" altLang="zh-CN" dirty="0">
                <a:sym typeface="+mn-ea"/>
              </a:rPr>
              <a:t>ICPC 2021 Asia Jinan: Problem I</a:t>
            </a:r>
            <a:endParaRPr lang="zh-CN" altLang="en-US" dirty="0"/>
          </a:p>
        </p:txBody>
      </p:sp>
      <p:sp>
        <p:nvSpPr>
          <p:cNvPr id="5" name="文本框 4"/>
          <p:cNvSpPr txBox="1"/>
          <p:nvPr userDrawn="1"/>
        </p:nvSpPr>
        <p:spPr>
          <a:xfrm>
            <a:off x="684944" y="1446991"/>
            <a:ext cx="9680499" cy="4246245"/>
          </a:xfrm>
          <a:prstGeom prst="rect">
            <a:avLst/>
          </a:prstGeom>
        </p:spPr>
        <p:txBody>
          <a:bodyPr wrap="square" rtlCol="0">
            <a:spAutoFit/>
          </a:bodyPr>
          <a:p>
            <a:r>
              <a:rPr lang="zh-CN" altLang="en-US"/>
              <a:t>	本题等价于求排列</a:t>
            </a:r>
            <a:r>
              <a:rPr lang="en-US" altLang="zh-CN"/>
              <a:t>P</a:t>
            </a:r>
            <a:r>
              <a:rPr lang="zh-CN" altLang="en-US"/>
              <a:t>的个数，满足</a:t>
            </a:r>
            <a:r>
              <a:rPr lang="en-US" altLang="zh-CN"/>
              <a:t>P</a:t>
            </a:r>
            <a:r>
              <a:rPr lang="zh-CN" altLang="en-US"/>
              <a:t>中</a:t>
            </a:r>
            <a:r>
              <a:rPr lang="en-US" altLang="zh-CN"/>
              <a:t>i</a:t>
            </a:r>
            <a:r>
              <a:rPr lang="zh-CN" altLang="en-US"/>
              <a:t>所在连续公差为</a:t>
            </a:r>
            <a:r>
              <a:rPr lang="en-US" altLang="zh-CN"/>
              <a:t>1</a:t>
            </a:r>
            <a:r>
              <a:rPr lang="zh-CN" altLang="en-US"/>
              <a:t>的等差数列长度</a:t>
            </a:r>
            <a:r>
              <a:rPr lang="en-US" altLang="zh-CN"/>
              <a:t>&lt;</a:t>
            </a:r>
            <a:r>
              <a:rPr lang="zh-CN" altLang="en-US"/>
              <a:t>=</a:t>
            </a:r>
            <a:r>
              <a:rPr lang="en-US" altLang="zh-CN"/>
              <a:t>a[i]</a:t>
            </a:r>
            <a:r>
              <a:rPr lang="zh-CN" altLang="en-US"/>
              <a:t>，乘</a:t>
            </a:r>
            <a:r>
              <a:rPr lang="en-US" altLang="zh-CN"/>
              <a:t>n!</a:t>
            </a:r>
            <a:r>
              <a:rPr lang="zh-CN" altLang="en-US"/>
              <a:t>即为最终答案。</a:t>
            </a:r>
            <a:endParaRPr lang="zh-CN" altLang="en-US"/>
          </a:p>
          <a:p>
            <a:r>
              <a:rPr lang="zh-CN" altLang="en-US"/>
              <a:t>	考虑先将</a:t>
            </a:r>
            <a:r>
              <a:rPr lang="en-US" altLang="zh-CN"/>
              <a:t>1~n</a:t>
            </a:r>
            <a:r>
              <a:rPr lang="zh-CN" altLang="en-US"/>
              <a:t>做合法分段，再考虑左右翻转，打乱顺序。但我们要求是相邻段之间不能连起来。因此进行一个容斥操作：不妨计算至少有</a:t>
            </a:r>
            <a:r>
              <a:rPr lang="en-US" altLang="zh-CN"/>
              <a:t>k</a:t>
            </a:r>
            <a:r>
              <a:rPr lang="zh-CN" altLang="en-US"/>
              <a:t>个间隔连起来的方案数，乘以</a:t>
            </a:r>
            <a:r>
              <a:rPr lang="en-US" altLang="zh-CN"/>
              <a:t>(</a:t>
            </a:r>
            <a:r>
              <a:rPr lang="zh-CN" altLang="en-US"/>
              <a:t>-</a:t>
            </a:r>
            <a:r>
              <a:rPr lang="en-US" altLang="zh-CN"/>
              <a:t>1)^k</a:t>
            </a:r>
            <a:r>
              <a:rPr lang="zh-CN" altLang="en-US"/>
              <a:t>的容斥系数。通过二项式定理不难验证最终没有连续间隔的方案被计为</a:t>
            </a:r>
            <a:r>
              <a:rPr lang="en-US" altLang="zh-CN"/>
              <a:t>1</a:t>
            </a:r>
            <a:r>
              <a:rPr lang="zh-CN" altLang="en-US"/>
              <a:t>，其他非法方案计为</a:t>
            </a:r>
            <a:r>
              <a:rPr lang="en-US" altLang="zh-CN"/>
              <a:t>0</a:t>
            </a:r>
            <a:r>
              <a:rPr lang="zh-CN" altLang="en-US"/>
              <a:t>。</a:t>
            </a:r>
            <a:endParaRPr lang="en-US" altLang="zh-CN"/>
          </a:p>
          <a:p>
            <a:r>
              <a:rPr lang="zh-CN" altLang="en-US"/>
              <a:t>	现在问题即变为如何求解强制</a:t>
            </a:r>
            <a:r>
              <a:rPr lang="en-US" altLang="zh-CN"/>
              <a:t>k</a:t>
            </a:r>
            <a:r>
              <a:rPr lang="zh-CN" altLang="en-US"/>
              <a:t>个间隔相连，其余间隔不作限制的方案数。通过一个递推就可以解决。</a:t>
            </a:r>
            <a:endParaRPr lang="zh-CN" altLang="en-US"/>
          </a:p>
          <a:p>
            <a:r>
              <a:rPr lang="zh-CN" altLang="en-US"/>
              <a:t>	设</a:t>
            </a:r>
            <a:r>
              <a:rPr lang="en-US" altLang="zh-CN"/>
              <a:t>f[i][j][0/1]</a:t>
            </a:r>
            <a:r>
              <a:rPr lang="zh-CN" altLang="en-US"/>
              <a:t>表示当前已经将</a:t>
            </a:r>
            <a:r>
              <a:rPr lang="en-US" altLang="zh-CN"/>
              <a:t>1~i</a:t>
            </a:r>
            <a:r>
              <a:rPr lang="zh-CN" altLang="en-US"/>
              <a:t>分段，最终在方案中可以自由移动摆放的有</a:t>
            </a:r>
            <a:r>
              <a:rPr lang="en-US" altLang="zh-CN"/>
              <a:t>j</a:t>
            </a:r>
            <a:r>
              <a:rPr lang="zh-CN" altLang="en-US"/>
              <a:t>段，当前</a:t>
            </a:r>
            <a:r>
              <a:rPr lang="en-US" altLang="zh-CN"/>
              <a:t>i</a:t>
            </a:r>
            <a:r>
              <a:rPr lang="zh-CN" altLang="en-US"/>
              <a:t>所在的段是否是该自由段（一个自由段由若干个小段组成）的最后一段。转移即枚举当前</a:t>
            </a:r>
            <a:r>
              <a:rPr lang="en-US" altLang="zh-CN"/>
              <a:t>i</a:t>
            </a:r>
            <a:r>
              <a:rPr lang="zh-CN" altLang="en-US"/>
              <a:t>的小段，考虑要不要与上一段连续摆放（即合并到上一个自由段）每当添加一处连续</a:t>
            </a:r>
            <a:r>
              <a:rPr lang="en-US" altLang="zh-CN"/>
              <a:t>/</a:t>
            </a:r>
            <a:r>
              <a:rPr lang="zh-CN" altLang="en-US"/>
              <a:t>闭合一段，就结算他的系数：只有当自由段的长度</a:t>
            </a:r>
            <a:r>
              <a:rPr lang="en-US" altLang="zh-CN"/>
              <a:t>&gt;1</a:t>
            </a:r>
            <a:r>
              <a:rPr lang="zh-CN" altLang="en-US"/>
              <a:t>，才会有左右翻转的系数</a:t>
            </a:r>
            <a:r>
              <a:rPr lang="en-US" altLang="zh-CN"/>
              <a:t>2</a:t>
            </a:r>
            <a:r>
              <a:rPr lang="zh-CN" altLang="en-US"/>
              <a:t>。最终乘上自由摆放的段数的阶乘，求和即可。</a:t>
            </a:r>
            <a:endParaRPr lang="en-US" altLang="zh-CN"/>
          </a:p>
          <a:p>
            <a:r>
              <a:rPr lang="zh-CN" altLang="en-US"/>
              <a:t>	此递推容易通过前缀和优化到</a:t>
            </a:r>
            <a:r>
              <a:rPr lang="en-US" altLang="zh-CN"/>
              <a:t>O(n^2).</a:t>
            </a:r>
            <a:endParaRPr lang="zh-CN" altLang="en-US"/>
          </a:p>
          <a:p>
            <a:r>
              <a:rPr lang="zh-CN" altLang="en-US"/>
              <a:t>	</a:t>
            </a:r>
            <a:endParaRPr lang="zh-CN" altLang="en-US"/>
          </a:p>
          <a:p>
            <a:endParaRPr lang="zh-CN" altLang="en-US"/>
          </a:p>
        </p:txBody>
      </p:sp>
      <p:sp>
        <p:nvSpPr>
          <p:cNvPr id="6" name="标题 1"/>
          <p:cNvSpPr>
            <a:spLocks noGrp="1"/>
          </p:cNvSpPr>
          <p:nvPr/>
        </p:nvSpPr>
        <p:spPr>
          <a:xfrm>
            <a:off x="8928460" y="425289"/>
            <a:ext cx="1800000" cy="700925"/>
          </a:xfrm>
          <a:prstGeom prst="rect">
            <a:avLst/>
          </a:prstGeom>
        </p:spPr>
        <p:txBody>
          <a:bodyPr vert="horz" lIns="91440" tIns="45720" rIns="91440" bIns="45720" rtlCol="0" anchor="ctr">
            <a:noAutofit/>
          </a:bodyPr>
          <a:lstStyle>
            <a:lvl1pPr algn="l" defTabSz="342900" rtl="0" eaLnBrk="1" latinLnBrk="0" hangingPunct="1">
              <a:spcBef>
                <a:spcPct val="0"/>
              </a:spcBef>
              <a:buNone/>
              <a:defRPr lang="zh-CN" altLang="en-US" sz="3600" b="0" i="0" kern="1200" baseline="0" dirty="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t>题解</a:t>
            </a:r>
            <a:r>
              <a:rPr lang="en-US" altLang="zh-CN" dirty="0"/>
              <a:t>	</a:t>
            </a:r>
            <a:endParaRPr lang="en-US" altLang="zh-CN" dirty="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Determinant</a:t>
            </a:r>
            <a:endParaRPr lang="zh-CN" altLang="en-US"/>
          </a:p>
        </p:txBody>
      </p:sp>
      <p:sp>
        <p:nvSpPr>
          <p:cNvPr id="3" name="灯片编号占位符 2"/>
          <p:cNvSpPr>
            <a:spLocks noGrp="1"/>
          </p:cNvSpPr>
          <p:nvPr>
            <p:ph type="sldNum" sz="quarter" idx="12"/>
          </p:nvPr>
        </p:nvSpPr>
        <p:spPr/>
        <p:txBody>
          <a:bodyPr/>
          <a:p>
            <a:fld id="{B33F7469-D28B-482F-B1B6-3B8E7CF51519}" type="slidenum">
              <a:rPr lang="zh-CN" altLang="en-US" smtClean="0"/>
            </a:fld>
            <a:endParaRPr lang="zh-CN" altLang="en-US" dirty="0"/>
          </a:p>
        </p:txBody>
      </p:sp>
      <p:sp>
        <p:nvSpPr>
          <p:cNvPr id="4" name="页脚占位符 3"/>
          <p:cNvSpPr>
            <a:spLocks noGrp="1"/>
          </p:cNvSpPr>
          <p:nvPr>
            <p:ph type="ftr" sz="quarter" idx="11"/>
          </p:nvPr>
        </p:nvSpPr>
        <p:spPr/>
        <p:txBody>
          <a:bodyPr/>
          <a:p>
            <a:r>
              <a:rPr lang="en-US" altLang="zh-CN" dirty="0">
                <a:sym typeface="+mn-ea"/>
              </a:rPr>
              <a:t>ICPC 2021 Asia Jinan: Problem J</a:t>
            </a:r>
            <a:endParaRPr lang="zh-CN" altLang="en-US" dirty="0"/>
          </a:p>
        </p:txBody>
      </p:sp>
      <p:sp>
        <p:nvSpPr>
          <p:cNvPr id="5" name="内容占位符 4"/>
          <p:cNvSpPr>
            <a:spLocks noGrp="1"/>
          </p:cNvSpPr>
          <p:nvPr>
            <p:ph sz="quarter" idx="13"/>
          </p:nvPr>
        </p:nvSpPr>
        <p:spPr>
          <a:xfrm>
            <a:off x="527477" y="1310607"/>
            <a:ext cx="11277601" cy="4852988"/>
          </a:xfrm>
        </p:spPr>
        <p:txBody>
          <a:bodyPr>
            <a:normAutofit lnSpcReduction="10000"/>
          </a:bodyPr>
          <a:p>
            <a:pPr marL="228600" indent="-228600" algn="l"/>
            <a:r>
              <a:rPr lang="zh-CN" altLang="en-US" sz="2800" dirty="0">
                <a:solidFill>
                  <a:srgbClr val="000000"/>
                </a:solidFill>
                <a:latin typeface="等线" panose="02010600030101010101" charset="-122"/>
                <a:ea typeface="等线" panose="02010600030101010101" charset="-122"/>
                <a:cs typeface="Arial" panose="020B0604020202020204" pitchFamily="34" charset="0"/>
              </a:rPr>
              <a:t>给定一个矩阵，并且给出它的精确行列式的绝对值</a:t>
            </a:r>
            <a:endParaRPr lang="zh-CN" altLang="en-US" sz="2800" dirty="0">
              <a:solidFill>
                <a:srgbClr val="000000"/>
              </a:solidFill>
              <a:latin typeface="等线" panose="02010600030101010101" charset="-122"/>
              <a:ea typeface="等线" panose="02010600030101010101" charset="-122"/>
              <a:cs typeface="Arial" panose="020B0604020202020204" pitchFamily="34" charset="0"/>
            </a:endParaRPr>
          </a:p>
          <a:p>
            <a:pPr marL="228600" indent="-228600" algn="l"/>
            <a:r>
              <a:rPr lang="zh-CN" altLang="en-US" dirty="0"/>
              <a:t>判断行列式的正负</a:t>
            </a:r>
            <a:endParaRPr lang="zh-CN" altLang="en-US" dirty="0"/>
          </a:p>
          <a:p>
            <a:pPr marL="228600" indent="-228600" algn="l"/>
            <a:r>
              <a:rPr lang="en-US" altLang="zh-CN" dirty="0"/>
              <a:t>n&lt;</a:t>
            </a:r>
            <a:r>
              <a:rPr lang="zh-CN" altLang="en-US" dirty="0"/>
              <a:t>=</a:t>
            </a:r>
            <a:r>
              <a:rPr lang="en-US" altLang="zh-CN" dirty="0"/>
              <a:t>100</a:t>
            </a:r>
            <a:endParaRPr lang="zh-CN" altLang="en-US" dirty="0"/>
          </a:p>
        </p:txBody>
      </p:sp>
      <p:sp>
        <p:nvSpPr>
          <p:cNvPr id="6" name="标题 1"/>
          <p:cNvSpPr>
            <a:spLocks noGrp="1"/>
          </p:cNvSpPr>
          <p:nvPr/>
        </p:nvSpPr>
        <p:spPr>
          <a:xfrm>
            <a:off x="8928460" y="425289"/>
            <a:ext cx="1800000" cy="700925"/>
          </a:xfrm>
          <a:prstGeom prst="rect">
            <a:avLst/>
          </a:prstGeom>
        </p:spPr>
        <p:txBody>
          <a:bodyPr vert="horz" lIns="91440" tIns="45720" rIns="91440" bIns="45720" rtlCol="0" anchor="ctr">
            <a:noAutofit/>
          </a:bodyPr>
          <a:lstStyle>
            <a:lvl1pPr algn="l" defTabSz="342900" rtl="0" eaLnBrk="1" latinLnBrk="0" hangingPunct="1">
              <a:spcBef>
                <a:spcPct val="0"/>
              </a:spcBef>
              <a:buNone/>
              <a:defRPr lang="zh-CN" altLang="en-US" sz="3600" b="0" i="0" kern="1200" baseline="0" dirty="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dirty="0"/>
              <a:t>题意</a:t>
            </a:r>
            <a:endParaRPr dirty="0"/>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Determinant</a:t>
            </a:r>
            <a:endParaRPr lang="zh-CN" altLang="en-US"/>
          </a:p>
        </p:txBody>
      </p:sp>
      <p:sp>
        <p:nvSpPr>
          <p:cNvPr id="3" name="灯片编号占位符 2"/>
          <p:cNvSpPr>
            <a:spLocks noGrp="1"/>
          </p:cNvSpPr>
          <p:nvPr>
            <p:ph type="sldNum" sz="quarter" idx="12"/>
          </p:nvPr>
        </p:nvSpPr>
        <p:spPr/>
        <p:txBody>
          <a:bodyPr/>
          <a:p>
            <a:fld id="{B33F7469-D28B-482F-B1B6-3B8E7CF51519}" type="slidenum">
              <a:rPr lang="zh-CN" altLang="en-US" smtClean="0"/>
            </a:fld>
            <a:endParaRPr lang="zh-CN" altLang="en-US" dirty="0"/>
          </a:p>
        </p:txBody>
      </p:sp>
      <p:sp>
        <p:nvSpPr>
          <p:cNvPr id="4" name="页脚占位符 3"/>
          <p:cNvSpPr>
            <a:spLocks noGrp="1"/>
          </p:cNvSpPr>
          <p:nvPr>
            <p:ph type="ftr" sz="quarter" idx="11"/>
          </p:nvPr>
        </p:nvSpPr>
        <p:spPr/>
        <p:txBody>
          <a:bodyPr/>
          <a:p>
            <a:r>
              <a:rPr lang="en-US" altLang="zh-CN" dirty="0">
                <a:sym typeface="+mn-ea"/>
              </a:rPr>
              <a:t>ICPC 2021 Asia Jinan: Problem J</a:t>
            </a:r>
            <a:endParaRPr lang="zh-CN" altLang="en-US" dirty="0"/>
          </a:p>
        </p:txBody>
      </p:sp>
      <p:sp>
        <p:nvSpPr>
          <p:cNvPr id="5" name="内容占位符 4"/>
          <p:cNvSpPr>
            <a:spLocks noGrp="1"/>
          </p:cNvSpPr>
          <p:nvPr>
            <p:ph sz="quarter" idx="13"/>
          </p:nvPr>
        </p:nvSpPr>
        <p:spPr>
          <a:xfrm>
            <a:off x="527477" y="1310607"/>
            <a:ext cx="11277601" cy="4852988"/>
          </a:xfrm>
        </p:spPr>
        <p:txBody>
          <a:bodyPr/>
          <a:p>
            <a:pPr marL="228600" indent="-228600" algn="l"/>
            <a:r>
              <a:rPr lang="zh-CN" altLang="en-US" dirty="0"/>
              <a:t>随机一个大模数 </a:t>
            </a:r>
            <a:r>
              <a:rPr lang="en-US" altLang="zh-CN" dirty="0"/>
              <a:t>P</a:t>
            </a:r>
            <a:r>
              <a:rPr lang="zh-CN" altLang="en-US" dirty="0"/>
              <a:t>，令其不是给定行列式的因数。</a:t>
            </a:r>
            <a:endParaRPr lang="zh-CN" altLang="en-US" dirty="0"/>
          </a:p>
          <a:p>
            <a:pPr marL="228600" indent="-228600" algn="l"/>
            <a:r>
              <a:rPr lang="zh-CN" altLang="en-US" dirty="0"/>
              <a:t>计算行列式模 </a:t>
            </a:r>
            <a:r>
              <a:rPr lang="en-US" altLang="zh-CN" dirty="0"/>
              <a:t>P </a:t>
            </a:r>
            <a:r>
              <a:rPr lang="zh-CN" altLang="en-US" dirty="0"/>
              <a:t>的值，与给定的数比较即可。</a:t>
            </a:r>
            <a:endParaRPr lang="zh-CN" altLang="en-US" dirty="0"/>
          </a:p>
          <a:p>
            <a:pPr marL="228600" indent="-228600" algn="l"/>
            <a:r>
              <a:rPr lang="zh-CN" altLang="en-US" dirty="0"/>
              <a:t>不难证明</a:t>
            </a:r>
            <a:r>
              <a:rPr lang="zh-CN" altLang="en-US" dirty="0">
                <a:sym typeface="+mn-ea"/>
              </a:rPr>
              <a:t>在 </a:t>
            </a:r>
            <a:r>
              <a:rPr lang="en-US" altLang="zh-CN" dirty="0">
                <a:sym typeface="+mn-ea"/>
              </a:rPr>
              <a:t>P </a:t>
            </a:r>
            <a:r>
              <a:rPr lang="zh-CN" altLang="en-US" dirty="0">
                <a:sym typeface="+mn-ea"/>
              </a:rPr>
              <a:t>是奇数时</a:t>
            </a:r>
            <a:r>
              <a:rPr lang="zh-CN" altLang="en-US" dirty="0"/>
              <a:t>行列式为正与为负的情况算出来的行列式总是不等。</a:t>
            </a:r>
            <a:endParaRPr lang="zh-CN" altLang="en-US" dirty="0"/>
          </a:p>
        </p:txBody>
      </p:sp>
      <p:sp>
        <p:nvSpPr>
          <p:cNvPr id="6" name="标题 1"/>
          <p:cNvSpPr>
            <a:spLocks noGrp="1"/>
          </p:cNvSpPr>
          <p:nvPr/>
        </p:nvSpPr>
        <p:spPr>
          <a:xfrm>
            <a:off x="8928460" y="425289"/>
            <a:ext cx="1800000" cy="700925"/>
          </a:xfrm>
          <a:prstGeom prst="rect">
            <a:avLst/>
          </a:prstGeom>
        </p:spPr>
        <p:txBody>
          <a:bodyPr vert="horz" lIns="91440" tIns="45720" rIns="91440" bIns="45720" rtlCol="0" anchor="ctr">
            <a:noAutofit/>
          </a:bodyPr>
          <a:lstStyle>
            <a:lvl1pPr algn="l" defTabSz="342900" rtl="0" eaLnBrk="1" latinLnBrk="0" hangingPunct="1">
              <a:spcBef>
                <a:spcPct val="0"/>
              </a:spcBef>
              <a:buNone/>
              <a:defRPr lang="zh-CN" altLang="en-US" sz="3600" b="0" i="0" kern="1200" baseline="0" dirty="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dirty="0"/>
              <a:t>题解</a:t>
            </a:r>
            <a:endParaRPr lang="en-US" altLang="zh-CN" dirty="0"/>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Search For Mafuyu</a:t>
            </a:r>
            <a:endParaRPr lang="zh-CN" altLang="en-US"/>
          </a:p>
        </p:txBody>
      </p:sp>
      <p:sp>
        <p:nvSpPr>
          <p:cNvPr id="3" name="内容占位符 2"/>
          <p:cNvSpPr>
            <a:spLocks noGrp="1"/>
          </p:cNvSpPr>
          <p:nvPr>
            <p:ph sz="quarter" idx="13"/>
          </p:nvPr>
        </p:nvSpPr>
        <p:spPr/>
        <p:txBody>
          <a:bodyPr/>
          <a:p>
            <a:r>
              <a:rPr lang="zh-CN" altLang="en-US"/>
              <a:t>给定一棵 </a:t>
            </a:r>
            <a:r>
              <a:rPr lang="en-US" altLang="zh-CN"/>
              <a:t>n </a:t>
            </a:r>
            <a:r>
              <a:rPr lang="zh-CN" altLang="en-US"/>
              <a:t>个点的树，</a:t>
            </a:r>
            <a:r>
              <a:rPr lang="en-US" altLang="zh-CN"/>
              <a:t>A </a:t>
            </a:r>
            <a:r>
              <a:rPr lang="zh-CN" altLang="en-US"/>
              <a:t>在 </a:t>
            </a:r>
            <a:r>
              <a:rPr lang="en-US" altLang="zh-CN"/>
              <a:t>1 </a:t>
            </a:r>
            <a:r>
              <a:rPr lang="zh-CN" altLang="en-US"/>
              <a:t>号点，</a:t>
            </a:r>
            <a:r>
              <a:rPr lang="en-US" altLang="zh-CN"/>
              <a:t>B </a:t>
            </a:r>
            <a:r>
              <a:rPr lang="zh-CN" altLang="en-US"/>
              <a:t>的位置在 </a:t>
            </a:r>
            <a:r>
              <a:rPr lang="en-US" altLang="zh-CN"/>
              <a:t>2</a:t>
            </a:r>
            <a:r>
              <a:rPr lang="zh-CN" altLang="en-US"/>
              <a:t>-</a:t>
            </a:r>
            <a:r>
              <a:rPr lang="en-US" altLang="zh-CN"/>
              <a:t>n </a:t>
            </a:r>
            <a:r>
              <a:rPr lang="zh-CN" altLang="en-US"/>
              <a:t>中均匀随机，</a:t>
            </a:r>
            <a:r>
              <a:rPr lang="en-US" altLang="zh-CN"/>
              <a:t>A </a:t>
            </a:r>
            <a:r>
              <a:rPr lang="zh-CN" altLang="en-US"/>
              <a:t>不知道 </a:t>
            </a:r>
            <a:r>
              <a:rPr lang="en-US" altLang="zh-CN"/>
              <a:t>B </a:t>
            </a:r>
            <a:r>
              <a:rPr lang="zh-CN" altLang="en-US"/>
              <a:t>的位置。现在 </a:t>
            </a:r>
            <a:r>
              <a:rPr lang="en-US" altLang="zh-CN"/>
              <a:t>A </a:t>
            </a:r>
            <a:r>
              <a:rPr lang="zh-CN" altLang="en-US"/>
              <a:t>要去找 </a:t>
            </a:r>
            <a:r>
              <a:rPr lang="en-US" altLang="zh-CN"/>
              <a:t>B</a:t>
            </a:r>
            <a:r>
              <a:rPr lang="zh-CN" altLang="en-US"/>
              <a:t>，每秒可以走到一个相邻点，求在最优策略下的期望时间。</a:t>
            </a:r>
            <a:endParaRPr lang="zh-CN" altLang="en-US"/>
          </a:p>
          <a:p>
            <a:r>
              <a:rPr lang="en-US" altLang="zh-CN"/>
              <a:t>1 &lt;</a:t>
            </a:r>
            <a:r>
              <a:rPr lang="zh-CN" altLang="en-US"/>
              <a:t>= </a:t>
            </a:r>
            <a:r>
              <a:rPr lang="en-US" altLang="zh-CN"/>
              <a:t>t &lt;</a:t>
            </a:r>
            <a:r>
              <a:rPr lang="zh-CN" altLang="en-US"/>
              <a:t>= </a:t>
            </a:r>
            <a:r>
              <a:rPr lang="en-US" altLang="zh-CN"/>
              <a:t>1 000</a:t>
            </a:r>
            <a:endParaRPr lang="en-US" altLang="zh-CN"/>
          </a:p>
          <a:p>
            <a:r>
              <a:rPr lang="en-US" altLang="zh-CN"/>
              <a:t>1</a:t>
            </a:r>
            <a:r>
              <a:rPr lang="zh-CN" altLang="en-US"/>
              <a:t> </a:t>
            </a:r>
            <a:r>
              <a:rPr lang="en-US" altLang="zh-CN"/>
              <a:t>&lt;</a:t>
            </a:r>
            <a:r>
              <a:rPr lang="zh-CN" altLang="en-US"/>
              <a:t>= </a:t>
            </a:r>
            <a:r>
              <a:rPr lang="en-US" altLang="zh-CN"/>
              <a:t>n</a:t>
            </a:r>
            <a:r>
              <a:rPr lang="zh-CN" altLang="en-US"/>
              <a:t> </a:t>
            </a:r>
            <a:r>
              <a:rPr lang="en-US" altLang="zh-CN"/>
              <a:t>&lt;</a:t>
            </a:r>
            <a:r>
              <a:rPr lang="zh-CN" altLang="en-US"/>
              <a:t>= </a:t>
            </a:r>
            <a:r>
              <a:rPr lang="en-US" altLang="zh-CN"/>
              <a:t>100</a:t>
            </a:r>
            <a:endParaRPr lang="zh-CN" altLang="en-US"/>
          </a:p>
        </p:txBody>
      </p:sp>
      <p:sp>
        <p:nvSpPr>
          <p:cNvPr id="4" name="页脚占位符 3"/>
          <p:cNvSpPr>
            <a:spLocks noGrp="1"/>
          </p:cNvSpPr>
          <p:nvPr>
            <p:ph type="ftr" sz="quarter" idx="11"/>
          </p:nvPr>
        </p:nvSpPr>
        <p:spPr/>
        <p:txBody>
          <a:bodyPr/>
          <a:p>
            <a:r>
              <a:rPr lang="en-US" altLang="zh-CN" dirty="0"/>
              <a:t>ICPC 2021 Asia Jinan: Problem K</a:t>
            </a:r>
            <a:endParaRPr lang="zh-CN" altLang="en-US" dirty="0"/>
          </a:p>
        </p:txBody>
      </p:sp>
      <p:sp>
        <p:nvSpPr>
          <p:cNvPr id="5" name="灯片编号占位符 4"/>
          <p:cNvSpPr>
            <a:spLocks noGrp="1"/>
          </p:cNvSpPr>
          <p:nvPr>
            <p:ph type="sldNum" sz="quarter" idx="12"/>
          </p:nvPr>
        </p:nvSpPr>
        <p:spPr/>
        <p:txBody>
          <a:bodyPr/>
          <a:p>
            <a:fld id="{B33F7469-D28B-482F-B1B6-3B8E7CF51519}" type="slidenum">
              <a:rPr lang="zh-CN" altLang="en-US" smtClean="0"/>
            </a:fld>
            <a:endParaRPr lang="zh-CN" altLang="en-US" dirty="0"/>
          </a:p>
        </p:txBody>
      </p:sp>
      <p:sp>
        <p:nvSpPr>
          <p:cNvPr id="7" name="标题 1"/>
          <p:cNvSpPr>
            <a:spLocks noGrp="1"/>
          </p:cNvSpPr>
          <p:nvPr/>
        </p:nvSpPr>
        <p:spPr>
          <a:xfrm>
            <a:off x="8928460" y="425289"/>
            <a:ext cx="1800000" cy="700925"/>
          </a:xfrm>
          <a:prstGeom prst="rect">
            <a:avLst/>
          </a:prstGeom>
        </p:spPr>
        <p:txBody>
          <a:bodyPr vert="horz" lIns="91440" tIns="45720" rIns="91440" bIns="45720" rtlCol="0" anchor="ctr">
            <a:noAutofit/>
          </a:bodyPr>
          <a:lstStyle>
            <a:lvl1pPr algn="l" defTabSz="342900" rtl="0" eaLnBrk="1" latinLnBrk="0" hangingPunct="1">
              <a:spcBef>
                <a:spcPct val="0"/>
              </a:spcBef>
              <a:buNone/>
              <a:defRPr lang="zh-CN" altLang="en-US" sz="3600" b="0" i="0" kern="1200" baseline="0" dirty="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dirty="0"/>
              <a:t>题意</a:t>
            </a:r>
            <a:r>
              <a:rPr lang="en-US" altLang="zh-CN" dirty="0"/>
              <a:t>	</a:t>
            </a:r>
            <a:endParaRPr lang="en-US" altLang="zh-CN" dirty="0"/>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Search For Mafuyu</a:t>
            </a:r>
            <a:endParaRPr lang="zh-CN" altLang="en-US"/>
          </a:p>
        </p:txBody>
      </p:sp>
      <p:sp>
        <p:nvSpPr>
          <p:cNvPr id="3" name="内容占位符 2"/>
          <p:cNvSpPr>
            <a:spLocks noGrp="1"/>
          </p:cNvSpPr>
          <p:nvPr>
            <p:ph sz="quarter" idx="13"/>
          </p:nvPr>
        </p:nvSpPr>
        <p:spPr/>
        <p:txBody>
          <a:bodyPr/>
          <a:p>
            <a:r>
              <a:rPr lang="zh-CN" altLang="en-US"/>
              <a:t>先假设走的路径是一个欧拉遍历。容易发现交换一个点的两棵子树答案不变。</a:t>
            </a:r>
            <a:endParaRPr lang="zh-CN" altLang="en-US"/>
          </a:p>
          <a:p>
            <a:r>
              <a:rPr lang="zh-CN" altLang="en-US"/>
              <a:t>有了上述结论之后，容易证明最优解确实是一个欧拉遍历，也就是不会半途返回。</a:t>
            </a:r>
            <a:endParaRPr lang="zh-CN" altLang="en-US"/>
          </a:p>
          <a:p>
            <a:r>
              <a:rPr lang="zh-CN" altLang="en-US"/>
              <a:t>按任意顺序 </a:t>
            </a:r>
            <a:r>
              <a:rPr lang="en-US" altLang="zh-CN"/>
              <a:t>DFS</a:t>
            </a:r>
            <a:r>
              <a:rPr lang="zh-CN" altLang="en-US"/>
              <a:t> 即可。时间复杂度 </a:t>
            </a:r>
            <a:r>
              <a:rPr lang="en-US" altLang="zh-CN"/>
              <a:t>O(n)</a:t>
            </a:r>
            <a:r>
              <a:rPr lang="zh-CN" altLang="en-US"/>
              <a:t>。</a:t>
            </a:r>
            <a:endParaRPr lang="zh-CN" altLang="en-US"/>
          </a:p>
        </p:txBody>
      </p:sp>
      <p:sp>
        <p:nvSpPr>
          <p:cNvPr id="4" name="页脚占位符 3"/>
          <p:cNvSpPr>
            <a:spLocks noGrp="1"/>
          </p:cNvSpPr>
          <p:nvPr>
            <p:ph type="ftr" sz="quarter" idx="11"/>
          </p:nvPr>
        </p:nvSpPr>
        <p:spPr/>
        <p:txBody>
          <a:bodyPr/>
          <a:p>
            <a:r>
              <a:rPr lang="en-US" altLang="zh-CN" dirty="0"/>
              <a:t>ICPC 2021 Asia Jinan: Problem K</a:t>
            </a:r>
            <a:endParaRPr lang="zh-CN" altLang="en-US" dirty="0"/>
          </a:p>
        </p:txBody>
      </p:sp>
      <p:sp>
        <p:nvSpPr>
          <p:cNvPr id="5" name="灯片编号占位符 4"/>
          <p:cNvSpPr>
            <a:spLocks noGrp="1"/>
          </p:cNvSpPr>
          <p:nvPr>
            <p:ph type="sldNum" sz="quarter" idx="12"/>
          </p:nvPr>
        </p:nvSpPr>
        <p:spPr/>
        <p:txBody>
          <a:bodyPr/>
          <a:p>
            <a:fld id="{B33F7469-D28B-482F-B1B6-3B8E7CF51519}" type="slidenum">
              <a:rPr lang="zh-CN" altLang="en-US" smtClean="0"/>
            </a:fld>
            <a:endParaRPr lang="zh-CN" altLang="en-US" dirty="0"/>
          </a:p>
        </p:txBody>
      </p:sp>
      <p:sp>
        <p:nvSpPr>
          <p:cNvPr id="6" name="标题 1"/>
          <p:cNvSpPr>
            <a:spLocks noGrp="1"/>
          </p:cNvSpPr>
          <p:nvPr/>
        </p:nvSpPr>
        <p:spPr>
          <a:xfrm>
            <a:off x="8928460" y="425289"/>
            <a:ext cx="1800000" cy="700925"/>
          </a:xfrm>
          <a:prstGeom prst="rect">
            <a:avLst/>
          </a:prstGeom>
        </p:spPr>
        <p:txBody>
          <a:bodyPr vert="horz" lIns="91440" tIns="45720" rIns="91440" bIns="45720" rtlCol="0" anchor="ctr">
            <a:noAutofit/>
          </a:bodyPr>
          <a:lstStyle>
            <a:lvl1pPr algn="l" defTabSz="342900" rtl="0" eaLnBrk="1" latinLnBrk="0" hangingPunct="1">
              <a:spcBef>
                <a:spcPct val="0"/>
              </a:spcBef>
              <a:buNone/>
              <a:defRPr lang="zh-CN" altLang="en-US" sz="3600" b="0" i="0" kern="1200" baseline="0" dirty="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dirty="0"/>
              <a:t>题解</a:t>
            </a:r>
            <a:r>
              <a:rPr lang="en-US" altLang="zh-CN" dirty="0"/>
              <a:t>	</a:t>
            </a:r>
            <a:endParaRPr lang="en-US" altLang="zh-CN" dirty="0"/>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Strange Series</a:t>
            </a:r>
            <a:endParaRPr lang="en-US" altLang="zh-CN" dirty="0"/>
          </a:p>
        </p:txBody>
      </p:sp>
      <p:sp>
        <p:nvSpPr>
          <p:cNvPr id="3" name="页脚占位符 2"/>
          <p:cNvSpPr>
            <a:spLocks noGrp="1"/>
          </p:cNvSpPr>
          <p:nvPr>
            <p:ph type="ftr" sz="quarter" idx="11"/>
          </p:nvPr>
        </p:nvSpPr>
        <p:spPr/>
        <p:txBody>
          <a:bodyPr/>
          <a:lstStyle/>
          <a:p>
            <a:r>
              <a:rPr lang="en-US" altLang="zh-CN" dirty="0">
                <a:sym typeface="+mn-ea"/>
              </a:rPr>
              <a:t>ICPC 2021 Asia Jinan: Problem L</a:t>
            </a:r>
            <a:endParaRPr lang="zh-CN" altLang="en-US"/>
          </a:p>
        </p:txBody>
      </p:sp>
      <p:sp>
        <p:nvSpPr>
          <p:cNvPr id="5" name="内容占位符 4"/>
          <p:cNvSpPr>
            <a:spLocks noGrp="1"/>
          </p:cNvSpPr>
          <p:nvPr>
            <p:ph sz="quarter" idx="13"/>
          </p:nvPr>
        </p:nvSpPr>
        <p:spPr/>
        <p:txBody>
          <a:bodyPr/>
          <a:lstStyle/>
          <a:p>
            <a:pPr algn="l"/>
            <a:r>
              <a:rPr lang="zh-CN" sz="1800" b="0" u="none">
                <a:solidFill>
                  <a:srgbClr val="000000"/>
                </a:solidFill>
                <a:latin typeface="Century Gothic" panose="020B0502020202020204" charset="0"/>
                <a:ea typeface="宋体" panose="02010600030101010101" pitchFamily="2" charset="-122"/>
                <a:cs typeface="+mn-cs"/>
              </a:rPr>
              <a:t>给定 </a:t>
            </a:r>
            <a:r>
              <a:rPr lang="en-US" altLang="zh-CN" sz="1800" b="0" u="none">
                <a:solidFill>
                  <a:srgbClr val="000000"/>
                </a:solidFill>
                <a:latin typeface="Century Gothic" panose="020B0502020202020204" charset="0"/>
                <a:ea typeface="宋体" panose="02010600030101010101" pitchFamily="2" charset="-122"/>
                <a:cs typeface="+mn-cs"/>
              </a:rPr>
              <a:t>n </a:t>
            </a:r>
            <a:r>
              <a:rPr lang="zh-CN" sz="1800" b="0" u="none">
                <a:solidFill>
                  <a:srgbClr val="000000"/>
                </a:solidFill>
                <a:latin typeface="Century Gothic" panose="020B0502020202020204" charset="0"/>
                <a:ea typeface="宋体" panose="02010600030101010101" pitchFamily="2" charset="-122"/>
                <a:cs typeface="+mn-cs"/>
              </a:rPr>
              <a:t>和次数不超过</a:t>
            </a:r>
            <a:r>
              <a:rPr b="0" u="none"/>
              <a:t> </a:t>
            </a:r>
            <a:r>
              <a:rPr lang="en-US" altLang="zh-CN" b="0" u="none"/>
              <a:t>n</a:t>
            </a:r>
            <a:r>
              <a:rPr b="0" u="none"/>
              <a:t> </a:t>
            </a:r>
            <a:r>
              <a:rPr lang="zh-CN" sz="1800" b="0" u="none">
                <a:solidFill>
                  <a:srgbClr val="000000"/>
                </a:solidFill>
                <a:latin typeface="Century Gothic" panose="020B0502020202020204" charset="0"/>
                <a:ea typeface="宋体" panose="02010600030101010101" pitchFamily="2" charset="-122"/>
                <a:cs typeface="+mn-cs"/>
              </a:rPr>
              <a:t>的整系数多项式 </a:t>
            </a:r>
            <a:r>
              <a:rPr lang="en-US" altLang="zh-CN" sz="1800" b="0" u="none">
                <a:solidFill>
                  <a:srgbClr val="000000"/>
                </a:solidFill>
                <a:latin typeface="Century Gothic" panose="020B0502020202020204" charset="0"/>
                <a:ea typeface="宋体" panose="02010600030101010101" pitchFamily="2" charset="-122"/>
                <a:cs typeface="+mn-cs"/>
              </a:rPr>
              <a:t>f(x)</a:t>
            </a:r>
            <a:r>
              <a:rPr lang="zh-CN" sz="1800" b="0" u="none">
                <a:solidFill>
                  <a:srgbClr val="000000"/>
                </a:solidFill>
                <a:latin typeface="Century Gothic" panose="020B0502020202020204" charset="0"/>
                <a:ea typeface="宋体" panose="02010600030101010101" pitchFamily="2" charset="-122"/>
                <a:cs typeface="+mn-cs"/>
              </a:rPr>
              <a:t>，计算           。可以证明答案是 </a:t>
            </a:r>
            <a:r>
              <a:rPr lang="en-US" b="0" u="none">
                <a:latin typeface="Cambria Math" panose="02040503050406030204" charset="0"/>
              </a:rPr>
              <a:t>e</a:t>
            </a:r>
            <a:r>
              <a:rPr b="0" u="none"/>
              <a:t> </a:t>
            </a:r>
            <a:r>
              <a:rPr lang="zh-CN" sz="1800" b="0" u="none">
                <a:solidFill>
                  <a:srgbClr val="000000"/>
                </a:solidFill>
                <a:latin typeface="Century Gothic" panose="020B0502020202020204" charset="0"/>
                <a:ea typeface="宋体" panose="02010600030101010101" pitchFamily="2" charset="-122"/>
                <a:cs typeface="+mn-cs"/>
              </a:rPr>
              <a:t>的整数倍，只需输出这个倍数对 </a:t>
            </a:r>
            <a:r>
              <a:rPr lang="en-US" altLang="zh-CN" sz="1800" b="0" u="none">
                <a:solidFill>
                  <a:srgbClr val="000000"/>
                </a:solidFill>
                <a:latin typeface="Century Gothic" panose="020B0502020202020204" charset="0"/>
                <a:ea typeface="宋体" panose="02010600030101010101" pitchFamily="2" charset="-122"/>
                <a:cs typeface="+mn-cs"/>
              </a:rPr>
              <a:t>P</a:t>
            </a:r>
            <a:r>
              <a:rPr b="0" u="none"/>
              <a:t> </a:t>
            </a:r>
            <a:r>
              <a:rPr lang="zh-CN" sz="1800" b="0" u="none">
                <a:solidFill>
                  <a:srgbClr val="000000"/>
                </a:solidFill>
                <a:latin typeface="Century Gothic" panose="020B0502020202020204" charset="0"/>
                <a:ea typeface="宋体" panose="02010600030101010101" pitchFamily="2" charset="-122"/>
                <a:cs typeface="+mn-cs"/>
              </a:rPr>
              <a:t>取模的结果即可。</a:t>
            </a:r>
            <a:endParaRPr lang="en-US" sz="1800" b="0" u="none">
              <a:solidFill>
                <a:srgbClr val="262626"/>
              </a:solidFill>
              <a:latin typeface="Garamond" panose="02020404030301010803" charset="0"/>
            </a:endParaRPr>
          </a:p>
          <a:p>
            <a:pPr algn="l"/>
            <a:r>
              <a:rPr lang="zh-CN" sz="1800" b="0" u="none">
                <a:solidFill>
                  <a:srgbClr val="000000"/>
                </a:solidFill>
                <a:latin typeface="Century Gothic" panose="020B0502020202020204" charset="0"/>
                <a:ea typeface="宋体" panose="02010600030101010101" pitchFamily="2" charset="-122"/>
                <a:cs typeface="+mn-cs"/>
              </a:rPr>
              <a:t>数据范围：</a:t>
            </a:r>
            <a:r>
              <a:rPr lang="en-US" altLang="zh-CN" sz="1800" b="0" u="none">
                <a:solidFill>
                  <a:srgbClr val="000000"/>
                </a:solidFill>
                <a:latin typeface="Century Gothic" panose="020B0502020202020204" charset="0"/>
                <a:ea typeface="宋体" panose="02010600030101010101" pitchFamily="2" charset="-122"/>
                <a:cs typeface="+mn-cs"/>
              </a:rPr>
              <a:t>1 &lt;</a:t>
            </a:r>
            <a:r>
              <a:rPr lang="zh-CN" altLang="en-US" sz="1800" b="0" u="none">
                <a:solidFill>
                  <a:srgbClr val="000000"/>
                </a:solidFill>
                <a:latin typeface="Century Gothic" panose="020B0502020202020204" charset="0"/>
                <a:ea typeface="宋体" panose="02010600030101010101" pitchFamily="2" charset="-122"/>
                <a:cs typeface="+mn-cs"/>
              </a:rPr>
              <a:t>= </a:t>
            </a:r>
            <a:r>
              <a:rPr lang="en-US" altLang="zh-CN" sz="1800" b="0" u="none">
                <a:solidFill>
                  <a:srgbClr val="000000"/>
                </a:solidFill>
                <a:latin typeface="Century Gothic" panose="020B0502020202020204" charset="0"/>
                <a:ea typeface="宋体" panose="02010600030101010101" pitchFamily="2" charset="-122"/>
                <a:cs typeface="+mn-cs"/>
              </a:rPr>
              <a:t>n &lt;</a:t>
            </a:r>
            <a:r>
              <a:rPr lang="zh-CN" altLang="en-US" sz="1800" b="0" u="none">
                <a:solidFill>
                  <a:srgbClr val="000000"/>
                </a:solidFill>
                <a:latin typeface="Century Gothic" panose="020B0502020202020204" charset="0"/>
                <a:ea typeface="宋体" panose="02010600030101010101" pitchFamily="2" charset="-122"/>
                <a:cs typeface="+mn-cs"/>
              </a:rPr>
              <a:t>= </a:t>
            </a:r>
            <a:r>
              <a:rPr lang="en-US" altLang="zh-CN" sz="1800" b="0" u="none">
                <a:solidFill>
                  <a:srgbClr val="000000"/>
                </a:solidFill>
                <a:latin typeface="Century Gothic" panose="020B0502020202020204" charset="0"/>
                <a:ea typeface="宋体" panose="02010600030101010101" pitchFamily="2" charset="-122"/>
                <a:cs typeface="+mn-cs"/>
              </a:rPr>
              <a:t>100000, P </a:t>
            </a:r>
            <a:r>
              <a:rPr lang="zh-CN" altLang="en-US" sz="1800" b="0" u="none">
                <a:solidFill>
                  <a:srgbClr val="000000"/>
                </a:solidFill>
                <a:latin typeface="Century Gothic" panose="020B0502020202020204" charset="0"/>
                <a:ea typeface="宋体" panose="02010600030101010101" pitchFamily="2" charset="-122"/>
                <a:cs typeface="+mn-cs"/>
              </a:rPr>
              <a:t>= </a:t>
            </a:r>
            <a:r>
              <a:rPr lang="en-US" altLang="zh-CN" sz="1800" b="0" u="none">
                <a:solidFill>
                  <a:srgbClr val="000000"/>
                </a:solidFill>
                <a:latin typeface="Century Gothic" panose="020B0502020202020204" charset="0"/>
                <a:ea typeface="宋体" panose="02010600030101010101" pitchFamily="2" charset="-122"/>
                <a:cs typeface="+mn-cs"/>
              </a:rPr>
              <a:t>998244353</a:t>
            </a:r>
            <a:endParaRPr lang="en-US" altLang="en-US" sz="1800" b="0" u="none">
              <a:solidFill>
                <a:srgbClr val="000000"/>
              </a:solidFill>
              <a:latin typeface="Century Gothic" panose="020B0502020202020204" charset="0"/>
              <a:ea typeface="宋体" panose="02010600030101010101" pitchFamily="2" charset="-122"/>
              <a:cs typeface="+mn-cs"/>
            </a:endParaRPr>
          </a:p>
        </p:txBody>
      </p:sp>
      <p:sp>
        <p:nvSpPr>
          <p:cNvPr id="8" name="标题 1"/>
          <p:cNvSpPr>
            <a:spLocks noGrp="1"/>
          </p:cNvSpPr>
          <p:nvPr/>
        </p:nvSpPr>
        <p:spPr>
          <a:xfrm>
            <a:off x="8928460" y="425289"/>
            <a:ext cx="1800000" cy="700925"/>
          </a:xfrm>
          <a:prstGeom prst="rect">
            <a:avLst/>
          </a:prstGeom>
        </p:spPr>
        <p:txBody>
          <a:bodyPr vert="horz" lIns="91440" tIns="45720" rIns="91440" bIns="45720" rtlCol="0" anchor="ctr">
            <a:noAutofit/>
          </a:bodyPr>
          <a:lstStyle>
            <a:lvl1pPr algn="l" defTabSz="342900" rtl="0" eaLnBrk="1" latinLnBrk="0" hangingPunct="1">
              <a:spcBef>
                <a:spcPct val="0"/>
              </a:spcBef>
              <a:buNone/>
              <a:defRPr lang="zh-CN" altLang="en-US" sz="3600" b="0" i="0" kern="1200" baseline="0" dirty="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dirty="0"/>
              <a:t>题意</a:t>
            </a:r>
            <a:r>
              <a:rPr lang="en-US" altLang="zh-CN" dirty="0"/>
              <a:t>	</a:t>
            </a:r>
            <a:endParaRPr lang="en-US" altLang="zh-CN" dirty="0"/>
          </a:p>
        </p:txBody>
      </p:sp>
      <p:sp>
        <p:nvSpPr>
          <p:cNvPr id="6" name="灯片编号占位符 5"/>
          <p:cNvSpPr>
            <a:spLocks noGrp="1"/>
          </p:cNvSpPr>
          <p:nvPr>
            <p:ph type="sldNum" sz="quarter" idx="12"/>
          </p:nvPr>
        </p:nvSpPr>
        <p:spPr/>
        <p:txBody>
          <a:bodyPr/>
          <a:lstStyle/>
          <a:p>
            <a:fld id="{B33F7469-D28B-482F-B1B6-3B8E7CF51519}" type="slidenum">
              <a:rPr lang="zh-CN" altLang="en-US" smtClean="0"/>
            </a:fld>
            <a:endParaRPr lang="zh-CN" altLang="en-US" dirty="0"/>
          </a:p>
        </p:txBody>
      </p:sp>
      <p:pic>
        <p:nvPicPr>
          <p:cNvPr id="9" name="E657119C-6982-421D-8BA7-E74DEB70A7DA-2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128872" y="1323524"/>
            <a:ext cx="590550" cy="533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Space Station</a:t>
            </a:r>
            <a:endParaRPr lang="zh-CN" altLang="en-US" dirty="0"/>
          </a:p>
        </p:txBody>
      </p:sp>
      <p:sp>
        <p:nvSpPr>
          <p:cNvPr id="3" name="页脚占位符 2"/>
          <p:cNvSpPr>
            <a:spLocks noGrp="1"/>
          </p:cNvSpPr>
          <p:nvPr>
            <p:ph type="ftr" sz="quarter" idx="11"/>
          </p:nvPr>
        </p:nvSpPr>
        <p:spPr/>
        <p:txBody>
          <a:bodyPr/>
          <a:lstStyle/>
          <a:p>
            <a:r>
              <a:rPr lang="en-US" altLang="zh-CN" dirty="0"/>
              <a:t>ICPC 2021 Asia Jinan: Problem A</a:t>
            </a:r>
            <a:endParaRPr lang="zh-CN" altLang="en-US" dirty="0"/>
          </a:p>
        </p:txBody>
      </p:sp>
      <p:sp>
        <p:nvSpPr>
          <p:cNvPr id="4" name="灯片编号占位符 3"/>
          <p:cNvSpPr>
            <a:spLocks noGrp="1"/>
          </p:cNvSpPr>
          <p:nvPr>
            <p:ph type="sldNum" sz="quarter" idx="12"/>
          </p:nvPr>
        </p:nvSpPr>
        <p:spPr/>
        <p:txBody>
          <a:bodyPr/>
          <a:lstStyle/>
          <a:p>
            <a:fld id="{B33F7469-D28B-482F-B1B6-3B8E7CF51519}" type="slidenum">
              <a:rPr lang="zh-CN" altLang="en-US" smtClean="0"/>
            </a:fld>
            <a:endParaRPr lang="zh-CN" altLang="en-US" dirty="0"/>
          </a:p>
        </p:txBody>
      </p:sp>
      <p:sp>
        <p:nvSpPr>
          <p:cNvPr id="5" name="内容占位符 4"/>
          <p:cNvSpPr>
            <a:spLocks noGrp="1"/>
          </p:cNvSpPr>
          <p:nvPr>
            <p:ph sz="quarter" idx="13"/>
          </p:nvPr>
        </p:nvSpPr>
        <p:spPr/>
        <p:txBody>
          <a:bodyPr/>
          <a:lstStyle/>
          <a:p>
            <a:r>
              <a:rPr lang="zh-CN" altLang="en-US" dirty="0"/>
              <a:t>建立边权为(x,y,z)相对坐标关系的有根树，并用线段树维护区间和，操作1分为两类，一类是“父亲固定，旋转儿子”，对应儿子所在子树的区间乘，乘的是一个表示旋转方向的3x3矩阵，另一类是“儿子固定，父亲旋转”，对应儿子所在子树的区间乘 + 儿子单点乘 + 整棵树的区间乘；操作2就是树上两点间的距离(sumx,sumy,sumz)。树链剖分，时间复杂度 O(Q*logN*logN)。也可以按</a:t>
            </a:r>
            <a:r>
              <a:rPr lang="en-US" altLang="zh-CN" dirty="0"/>
              <a:t>dfs</a:t>
            </a:r>
            <a:r>
              <a:rPr lang="zh-CN" altLang="en-US" dirty="0"/>
              <a:t>序建线段树做到</a:t>
            </a:r>
            <a:r>
              <a:rPr lang="zh-CN" altLang="en-US" dirty="0"/>
              <a:t>O(Q*logN)。</a:t>
            </a:r>
            <a:endParaRPr lang="zh-CN" altLang="en-US" dirty="0"/>
          </a:p>
        </p:txBody>
      </p:sp>
      <p:sp>
        <p:nvSpPr>
          <p:cNvPr id="7" name="标题 1"/>
          <p:cNvSpPr>
            <a:spLocks noGrp="1"/>
          </p:cNvSpPr>
          <p:nvPr/>
        </p:nvSpPr>
        <p:spPr>
          <a:xfrm>
            <a:off x="8928460" y="425289"/>
            <a:ext cx="1800000" cy="700925"/>
          </a:xfrm>
          <a:prstGeom prst="rect">
            <a:avLst/>
          </a:prstGeom>
        </p:spPr>
        <p:txBody>
          <a:bodyPr vert="horz" lIns="91440" tIns="45720" rIns="91440" bIns="45720" rtlCol="0" anchor="ctr">
            <a:noAutofit/>
          </a:bodyPr>
          <a:lstStyle>
            <a:lvl1pPr algn="l" defTabSz="342900" rtl="0" eaLnBrk="1" latinLnBrk="0" hangingPunct="1">
              <a:spcBef>
                <a:spcPct val="0"/>
              </a:spcBef>
              <a:buNone/>
              <a:defRPr lang="zh-CN" altLang="en-US" sz="3600" b="0" i="0" kern="1200" baseline="0" dirty="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dirty="0"/>
              <a:t>题解</a:t>
            </a:r>
            <a:r>
              <a:rPr lang="en-US" altLang="zh-CN" dirty="0"/>
              <a:t>	</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Strange Series</a:t>
            </a:r>
            <a:endParaRPr lang="zh-CN" altLang="en-US"/>
          </a:p>
        </p:txBody>
      </p:sp>
      <p:sp>
        <p:nvSpPr>
          <p:cNvPr id="3" name="页脚占位符 2"/>
          <p:cNvSpPr>
            <a:spLocks noGrp="1"/>
          </p:cNvSpPr>
          <p:nvPr>
            <p:ph type="ftr" sz="quarter" idx="11"/>
          </p:nvPr>
        </p:nvSpPr>
        <p:spPr/>
        <p:txBody>
          <a:bodyPr/>
          <a:lstStyle/>
          <a:p>
            <a:r>
              <a:rPr lang="en-US" altLang="zh-CN" dirty="0">
                <a:sym typeface="+mn-ea"/>
              </a:rPr>
              <a:t>ICPC 2021 Asia Jinan: Problem L</a:t>
            </a:r>
            <a:endParaRPr lang="zh-CN" altLang="en-US"/>
          </a:p>
        </p:txBody>
      </p:sp>
      <p:sp>
        <p:nvSpPr>
          <p:cNvPr id="5" name="内容占位符 4"/>
          <p:cNvSpPr>
            <a:spLocks noGrp="1"/>
          </p:cNvSpPr>
          <p:nvPr>
            <p:ph sz="quarter" idx="13"/>
          </p:nvPr>
        </p:nvSpPr>
        <p:spPr>
          <a:xfrm>
            <a:off x="523881" y="1335233"/>
            <a:ext cx="11277601" cy="4852988"/>
          </a:xfrm>
        </p:spPr>
        <p:txBody>
          <a:bodyPr/>
          <a:lstStyle/>
          <a:p>
            <a:r>
              <a:rPr lang="zh-CN" altLang="en-US"/>
              <a:t>我们设 </a:t>
            </a:r>
            <a:r>
              <a:rPr lang="en-US" altLang="zh-CN"/>
              <a:t>a_n</a:t>
            </a:r>
            <a:r>
              <a:rPr lang="zh-CN" altLang="en-US"/>
              <a:t> 表示 </a:t>
            </a:r>
            <a:r>
              <a:rPr lang="en-US" altLang="zh-CN"/>
              <a:t>f(x) </a:t>
            </a:r>
            <a:r>
              <a:rPr lang="zh-CN" altLang="en-US"/>
              <a:t>= </a:t>
            </a:r>
            <a:r>
              <a:rPr lang="en-US" altLang="zh-CN"/>
              <a:t>x^n </a:t>
            </a:r>
            <a:r>
              <a:rPr lang="zh-CN" altLang="en-US"/>
              <a:t>的答案，考虑计算这个数列的指数生成函数：</a:t>
            </a:r>
            <a:endParaRPr lang="zh-CN" altLang="en-US"/>
          </a:p>
          <a:p>
            <a:endParaRPr lang="zh-CN" altLang="en-US"/>
          </a:p>
          <a:p>
            <a:endParaRPr lang="zh-CN" altLang="en-US"/>
          </a:p>
          <a:p>
            <a:r>
              <a:rPr lang="zh-CN" altLang="en-US"/>
              <a:t>于是使用一次多项式 </a:t>
            </a:r>
            <a:r>
              <a:rPr lang="en-US" altLang="zh-CN"/>
              <a:t>exp </a:t>
            </a:r>
            <a:r>
              <a:rPr lang="zh-CN" altLang="en-US"/>
              <a:t>即可算出答案，时间复杂度 </a:t>
            </a:r>
            <a:r>
              <a:rPr lang="en-US" altLang="zh-CN"/>
              <a:t>O(n log n)</a:t>
            </a:r>
            <a:r>
              <a:rPr lang="zh-CN" altLang="en-US"/>
              <a:t>。值得一提，</a:t>
            </a:r>
            <a:r>
              <a:rPr lang="en-US" altLang="zh-CN"/>
              <a:t>a_n </a:t>
            </a:r>
            <a:r>
              <a:rPr lang="zh-CN" altLang="en-US"/>
              <a:t>恰好是 </a:t>
            </a:r>
            <a:r>
              <a:rPr lang="en-US" altLang="zh-CN"/>
              <a:t>Bell </a:t>
            </a:r>
            <a:r>
              <a:rPr lang="zh-CN" altLang="en-US"/>
              <a:t>数，这也就证明了答案是 </a:t>
            </a:r>
            <a:r>
              <a:rPr lang="en-US" altLang="zh-CN"/>
              <a:t>e </a:t>
            </a:r>
            <a:r>
              <a:rPr lang="zh-CN" altLang="en-US"/>
              <a:t>的整数倍。</a:t>
            </a:r>
            <a:endParaRPr lang="zh-CN" altLang="en-US"/>
          </a:p>
          <a:p>
            <a:pPr marL="0" indent="0">
              <a:buNone/>
            </a:pPr>
            <a:endParaRPr lang="zh-CN" altLang="en-US"/>
          </a:p>
        </p:txBody>
      </p:sp>
      <p:sp>
        <p:nvSpPr>
          <p:cNvPr id="6" name="标题 1"/>
          <p:cNvSpPr>
            <a:spLocks noGrp="1"/>
          </p:cNvSpPr>
          <p:nvPr/>
        </p:nvSpPr>
        <p:spPr>
          <a:xfrm>
            <a:off x="8928460" y="425289"/>
            <a:ext cx="1800000" cy="700925"/>
          </a:xfrm>
          <a:prstGeom prst="rect">
            <a:avLst/>
          </a:prstGeom>
        </p:spPr>
        <p:txBody>
          <a:bodyPr vert="horz" lIns="91440" tIns="45720" rIns="91440" bIns="45720" rtlCol="0" anchor="ctr">
            <a:noAutofit/>
          </a:bodyPr>
          <a:lstStyle>
            <a:lvl1pPr algn="l" defTabSz="342900" rtl="0" eaLnBrk="1" latinLnBrk="0" hangingPunct="1">
              <a:spcBef>
                <a:spcPct val="0"/>
              </a:spcBef>
              <a:buNone/>
              <a:defRPr lang="zh-CN" altLang="en-US" sz="3600" b="0" i="0" kern="1200" baseline="0" dirty="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dirty="0"/>
              <a:t>题解</a:t>
            </a:r>
            <a:r>
              <a:rPr lang="en-US" altLang="zh-CN" dirty="0"/>
              <a:t>	</a:t>
            </a:r>
            <a:endParaRPr lang="en-US" altLang="zh-CN" dirty="0"/>
          </a:p>
        </p:txBody>
      </p:sp>
      <p:sp>
        <p:nvSpPr>
          <p:cNvPr id="7" name="灯片编号占位符 6"/>
          <p:cNvSpPr>
            <a:spLocks noGrp="1"/>
          </p:cNvSpPr>
          <p:nvPr>
            <p:ph type="sldNum" sz="quarter" idx="12"/>
          </p:nvPr>
        </p:nvSpPr>
        <p:spPr/>
        <p:txBody>
          <a:bodyPr/>
          <a:p>
            <a:fld id="{B33F7469-D28B-482F-B1B6-3B8E7CF51519}" type="slidenum">
              <a:rPr lang="zh-CN" altLang="en-US" smtClean="0"/>
            </a:fld>
            <a:endParaRPr lang="zh-CN" altLang="en-US" dirty="0"/>
          </a:p>
        </p:txBody>
      </p:sp>
      <p:pic>
        <p:nvPicPr>
          <p:cNvPr id="4" name="E657119C-6982-421D-8BA7-E74DEB70A7DA-26"/>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40687" y="2045447"/>
            <a:ext cx="6595745" cy="8313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Coloring Rectangles</a:t>
            </a:r>
            <a:endParaRPr lang="zh-CN" altLang="en-US" dirty="0"/>
          </a:p>
        </p:txBody>
      </p:sp>
      <p:sp>
        <p:nvSpPr>
          <p:cNvPr id="3" name="页脚占位符 2"/>
          <p:cNvSpPr>
            <a:spLocks noGrp="1"/>
          </p:cNvSpPr>
          <p:nvPr>
            <p:ph type="ftr" sz="quarter" idx="11"/>
          </p:nvPr>
        </p:nvSpPr>
        <p:spPr/>
        <p:txBody>
          <a:bodyPr/>
          <a:lstStyle/>
          <a:p>
            <a:r>
              <a:rPr lang="en-US" altLang="zh-CN" dirty="0">
                <a:sym typeface="+mn-ea"/>
              </a:rPr>
              <a:t>ICPC 2021 Asia Jinan: Problem M</a:t>
            </a:r>
            <a:endParaRPr lang="zh-CN" altLang="en-US" dirty="0"/>
          </a:p>
        </p:txBody>
      </p:sp>
      <p:sp>
        <p:nvSpPr>
          <p:cNvPr id="4" name="灯片编号占位符 3"/>
          <p:cNvSpPr>
            <a:spLocks noGrp="1"/>
          </p:cNvSpPr>
          <p:nvPr>
            <p:ph type="sldNum" sz="quarter" idx="12"/>
          </p:nvPr>
        </p:nvSpPr>
        <p:spPr/>
        <p:txBody>
          <a:bodyPr/>
          <a:lstStyle/>
          <a:p>
            <a:fld id="{B33F7469-D28B-482F-B1B6-3B8E7CF51519}" type="slidenum">
              <a:rPr lang="zh-CN" altLang="en-US" smtClean="0"/>
            </a:fld>
            <a:endParaRPr lang="zh-CN" altLang="en-US" dirty="0"/>
          </a:p>
        </p:txBody>
      </p:sp>
      <p:sp>
        <p:nvSpPr>
          <p:cNvPr id="5" name="内容占位符 4"/>
          <p:cNvSpPr>
            <a:spLocks noGrp="1"/>
          </p:cNvSpPr>
          <p:nvPr>
            <p:ph sz="quarter" idx="13"/>
          </p:nvPr>
        </p:nvSpPr>
        <p:spPr>
          <a:xfrm>
            <a:off x="527477" y="1310607"/>
            <a:ext cx="11277601" cy="4852988"/>
          </a:xfrm>
        </p:spPr>
        <p:txBody>
          <a:bodyPr/>
          <a:lstStyle/>
          <a:p>
            <a:pPr algn="l"/>
            <a:r>
              <a:rPr lang="zh-CN" altLang="en-US">
                <a:solidFill>
                  <a:schemeClr val="tx1">
                    <a:lumMod val="75000"/>
                    <a:lumOff val="25000"/>
                  </a:schemeClr>
                </a:solidFill>
                <a:ea typeface="微软雅黑" panose="020B0503020204020204" pitchFamily="34" charset="-122"/>
              </a:rPr>
              <a:t>在直角坐标系中给出 N 个空白矩形</a:t>
            </a:r>
            <a:endParaRPr lang="zh-CN" altLang="en-US">
              <a:solidFill>
                <a:schemeClr val="tx1">
                  <a:lumMod val="75000"/>
                  <a:lumOff val="25000"/>
                </a:schemeClr>
              </a:solidFill>
              <a:ea typeface="微软雅黑" panose="020B0503020204020204" pitchFamily="34" charset="-122"/>
            </a:endParaRPr>
          </a:p>
          <a:p>
            <a:pPr algn="l"/>
            <a:r>
              <a:rPr lang="zh-CN" altLang="en-US">
                <a:solidFill>
                  <a:schemeClr val="tx1">
                    <a:lumMod val="75000"/>
                    <a:lumOff val="25000"/>
                  </a:schemeClr>
                </a:solidFill>
                <a:ea typeface="微软雅黑" panose="020B0503020204020204" pitchFamily="34" charset="-122"/>
              </a:rPr>
              <a:t>对每个矩形需要把它沿着某一条对角线分割成两半，并把其中一半涂黑</a:t>
            </a:r>
            <a:endParaRPr lang="zh-CN" altLang="en-US">
              <a:solidFill>
                <a:schemeClr val="tx1">
                  <a:lumMod val="75000"/>
                  <a:lumOff val="25000"/>
                </a:schemeClr>
              </a:solidFill>
              <a:ea typeface="微软雅黑" panose="020B0503020204020204" pitchFamily="34" charset="-122"/>
            </a:endParaRPr>
          </a:p>
          <a:p>
            <a:pPr algn="l"/>
            <a:r>
              <a:rPr lang="zh-CN" altLang="en-US">
                <a:solidFill>
                  <a:schemeClr val="tx1">
                    <a:lumMod val="75000"/>
                    <a:lumOff val="25000"/>
                  </a:schemeClr>
                </a:solidFill>
                <a:ea typeface="微软雅黑" panose="020B0503020204020204" pitchFamily="34" charset="-122"/>
              </a:rPr>
              <a:t>求字典序最大的涂黑方案，使所有黑色三角形不重合（除边、点相交外）</a:t>
            </a:r>
            <a:endParaRPr lang="zh-CN" altLang="en-US">
              <a:solidFill>
                <a:schemeClr val="tx1">
                  <a:lumMod val="75000"/>
                  <a:lumOff val="25000"/>
                </a:schemeClr>
              </a:solidFill>
              <a:ea typeface="微软雅黑" panose="020B0503020204020204" pitchFamily="34" charset="-122"/>
            </a:endParaRPr>
          </a:p>
          <a:p>
            <a:pPr lvl="1" algn="l"/>
            <a:r>
              <a:rPr lang="zh-CN" altLang="en-US">
                <a:solidFill>
                  <a:schemeClr val="tx1">
                    <a:lumMod val="75000"/>
                    <a:lumOff val="25000"/>
                  </a:schemeClr>
                </a:solidFill>
                <a:ea typeface="微软雅黑" panose="020B0503020204020204" pitchFamily="34" charset="-122"/>
              </a:rPr>
              <a:t>按如下编码生成方案编码后比较字典序:</a:t>
            </a:r>
            <a:endParaRPr lang="zh-CN" altLang="en-US">
              <a:solidFill>
                <a:schemeClr val="tx1">
                  <a:lumMod val="75000"/>
                  <a:lumOff val="25000"/>
                </a:schemeClr>
              </a:solidFill>
              <a:ea typeface="微软雅黑" panose="020B0503020204020204" pitchFamily="34" charset="-122"/>
            </a:endParaRPr>
          </a:p>
          <a:p>
            <a:pPr lvl="1" algn="l"/>
            <a:endParaRPr lang="en-US" sz="2330" b="0" u="none">
              <a:latin typeface="Arial" panose="020B0604020202020204" pitchFamily="34" charset="0"/>
            </a:endParaRPr>
          </a:p>
          <a:p>
            <a:pPr lvl="1" algn="l"/>
            <a:endParaRPr lang="en-US" sz="2330" b="0" u="none">
              <a:latin typeface="Arial" panose="020B0604020202020204" pitchFamily="34" charset="0"/>
            </a:endParaRPr>
          </a:p>
          <a:p>
            <a:pPr lvl="1" algn="l"/>
            <a:endParaRPr lang="en-US" sz="2330" b="0" u="none">
              <a:latin typeface="Arial" panose="020B0604020202020204" pitchFamily="34" charset="0"/>
            </a:endParaRPr>
          </a:p>
          <a:p>
            <a:pPr algn="l"/>
            <a:r>
              <a:rPr lang="zh-CN" altLang="en-US">
                <a:solidFill>
                  <a:schemeClr val="tx1">
                    <a:lumMod val="75000"/>
                    <a:lumOff val="25000"/>
                  </a:schemeClr>
                </a:solidFill>
                <a:ea typeface="微软雅黑" panose="020B0503020204020204" pitchFamily="34" charset="-122"/>
              </a:rPr>
              <a:t>N ≤ 200</a:t>
            </a:r>
            <a:endParaRPr lang="en-US" sz="2800" b="0" u="none">
              <a:solidFill>
                <a:srgbClr val="000000"/>
              </a:solidFill>
              <a:latin typeface="等线" panose="02010600030101010101" charset="-122"/>
              <a:ea typeface="等线" panose="02010600030101010101" charset="-122"/>
              <a:cs typeface="+mn-cs"/>
            </a:endParaRPr>
          </a:p>
          <a:p>
            <a:pPr algn="l"/>
            <a:endParaRPr lang="en-US" altLang="zh-CN" dirty="0"/>
          </a:p>
          <a:p>
            <a:pPr marL="228600" indent="-228600"/>
            <a:endParaRPr lang="zh-CN" altLang="en-US" dirty="0"/>
          </a:p>
          <a:p>
            <a:pPr marL="228600" indent="-228600"/>
            <a:endParaRPr lang="zh-CN" altLang="en-US" dirty="0"/>
          </a:p>
        </p:txBody>
      </p:sp>
      <p:pic>
        <p:nvPicPr>
          <p:cNvPr id="7" name="图片 6" descr="upload_post_object_v2_554130927"/>
          <p:cNvPicPr>
            <a:picLocks noChangeAspect="1"/>
          </p:cNvPicPr>
          <p:nvPr/>
        </p:nvPicPr>
        <p:blipFill>
          <a:blip r:embed="rId1"/>
          <a:stretch>
            <a:fillRect/>
          </a:stretch>
        </p:blipFill>
        <p:spPr>
          <a:xfrm>
            <a:off x="1127097" y="3272883"/>
            <a:ext cx="4843220" cy="1588576"/>
          </a:xfrm>
          <a:prstGeom prst="rect">
            <a:avLst/>
          </a:prstGeom>
        </p:spPr>
      </p:pic>
      <p:sp>
        <p:nvSpPr>
          <p:cNvPr id="9" name="标题 1"/>
          <p:cNvSpPr>
            <a:spLocks noGrp="1"/>
          </p:cNvSpPr>
          <p:nvPr/>
        </p:nvSpPr>
        <p:spPr>
          <a:xfrm>
            <a:off x="8928460" y="425289"/>
            <a:ext cx="1800000" cy="700925"/>
          </a:xfrm>
          <a:prstGeom prst="rect">
            <a:avLst/>
          </a:prstGeom>
        </p:spPr>
        <p:txBody>
          <a:bodyPr vert="horz" lIns="91440" tIns="45720" rIns="91440" bIns="45720" rtlCol="0" anchor="ctr">
            <a:noAutofit/>
          </a:bodyPr>
          <a:lstStyle>
            <a:lvl1pPr algn="l" defTabSz="342900" rtl="0" eaLnBrk="1" latinLnBrk="0" hangingPunct="1">
              <a:spcBef>
                <a:spcPct val="0"/>
              </a:spcBef>
              <a:buNone/>
              <a:defRPr lang="zh-CN" altLang="en-US" sz="3600" b="0" i="0" kern="1200" baseline="0" dirty="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dirty="0"/>
              <a:t>题意</a:t>
            </a:r>
            <a:r>
              <a:rPr lang="en-US" altLang="zh-CN" dirty="0"/>
              <a:t>	</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Coloring Rectangles</a:t>
            </a:r>
            <a:endParaRPr lang="zh-CN" altLang="en-US"/>
          </a:p>
        </p:txBody>
      </p:sp>
      <p:sp>
        <p:nvSpPr>
          <p:cNvPr id="3" name="灯片编号占位符 2"/>
          <p:cNvSpPr>
            <a:spLocks noGrp="1"/>
          </p:cNvSpPr>
          <p:nvPr>
            <p:ph type="sldNum" sz="quarter" idx="12"/>
          </p:nvPr>
        </p:nvSpPr>
        <p:spPr/>
        <p:txBody>
          <a:bodyPr/>
          <a:p>
            <a:fld id="{B33F7469-D28B-482F-B1B6-3B8E7CF51519}" type="slidenum">
              <a:rPr lang="zh-CN" altLang="en-US" smtClean="0"/>
            </a:fld>
            <a:endParaRPr lang="zh-CN" altLang="en-US" dirty="0"/>
          </a:p>
        </p:txBody>
      </p:sp>
      <p:sp>
        <p:nvSpPr>
          <p:cNvPr id="4" name="页脚占位符 3"/>
          <p:cNvSpPr>
            <a:spLocks noGrp="1"/>
          </p:cNvSpPr>
          <p:nvPr>
            <p:ph type="ftr" sz="quarter" idx="11"/>
          </p:nvPr>
        </p:nvSpPr>
        <p:spPr/>
        <p:txBody>
          <a:bodyPr/>
          <a:p>
            <a:r>
              <a:rPr lang="en-US" altLang="zh-CN" dirty="0">
                <a:sym typeface="+mn-ea"/>
              </a:rPr>
              <a:t>ICPC 2021 Asia Jinan: Problem M</a:t>
            </a:r>
            <a:endParaRPr lang="zh-CN" altLang="en-US" dirty="0"/>
          </a:p>
        </p:txBody>
      </p:sp>
      <p:sp>
        <p:nvSpPr>
          <p:cNvPr id="5" name="内容占位符 4"/>
          <p:cNvSpPr>
            <a:spLocks noGrp="1"/>
          </p:cNvSpPr>
          <p:nvPr>
            <p:ph sz="quarter" idx="13"/>
          </p:nvPr>
        </p:nvSpPr>
        <p:spPr>
          <a:xfrm>
            <a:off x="527477" y="1310607"/>
            <a:ext cx="11277601" cy="4852988"/>
          </a:xfrm>
        </p:spPr>
        <p:txBody>
          <a:bodyPr/>
          <a:p>
            <a:pPr marL="228600" indent="-228600" algn="l"/>
            <a:r>
              <a:rPr lang="zh-CN" altLang="en-US">
                <a:solidFill>
                  <a:schemeClr val="tx1">
                    <a:lumMod val="75000"/>
                    <a:lumOff val="25000"/>
                  </a:schemeClr>
                </a:solidFill>
                <a:ea typeface="微软雅黑" panose="020B0503020204020204" pitchFamily="34" charset="-122"/>
              </a:rPr>
              <a:t>先把矩形按照两条对角线划分成四个小三角形</a:t>
            </a:r>
            <a:endParaRPr lang="zh-CN" altLang="en-US">
              <a:solidFill>
                <a:schemeClr val="tx1">
                  <a:lumMod val="75000"/>
                  <a:lumOff val="25000"/>
                </a:schemeClr>
              </a:solidFill>
              <a:ea typeface="微软雅黑" panose="020B0503020204020204" pitchFamily="34" charset="-122"/>
            </a:endParaRPr>
          </a:p>
          <a:p>
            <a:pPr marL="228600" indent="-228600" algn="l"/>
            <a:r>
              <a:rPr lang="zh-CN" altLang="en-US">
                <a:solidFill>
                  <a:schemeClr val="tx1">
                    <a:lumMod val="75000"/>
                    <a:lumOff val="25000"/>
                  </a:schemeClr>
                </a:solidFill>
                <a:ea typeface="微软雅黑" panose="020B0503020204020204" pitchFamily="34" charset="-122"/>
              </a:rPr>
              <a:t>考虑任何一种涂黑之后的部分，其必由两个小三角组成</a:t>
            </a:r>
            <a:endParaRPr lang="zh-CN" altLang="en-US">
              <a:solidFill>
                <a:schemeClr val="tx1">
                  <a:lumMod val="75000"/>
                  <a:lumOff val="25000"/>
                </a:schemeClr>
              </a:solidFill>
              <a:ea typeface="微软雅黑" panose="020B0503020204020204" pitchFamily="34" charset="-122"/>
            </a:endParaRPr>
          </a:p>
          <a:p>
            <a:pPr marL="228600" indent="-228600" algn="l"/>
            <a:r>
              <a:rPr lang="zh-CN" altLang="en-US">
                <a:solidFill>
                  <a:schemeClr val="tx1">
                    <a:lumMod val="75000"/>
                    <a:lumOff val="25000"/>
                  </a:schemeClr>
                </a:solidFill>
                <a:ea typeface="微软雅黑" panose="020B0503020204020204" pitchFamily="34" charset="-122"/>
              </a:rPr>
              <a:t>把面对面的两个小三角分为一组，共分成两组</a:t>
            </a:r>
            <a:endParaRPr lang="zh-CN" altLang="en-US">
              <a:solidFill>
                <a:schemeClr val="tx1">
                  <a:lumMod val="75000"/>
                  <a:lumOff val="25000"/>
                </a:schemeClr>
              </a:solidFill>
              <a:ea typeface="微软雅黑" panose="020B0503020204020204" pitchFamily="34" charset="-122"/>
            </a:endParaRPr>
          </a:p>
          <a:p>
            <a:pPr marL="228600" indent="-228600" algn="l"/>
            <a:r>
              <a:rPr lang="zh-CN" altLang="en-US">
                <a:solidFill>
                  <a:schemeClr val="tx1">
                    <a:lumMod val="75000"/>
                    <a:lumOff val="25000"/>
                  </a:schemeClr>
                </a:solidFill>
                <a:ea typeface="微软雅黑" panose="020B0503020204020204" pitchFamily="34" charset="-122"/>
              </a:rPr>
              <a:t>发现必须在每组三角形中恰好选一个涂黑</a:t>
            </a:r>
            <a:endParaRPr lang="zh-CN" altLang="en-US">
              <a:solidFill>
                <a:schemeClr val="tx1">
                  <a:lumMod val="75000"/>
                  <a:lumOff val="25000"/>
                </a:schemeClr>
              </a:solidFill>
              <a:ea typeface="微软雅黑" panose="020B0503020204020204" pitchFamily="34" charset="-122"/>
            </a:endParaRPr>
          </a:p>
          <a:p>
            <a:pPr marL="228600" indent="-228600" algn="l"/>
            <a:r>
              <a:rPr lang="zh-CN" altLang="en-US">
                <a:solidFill>
                  <a:schemeClr val="tx1">
                    <a:lumMod val="75000"/>
                    <a:lumOff val="25000"/>
                  </a:schemeClr>
                </a:solidFill>
                <a:ea typeface="微软雅黑" panose="020B0503020204020204" pitchFamily="34" charset="-122"/>
              </a:rPr>
              <a:t>于是问题转化为 2n 个变量的 2-</a:t>
            </a:r>
            <a:r>
              <a:rPr lang="en-US" altLang="zh-CN">
                <a:solidFill>
                  <a:schemeClr val="tx1">
                    <a:lumMod val="75000"/>
                    <a:lumOff val="25000"/>
                  </a:schemeClr>
                </a:solidFill>
                <a:ea typeface="微软雅黑" panose="020B0503020204020204" pitchFamily="34" charset="-122"/>
              </a:rPr>
              <a:t>SAT</a:t>
            </a:r>
            <a:r>
              <a:rPr lang="zh-CN" altLang="en-US">
                <a:solidFill>
                  <a:schemeClr val="tx1">
                    <a:lumMod val="75000"/>
                    <a:lumOff val="25000"/>
                  </a:schemeClr>
                </a:solidFill>
                <a:ea typeface="微软雅黑" panose="020B0503020204020204" pitchFamily="34" charset="-122"/>
              </a:rPr>
              <a:t>，若小三角形相交 则不能同时选</a:t>
            </a:r>
            <a:endParaRPr lang="zh-CN" altLang="en-US">
              <a:solidFill>
                <a:schemeClr val="tx1">
                  <a:lumMod val="75000"/>
                  <a:lumOff val="25000"/>
                </a:schemeClr>
              </a:solidFill>
              <a:ea typeface="微软雅黑" panose="020B0503020204020204" pitchFamily="34" charset="-122"/>
            </a:endParaRPr>
          </a:p>
          <a:p>
            <a:pPr marL="228600" indent="-228600" algn="l"/>
            <a:r>
              <a:rPr lang="zh-CN" altLang="en-US">
                <a:solidFill>
                  <a:schemeClr val="tx1">
                    <a:lumMod val="75000"/>
                    <a:lumOff val="25000"/>
                  </a:schemeClr>
                </a:solidFill>
                <a:ea typeface="微软雅黑" panose="020B0503020204020204" pitchFamily="34" charset="-122"/>
              </a:rPr>
              <a:t>划分的字典序恰好可以看做 2n 个变量并有相应的字典序</a:t>
            </a:r>
            <a:endParaRPr lang="zh-CN" altLang="en-US">
              <a:solidFill>
                <a:schemeClr val="tx1">
                  <a:lumMod val="75000"/>
                  <a:lumOff val="25000"/>
                </a:schemeClr>
              </a:solidFill>
              <a:ea typeface="微软雅黑" panose="020B0503020204020204" pitchFamily="34" charset="-122"/>
            </a:endParaRPr>
          </a:p>
          <a:p>
            <a:pPr algn="l"/>
            <a:r>
              <a:rPr lang="zh-CN" altLang="en-US">
                <a:solidFill>
                  <a:schemeClr val="tx1">
                    <a:lumMod val="75000"/>
                    <a:lumOff val="25000"/>
                  </a:schemeClr>
                </a:solidFill>
                <a:ea typeface="微软雅黑" panose="020B0503020204020204" pitchFamily="34" charset="-122"/>
              </a:rPr>
              <a:t>建立 2-</a:t>
            </a:r>
            <a:r>
              <a:rPr lang="en-US" altLang="zh-CN">
                <a:solidFill>
                  <a:schemeClr val="tx1">
                    <a:lumMod val="75000"/>
                    <a:lumOff val="25000"/>
                  </a:schemeClr>
                </a:solidFill>
                <a:ea typeface="微软雅黑" panose="020B0503020204020204" pitchFamily="34" charset="-122"/>
              </a:rPr>
              <a:t>SAT</a:t>
            </a:r>
            <a:r>
              <a:rPr lang="zh-CN" altLang="en-US">
                <a:solidFill>
                  <a:schemeClr val="tx1">
                    <a:lumMod val="75000"/>
                    <a:lumOff val="25000"/>
                  </a:schemeClr>
                </a:solidFill>
                <a:ea typeface="微软雅黑" panose="020B0503020204020204" pitchFamily="34" charset="-122"/>
              </a:rPr>
              <a:t> 后求字典序最小的解即可</a:t>
            </a:r>
            <a:endParaRPr lang="zh-CN" altLang="en-US">
              <a:solidFill>
                <a:schemeClr val="tx1">
                  <a:lumMod val="75000"/>
                  <a:lumOff val="25000"/>
                </a:schemeClr>
              </a:solidFill>
              <a:ea typeface="微软雅黑" panose="020B0503020204020204" pitchFamily="34" charset="-122"/>
            </a:endParaRPr>
          </a:p>
          <a:p>
            <a:pPr algn="l"/>
            <a:r>
              <a:rPr lang="zh-CN" altLang="en-US">
                <a:solidFill>
                  <a:schemeClr val="tx1">
                    <a:lumMod val="75000"/>
                    <a:lumOff val="25000"/>
                  </a:schemeClr>
                </a:solidFill>
                <a:ea typeface="微软雅黑" panose="020B0503020204020204" pitchFamily="34" charset="-122"/>
              </a:rPr>
              <a:t>时间复杂度</a:t>
            </a:r>
            <a:r>
              <a:rPr lang="en-US" altLang="zh-CN">
                <a:solidFill>
                  <a:schemeClr val="tx1">
                    <a:lumMod val="75000"/>
                    <a:lumOff val="25000"/>
                  </a:schemeClr>
                </a:solidFill>
                <a:ea typeface="微软雅黑" panose="020B0503020204020204" pitchFamily="34" charset="-122"/>
              </a:rPr>
              <a:t>O(n^3)</a:t>
            </a:r>
            <a:endParaRPr lang="zh-CN" altLang="en-US">
              <a:solidFill>
                <a:schemeClr val="tx1">
                  <a:lumMod val="75000"/>
                  <a:lumOff val="25000"/>
                </a:schemeClr>
              </a:solidFill>
              <a:ea typeface="微软雅黑" panose="020B0503020204020204" pitchFamily="34" charset="-122"/>
            </a:endParaRPr>
          </a:p>
        </p:txBody>
      </p:sp>
      <p:sp>
        <p:nvSpPr>
          <p:cNvPr id="6" name="标题 1"/>
          <p:cNvSpPr>
            <a:spLocks noGrp="1"/>
          </p:cNvSpPr>
          <p:nvPr/>
        </p:nvSpPr>
        <p:spPr>
          <a:xfrm>
            <a:off x="8928460" y="425289"/>
            <a:ext cx="1800000" cy="700925"/>
          </a:xfrm>
          <a:prstGeom prst="rect">
            <a:avLst/>
          </a:prstGeom>
        </p:spPr>
        <p:txBody>
          <a:bodyPr vert="horz" lIns="91440" tIns="45720" rIns="91440" bIns="45720" rtlCol="0" anchor="ctr">
            <a:noAutofit/>
          </a:bodyPr>
          <a:lstStyle>
            <a:lvl1pPr algn="l" defTabSz="342900" rtl="0" eaLnBrk="1" latinLnBrk="0" hangingPunct="1">
              <a:spcBef>
                <a:spcPct val="0"/>
              </a:spcBef>
              <a:buNone/>
              <a:defRPr lang="zh-CN" altLang="en-US" sz="3600" b="0" i="0" kern="1200" baseline="0" dirty="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t>题解</a:t>
            </a:r>
            <a:r>
              <a:rPr lang="en-US" altLang="zh-CN" dirty="0"/>
              <a:t>	</a:t>
            </a:r>
            <a:endParaRPr lang="en-US" altLang="zh-CN" dirty="0"/>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B33F7469-D28B-482F-B1B6-3B8E7CF51519}" type="slidenum">
              <a:rPr lang="zh-CN" altLang="en-US" smtClean="0"/>
            </a:fld>
            <a:endParaRPr lang="zh-CN" altLang="en-US" dirty="0"/>
          </a:p>
        </p:txBody>
      </p:sp>
      <p:sp>
        <p:nvSpPr>
          <p:cNvPr id="3" name="页脚占位符 2"/>
          <p:cNvSpPr>
            <a:spLocks noGrp="1"/>
          </p:cNvSpPr>
          <p:nvPr>
            <p:ph type="ftr" sz="quarter" idx="11"/>
          </p:nvPr>
        </p:nvSpPr>
        <p:spPr/>
        <p:txBody>
          <a:bodyPr/>
          <a:p>
            <a:endParaRPr lang="zh-CN" alt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Monitor Area</a:t>
            </a:r>
            <a:endParaRPr lang="zh-CN" altLang="en-US" dirty="0"/>
          </a:p>
        </p:txBody>
      </p:sp>
      <p:sp>
        <p:nvSpPr>
          <p:cNvPr id="3" name="页脚占位符 2"/>
          <p:cNvSpPr>
            <a:spLocks noGrp="1"/>
          </p:cNvSpPr>
          <p:nvPr>
            <p:ph type="ftr" sz="quarter" idx="11"/>
          </p:nvPr>
        </p:nvSpPr>
        <p:spPr/>
        <p:txBody>
          <a:bodyPr/>
          <a:lstStyle/>
          <a:p>
            <a:r>
              <a:rPr lang="en-US" altLang="zh-CN" dirty="0"/>
              <a:t>ICPC 2021 Asia Jinan: Problem B</a:t>
            </a:r>
            <a:endParaRPr lang="zh-CN" altLang="en-US" dirty="0"/>
          </a:p>
        </p:txBody>
      </p:sp>
      <p:sp>
        <p:nvSpPr>
          <p:cNvPr id="4" name="灯片编号占位符 3"/>
          <p:cNvSpPr>
            <a:spLocks noGrp="1"/>
          </p:cNvSpPr>
          <p:nvPr>
            <p:ph type="sldNum" sz="quarter" idx="12"/>
          </p:nvPr>
        </p:nvSpPr>
        <p:spPr/>
        <p:txBody>
          <a:bodyPr/>
          <a:lstStyle/>
          <a:p>
            <a:fld id="{B33F7469-D28B-482F-B1B6-3B8E7CF51519}" type="slidenum">
              <a:rPr lang="zh-CN" altLang="en-US" smtClean="0"/>
            </a:fld>
            <a:endParaRPr lang="zh-CN" altLang="en-US" dirty="0"/>
          </a:p>
        </p:txBody>
      </p:sp>
      <p:sp>
        <p:nvSpPr>
          <p:cNvPr id="5" name="内容占位符 4"/>
          <p:cNvSpPr>
            <a:spLocks noGrp="1"/>
          </p:cNvSpPr>
          <p:nvPr>
            <p:ph sz="quarter" idx="13"/>
          </p:nvPr>
        </p:nvSpPr>
        <p:spPr/>
        <p:txBody>
          <a:bodyPr/>
          <a:lstStyle/>
          <a:p>
            <a:r>
              <a:rPr lang="zh-CN" altLang="en-US" dirty="0"/>
              <a:t>给一个建筑</a:t>
            </a:r>
            <a:r>
              <a:rPr lang="en-US" altLang="zh-CN" dirty="0"/>
              <a:t>(</a:t>
            </a:r>
            <a:r>
              <a:rPr lang="zh-CN" altLang="en-US" dirty="0"/>
              <a:t>简单多边形</a:t>
            </a:r>
            <a:r>
              <a:rPr lang="en-US" altLang="zh-CN" dirty="0"/>
              <a:t>)</a:t>
            </a:r>
            <a:r>
              <a:rPr lang="zh-CN" altLang="en-US" dirty="0"/>
              <a:t>和其内部的一些摄像头</a:t>
            </a:r>
            <a:r>
              <a:rPr lang="en-US" altLang="zh-CN" dirty="0"/>
              <a:t>(</a:t>
            </a:r>
            <a:r>
              <a:rPr lang="zh-CN" altLang="en-US" dirty="0"/>
              <a:t>点</a:t>
            </a:r>
            <a:r>
              <a:rPr lang="en-US" altLang="zh-CN" dirty="0"/>
              <a:t>)</a:t>
            </a:r>
            <a:r>
              <a:rPr lang="zh-CN" altLang="en-US" dirty="0"/>
              <a:t>，求监控面积。</a:t>
            </a:r>
            <a:endParaRPr lang="zh-CN" altLang="en-US" dirty="0"/>
          </a:p>
          <a:p>
            <a:r>
              <a:rPr lang="zh-CN" altLang="en-US" dirty="0"/>
              <a:t>一个建筑内的点能被监控当且仅当存在一个摄像头到该点的线段全部在建筑内。</a:t>
            </a:r>
            <a:endParaRPr lang="zh-CN" altLang="en-US" dirty="0"/>
          </a:p>
          <a:p>
            <a:r>
              <a:rPr lang="en-US" altLang="zh-CN" dirty="0"/>
              <a:t>n, m&lt;</a:t>
            </a:r>
            <a:r>
              <a:rPr lang="zh-CN" altLang="en-US" dirty="0"/>
              <a:t>=</a:t>
            </a:r>
            <a:r>
              <a:rPr lang="en-US" altLang="zh-CN" dirty="0"/>
              <a:t>50</a:t>
            </a:r>
            <a:endParaRPr lang="en-US" altLang="zh-CN" dirty="0"/>
          </a:p>
          <a:p>
            <a:endParaRPr lang="en-US" altLang="zh-CN" dirty="0"/>
          </a:p>
          <a:p>
            <a:endParaRPr lang="zh-CN" altLang="en-US" dirty="0"/>
          </a:p>
        </p:txBody>
      </p:sp>
      <p:sp>
        <p:nvSpPr>
          <p:cNvPr id="7" name="标题 1"/>
          <p:cNvSpPr>
            <a:spLocks noGrp="1"/>
          </p:cNvSpPr>
          <p:nvPr/>
        </p:nvSpPr>
        <p:spPr>
          <a:xfrm>
            <a:off x="8928460" y="425289"/>
            <a:ext cx="1800000" cy="700925"/>
          </a:xfrm>
          <a:prstGeom prst="rect">
            <a:avLst/>
          </a:prstGeom>
        </p:spPr>
        <p:txBody>
          <a:bodyPr vert="horz" lIns="91440" tIns="45720" rIns="91440" bIns="45720" rtlCol="0" anchor="ctr">
            <a:noAutofit/>
          </a:bodyPr>
          <a:lstStyle>
            <a:lvl1pPr algn="l" defTabSz="342900" rtl="0" eaLnBrk="1" latinLnBrk="0" hangingPunct="1">
              <a:spcBef>
                <a:spcPct val="0"/>
              </a:spcBef>
              <a:buNone/>
              <a:defRPr lang="zh-CN" altLang="en-US" sz="3600" b="0" i="0" kern="1200" baseline="0" dirty="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dirty="0"/>
              <a:t>题意</a:t>
            </a:r>
            <a:r>
              <a:rPr lang="en-US" altLang="zh-CN" dirty="0"/>
              <a:t>	</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Monitor Area</a:t>
            </a:r>
            <a:endParaRPr lang="zh-CN" altLang="en-US" dirty="0"/>
          </a:p>
        </p:txBody>
      </p:sp>
      <p:sp>
        <p:nvSpPr>
          <p:cNvPr id="3" name="页脚占位符 2"/>
          <p:cNvSpPr>
            <a:spLocks noGrp="1"/>
          </p:cNvSpPr>
          <p:nvPr>
            <p:ph type="ftr" sz="quarter" idx="11"/>
          </p:nvPr>
        </p:nvSpPr>
        <p:spPr/>
        <p:txBody>
          <a:bodyPr/>
          <a:lstStyle/>
          <a:p>
            <a:r>
              <a:rPr lang="en-US" altLang="zh-CN" dirty="0"/>
              <a:t>ICPC 2021 Asia Jinan: Problem B</a:t>
            </a:r>
            <a:endParaRPr lang="zh-CN" altLang="en-US" dirty="0"/>
          </a:p>
        </p:txBody>
      </p:sp>
      <p:sp>
        <p:nvSpPr>
          <p:cNvPr id="4" name="灯片编号占位符 3"/>
          <p:cNvSpPr>
            <a:spLocks noGrp="1"/>
          </p:cNvSpPr>
          <p:nvPr>
            <p:ph type="sldNum" sz="quarter" idx="12"/>
          </p:nvPr>
        </p:nvSpPr>
        <p:spPr/>
        <p:txBody>
          <a:bodyPr/>
          <a:lstStyle/>
          <a:p>
            <a:fld id="{B33F7469-D28B-482F-B1B6-3B8E7CF51519}" type="slidenum">
              <a:rPr lang="zh-CN" altLang="en-US" smtClean="0"/>
            </a:fld>
            <a:endParaRPr lang="zh-CN" altLang="en-US" dirty="0"/>
          </a:p>
        </p:txBody>
      </p:sp>
      <p:sp>
        <p:nvSpPr>
          <p:cNvPr id="5" name="内容占位符 4"/>
          <p:cNvSpPr>
            <a:spLocks noGrp="1"/>
          </p:cNvSpPr>
          <p:nvPr>
            <p:ph sz="quarter" idx="13"/>
          </p:nvPr>
        </p:nvSpPr>
        <p:spPr/>
        <p:txBody>
          <a:bodyPr>
            <a:noAutofit/>
          </a:bodyPr>
          <a:lstStyle/>
          <a:p>
            <a:r>
              <a:rPr lang="zh-CN" altLang="en-US" dirty="0"/>
              <a:t>首先，对于每个摄像头，按极角做一遍扫描线，对于每个角度求出距离最近的边，这样它能监控的区域就可以用</a:t>
            </a:r>
            <a:r>
              <a:rPr lang="en-US" altLang="zh-CN" dirty="0"/>
              <a:t>O(n)</a:t>
            </a:r>
            <a:r>
              <a:rPr lang="zh-CN" altLang="en-US" dirty="0"/>
              <a:t>个三角形的并来描述。</a:t>
            </a:r>
            <a:endParaRPr lang="zh-CN" altLang="en-US" dirty="0"/>
          </a:p>
          <a:p>
            <a:r>
              <a:rPr lang="zh-CN" altLang="en-US" dirty="0"/>
              <a:t>之后要求</a:t>
            </a:r>
            <a:r>
              <a:rPr lang="en-US" altLang="zh-CN" dirty="0"/>
              <a:t>O(nm)</a:t>
            </a:r>
            <a:r>
              <a:rPr lang="zh-CN" altLang="en-US" dirty="0"/>
              <a:t>个三角形的面积的并：</a:t>
            </a:r>
            <a:endParaRPr lang="zh-CN" altLang="en-US" dirty="0"/>
          </a:p>
          <a:p>
            <a:r>
              <a:rPr lang="zh-CN" altLang="en-US" dirty="0"/>
              <a:t>法一：求出两两边的交点后，按</a:t>
            </a:r>
            <a:r>
              <a:rPr lang="en-US" altLang="zh-CN" dirty="0"/>
              <a:t>x</a:t>
            </a:r>
            <a:r>
              <a:rPr lang="zh-CN" altLang="en-US" dirty="0"/>
              <a:t>坐标做一遍扫描线即可。直接做的话时间复杂度可能是</a:t>
            </a:r>
            <a:r>
              <a:rPr lang="en-US" altLang="zh-CN" dirty="0"/>
              <a:t>O((nm)^3 log(nm)) (</a:t>
            </a:r>
            <a:r>
              <a:rPr lang="zh-CN" altLang="en-US" dirty="0"/>
              <a:t>但也可以通过</a:t>
            </a:r>
            <a:r>
              <a:rPr lang="en-US" altLang="zh-CN" dirty="0"/>
              <a:t>)</a:t>
            </a:r>
            <a:r>
              <a:rPr lang="zh-CN" altLang="en-US" dirty="0"/>
              <a:t>，可以用平衡树优化到</a:t>
            </a:r>
            <a:r>
              <a:rPr lang="en-US" altLang="zh-CN" dirty="0"/>
              <a:t>O((nm)^2 log(nm))</a:t>
            </a:r>
            <a:r>
              <a:rPr lang="zh-CN" altLang="en-US" dirty="0"/>
              <a:t>；</a:t>
            </a:r>
            <a:endParaRPr lang="zh-CN" altLang="en-US" dirty="0"/>
          </a:p>
          <a:p>
            <a:r>
              <a:rPr lang="zh-CN" altLang="en-US" dirty="0"/>
              <a:t>法二：扣出边界后格林公式。这里有个细节问题是边界存在重边的情况时只能计算一次，只需规定个顺序每次只让最前面的计算即可。时间复杂度</a:t>
            </a:r>
            <a:r>
              <a:rPr lang="en-US" altLang="zh-CN" dirty="0"/>
              <a:t>O((nm)^2 log(nm))</a:t>
            </a:r>
            <a:r>
              <a:rPr lang="zh-CN" altLang="en-US" dirty="0"/>
              <a:t>。</a:t>
            </a:r>
            <a:endParaRPr lang="zh-CN" altLang="en-US" dirty="0"/>
          </a:p>
          <a:p>
            <a:endParaRPr lang="zh-CN" altLang="en-US" dirty="0"/>
          </a:p>
        </p:txBody>
      </p:sp>
      <p:sp>
        <p:nvSpPr>
          <p:cNvPr id="6" name="标题 1"/>
          <p:cNvSpPr>
            <a:spLocks noGrp="1"/>
          </p:cNvSpPr>
          <p:nvPr/>
        </p:nvSpPr>
        <p:spPr>
          <a:xfrm>
            <a:off x="8928460" y="425289"/>
            <a:ext cx="1800000" cy="700925"/>
          </a:xfrm>
          <a:prstGeom prst="rect">
            <a:avLst/>
          </a:prstGeom>
        </p:spPr>
        <p:txBody>
          <a:bodyPr vert="horz" lIns="91440" tIns="45720" rIns="91440" bIns="45720" rtlCol="0" anchor="ctr">
            <a:noAutofit/>
          </a:bodyPr>
          <a:lstStyle>
            <a:lvl1pPr algn="l" defTabSz="342900" rtl="0" eaLnBrk="1" latinLnBrk="0" hangingPunct="1">
              <a:spcBef>
                <a:spcPct val="0"/>
              </a:spcBef>
              <a:buNone/>
              <a:defRPr lang="zh-CN" altLang="en-US" sz="3600" b="0" i="0" kern="1200" baseline="0" dirty="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dirty="0"/>
              <a:t>题解</a:t>
            </a:r>
            <a:r>
              <a:rPr lang="en-US" altLang="zh-CN" dirty="0"/>
              <a:t>	</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Optimal Strategy</a:t>
            </a:r>
            <a:endParaRPr lang="zh-CN" altLang="en-US"/>
          </a:p>
        </p:txBody>
      </p:sp>
      <p:sp>
        <p:nvSpPr>
          <p:cNvPr id="3" name="内容占位符 2"/>
          <p:cNvSpPr>
            <a:spLocks noGrp="1"/>
          </p:cNvSpPr>
          <p:nvPr>
            <p:ph sz="quarter" idx="13"/>
          </p:nvPr>
        </p:nvSpPr>
        <p:spPr/>
        <p:txBody>
          <a:bodyPr/>
          <a:p>
            <a:r>
              <a:rPr lang="zh-CN" altLang="en-US"/>
              <a:t>有 </a:t>
            </a:r>
            <a:r>
              <a:rPr lang="en-US" altLang="zh-CN"/>
              <a:t>n </a:t>
            </a:r>
            <a:r>
              <a:rPr lang="zh-CN" altLang="en-US"/>
              <a:t>件物品，第 </a:t>
            </a:r>
            <a:r>
              <a:rPr lang="en-US" altLang="zh-CN"/>
              <a:t>i </a:t>
            </a:r>
            <a:r>
              <a:rPr lang="zh-CN" altLang="en-US"/>
              <a:t>件的价值为 </a:t>
            </a:r>
            <a:r>
              <a:rPr lang="en-US" altLang="zh-CN"/>
              <a:t>a[i]</a:t>
            </a:r>
            <a:r>
              <a:rPr lang="zh-CN" altLang="en-US"/>
              <a:t>。</a:t>
            </a:r>
            <a:r>
              <a:rPr lang="en-US" altLang="zh-CN"/>
              <a:t>A </a:t>
            </a:r>
            <a:r>
              <a:rPr lang="zh-CN" altLang="en-US"/>
              <a:t>和 </a:t>
            </a:r>
            <a:r>
              <a:rPr lang="en-US" altLang="zh-CN"/>
              <a:t>B </a:t>
            </a:r>
            <a:r>
              <a:rPr lang="zh-CN" altLang="en-US"/>
              <a:t>轮流取物品，</a:t>
            </a:r>
            <a:r>
              <a:rPr lang="en-US" altLang="zh-CN"/>
              <a:t>A </a:t>
            </a:r>
            <a:r>
              <a:rPr lang="zh-CN" altLang="en-US"/>
              <a:t>先手。每个玩家都要最大化自己取到的物品的价值和，求有多少种可能的游戏过程。</a:t>
            </a:r>
            <a:endParaRPr lang="zh-CN" altLang="en-US"/>
          </a:p>
          <a:p>
            <a:r>
              <a:rPr lang="en-US" altLang="zh-CN"/>
              <a:t>1 &lt;</a:t>
            </a:r>
            <a:r>
              <a:rPr lang="zh-CN" altLang="en-US"/>
              <a:t>=</a:t>
            </a:r>
            <a:r>
              <a:rPr lang="en-US" altLang="zh-CN"/>
              <a:t> n &lt;</a:t>
            </a:r>
            <a:r>
              <a:rPr lang="zh-CN" altLang="en-US"/>
              <a:t>= </a:t>
            </a:r>
            <a:r>
              <a:rPr lang="en-US" altLang="zh-CN"/>
              <a:t>1 000 000</a:t>
            </a:r>
            <a:endParaRPr lang="en-US" altLang="zh-CN"/>
          </a:p>
          <a:p>
            <a:r>
              <a:rPr lang="en-US" altLang="zh-CN"/>
              <a:t>1</a:t>
            </a:r>
            <a:r>
              <a:rPr lang="zh-CN" altLang="en-US"/>
              <a:t> </a:t>
            </a:r>
            <a:r>
              <a:rPr lang="en-US" altLang="zh-CN"/>
              <a:t>&lt;</a:t>
            </a:r>
            <a:r>
              <a:rPr lang="zh-CN" altLang="en-US"/>
              <a:t>= </a:t>
            </a:r>
            <a:r>
              <a:rPr lang="en-US" altLang="zh-CN"/>
              <a:t>a[i]</a:t>
            </a:r>
            <a:r>
              <a:rPr lang="zh-CN" altLang="en-US"/>
              <a:t> </a:t>
            </a:r>
            <a:r>
              <a:rPr lang="en-US" altLang="zh-CN"/>
              <a:t>&lt;</a:t>
            </a:r>
            <a:r>
              <a:rPr lang="zh-CN" altLang="en-US"/>
              <a:t>= </a:t>
            </a:r>
            <a:r>
              <a:rPr lang="en-US" altLang="zh-CN"/>
              <a:t>n</a:t>
            </a:r>
            <a:endParaRPr lang="zh-CN" altLang="en-US"/>
          </a:p>
        </p:txBody>
      </p:sp>
      <p:sp>
        <p:nvSpPr>
          <p:cNvPr id="4" name="页脚占位符 3"/>
          <p:cNvSpPr>
            <a:spLocks noGrp="1"/>
          </p:cNvSpPr>
          <p:nvPr>
            <p:ph type="ftr" sz="quarter" idx="11"/>
          </p:nvPr>
        </p:nvSpPr>
        <p:spPr/>
        <p:txBody>
          <a:bodyPr/>
          <a:p>
            <a:r>
              <a:rPr lang="en-US" altLang="zh-CN" dirty="0"/>
              <a:t>ICPC 2021 Asia Jinan: Problem C</a:t>
            </a:r>
            <a:endParaRPr lang="zh-CN" altLang="en-US" dirty="0"/>
          </a:p>
        </p:txBody>
      </p:sp>
      <p:sp>
        <p:nvSpPr>
          <p:cNvPr id="5" name="灯片编号占位符 4"/>
          <p:cNvSpPr>
            <a:spLocks noGrp="1"/>
          </p:cNvSpPr>
          <p:nvPr>
            <p:ph type="sldNum" sz="quarter" idx="12"/>
          </p:nvPr>
        </p:nvSpPr>
        <p:spPr/>
        <p:txBody>
          <a:bodyPr/>
          <a:p>
            <a:fld id="{B33F7469-D28B-482F-B1B6-3B8E7CF51519}" type="slidenum">
              <a:rPr lang="zh-CN" altLang="en-US" smtClean="0"/>
            </a:fld>
            <a:endParaRPr lang="zh-CN" altLang="en-US" dirty="0"/>
          </a:p>
        </p:txBody>
      </p:sp>
      <p:sp>
        <p:nvSpPr>
          <p:cNvPr id="7" name="标题 1"/>
          <p:cNvSpPr>
            <a:spLocks noGrp="1"/>
          </p:cNvSpPr>
          <p:nvPr/>
        </p:nvSpPr>
        <p:spPr>
          <a:xfrm>
            <a:off x="8928460" y="425289"/>
            <a:ext cx="1800000" cy="700925"/>
          </a:xfrm>
          <a:prstGeom prst="rect">
            <a:avLst/>
          </a:prstGeom>
        </p:spPr>
        <p:txBody>
          <a:bodyPr vert="horz" lIns="91440" tIns="45720" rIns="91440" bIns="45720" rtlCol="0" anchor="ctr">
            <a:noAutofit/>
          </a:bodyPr>
          <a:lstStyle>
            <a:lvl1pPr algn="l" defTabSz="342900" rtl="0" eaLnBrk="1" latinLnBrk="0" hangingPunct="1">
              <a:spcBef>
                <a:spcPct val="0"/>
              </a:spcBef>
              <a:buNone/>
              <a:defRPr lang="zh-CN" altLang="en-US" sz="3600" b="0" i="0" kern="1200" baseline="0" dirty="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dirty="0"/>
              <a:t>题意</a:t>
            </a:r>
            <a:r>
              <a:rPr lang="en-US" altLang="zh-CN" dirty="0"/>
              <a:t>	</a:t>
            </a:r>
            <a:endParaRPr lang="en-US" altLang="zh-CN"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Optimal Strategy</a:t>
            </a:r>
            <a:endParaRPr lang="zh-CN" altLang="en-US"/>
          </a:p>
        </p:txBody>
      </p:sp>
      <p:sp>
        <p:nvSpPr>
          <p:cNvPr id="3" name="内容占位符 2"/>
          <p:cNvSpPr>
            <a:spLocks noGrp="1"/>
          </p:cNvSpPr>
          <p:nvPr>
            <p:ph sz="quarter" idx="13"/>
          </p:nvPr>
        </p:nvSpPr>
        <p:spPr/>
        <p:txBody>
          <a:bodyPr/>
          <a:p>
            <a:r>
              <a:rPr lang="zh-CN" altLang="en-US"/>
              <a:t>考虑最大值如果是偶数个，那么会每次被两个两个的取；如果是奇数个，那么会被先手立刻取走一个，变成偶数的情况。</a:t>
            </a:r>
            <a:endParaRPr lang="zh-CN" altLang="en-US"/>
          </a:p>
          <a:p>
            <a:r>
              <a:rPr lang="zh-CN" altLang="en-US"/>
              <a:t>故容易得到答案为（</a:t>
            </a:r>
            <a:r>
              <a:rPr lang="en-US" altLang="zh-CN"/>
              <a:t>c[i] </a:t>
            </a:r>
            <a:r>
              <a:rPr lang="zh-CN" altLang="en-US"/>
              <a:t>是价值为 </a:t>
            </a:r>
            <a:r>
              <a:rPr lang="en-US" altLang="zh-CN"/>
              <a:t>i </a:t>
            </a:r>
            <a:r>
              <a:rPr lang="zh-CN" altLang="en-US"/>
              <a:t>的物品个数）</a:t>
            </a:r>
            <a:endParaRPr lang="zh-CN" altLang="en-US"/>
          </a:p>
          <a:p>
            <a:endParaRPr lang="zh-CN" altLang="en-US"/>
          </a:p>
        </p:txBody>
      </p:sp>
      <p:sp>
        <p:nvSpPr>
          <p:cNvPr id="4" name="页脚占位符 3"/>
          <p:cNvSpPr>
            <a:spLocks noGrp="1"/>
          </p:cNvSpPr>
          <p:nvPr>
            <p:ph type="ftr" sz="quarter" idx="11"/>
          </p:nvPr>
        </p:nvSpPr>
        <p:spPr/>
        <p:txBody>
          <a:bodyPr/>
          <a:p>
            <a:r>
              <a:rPr lang="en-US" altLang="zh-CN" dirty="0"/>
              <a:t>ICPC 2021 Asia Jinan: Problem C</a:t>
            </a:r>
            <a:endParaRPr lang="zh-CN" altLang="en-US" dirty="0"/>
          </a:p>
        </p:txBody>
      </p:sp>
      <p:sp>
        <p:nvSpPr>
          <p:cNvPr id="5" name="灯片编号占位符 4"/>
          <p:cNvSpPr>
            <a:spLocks noGrp="1"/>
          </p:cNvSpPr>
          <p:nvPr>
            <p:ph type="sldNum" sz="quarter" idx="12"/>
          </p:nvPr>
        </p:nvSpPr>
        <p:spPr/>
        <p:txBody>
          <a:bodyPr/>
          <a:p>
            <a:fld id="{B33F7469-D28B-482F-B1B6-3B8E7CF51519}" type="slidenum">
              <a:rPr lang="zh-CN" altLang="en-US" smtClean="0"/>
            </a:fld>
            <a:endParaRPr lang="zh-CN" altLang="en-US" dirty="0"/>
          </a:p>
        </p:txBody>
      </p:sp>
      <p:pic>
        <p:nvPicPr>
          <p:cNvPr id="6" name="图片 5" descr="upload_post_object_v2_575445509"/>
          <p:cNvPicPr>
            <a:picLocks noChangeAspect="1"/>
          </p:cNvPicPr>
          <p:nvPr/>
        </p:nvPicPr>
        <p:blipFill>
          <a:blip r:embed="rId1"/>
          <a:stretch>
            <a:fillRect/>
          </a:stretch>
        </p:blipFill>
        <p:spPr>
          <a:xfrm>
            <a:off x="852230" y="2862960"/>
            <a:ext cx="4777964" cy="1503779"/>
          </a:xfrm>
          <a:prstGeom prst="rect">
            <a:avLst/>
          </a:prstGeom>
        </p:spPr>
      </p:pic>
      <p:sp>
        <p:nvSpPr>
          <p:cNvPr id="7" name="标题 1"/>
          <p:cNvSpPr>
            <a:spLocks noGrp="1"/>
          </p:cNvSpPr>
          <p:nvPr/>
        </p:nvSpPr>
        <p:spPr>
          <a:xfrm>
            <a:off x="8928460" y="425289"/>
            <a:ext cx="1800000" cy="700925"/>
          </a:xfrm>
          <a:prstGeom prst="rect">
            <a:avLst/>
          </a:prstGeom>
        </p:spPr>
        <p:txBody>
          <a:bodyPr vert="horz" lIns="91440" tIns="45720" rIns="91440" bIns="45720" rtlCol="0" anchor="ctr">
            <a:noAutofit/>
          </a:bodyPr>
          <a:lstStyle>
            <a:lvl1pPr algn="l" defTabSz="342900" rtl="0" eaLnBrk="1" latinLnBrk="0" hangingPunct="1">
              <a:spcBef>
                <a:spcPct val="0"/>
              </a:spcBef>
              <a:buNone/>
              <a:defRPr lang="zh-CN" altLang="en-US" sz="3600" b="0" i="0" kern="1200" baseline="0" dirty="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dirty="0"/>
              <a:t>题解</a:t>
            </a:r>
            <a:r>
              <a:rPr lang="en-US" altLang="zh-CN" dirty="0"/>
              <a:t>	</a:t>
            </a:r>
            <a:endParaRPr lang="en-US" altLang="zh-CN"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Insidemen</a:t>
            </a:r>
            <a:endParaRPr lang="zh-CN" altLang="en-US" dirty="0"/>
          </a:p>
        </p:txBody>
      </p:sp>
      <p:sp>
        <p:nvSpPr>
          <p:cNvPr id="3" name="页脚占位符 2"/>
          <p:cNvSpPr>
            <a:spLocks noGrp="1"/>
          </p:cNvSpPr>
          <p:nvPr>
            <p:ph type="ftr" sz="quarter" idx="11"/>
          </p:nvPr>
        </p:nvSpPr>
        <p:spPr/>
        <p:txBody>
          <a:bodyPr/>
          <a:lstStyle/>
          <a:p>
            <a:r>
              <a:rPr lang="en-US" altLang="zh-CN" dirty="0"/>
              <a:t>ICPC 2021 Asia Jinan: Problem E</a:t>
            </a:r>
            <a:endParaRPr lang="zh-CN" altLang="en-US" dirty="0"/>
          </a:p>
        </p:txBody>
      </p:sp>
      <p:sp>
        <p:nvSpPr>
          <p:cNvPr id="4" name="灯片编号占位符 3"/>
          <p:cNvSpPr>
            <a:spLocks noGrp="1"/>
          </p:cNvSpPr>
          <p:nvPr>
            <p:ph type="sldNum" sz="quarter" idx="12"/>
          </p:nvPr>
        </p:nvSpPr>
        <p:spPr/>
        <p:txBody>
          <a:bodyPr/>
          <a:lstStyle/>
          <a:p>
            <a:fld id="{B33F7469-D28B-482F-B1B6-3B8E7CF51519}" type="slidenum">
              <a:rPr lang="zh-CN" altLang="en-US" smtClean="0"/>
            </a:fld>
            <a:endParaRPr lang="zh-CN" altLang="en-US" dirty="0"/>
          </a:p>
        </p:txBody>
      </p:sp>
      <p:sp>
        <p:nvSpPr>
          <p:cNvPr id="5" name="内容占位符 4"/>
          <p:cNvSpPr>
            <a:spLocks noGrp="1"/>
          </p:cNvSpPr>
          <p:nvPr>
            <p:ph sz="quarter" idx="13"/>
          </p:nvPr>
        </p:nvSpPr>
        <p:spPr/>
        <p:txBody>
          <a:bodyPr/>
          <a:lstStyle/>
          <a:p>
            <a:r>
              <a:rPr lang="zh-CN" altLang="en-US" sz="2800" dirty="0"/>
              <a:t>圆环上的</a:t>
            </a:r>
            <a:r>
              <a:rPr lang="en-US" altLang="zh-CN" sz="2800" dirty="0"/>
              <a:t>n</a:t>
            </a:r>
            <a:r>
              <a:rPr lang="zh-CN" altLang="en-US" sz="2800" dirty="0"/>
              <a:t>个点之间有</a:t>
            </a:r>
            <a:r>
              <a:rPr lang="en-US" altLang="zh-CN" sz="2800" dirty="0"/>
              <a:t>m</a:t>
            </a:r>
            <a:r>
              <a:rPr lang="zh-CN" altLang="en-US" sz="2800" dirty="0"/>
              <a:t>条连边，若两条边</a:t>
            </a:r>
            <a:r>
              <a:rPr lang="en-US" altLang="zh-CN" sz="2800" dirty="0"/>
              <a:t>(a,b)(c,d)</a:t>
            </a:r>
            <a:r>
              <a:rPr lang="zh-CN" altLang="en-US" sz="2800" dirty="0"/>
              <a:t>在圆内相交则产生</a:t>
            </a:r>
            <a:r>
              <a:rPr lang="en-US" altLang="zh-CN" sz="2800" dirty="0"/>
              <a:t>(a</a:t>
            </a:r>
            <a:r>
              <a:rPr lang="zh-CN" altLang="en-US" sz="2800" dirty="0"/>
              <a:t>+</a:t>
            </a:r>
            <a:r>
              <a:rPr lang="en-US" altLang="zh-CN" sz="2800" dirty="0"/>
              <a:t>b)*(c</a:t>
            </a:r>
            <a:r>
              <a:rPr lang="zh-CN" altLang="en-US" sz="2800" dirty="0"/>
              <a:t>+</a:t>
            </a:r>
            <a:r>
              <a:rPr lang="en-US" altLang="zh-CN" sz="2800" dirty="0"/>
              <a:t>d)</a:t>
            </a:r>
            <a:r>
              <a:rPr lang="zh-CN" altLang="en-US" sz="2800" dirty="0"/>
              <a:t>的权值。挑选两点删除与其相连的所有边令剩余权值最大化。</a:t>
            </a:r>
            <a:endParaRPr lang="zh-CN" altLang="en-US" sz="2800" dirty="0"/>
          </a:p>
          <a:p>
            <a:r>
              <a:rPr lang="en-US" altLang="zh-CN" sz="2800" dirty="0"/>
              <a:t>1 &lt;</a:t>
            </a:r>
            <a:r>
              <a:rPr lang="zh-CN" altLang="en-US" sz="2800" dirty="0"/>
              <a:t>=</a:t>
            </a:r>
            <a:r>
              <a:rPr lang="en-US" altLang="zh-CN" sz="2800" dirty="0"/>
              <a:t> n &lt;</a:t>
            </a:r>
            <a:r>
              <a:rPr lang="zh-CN" altLang="en-US" sz="2800" dirty="0"/>
              <a:t>=</a:t>
            </a:r>
            <a:r>
              <a:rPr lang="en-US" altLang="zh-CN" sz="2800" dirty="0"/>
              <a:t> 10^3   1&lt;</a:t>
            </a:r>
            <a:r>
              <a:rPr lang="zh-CN" altLang="en-US" sz="2800" dirty="0"/>
              <a:t>=</a:t>
            </a:r>
            <a:r>
              <a:rPr lang="en-US" altLang="zh-CN" sz="2800" dirty="0"/>
              <a:t>m&lt;</a:t>
            </a:r>
            <a:r>
              <a:rPr lang="zh-CN" altLang="en-US" sz="2800" dirty="0"/>
              <a:t>=</a:t>
            </a:r>
            <a:r>
              <a:rPr lang="en-US" altLang="zh-CN" sz="2800" dirty="0"/>
              <a:t>10^5</a:t>
            </a:r>
            <a:endParaRPr lang="en-US" altLang="zh-CN" sz="2800" dirty="0"/>
          </a:p>
          <a:p>
            <a:endParaRPr lang="zh-CN" altLang="en-US" dirty="0"/>
          </a:p>
        </p:txBody>
      </p:sp>
      <p:sp>
        <p:nvSpPr>
          <p:cNvPr id="7" name="标题 1"/>
          <p:cNvSpPr>
            <a:spLocks noGrp="1"/>
          </p:cNvSpPr>
          <p:nvPr/>
        </p:nvSpPr>
        <p:spPr>
          <a:xfrm>
            <a:off x="8928460" y="425289"/>
            <a:ext cx="1800000" cy="700925"/>
          </a:xfrm>
          <a:prstGeom prst="rect">
            <a:avLst/>
          </a:prstGeom>
        </p:spPr>
        <p:txBody>
          <a:bodyPr vert="horz" lIns="91440" tIns="45720" rIns="91440" bIns="45720" rtlCol="0" anchor="ctr">
            <a:noAutofit/>
          </a:bodyPr>
          <a:lstStyle>
            <a:lvl1pPr algn="l" defTabSz="342900" rtl="0" eaLnBrk="1" latinLnBrk="0" hangingPunct="1">
              <a:spcBef>
                <a:spcPct val="0"/>
              </a:spcBef>
              <a:buNone/>
              <a:defRPr lang="zh-CN" altLang="en-US" sz="3600" b="0" i="0" kern="1200" baseline="0" dirty="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dirty="0"/>
              <a:t>题意</a:t>
            </a:r>
            <a:r>
              <a:rPr lang="en-US" altLang="zh-CN" dirty="0"/>
              <a:t>	</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Insidemen</a:t>
            </a:r>
            <a:endParaRPr lang="zh-CN" altLang="en-US" dirty="0"/>
          </a:p>
        </p:txBody>
      </p:sp>
      <p:sp>
        <p:nvSpPr>
          <p:cNvPr id="3" name="页脚占位符 2"/>
          <p:cNvSpPr>
            <a:spLocks noGrp="1"/>
          </p:cNvSpPr>
          <p:nvPr>
            <p:ph type="ftr" sz="quarter" idx="11"/>
          </p:nvPr>
        </p:nvSpPr>
        <p:spPr/>
        <p:txBody>
          <a:bodyPr/>
          <a:lstStyle/>
          <a:p>
            <a:r>
              <a:rPr lang="en-US" altLang="zh-CN" dirty="0"/>
              <a:t>ICPC 2021 Asia Jinan: Problem E</a:t>
            </a:r>
            <a:endParaRPr lang="zh-CN" altLang="en-US" dirty="0"/>
          </a:p>
        </p:txBody>
      </p:sp>
      <p:sp>
        <p:nvSpPr>
          <p:cNvPr id="4" name="灯片编号占位符 3"/>
          <p:cNvSpPr>
            <a:spLocks noGrp="1"/>
          </p:cNvSpPr>
          <p:nvPr>
            <p:ph type="sldNum" sz="quarter" idx="12"/>
          </p:nvPr>
        </p:nvSpPr>
        <p:spPr/>
        <p:txBody>
          <a:bodyPr/>
          <a:lstStyle/>
          <a:p>
            <a:fld id="{B33F7469-D28B-482F-B1B6-3B8E7CF51519}" type="slidenum">
              <a:rPr lang="zh-CN" altLang="en-US" smtClean="0"/>
            </a:fld>
            <a:endParaRPr lang="zh-CN" altLang="en-US" dirty="0"/>
          </a:p>
        </p:txBody>
      </p:sp>
      <p:sp>
        <p:nvSpPr>
          <p:cNvPr id="5" name="内容占位符 4"/>
          <p:cNvSpPr>
            <a:spLocks noGrp="1"/>
          </p:cNvSpPr>
          <p:nvPr>
            <p:ph sz="quarter" idx="13"/>
          </p:nvPr>
        </p:nvSpPr>
        <p:spPr/>
        <p:txBody>
          <a:bodyPr/>
          <a:lstStyle/>
          <a:p>
            <a:r>
              <a:rPr lang="zh-CN" altLang="en-US" sz="2800" dirty="0"/>
              <a:t>取定其中一个点后，对其他边可以用一维前缀和查询。</a:t>
            </a:r>
            <a:endParaRPr lang="zh-CN" altLang="en-US" sz="2800" dirty="0"/>
          </a:p>
          <a:p>
            <a:r>
              <a:rPr lang="zh-CN" altLang="en-US" sz="2800" dirty="0"/>
              <a:t>从而可以求出与某一个点相关的所有权值和，进而求出删点之前的权值和。</a:t>
            </a:r>
            <a:endParaRPr lang="zh-CN" altLang="en-US" sz="2800" dirty="0"/>
          </a:p>
          <a:p>
            <a:r>
              <a:rPr lang="zh-CN" altLang="en-US" sz="2800" dirty="0"/>
              <a:t>由于要删除两个，还要减出重复的部分。</a:t>
            </a:r>
            <a:endParaRPr lang="zh-CN" altLang="en-US" sz="2800" dirty="0"/>
          </a:p>
          <a:p>
            <a:r>
              <a:rPr lang="zh-CN" altLang="en-US" sz="2800" dirty="0"/>
              <a:t>时间复杂度</a:t>
            </a:r>
            <a:r>
              <a:rPr lang="en-US" altLang="zh-CN" sz="2800" dirty="0"/>
              <a:t>O(NM)</a:t>
            </a:r>
            <a:r>
              <a:rPr lang="zh-CN" altLang="en-US" sz="2800" dirty="0"/>
              <a:t>。</a:t>
            </a:r>
            <a:endParaRPr lang="zh-CN" altLang="en-US" dirty="0"/>
          </a:p>
        </p:txBody>
      </p:sp>
      <p:sp>
        <p:nvSpPr>
          <p:cNvPr id="6" name="标题 1"/>
          <p:cNvSpPr>
            <a:spLocks noGrp="1"/>
          </p:cNvSpPr>
          <p:nvPr/>
        </p:nvSpPr>
        <p:spPr>
          <a:xfrm>
            <a:off x="8928460" y="425289"/>
            <a:ext cx="1800000" cy="700925"/>
          </a:xfrm>
          <a:prstGeom prst="rect">
            <a:avLst/>
          </a:prstGeom>
        </p:spPr>
        <p:txBody>
          <a:bodyPr vert="horz" lIns="91440" tIns="45720" rIns="91440" bIns="45720" rtlCol="0" anchor="ctr">
            <a:noAutofit/>
          </a:bodyPr>
          <a:lstStyle>
            <a:lvl1pPr algn="l" defTabSz="342900" rtl="0" eaLnBrk="1" latinLnBrk="0" hangingPunct="1">
              <a:spcBef>
                <a:spcPct val="0"/>
              </a:spcBef>
              <a:buNone/>
              <a:defRPr lang="zh-CN" altLang="en-US" sz="3600" b="0" i="0" kern="1200" baseline="0" dirty="0">
                <a:solidFill>
                  <a:schemeClr val="tx1">
                    <a:lumMod val="85000"/>
                    <a:lumOff val="15000"/>
                  </a:schemeClr>
                </a:solidFill>
                <a:latin typeface="Calibri" panose="020F0502020204030204"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dirty="0"/>
              <a:t>题解</a:t>
            </a:r>
            <a:r>
              <a:rPr lang="en-US" altLang="zh-CN" dirty="0"/>
              <a:t>	</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封面">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内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微软雅黑+Arial">
      <a:majorFont>
        <a:latin typeface="Arial"/>
        <a:ea typeface="微软雅黑"/>
        <a:cs typeface=""/>
      </a:majorFont>
      <a:minorFont>
        <a:latin typeface="Arial"/>
        <a:ea typeface="微软雅黑"/>
        <a:cs typeface=""/>
      </a:minorFont>
    </a:fontScheme>
    <a:fmtScheme name="极端阴影">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657119C-6982-421D-8BA7-E74DEB70A7DA-1">
      <extobjdata type="E657119C-6982-421D-8BA7-E74DEB70A7DA" data="ewoJIkxhdGV4U3RyIiA6ICJcXHN1bSBcXGxpbWl0c197aT0wfV57eC0xfSBmKCgxNl5rLTEpaSkgXFxtb2QgMl57NjR9Igp9Cg=="/>
    </extobj>
    <extobj name="E657119C-6982-421D-8BA7-E74DEB70A7DA-2">
      <extobjdata type="E657119C-6982-421D-8BA7-E74DEB70A7DA" data="ewoJIkxhdGV4U3RyIiA6ICIxNl57a314IC0geCIKfQo="/>
    </extobj>
    <extobj name="E657119C-6982-421D-8BA7-E74DEB70A7DA-3">
      <extobjdata type="E657119C-6982-421D-8BA7-E74DEB70A7DA" data="ewoJIkxhdGV4U3RyIiA6ICJhX25hX3tuLTF9YV97bi0yfVxcY2RvdHMgYV8xYV8wIgp9Cg=="/>
    </extobj>
    <extobj name="E657119C-6982-421D-8BA7-E74DEB70A7DA-4">
      <extobjdata type="E657119C-6982-421D-8BA7-E74DEB70A7DA" data="ewoJIkxhdGV4U3RyIiA6ICJPKCA0XnttfSoxNl4yKm1uICsgOF57bX0gKiBuaykiCn0K"/>
    </extobj>
    <extobj name="E657119C-6982-421D-8BA7-E74DEB70A7DA-5">
      <extobjdata type="E657119C-6982-421D-8BA7-E74DEB70A7DA" data="ewoJIkxhdGV4U3RyIiA6ICIyXFxzdW1fe2k9MX1ee24tMX1hX2k9MihcXHN1bV97aT0xfV5uaS1hX24pPW4obisxKS0yYV9uPShuLTEpKG4rMiktMihhX24tMSkiCn0K"/>
    </extobj>
    <extobj name="E657119C-6982-421D-8BA7-E74DEB70A7DA-6">
      <extobjdata type="E657119C-6982-421D-8BA7-E74DEB70A7DA" data="ewoJIkxhdGV4U3RyIiA6ICIkMihcXHN1bV97aT0xfV57bi0yfWFfaSk9MihcXHN1bV97ST0xfV5uaS1hX3tuLTF9LVxcZnJhY3tuKzF9ezJ9KT0obi0yKShuKzIpLSgyYV97bi0xfS0zKSIKfQo="/>
    </extobj>
    <extobj name="E657119C-6982-421D-8BA7-E74DEB70A7DA-7">
      <extobjdata type="E657119C-6982-421D-8BA7-E74DEB70A7DA" data="ewoJIkxhdGV4U3RyIiA6ICJmW2ldIgp9Cg=="/>
    </extobj>
    <extobj name="E657119C-6982-421D-8BA7-E74DEB70A7DA-8">
      <extobjdata type="E657119C-6982-421D-8BA7-E74DEB70A7DA" data="ewoJIkxhdGV4U3RyIiA6ICJkW2ksal0iCn0K"/>
    </extobj>
    <extobj name="E657119C-6982-421D-8BA7-E74DEB70A7DA-9">
      <extobjdata type="E657119C-6982-421D-8BA7-E74DEB70A7DA" data="ewoJIkxhdGV4U3RyIiA6ICJqIgp9Cg=="/>
    </extobj>
    <extobj name="E657119C-6982-421D-8BA7-E74DEB70A7DA-10">
      <extobjdata type="E657119C-6982-421D-8BA7-E74DEB70A7DA" data="ewoJIkxhdGV4U3RyIiA6ICJkW2ksal0gPSBtaW5fe2s8aSxkW3BdPmkta30oZFtrLHBdICsgY1tqXSArIGZbYVtpXSAtIHdbcF0gLSB3W2pdXSArIG9mZnNldChrKzEsaS0xLHApKSIKfQo="/>
    </extobj>
    <extobj name="E657119C-6982-421D-8BA7-E74DEB70A7DA-11">
      <extobjdata type="E657119C-6982-421D-8BA7-E74DEB70A7DA" data="ewoJIkxhdGV4U3RyIiA6ICJPKG1eMm5eMikiCn0K"/>
    </extobj>
    <extobj name="E657119C-6982-421D-8BA7-E74DEB70A7DA-12">
      <extobjdata type="E657119C-6982-421D-8BA7-E74DEB70A7DA" data="ewoJIkxhdGV4U3RyIiA6ICJqPTAiCn0K"/>
    </extobj>
    <extobj name="E657119C-6982-421D-8BA7-E74DEB70A7DA-13">
      <extobjdata type="E657119C-6982-421D-8BA7-E74DEB70A7DA" data="ewoJIkxhdGV4U3RyIiA6ICIkTyhtKm5eMikkIgp9Cg=="/>
    </extobj>
    <extobj name="E657119C-6982-421D-8BA7-E74DEB70A7DA-14">
      <extobjdata type="E657119C-6982-421D-8BA7-E74DEB70A7DA" data="ewoJIkxhdGV4U3RyIiA6ICIkXFxzdW0gYVtpXSA8IDUwMDAwMCQiCn0K"/>
    </extobj>
    <extobj name="E657119C-6982-421D-8BA7-E74DEB70A7DA-15">
      <extobjdata type="E657119C-6982-421D-8BA7-E74DEB70A7DA" data="ewoJIkxhdGV4U3RyIiA6ICJ1Igp9Cg=="/>
    </extobj>
    <extobj name="E657119C-6982-421D-8BA7-E74DEB70A7DA-16">
      <extobjdata type="E657119C-6982-421D-8BA7-E74DEB70A7DA" data="ewoJIkxhdGV4U3RyIiA6ICJTW2ksdV0iCn0K"/>
    </extobj>
    <extobj name="E657119C-6982-421D-8BA7-E74DEB70A7DA-17">
      <extobjdata type="E657119C-6982-421D-8BA7-E74DEB70A7DA" data="ewoJIkxhdGV4U3RyIiA6ICIkcCQiCn0K"/>
    </extobj>
    <extobj name="E657119C-6982-421D-8BA7-E74DEB70A7DA-18">
      <extobjdata type="E657119C-6982-421D-8BA7-E74DEB70A7DA" data="ewoJIkxhdGV4U3RyIiA6ICIkdSQgIgp9Cg=="/>
    </extobj>
    <extobj name="E657119C-6982-421D-8BA7-E74DEB70A7DA-19">
      <extobjdata type="E657119C-6982-421D-8BA7-E74DEB70A7DA" data="ewoJIkxhdGV4U3RyIiA6ICIkZFtpLGpdID0gbWluX3t1PD1hW2ldfShTW2ksIHVdICsgY1tqXSArIGZbYVtpXSAtdS13W2pdXSkkICIKfQo="/>
    </extobj>
    <extobj name="E657119C-6982-421D-8BA7-E74DEB70A7DA-20">
      <extobjdata type="E657119C-6982-421D-8BA7-E74DEB70A7DA" data="ewoJIkxhdGV4U3RyIiA6ICIkTyhtKm4rXFxzdW0gYVtpXSAqbikkIgp9Cg=="/>
    </extobj>
    <extobj name="E657119C-6982-421D-8BA7-E74DEB70A7DA-21">
      <extobjdata type="E657119C-6982-421D-8BA7-E74DEB70A7DA" data="ewoJIkxhdGV4U3RyIiA6ICJcXHN1bV97a18xK2tfMitcXGNkb3RzK2tfblxcbGVxIFd9IChcXHByb2Rfe2k9MX1ee259a19pXntjX2l9KSIKfQo="/>
    </extobj>
    <extobj name="E657119C-6982-421D-8BA7-E74DEB70A7DA-22">
      <extobjdata type="E657119C-6982-421D-8BA7-E74DEB70A7DA" data="ewoJIkxhdGV4U3RyIiA6ICIkbiBcXGxlcSAxMF41OyBcXHN1bSBjX2lcXGxlcSAxMF41OyBXXFxsZXEgMTBeezE4fSQiCn0K"/>
    </extobj>
    <extobj name="E657119C-6982-421D-8BA7-E74DEB70A7DA-23">
      <extobjdata type="E657119C-6982-421D-8BA7-E74DEB70A7DA" data="ewoJIkxhdGV4U3RyIiA6ICJwKHgpPVxcc3VtX3tpXFxnZSAwfSBpXmEgeF5pPVxcc3VtX3tpXFxnZSAwfSAoXFxzdW1fe2s9MX1eYVxcbGVmdFxce1xcYmVnaW57YXJyYXl9e2N9YVxcXFwga1xcZW5ke2FycmF5fVxccmlnaHRcXH1pXntcXHVuZGVybGluZXtrfX0peF5pPVxcc3VtX3trPTF9XmFcXGxlZnRcXHtcXGJlZ2lue2FycmF5fXtjfWFcXFxcIGtcXGVuZHthcnJheX1cXHJpZ2h0XFx9IGshIFxcc3VtX3tpXFxnZSAwfSBcbntpXFxjaG9vc2Uga314Xmk9XFxzdW1fe2s9MX1eYVxcZnJhY3sxfXsoMS14KV57ay0xfX1cXGxlZnRcXHtcXGJlZ2lue2FycmF5fXtjfWFcXFxcIGtcXGVuZHthcnJheX1cXHJpZ2h0XFx9IGshPVxuXFxzdW1fe2s9MX1eYVxcZnJhY3soMS14KV57YS0oay0xKX19eygxLXgpXnthfX1cXGxlZnRcXHtcXGJlZ2lue2FycmF5fXtjfWFcXFxcIGtcXGVuZHthcnJheX1cXHJpZ2h0XFx9IGshXG5cblxuIgp9Cg=="/>
    </extobj>
    <extobj name="E657119C-6982-421D-8BA7-E74DEB70A7DA-24">
      <extobjdata type="E657119C-6982-421D-8BA7-E74DEB70A7DA" data="ewoJIkxhdGV4U3RyIiA6ICJcXGZyYWN7Rn17KDEteClee04rMX19Igp9Cg=="/>
    </extobj>
    <extobj name="E657119C-6982-421D-8BA7-E74DEB70A7DA-25">
      <extobjdata type="E657119C-6982-421D-8BA7-E74DEB70A7DA" data="ewoJIkxhdGV4U3RyIiA6ICJcXHN1bV97aT0wfV57XFxpbmZ0eX0gXFxmcmFje2YoaSl9e2khfSIKfQo="/>
    </extobj>
    <extobj name="E657119C-6982-421D-8BA7-E74DEB70A7DA-26">
      <extobjdata type="E657119C-6982-421D-8BA7-E74DEB70A7DA" data="ewoJIkxhdGV4U3RyIiA6ICJnKHgpPVxcc3VtX3tuIFxcZ2UgMH0gXFxmcmFje3hebn17biF9IFxcc3VtX3tpIFxcZ2UgMH0gXFxmcmFje2lebn17aSF9ID0gXFxzdW1fe2kgXFxnZSAwfSBcXGZyYWN7MX17aSF9IFxcc3VtX3tuIFxcZ2UgMH0gXFxmcmFjeyhpeClebn17biF9PVxcc3VtX3tpIFxcZ2UgMH1cXGZyYWN7ZV57aXh9fXtpIX0gPSBlXntlXnh9PWVee2VeeC0xfWUiCn0K"/>
    </extobj>
    <extobj name="E657119C-6982-421D-8BA7-E74DEB70A7DA-27">
      <extobjdata type="E657119C-6982-421D-8BA7-E74DEB70A7DA" data="ewoJIkxhdGV4U3RyIiA6ICJvZmZzZXQoaSxqLHApID0gd1xcc3VtX3t4PWl9XmogbWF4KDAsYVt4XS13W3BdKSIKfQo="/>
    </extobj>
    <extobj name="E657119C-6982-421D-8BA7-E74DEB70A7DA-28">
      <extobjdata type="E657119C-6982-421D-8BA7-E74DEB70A7DA" data="ewoJIkxhdGV4U3RyIiA6ICJwKHgpPVxcc3VtX3trPTF9XmFcXGxlZnRcXHtcXGJlZ2lue2FycmF5fXtjfWFcXFxcIGtcXGVuZHthcnJheX1cXHJpZ2h0XFx9IGshIFxcc3VtX3tpXFxnZSAwfSBcbntpXFxjaG9vc2Uga314Xmk9XFxzdW1fe2s9MX1eYVxcZnJhY3sxfXsoMS14KV57ay0xfX1cXGxlZnRcXHtcXGJlZ2lue2FycmF5fXtjfWFcXFxcIGtcXGVuZHthcnJheX1cXHJpZ2h0XFx9IGshPVxuXFxzdW1fe2s9MX1eYVxcZnJhY3soMS14KV57YS0oay0xKX19eygxLXgpXnthfX1cXGxlZnRcXHtcXGJlZ2lue2FycmF5fXtjfWFcXFxcIGtcXGVuZHthcnJheX1cXHJpZ2h0XFx9IGshXG5cblxuIgp9Cg=="/>
    </extobj>
    <extobj name="E657119C-6982-421D-8BA7-E74DEB70A7DA-29">
      <extobjdata type="E657119C-6982-421D-8BA7-E74DEB70A7DA" data="ewoJIkxhdGV4U3RyIiA6ICJwKHgpID0gXFxzdW1fe2kgXFxnZSAwfSBpXmEgeF5pIgp9Cg=="/>
    </extobj>
    <extobj name="E657119C-6982-421D-8BA7-E74DEB70A7DA-30">
      <extobjdata type="E657119C-6982-421D-8BA7-E74DEB70A7DA" data="ewoJIkxhdGV4U3RyIiA6ICJpXmEgPVxcc3VtX3trPTF9XmFcXGxlZnRcXHtcXGJlZ2lue2FycmF5fXtjfWFcXFxcIGtcXGVuZHthcnJheX1cXHJpZ2h0XFx9aV57XFx1bmRlcmxpbmV7a319Igp9Cg=="/>
    </extobj>
    <extobj name="E657119C-6982-421D-8BA7-E74DEB70A7DA-31">
      <extobjdata type="E657119C-6982-421D-8BA7-E74DEB70A7DA" data="ewoJIkxhdGV4U3RyIiA6ICJcXGZyYWN7Rn17KDEteClee04rMX19Igp9Cg=="/>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5810</Words>
  <Application>WPS 演示</Application>
  <PresentationFormat>宽屏</PresentationFormat>
  <Paragraphs>421</Paragraphs>
  <Slides>33</Slides>
  <Notes>9</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33</vt:i4>
      </vt:variant>
    </vt:vector>
  </HeadingPairs>
  <TitlesOfParts>
    <vt:vector size="50" baseType="lpstr">
      <vt:lpstr>Arial</vt:lpstr>
      <vt:lpstr>宋体</vt:lpstr>
      <vt:lpstr>Wingdings</vt:lpstr>
      <vt:lpstr>Calibri</vt:lpstr>
      <vt:lpstr>微软雅黑</vt:lpstr>
      <vt:lpstr>Wingdings 3</vt:lpstr>
      <vt:lpstr>Garamond</vt:lpstr>
      <vt:lpstr>Times New Roman</vt:lpstr>
      <vt:lpstr>Ebrima</vt:lpstr>
      <vt:lpstr>Wingdings 3</vt:lpstr>
      <vt:lpstr>Arial Unicode MS</vt:lpstr>
      <vt:lpstr>等线</vt:lpstr>
      <vt:lpstr>Lucida Sans</vt:lpstr>
      <vt:lpstr>Century Gothic</vt:lpstr>
      <vt:lpstr>Cambria Math</vt:lpstr>
      <vt:lpstr>封面</vt:lpstr>
      <vt:lpstr>内容</vt:lpstr>
      <vt:lpstr>2021 ICPC Asia Jinan 题解</vt:lpstr>
      <vt:lpstr>Space Station</vt:lpstr>
      <vt:lpstr>Space Station</vt:lpstr>
      <vt:lpstr>Monitor Area</vt:lpstr>
      <vt:lpstr>Monitor Area</vt:lpstr>
      <vt:lpstr>Optimal Strategy</vt:lpstr>
      <vt:lpstr>Optimal Strategy</vt:lpstr>
      <vt:lpstr>Insidemen</vt:lpstr>
      <vt:lpstr>Insidemen</vt:lpstr>
      <vt:lpstr>Arithmetic Sequence</vt:lpstr>
      <vt:lpstr>Arithmetic Sequence</vt:lpstr>
      <vt:lpstr>Arithmetic Sequence</vt:lpstr>
      <vt:lpstr>Neural Network Counting</vt:lpstr>
      <vt:lpstr>Neural Network Counting</vt:lpstr>
      <vt:lpstr>Neural Network Counting</vt:lpstr>
      <vt:lpstr>Neural Network Counting</vt:lpstr>
      <vt:lpstr>Happy Alice</vt:lpstr>
      <vt:lpstr>Happy Alice</vt:lpstr>
      <vt:lpstr>Game Coin</vt:lpstr>
      <vt:lpstr>Game Coin</vt:lpstr>
      <vt:lpstr>Game Coin</vt:lpstr>
      <vt:lpstr>Game Coin</vt:lpstr>
      <vt:lpstr>Permutation Pair</vt:lpstr>
      <vt:lpstr>Permutation Pair</vt:lpstr>
      <vt:lpstr>Determinant</vt:lpstr>
      <vt:lpstr>Determinant</vt:lpstr>
      <vt:lpstr>Search For Mafuyu</vt:lpstr>
      <vt:lpstr>Search For Mafuyu</vt:lpstr>
      <vt:lpstr>Strange Series</vt:lpstr>
      <vt:lpstr>Strange Series</vt:lpstr>
      <vt:lpstr>Coloring Rectangles</vt:lpstr>
      <vt:lpstr>Coloring Rectangles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 ICPC Asia Jinan 题解</dc:title>
  <dc:creator>L. Guojie</dc:creator>
  <cp:lastModifiedBy>kcz</cp:lastModifiedBy>
  <cp:revision>9</cp:revision>
  <dcterms:created xsi:type="dcterms:W3CDTF">2021-11-14T02:47:20Z</dcterms:created>
  <dcterms:modified xsi:type="dcterms:W3CDTF">2021-11-14T07:28:01Z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D3CE46668306427890819EAD16F8672F</vt:lpwstr>
  </property>
  <property fmtid="{D5CDD505-2E9C-101B-9397-08002B2CF9AE}" pid="3" name="KSOProductBuildVer">
    <vt:lpwstr>2052-11.1.0.9914</vt:lpwstr>
  </property>
</Properties>
</file>