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8" r:id="rId2"/>
    <p:sldId id="339" r:id="rId3"/>
    <p:sldId id="342" r:id="rId4"/>
    <p:sldId id="338" r:id="rId5"/>
    <p:sldId id="312" r:id="rId6"/>
    <p:sldId id="324" r:id="rId7"/>
    <p:sldId id="325" r:id="rId8"/>
    <p:sldId id="326" r:id="rId9"/>
    <p:sldId id="318" r:id="rId10"/>
    <p:sldId id="320" r:id="rId11"/>
    <p:sldId id="322" r:id="rId12"/>
    <p:sldId id="327" r:id="rId13"/>
    <p:sldId id="328" r:id="rId14"/>
    <p:sldId id="330" r:id="rId15"/>
    <p:sldId id="331" r:id="rId16"/>
    <p:sldId id="333" r:id="rId17"/>
    <p:sldId id="323" r:id="rId18"/>
    <p:sldId id="317" r:id="rId19"/>
    <p:sldId id="319" r:id="rId20"/>
    <p:sldId id="309" r:id="rId21"/>
    <p:sldId id="315" r:id="rId22"/>
    <p:sldId id="335" r:id="rId23"/>
    <p:sldId id="316" r:id="rId24"/>
    <p:sldId id="334" r:id="rId25"/>
    <p:sldId id="336" r:id="rId26"/>
    <p:sldId id="337" r:id="rId27"/>
    <p:sldId id="341" r:id="rId28"/>
    <p:sldId id="340" r:id="rId29"/>
    <p:sldId id="343" r:id="rId30"/>
    <p:sldId id="304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101"/>
    <a:srgbClr val="279CC2"/>
    <a:srgbClr val="74C79B"/>
    <a:srgbClr val="F05422"/>
    <a:srgbClr val="32353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B7A8-4248-44DA-84B7-51C7910F73DB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92CDB-6D0E-4854-B9FF-695B9FD76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1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7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7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60737" y="2907506"/>
            <a:ext cx="2422525" cy="24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场</a:t>
            </a:r>
            <a:r>
              <a:rPr lang="en-US" altLang="zh-CN" dirty="0"/>
              <a:t>-</a:t>
            </a:r>
            <a:r>
              <a:rPr lang="zh-CN" altLang="en-US" dirty="0"/>
              <a:t>出题人姓名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44" y="195515"/>
            <a:ext cx="8019825" cy="751156"/>
          </a:xfr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57175" y="1185863"/>
            <a:ext cx="8629650" cy="36290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6286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ea"/>
                <a:ea typeface="+mn-ea"/>
              </a:defRPr>
            </a:lvl2pPr>
            <a:lvl3pPr marL="685800" indent="0">
              <a:lnSpc>
                <a:spcPct val="120000"/>
              </a:lnSpc>
              <a:buNone/>
              <a:defRPr sz="1400">
                <a:latin typeface="+mn-ea"/>
                <a:ea typeface="+mn-ea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1"/>
            <a:r>
              <a:rPr lang="zh-CN" altLang="en-US" dirty="0"/>
              <a:t>内容</a:t>
            </a:r>
            <a:endParaRPr lang="en-US" altLang="zh-CN" dirty="0"/>
          </a:p>
        </p:txBody>
      </p:sp>
      <p:sp>
        <p:nvSpPr>
          <p:cNvPr id="5" name="椭圆 4"/>
          <p:cNvSpPr/>
          <p:nvPr userDrawn="1"/>
        </p:nvSpPr>
        <p:spPr>
          <a:xfrm>
            <a:off x="234801" y="440185"/>
            <a:ext cx="252730" cy="252730"/>
          </a:xfrm>
          <a:prstGeom prst="ellipse">
            <a:avLst/>
          </a:prstGeom>
          <a:solidFill>
            <a:srgbClr val="27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89031" y="439519"/>
            <a:ext cx="162636" cy="162636"/>
          </a:xfrm>
          <a:prstGeom prst="ellipse">
            <a:avLst/>
          </a:prstGeom>
          <a:solidFill>
            <a:srgbClr val="FF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19" y="2005153"/>
            <a:ext cx="6479382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牛客竞赛</a:t>
            </a:r>
            <a:r>
              <a:rPr lang="en-US" altLang="zh-CN" dirty="0"/>
              <a:t>PPT</a:t>
            </a:r>
            <a:r>
              <a:rPr lang="zh-CN" altLang="en-US" dirty="0"/>
              <a:t>标题位置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1803" y="1820594"/>
            <a:ext cx="6479382" cy="7511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牛客暑期多校训练营第一场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60738" y="2907506"/>
            <a:ext cx="2886382" cy="242888"/>
          </a:xfrm>
        </p:spPr>
        <p:txBody>
          <a:bodyPr/>
          <a:lstStyle/>
          <a:p>
            <a:r>
              <a:rPr lang="en-US" altLang="zh-CN" dirty="0"/>
              <a:t>Jiangshibiao Altria-</a:t>
            </a:r>
            <a:r>
              <a:rPr lang="en-US" altLang="zh-CN" dirty="0" err="1"/>
              <a:t>PenDragon</a:t>
            </a:r>
            <a:r>
              <a:rPr lang="en-US" altLang="zh-CN" dirty="0"/>
              <a:t> ZYB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C: Cut the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6872587" cy="3286245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如何求一棵树的最长上升子序列长度？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树上最长上升子序列可以用线段树合并来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log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 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求。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每个点维护两个数组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f, g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f[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],g[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分别表示子树内，结尾权值为 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时最长上升和最长下降子序列的长度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自底向上进行线段树合并，并维护答案。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5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6872587" cy="3286245"/>
              </a:xfrm>
              <a:blipFill>
                <a:blip r:embed="rId2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03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6872587" cy="3286245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考虑删点模型</a:t>
                </a: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1.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先在原树上求出最长链，要想答案更优，删除的点必须是链上的点，因此可以尝试删除链的中点，再求一条最长链。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2.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要想答案比之前都更优，则删除的点必须在之前所有答案链的交集内。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因为若干条链的交集一定还是一条链，所以可以继续尝试删除链的中点，再求一条最长链。重复此操作直到所有答案链的交集为空，最多需要求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log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次，时间复杂度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 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i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log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𝑁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。</a:t>
                </a:r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该模型的思考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满足一下性质的黑盒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F(S)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可以套用这个删点模型。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1. F(S)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求的是树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里某条链的函数最大值。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2. F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满足：若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T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是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的子树，则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F(T) &lt;= F(S)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6872587" cy="3286245"/>
              </a:xfrm>
              <a:blipFill>
                <a:blip r:embed="rId2"/>
                <a:stretch>
                  <a:fillRect l="-355" r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C: Cut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9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D: Determine the Photo Position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6" y="1185863"/>
            <a:ext cx="7102786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题目大意</a:t>
            </a: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给出一个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n*n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01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矩阵，要用一个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1*m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的矩阵去覆盖一段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，问方案数。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考察内容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签到</a:t>
            </a:r>
          </a:p>
        </p:txBody>
      </p:sp>
    </p:spTree>
    <p:extLst>
      <p:ext uri="{BB962C8B-B14F-4D97-AF65-F5344CB8AC3E}">
        <p14:creationId xmlns:p14="http://schemas.microsoft.com/office/powerpoint/2010/main" val="68300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E: 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scape along Water Pipes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6" y="1185863"/>
            <a:ext cx="7102786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题目大意</a:t>
            </a: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给出一个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n*m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的水管图，要从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(1,1)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顶部走到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2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n,m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底部。每走一步前，可以选择一个管道集合旋转相同的角度。要求在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20nm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步前走到终点或者输出无解。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考察内容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模拟能力，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957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6872587" cy="3286245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整个图可视为无状态的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虽然每个格子有当前的角度，但是旋转操作的任意性使得你无须关注每个格子当前的状态（当然输出答案的时候需要继承状态的）。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既然是无状态的，总情况从指数级降低成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120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。</m:t>
                    </m:r>
                  </m:oMath>
                </a14:m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一些碎碎念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集合选取没有意义，每次只要旋转下一个要去的格子就行了。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理论经过的格子数是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4nm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，操作数是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8nm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，因为到达每个格子时有四种方向。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对所有状态进行记忆化搜索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/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宽搜。输出方案的时候需要模拟一下方向。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6872587" cy="3286245"/>
              </a:xfrm>
              <a:blipFill rotWithShape="0">
                <a:blip r:embed="rId2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A1F57180-8505-40F5-ACDA-47F0B6B1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E: 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scape along Water 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9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F: F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 3-friendly Numbers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6" y="1185863"/>
            <a:ext cx="7102786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题目大意</a:t>
            </a: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定义一个自然数是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3-friendly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的，如果它存在一个子串（允许前导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）是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3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的倍数。多组数据，求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L~R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3-friendly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的数的个数。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考察内容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数位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（？），暴力</a:t>
            </a:r>
          </a:p>
        </p:txBody>
      </p:sp>
    </p:spTree>
    <p:extLst>
      <p:ext uri="{BB962C8B-B14F-4D97-AF65-F5344CB8AC3E}">
        <p14:creationId xmlns:p14="http://schemas.microsoft.com/office/powerpoint/2010/main" val="349169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5" y="1185863"/>
            <a:ext cx="6872587" cy="328624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一看就想用数位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~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限制比较少，数位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的思路还是挺明显的。比如记录到某个位置 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sum[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j,i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]%3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=0/1/2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的情况是否能满足，其中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 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之前的某个位置。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n&gt;=100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时必然合法</a:t>
            </a:r>
          </a:p>
          <a:p>
            <a:pPr marL="342900" lvl="1" indent="0">
              <a:buNone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从上述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DP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式子里稍作推理就会发现，根据鸽笼原理，只要位数不少于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位，必然出现一组前缀和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%3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相同的位置，所以他们这段区间必然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%3 = 0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不允许前导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也能得出一样的结论。因为只要出现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，单个的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就直接合法了。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这样我们只要对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&lt;100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暴力即可。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F: F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 3-friendly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G: Game of Swapping Numbers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6" y="1185863"/>
            <a:ext cx="7102786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题目大意</a:t>
            </a: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给定序列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A,B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，需要交换恰好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中两个不同的数，使得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A,B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每个位置的绝对差值和最大。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N &lt;= 100000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考察内容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贪心，结论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428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G: Game of Swapping Numbers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5" y="1185863"/>
            <a:ext cx="6872587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最优解性质</a:t>
            </a:r>
          </a:p>
          <a:p>
            <a:pPr marL="342900" lvl="1" indent="0">
              <a:buNone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考虑任意一个最优解，我们把交换后的数字重新放回原来的位置，相当于为每一个元素分配了它在答案中的符号。比如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A={0, 3}, B = {1, 2}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，最优解符号分配是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A={-0,+3}, B={-1,+2}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考察符合要求的解符号分配规则，其实只要满足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A, B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中正号总和和负号总和相等，而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各自的正负号可以不一样。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注意：有可能出现正负号和实际绝对值相反的情况，但是如果交换这一对正负号，只会使得解变优，所以在题目求最优的前提下，正负号是可以随意分配的。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假设我们能任意指定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来求最优解，相当于是把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A, B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合在一起排序，取最大的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个填正号，最小的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个填符号即可。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最少步数得到最优解</a:t>
            </a:r>
          </a:p>
          <a:p>
            <a:pPr marL="342900" lvl="1" indent="0">
              <a:buNone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考虑每一对元素 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A_i,B_i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，若它们符号不同，则直接忽略这一对元素；否则，一对都是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的元素需要和一对都是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的元素进行交换才能尽快达到最优解。</a:t>
            </a:r>
          </a:p>
        </p:txBody>
      </p:sp>
    </p:spTree>
    <p:extLst>
      <p:ext uri="{BB962C8B-B14F-4D97-AF65-F5344CB8AC3E}">
        <p14:creationId xmlns:p14="http://schemas.microsoft.com/office/powerpoint/2010/main" val="224369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G: Game of Swapping Numbers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5" y="1185863"/>
            <a:ext cx="6872587" cy="328624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n&gt;2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时，恰好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步与至多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步是等价的</a:t>
            </a:r>
          </a:p>
          <a:p>
            <a:pPr marL="342900" lvl="1" indent="0">
              <a:buNone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当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n&gt;2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中一定至少存在两个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号或两个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号，此时如果我们交换这两个符号对应的数，则并不会使得原问题的解变得更劣。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n=2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需要特殊判断。</a:t>
            </a: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求最优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对换解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考虑对于 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A_i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A_j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，如果需要答案变优，则需要两个区间没有交，变优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2*[min(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A_i,B_i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 - max(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A_j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B_j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)]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将所有的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min(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A_i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B_i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max(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A_i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B_i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排序，依次取前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大相减取和即可。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25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比赛结果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B0869E-6951-4306-8B6B-0820522E14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92"/>
          <a:stretch/>
        </p:blipFill>
        <p:spPr>
          <a:xfrm>
            <a:off x="1493473" y="1120837"/>
            <a:ext cx="5544355" cy="31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5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H: Hash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6" y="1185863"/>
                <a:ext cx="6827826" cy="3629025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:r>
                  <a:rPr 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给定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n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个互不相同的数，找一个最小的模域，使得它们在这个模域下互不相同。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n 500000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考察内容</a:t>
                </a:r>
              </a:p>
              <a:p>
                <a:pPr marL="342900" lvl="1" indent="0"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简单数论，卷积</a:t>
                </a:r>
              </a:p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解法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考虑两个数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与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b, a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与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b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模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m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余数相同，当且仅当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|a-b|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能被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m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整除。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问题转化为找到最小的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m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，其不是任意一个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|a_i - 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a_j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|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的约数。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由于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 &lt;=  |a_i - a_j| &lt;= 500000,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如果我们知道每一种差值是否存在，只需要直接枚举每个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m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以及其倍数即可在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O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𝑁</m:t>
                    </m:r>
                    <m:r>
                      <m:rPr>
                        <m:sty m:val="p"/>
                      </m:rP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log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的时间寻找最优解。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为数值 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是否存在，将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𝑃</m:t>
                    </m:r>
                  </m:oMath>
                </a14:m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{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500000−0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500000−1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,…,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sz="120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}</m:t>
                    </m:r>
                  </m:oMath>
                </a14:m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卷积，判断对应位置是否大于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0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以确认每一种差值是否存在。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利用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FFT/NTT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加速上述过程。总复杂度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O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𝑁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log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𝑁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6" y="1185863"/>
                <a:ext cx="6827826" cy="3629025"/>
              </a:xfrm>
              <a:blipFill rotWithShape="0">
                <a:blip r:embed="rId2"/>
                <a:stretch>
                  <a:fillRect l="-357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/>
              <a:t>I: Increasing Subsequence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5" y="1185863"/>
            <a:ext cx="6884160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题目大意</a:t>
            </a: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给出排列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，两个人轮流取数，每次取的数需要在之前该人取数的右边，且比当前取出来所有的数都要大。所有当前可选的数都将等概率随机的被当前决策人选中。问两个人期望取数的轮数。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N &lt;= 5000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考察内容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动态规划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/>
              <a:t>I: Increasing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2">
                <a:extLst>
                  <a:ext uri="{FF2B5EF4-FFF2-40B4-BE49-F238E27FC236}">
                    <a16:creationId xmlns:a16="http://schemas.microsoft.com/office/drawing/2014/main" id="{5547C1FB-57CD-40EE-801C-37D0FF24B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175" y="1185863"/>
                <a:ext cx="6864842" cy="3629025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12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600" b="1" kern="120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lvl1pPr>
                <a:lvl2pPr marL="628650" indent="-2857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lvl2pPr>
                <a:lvl3pPr marL="685800" indent="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10287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解法</a:t>
                </a:r>
              </a:p>
              <a:p>
                <a:pPr marL="342900" lvl="1" indent="0"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我们希望设计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DP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能够表示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所有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</a:t>
                </a:r>
                <a:r>
                  <a:rPr lang="en-US" altLang="zh-CN" sz="1200" b="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i,j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)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局面出现的概率之和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令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表示第一个人上一轮选了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，第二个人上一轮选了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，当前是第二个人选，这个局面出现的概率。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g[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][j]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则表示当前是第一个人选的局面出现的概率。</a:t>
                </a:r>
              </a:p>
              <a:p>
                <a:pPr marL="342900" lvl="1" indent="0"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以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转移为例，枚举一个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k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使得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k&gt;j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且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a[k] &gt; a[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], a[k] &gt; a[j],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则：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                        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g[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][k] += g[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][j] / 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cnt</a:t>
                </a:r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其中 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cnt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表示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 &lt;= l &lt;= n, a[l] &gt; a[j],a[l] &gt; a[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的数量。</a:t>
                </a:r>
              </a:p>
              <a:p>
                <a:pPr marL="342900" lvl="1" indent="0"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直接做的复杂度是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5" name="文本占位符 2">
                <a:extLst>
                  <a:ext uri="{FF2B5EF4-FFF2-40B4-BE49-F238E27FC236}">
                    <a16:creationId xmlns:a16="http://schemas.microsoft.com/office/drawing/2014/main" id="{5547C1FB-57CD-40EE-801C-37D0FF24B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1185863"/>
                <a:ext cx="6864842" cy="3629025"/>
              </a:xfrm>
              <a:prstGeom prst="rect">
                <a:avLst/>
              </a:prstGeom>
              <a:blipFill>
                <a:blip r:embed="rId3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98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6864842" cy="3629025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解法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观察转移式和选数的方法，我们发现每次选择的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k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事实上只需要关注另一个人上一个选的数的大小。于是我们稍微改变动态规划状态的含义。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令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f[i][j]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表示第一个人上一个选了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，当前是第二个人选，且第二个人需要选一个位置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&gt;=j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的数，这样的局面出现的概率。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考虑新状态的转移，当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a[j] &gt; a[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时，将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f[i][j]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转移给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g[i][j],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同时，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f[i][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j+1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也可以从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f[i][j]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转移过来。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计算答案时，当且仅当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f[i][j]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转移到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g[i][j],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或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g[i][j]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转移到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f[i][j]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时，才将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f[i][j]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或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g[i][j]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计入到答案中，因为只有这样的转移表示一个新的局面形成。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对于概率的计算，可以在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f[i][j]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转移到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g[i][j]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上时直接除以 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&lt;= l &lt;= n, a[l] &gt; a[j]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的数量，这一数量可以通过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的预处理直接完成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的询问。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6864842" cy="3629025"/>
              </a:xfrm>
              <a:blipFill>
                <a:blip r:embed="rId3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/>
              <a:t>I: Increasing Subsequence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J: J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ourney of Railway Stations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6" y="1185863"/>
            <a:ext cx="7102786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题目大意</a:t>
            </a: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一段路上有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个点，每个点有一个合法时间段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en-US" altLang="zh-CN" sz="12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u_i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12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v_i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，相邻两个点有一个长度。每次问，在 </a:t>
            </a:r>
            <a:r>
              <a:rPr lang="en-US" altLang="zh-CN" sz="12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u_i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的时间从 </a:t>
            </a:r>
            <a:r>
              <a:rPr lang="en-US" altLang="zh-CN" sz="12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出发后，能否依次经过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i+1~j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的所有点，使得到达时间满足每个点的合法区间（如果提前到可以等待，迟到了失败了）。同时还可能修改一段路的长度，或者修改一个点的合法时间段。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N, Q &lt;= 1000000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考察内容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数据结构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836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J: J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ourney of Railway Stations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81369" y="1418399"/>
                <a:ext cx="4907252" cy="2510373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解法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设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f(l, r, x)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表示起点是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，初始时间是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x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，一路走到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r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后的时间。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对于单个点，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f(l, l, x)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满足以下函数图像。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而两个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f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函数合并后依然满足这个图像。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所以我们只需要在线段树的每个节点维护当前函数两段的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x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以及平的那一段的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y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值。合并时始终维护 </a:t>
                </a:r>
                <a:r>
                  <a:rPr lang="en-US" altLang="zh-CN" sz="1200" b="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x_1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, </a:t>
                </a:r>
                <a:r>
                  <a:rPr lang="en-US" altLang="zh-CN" sz="1200" b="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x_2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, y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修改是线段树的基本操作。复杂度是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𝑁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log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𝑁</m:t>
                        </m:r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。</m:t>
                    </m:r>
                  </m:oMath>
                </a14:m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81369" y="1418399"/>
                <a:ext cx="4907252" cy="2510373"/>
              </a:xfr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1EFE9BC-F650-4169-B751-A69F1859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37" y="1814538"/>
            <a:ext cx="2242112" cy="171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14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J: J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ourney of Railway Stations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81369" y="1418399"/>
                <a:ext cx="6344434" cy="2510373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解法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2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考虑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(l, r)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的询问所有的限制条件。我们以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(1, 3)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举例，即：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𝑢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≤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max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≤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max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max</m:t>
                        </m:r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≤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现在我们设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𝑢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′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𝑢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+1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+…+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𝑛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−1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,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′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  <m:r>
                          <a:rPr lang="en-US" altLang="zh-CN" sz="1200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+…+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𝑛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现在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(l, r)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的限制变成了：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𝑢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′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≤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′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max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≤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′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max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≤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线段树维护当前区间是否可行、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u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的最大值和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v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的最小值，复杂度是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𝑁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log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𝑁</m:t>
                        </m:r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。</m:t>
                    </m:r>
                  </m:oMath>
                </a14:m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81369" y="1418399"/>
                <a:ext cx="6344434" cy="2510373"/>
              </a:xfrm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65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6" y="1185863"/>
            <a:ext cx="7102786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题目大意</a:t>
            </a: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随机生成一个权值范围为 </a:t>
            </a:r>
            <a:r>
              <a:rPr lang="en-US" altLang="zh-CN" sz="12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0~n-1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的序列，你要用 </a:t>
            </a:r>
            <a:r>
              <a:rPr lang="en-US" altLang="zh-CN" sz="1200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0~n-1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去和它匹配，匹配函数是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sqrt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要求平均情况下和标准值偏差不能超过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4%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考察内容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贪心，乱搞，匹配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87804FE-7628-4B91-B060-F0C62DA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K: Knowledge Test about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74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K: Knowledge Test about Match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490" y="1025593"/>
                <a:ext cx="6344434" cy="3102085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一些提示</a:t>
                </a: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根号的凹凸性和常见函数相反，所以这题很难不通过匹配去求最优解。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主要要强调的是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sort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，直接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sort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其实是一个很糟糕的举动，因为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sqrt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的导函数随着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x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的增大值越来越小，而你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sort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后很可能是层次不齐的情况，其实反而增大了函数和。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举一个例子：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{1,2,3}, {0,1,2}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(1,1), (2,2), (0, 3)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会比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sort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的结果好很多。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在题目保证数据随机的情况下，本地可以模拟实际数据并测试正确率。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 在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WA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和 </a:t>
                </a:r>
                <a:r>
                  <a:rPr lang="en-US" altLang="zh-CN" sz="1200" b="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TLE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之间的抉择：由于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KM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的复杂度是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，可以选择小数据 </a:t>
                </a:r>
                <a:r>
                  <a:rPr lang="en-US" altLang="zh-CN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KM </a:t>
                </a:r>
                <a:r>
                  <a:rPr lang="zh-CN" altLang="en-US" sz="12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大数据贪心，以最优化平均偏差。</a:t>
                </a: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12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490" y="1025593"/>
                <a:ext cx="6344434" cy="3102085"/>
              </a:xfrm>
              <a:blipFill>
                <a:blip r:embed="rId2"/>
                <a:stretch>
                  <a:fillRect l="-384" r="-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004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K: Knowledge Test about Match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8490" y="1025594"/>
            <a:ext cx="6344434" cy="1472907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一些提示</a:t>
            </a:r>
          </a:p>
          <a:p>
            <a:pPr marL="0" indent="0">
              <a:buNone/>
            </a:pP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std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使用的贪心做法：从小到大枚举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，每次贪心去看是否存在两数差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=d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的数对，如果存在就暴力匹配上去。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下面展示了一个验题人的神奇做法。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C3413-357A-41E4-8542-A0C0FFCE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72" y="2777527"/>
            <a:ext cx="5359053" cy="14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比赛结果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B15E94-1F6F-4BBC-96BB-9055C97E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41" y="1113508"/>
            <a:ext cx="3682955" cy="31568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3DE1B7-4F95-4820-96C2-45C6BDCD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53" y="1113508"/>
            <a:ext cx="3660027" cy="31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65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4" y="189710"/>
            <a:ext cx="2177006" cy="783020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一些出题感受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6" y="1185863"/>
            <a:ext cx="4797782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难度要求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略低于区域赛难度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有个位数的队伍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AK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比较好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组织题目情况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很早组好了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idea</a:t>
            </a:r>
          </a:p>
          <a:p>
            <a:pPr marL="342900" lvl="1" indent="0"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编入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contest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时去掉了一道中等题，加上了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</a:p>
          <a:p>
            <a:pPr marL="342900" lvl="1" indent="0"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验题队伍验完后，打算再调低点难度，删了最难的一题补了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</a:p>
          <a:p>
            <a:pPr marL="342900" lvl="1" indent="0">
              <a:buNone/>
            </a:pP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给未来出题人调低难度的建议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删一道最难，放一道签到，榜就好看啦！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None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08F11A-366C-475B-8223-C9064627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76" y="729670"/>
            <a:ext cx="1950758" cy="1842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D5DD77-D71F-4007-98C2-2099F12D8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31" y="860294"/>
            <a:ext cx="2120027" cy="828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328C37-DC3C-48D0-B368-5DCBDE504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12" y="1957388"/>
            <a:ext cx="2243136" cy="6143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FF3F98-1881-4D55-A84D-CD048A35B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3" y="2762076"/>
            <a:ext cx="30099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3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A: A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lice and Bob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6" y="1185863"/>
            <a:ext cx="7102786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题目大意</a:t>
            </a: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两人博弈，每次一个人从一堆中拿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个，同时从另一堆拿 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 * s(s &gt;= 0)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个，问谁先不能拿。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10000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组数据，</a:t>
            </a: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 &lt;= 5000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考察内容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博弈，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sg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函数优化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6872587" cy="3286245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暴力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SG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设 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sg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[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][j]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表示第一堆是 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且第二堆是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时的 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sg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函数，直接模拟所有取石子转移。注意有一维枚举的是倍数，所以总复杂度是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log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𝑁</m:t>
                        </m:r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底下跑一段时间可以跑完 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N=5000</a:t>
                </a: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结论：如果某堆石子数量是 </a:t>
                </a:r>
                <a:r>
                  <a:rPr lang="en-US" altLang="zh-CN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，另一堆石子最多只有一种数量满足后手胜。</a:t>
                </a:r>
              </a:p>
              <a:p>
                <a:pPr marL="342900" lvl="1" indent="0">
                  <a:buNone/>
                </a:pP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可以找规律或者证明得到。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反证法：假设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, p)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和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, q)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都是后手必胜，且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q &gt; p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。那么在状态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, q)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时，先手可以在第二堆选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q-p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个，第一堆选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0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个，转移到后手胜的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, p)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，说明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, q)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是先手胜，矛盾。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知道这个结论后，我们可以直接记录所有后手胜的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pair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，每次对于一个 </a:t>
                </a:r>
                <a:r>
                  <a:rPr lang="en-US" altLang="zh-CN" sz="120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，根据之前的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pair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去推导是否有一个满足后手胜的搭配 </a:t>
                </a: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。复杂度是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log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𝑁</m:t>
                        </m:r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，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实际</m:t>
                    </m:r>
                  </m:oMath>
                </a14:m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速度近似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𝑁</m:t>
                        </m:r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None/>
                </a:pPr>
                <a:r>
                  <a:rPr lang="en-US" altLang="zh-CN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2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当然也可以利用这个结论去很方便地打表。</a:t>
                </a:r>
                <a:endParaRPr lang="en-US" altLang="zh-CN" sz="12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6872587" cy="3286245"/>
              </a:xfrm>
              <a:blipFill>
                <a:blip r:embed="rId2"/>
                <a:stretch>
                  <a:fillRect l="-355" r="-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A: A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lice and 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B: B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all Dropping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6" y="1185863"/>
            <a:ext cx="7102786" cy="3629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题目大意</a:t>
            </a: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一个球卡在一个直角等腰梯形内部，求卡着的高度。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考察内容</a:t>
            </a:r>
          </a:p>
          <a:p>
            <a:pPr marL="34290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简单平面几何。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28" y="1185863"/>
            <a:ext cx="3118947" cy="28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8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B: B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all Dropping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52" y="1071753"/>
            <a:ext cx="4009524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C: Cut the Tree</a:t>
            </a:r>
            <a:endParaRPr 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57176" y="1185863"/>
            <a:ext cx="7102786" cy="362902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题目大意</a:t>
            </a: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zh-CN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一个带点权的树，你可以删去树上一个点，最小化所有子树最长上升子序列的长度最大值 。</a:t>
            </a:r>
            <a:endParaRPr lang="en-US" altLang="zh-CN" sz="1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N &lt;= 100000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考察内容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数据结构（线段树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点分治）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156386"/>
      </p:ext>
    </p:extLst>
  </p:cSld>
  <p:clrMapOvr>
    <a:masterClrMapping/>
  </p:clrMapOvr>
</p:sld>
</file>

<file path=ppt/theme/theme1.xml><?xml version="1.0" encoding="utf-8"?>
<a:theme xmlns:a="http://schemas.openxmlformats.org/drawingml/2006/main" name="千图网海量PPT模板www.58pic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一级标题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3088</Words>
  <Application>Microsoft Office PowerPoint</Application>
  <PresentationFormat>全屏显示(16:9)</PresentationFormat>
  <Paragraphs>195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微软雅黑</vt:lpstr>
      <vt:lpstr>Arial</vt:lpstr>
      <vt:lpstr>Calibri</vt:lpstr>
      <vt:lpstr>Cambria Math</vt:lpstr>
      <vt:lpstr>千图网海量PPT模板www.58pic.com</vt:lpstr>
      <vt:lpstr>2021牛客暑期多校训练营第一场</vt:lpstr>
      <vt:lpstr>比赛结果</vt:lpstr>
      <vt:lpstr>比赛结果</vt:lpstr>
      <vt:lpstr>一些出题感受</vt:lpstr>
      <vt:lpstr>A: Alice and Bob</vt:lpstr>
      <vt:lpstr>A: Alice and Bob</vt:lpstr>
      <vt:lpstr>B: Ball Dropping</vt:lpstr>
      <vt:lpstr>B: Ball Dropping</vt:lpstr>
      <vt:lpstr>C: Cut the Tree</vt:lpstr>
      <vt:lpstr>C: Cut the Tree</vt:lpstr>
      <vt:lpstr>C: Cut the Tree</vt:lpstr>
      <vt:lpstr>D: Determine the Photo Position</vt:lpstr>
      <vt:lpstr>E: Escape along Water Pipes</vt:lpstr>
      <vt:lpstr>E: Escape along Water Pipes</vt:lpstr>
      <vt:lpstr>F: Find 3-friendly Numbers</vt:lpstr>
      <vt:lpstr>F: Find 3-friendly Numbers</vt:lpstr>
      <vt:lpstr>G: Game of Swapping Numbers</vt:lpstr>
      <vt:lpstr>G: Game of Swapping Numbers</vt:lpstr>
      <vt:lpstr>G: Game of Swapping Numbers</vt:lpstr>
      <vt:lpstr>H: Hash Function</vt:lpstr>
      <vt:lpstr>I: Increasing Subsequence</vt:lpstr>
      <vt:lpstr>I: Increasing Subsequence</vt:lpstr>
      <vt:lpstr>I: Increasing Subsequence</vt:lpstr>
      <vt:lpstr>J: Journey of Railway Stations</vt:lpstr>
      <vt:lpstr>J: Journey of Railway Stations</vt:lpstr>
      <vt:lpstr>J: Journey of Railway Stations</vt:lpstr>
      <vt:lpstr>K: Knowledge Test about Match</vt:lpstr>
      <vt:lpstr>K: Knowledge Test about Match</vt:lpstr>
      <vt:lpstr>K: Knowledge Test about Match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1-0505-16</dc:title>
  <dc:creator>MICHAEL</dc:creator>
  <cp:lastModifiedBy>Jiang Shibiao</cp:lastModifiedBy>
  <cp:revision>315</cp:revision>
  <dcterms:created xsi:type="dcterms:W3CDTF">2020-05-13T10:04:00Z</dcterms:created>
  <dcterms:modified xsi:type="dcterms:W3CDTF">2021-07-17T13:02:56Z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B7683AA58876419C97D3F51E1F20EBBB</vt:lpwstr>
  </property>
  <property fmtid="{D5CDD505-2E9C-101B-9397-08002B2CF9AE}" pid="4" name="_2015_ms_pID_725343">
    <vt:lpwstr>(2)NPP5ApMpQAA4P6kQUOVcOELmX0Tex8si6hRGfa2VfLpYCi1PS34usUSzSeFo+NFGF/M/G1tM
qWOaQvnelu9WqtZ2al9AC9D5FFvAAJz3OeKFn45i09TgIQtl7BGj3v/CPjPo6O+Fd0PyWCM/
fIOVESuudHvjeYAmxDbMNHVeV5k3/q+navjNmCbKOaRE39/vbWP5I3BuAMYtuWLGCKLABxTX
q4Gk+N8u5Tcc3+1GuD</vt:lpwstr>
  </property>
  <property fmtid="{D5CDD505-2E9C-101B-9397-08002B2CF9AE}" pid="5" name="_2015_ms_pID_7253431">
    <vt:lpwstr>SZDt4kLjsb0azPXGmohPnb0VkUevaO9ZcU/91pgHL+KHIjbDg/oI8m
wGaqQ69fFxuLDy+OZyRARAgHGT8sfeh+EP7eahle5rWIPYuZsapMWMDhdh4l/GHseXvLMqTD
N69dBRqEoCeeJkMhwqvymiuzjOnlh4NfTi6KF6ZJyur0uDaeFNdqy1DNeCQXKbyrGjM=</vt:lpwstr>
  </property>
</Properties>
</file>