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8" r:id="rId2"/>
    <p:sldId id="330" r:id="rId3"/>
    <p:sldId id="325" r:id="rId4"/>
    <p:sldId id="331" r:id="rId5"/>
    <p:sldId id="322" r:id="rId6"/>
    <p:sldId id="309" r:id="rId7"/>
    <p:sldId id="326" r:id="rId8"/>
    <p:sldId id="328" r:id="rId9"/>
    <p:sldId id="321" r:id="rId10"/>
    <p:sldId id="354" r:id="rId11"/>
    <p:sldId id="319" r:id="rId12"/>
    <p:sldId id="316" r:id="rId13"/>
    <p:sldId id="323" r:id="rId14"/>
    <p:sldId id="324" r:id="rId15"/>
    <p:sldId id="312" r:id="rId16"/>
    <p:sldId id="313" r:id="rId17"/>
    <p:sldId id="314" r:id="rId18"/>
    <p:sldId id="315" r:id="rId19"/>
    <p:sldId id="304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101"/>
    <a:srgbClr val="279CC2"/>
    <a:srgbClr val="74C79B"/>
    <a:srgbClr val="F05422"/>
    <a:srgbClr val="32353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1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B7A8-4248-44DA-84B7-51C7910F73DB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2CDB-6D0E-4854-B9FF-695B9FD76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2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737" y="2907506"/>
            <a:ext cx="2422525" cy="24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场</a:t>
            </a:r>
            <a:r>
              <a:rPr lang="en-US" altLang="zh-CN" dirty="0"/>
              <a:t>-</a:t>
            </a:r>
            <a:r>
              <a:rPr lang="zh-CN" altLang="en-US" dirty="0"/>
              <a:t>出题人姓名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4" y="195515"/>
            <a:ext cx="8019825" cy="751156"/>
          </a:xfr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8629650" cy="36290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6286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ea"/>
                <a:ea typeface="+mn-ea"/>
              </a:defRPr>
            </a:lvl2pPr>
            <a:lvl3pPr marL="68580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</p:txBody>
      </p:sp>
      <p:sp>
        <p:nvSpPr>
          <p:cNvPr id="5" name="椭圆 4"/>
          <p:cNvSpPr/>
          <p:nvPr userDrawn="1"/>
        </p:nvSpPr>
        <p:spPr>
          <a:xfrm>
            <a:off x="234801" y="440185"/>
            <a:ext cx="252730" cy="252730"/>
          </a:xfrm>
          <a:prstGeom prst="ellipse">
            <a:avLst/>
          </a:prstGeom>
          <a:solidFill>
            <a:srgbClr val="27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89031" y="439519"/>
            <a:ext cx="162636" cy="162636"/>
          </a:xfrm>
          <a:prstGeom prst="ellipse">
            <a:avLst/>
          </a:prstGeom>
          <a:solidFill>
            <a:srgbClr val="FF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19" y="2005153"/>
            <a:ext cx="6479382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牛客竞赛</a:t>
            </a:r>
            <a:r>
              <a:rPr lang="en-US" altLang="zh-CN" dirty="0"/>
              <a:t>PPT</a:t>
            </a:r>
            <a:r>
              <a:rPr lang="zh-CN" altLang="en-US" dirty="0"/>
              <a:t>标题位置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1803" y="1820594"/>
            <a:ext cx="6479382" cy="7511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牛客暑期多校训练营第</a:t>
            </a:r>
            <a:r>
              <a:rPr lang="en-US" altLang="zh-CN" dirty="0"/>
              <a:t>2</a:t>
            </a:r>
            <a:r>
              <a:rPr lang="zh-CN" altLang="en-US" dirty="0"/>
              <a:t>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乐清市知临</a:t>
            </a:r>
            <a:r>
              <a:rPr lang="zh-CN" altLang="en-US" dirty="0" smtClean="0"/>
              <a:t>中学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Product of GCDs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给定一个集合，求其所有大小为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的子集的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gcd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之积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统计每个数倍数的个数，如果对于每个读入的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分解，复杂度为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m:rPr>
                        <m:nor/>
                      </m:rP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/>
                            <a:ea typeface="微软雅黑" panose="020B0503020204020204" charset="-122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，理应不能通过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用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ln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级别的累和则可以，而且实际上只需要对于每个质因子幂次进行计算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（其实我不会算复杂度，反正不是满的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ln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std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在使用上述的暴力分解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的情况下依然表现良好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(500ms ~)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但是写不好可能依然有点卡常，如果卡的话建议直接换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Pollard’s Rho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质因数分解，说不定快很多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  <a:blipFill>
                <a:blip r:embed="rId2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5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944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Gas Station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加油站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43255"/>
                <a:ext cx="8629650" cy="4095750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给定一棵树，每次从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𝑠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出发，初始权值是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，过一条边消耗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𝑤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，到一个点加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要求过程权值非负，不允许经过一个点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，求可达点个数</a:t>
                </a: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离线进行点分治，每次求跨过点分治的根的可达点数目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可以预处理每个点能不能到根，从根下去到这个需要多少初始权值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讨论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所在位置，减去跨过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或自己子树内的部分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求子树内的答案可以先对于预处理的权值离散，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然后树状数组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+  dfs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作差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进行维护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复杂度为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𝑛𝑙𝑜𝑔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，常数不算太大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复古点分治题。。。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43255"/>
                <a:ext cx="8629650" cy="409575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Snipaste_2021-07-17_14-14-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120" y="2861945"/>
            <a:ext cx="4500880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Arithmetic Progression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等差数列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83540" y="795655"/>
                <a:ext cx="8629650" cy="4095750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，求所有子区间，满足排序后是等差数列的个数</a:t>
                </a: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首先需要一个快速的判定方法：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对于序列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，若其排序后为等差数列，则必然有公差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𝑑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𝑔𝑐𝑑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,...)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，证明略去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于是问题转化为统计区间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满足：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..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])−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𝑚𝑖𝑛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..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])=(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 ∙|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𝑔𝑐𝑑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(...)| 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，可以在结合单调栈在线段树上维护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𝑚𝑖𝑛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的值，处理区间修改操作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对于不同的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𝑔𝑐𝑑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的不同分段只有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𝑙𝑜𝑔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段，可以在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每次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𝑔𝑐𝑑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改变时在线段树上做单点修改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𝑚𝑖𝑛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)−(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𝑙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 ∙|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𝑔𝑐𝑑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(...)|≥0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，故可以统计线段树上的最小值及其出现的次数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就能得到区间内该表达式为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的个数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83540" y="795655"/>
                <a:ext cx="8629650" cy="4095750"/>
              </a:xfrm>
              <a:blipFill rotWithShape="1">
                <a:blip r:embed="rId3"/>
                <a:stretch>
                  <a:fillRect b="-2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Cannon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有一个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2×</m:t>
                    </m:r>
                    <m:sSup>
                      <m:sSup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的棋盘，第一行摆了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个炮，第二行摆了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个炮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求依次发生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个炮吃炮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事件的方案数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并且有考虑两行之间的顺序和不考虑两行之间的顺序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两个子问题</a:t>
                </a: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容易发现包含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个炮的一行吃一次的方案数为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2(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−2)</m:t>
                    </m:r>
                  </m:oMath>
                </a14:m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个炮操作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次的方案数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为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sup>
                    </m:sSup>
                    <m:f>
                      <m:f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−2)!</m:t>
                        </m:r>
                      </m:num>
                      <m:den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−2−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</m:oMath>
                </a14:m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−2,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−2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，则两个问题分别是对于每个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Cannon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</a:t>
                </a:r>
                <a:r>
                  <a:rPr lang="en-US" altLang="zh-CN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!(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</m:oMath>
                </a14:m>
                <a:endParaRPr 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容易发现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!</m:t>
                    </m:r>
                    <m:d>
                      <m:d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（第二步转化根据组合数意义得到）</a:t>
                </a: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</a:t>
                </a:r>
                <a:r>
                  <a:rPr lang="en-US" altLang="zh-CN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</m:oMath>
                </a14:m>
                <a:endParaRPr 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𝑖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)!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−(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𝑖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))!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)!(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𝑚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))!</m:t>
                            </m:r>
                          </m:den>
                        </m:f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num>
                      <m:den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𝑚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</a:p>
              <a:p>
                <a:pPr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是一个组合数关于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的前缀和的经典问题，枚举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之后，可以用简单的步移算法解决，即</a:t>
                </a:r>
              </a:p>
              <a:p>
                <a:pPr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sup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, </a:t>
                </a:r>
              </a:p>
              <a:p>
                <a:pPr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          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+1)=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)+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𝐶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+1),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−1)=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𝐶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</a:p>
              <a:p>
                <a:pPr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sup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+1,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sup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)+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−1)=2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)−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复杂度为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1400" b="0" dirty="0"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Olefin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烯烃加成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的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01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串，每次翻转一个两端为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的交替段</a:t>
                </a:r>
              </a:p>
              <a:p>
                <a:pPr marL="0" indent="0"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求连续翻转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次的方案数</a:t>
                </a: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400" b="0" dirty="0">
                    <a:cs typeface="+mn-ea"/>
                    <a:sym typeface="+mn-ea"/>
                  </a:rPr>
                  <a:t>由连续多个</a:t>
                </a:r>
                <a:r>
                  <a:rPr lang="en-US" altLang="zh-CN" sz="1400" b="0" dirty="0">
                    <a:cs typeface="+mn-ea"/>
                    <a:sym typeface="+mn-ea"/>
                  </a:rPr>
                  <a:t>0</a:t>
                </a:r>
                <a:r>
                  <a:rPr lang="zh-CN" altLang="en-US" sz="1400" b="0" dirty="0">
                    <a:cs typeface="+mn-ea"/>
                    <a:sym typeface="+mn-ea"/>
                  </a:rPr>
                  <a:t>隔开的</a:t>
                </a:r>
                <a:r>
                  <a:rPr lang="en-US" altLang="zh-CN" sz="1400" b="0" dirty="0">
                    <a:cs typeface="+mn-ea"/>
                    <a:sym typeface="+mn-ea"/>
                  </a:rPr>
                  <a:t>01</a:t>
                </a:r>
                <a:r>
                  <a:rPr lang="zh-CN" altLang="en-US" sz="1400" b="0" dirty="0">
                    <a:cs typeface="+mn-ea"/>
                    <a:sym typeface="+mn-ea"/>
                  </a:rPr>
                  <a:t>段之间互相独立，因此只需要考虑如下子问题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cs typeface="+mn-ea"/>
                    <a:sym typeface="+mn-ea"/>
                  </a:rPr>
                  <a:t>      “ </a:t>
                </a:r>
                <a:r>
                  <a:rPr lang="zh-CN" altLang="en-US" sz="1400" b="0" dirty="0">
                    <a:cs typeface="+mn-ea"/>
                    <a:sym typeface="+mn-ea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 b="0" dirty="0">
                    <a:cs typeface="+mn-ea"/>
                    <a:sym typeface="+mn-ea"/>
                  </a:rPr>
                  <a:t>个</a:t>
                </a:r>
                <a:r>
                  <a:rPr lang="en-US" altLang="zh-CN" sz="1400" b="0" dirty="0">
                    <a:cs typeface="+mn-ea"/>
                    <a:sym typeface="+mn-ea"/>
                  </a:rPr>
                  <a:t>1</a:t>
                </a:r>
                <a:r>
                  <a:rPr lang="zh-CN" altLang="en-US" sz="1400" b="0" dirty="0">
                    <a:cs typeface="+mn-ea"/>
                    <a:sym typeface="+mn-ea"/>
                  </a:rPr>
                  <a:t>的交替</a:t>
                </a:r>
                <a:r>
                  <a:rPr lang="en-US" altLang="zh-CN" sz="1400" b="0" dirty="0">
                    <a:cs typeface="+mn-ea"/>
                    <a:sym typeface="+mn-ea"/>
                  </a:rPr>
                  <a:t>01</a:t>
                </a:r>
                <a:r>
                  <a:rPr lang="zh-CN" altLang="en-US" sz="1400" b="0" dirty="0">
                    <a:cs typeface="+mn-ea"/>
                    <a:sym typeface="+mn-ea"/>
                  </a:rPr>
                  <a:t>段连续操作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cs typeface="+mn-ea"/>
                    <a:sym typeface="+mn-ea"/>
                  </a:rPr>
                  <a:t>次的方案数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cs typeface="+mn-ea"/>
                    <a:sym typeface="+mn-ea"/>
                  </a:rPr>
                  <a:t>       </a:t>
                </a:r>
                <a:r>
                  <a:rPr lang="zh-CN" altLang="en-US" sz="1400" b="0" dirty="0">
                    <a:cs typeface="+mn-ea"/>
                    <a:sym typeface="+mn-ea"/>
                  </a:rPr>
                  <a:t>然后每个段之间分治</a:t>
                </a:r>
                <a:r>
                  <a:rPr lang="en-US" altLang="zh-CN" sz="1400" b="0" dirty="0">
                    <a:cs typeface="+mn-ea"/>
                    <a:sym typeface="+mn-ea"/>
                  </a:rPr>
                  <a:t>NTT</a:t>
                </a:r>
                <a:r>
                  <a:rPr lang="zh-CN" altLang="en-US" sz="1400" b="0" dirty="0">
                    <a:cs typeface="+mn-ea"/>
                    <a:sym typeface="+mn-ea"/>
                  </a:rPr>
                  <a:t>合并</a:t>
                </a:r>
                <a:r>
                  <a:rPr lang="en-US" altLang="zh-CN" sz="1400" b="0" dirty="0">
                    <a:cs typeface="+mn-ea"/>
                    <a:sym typeface="+mn-ea"/>
                  </a:rPr>
                  <a:t>EGF</a:t>
                </a:r>
                <a:r>
                  <a:rPr lang="zh-CN" altLang="en-US" sz="1400" b="0" dirty="0">
                    <a:cs typeface="+mn-ea"/>
                    <a:sym typeface="+mn-ea"/>
                  </a:rPr>
                  <a:t>即可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cs typeface="+mn-ea"/>
                    <a:sym typeface="+mn-ea"/>
                  </a:rPr>
                  <a:t> </a:t>
                </a:r>
                <a:r>
                  <a:rPr lang="en-US" altLang="zh-CN" sz="1400" b="0" dirty="0">
                    <a:cs typeface="+mn-ea"/>
                    <a:sym typeface="+mn-ea"/>
                  </a:rPr>
                  <a:t>      </a:t>
                </a:r>
                <a:r>
                  <a:rPr lang="zh-CN" altLang="en-US" sz="1400" b="0" dirty="0">
                    <a:cs typeface="+mn-ea"/>
                    <a:sym typeface="+mn-ea"/>
                  </a:rPr>
                  <a:t>现在就是要对于多个</a:t>
                </a:r>
                <a:r>
                  <a:rPr lang="en-US" altLang="zh-CN" sz="1400" b="0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1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𝟑</m:t>
                        </m:r>
                        <m:r>
                          <a:rPr lang="en-US" altLang="zh-CN" sz="1400" b="1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1400" b="1" i="1" dirty="0">
                                <a:latin typeface="Cambria Math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sz="1400" b="1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𝟓</m:t>
                            </m:r>
                          </m:sup>
                        </m:sSup>
                        <m:r>
                          <a:rPr lang="en-US" altLang="zh-CN" sz="1400" b="1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b="0" dirty="0">
                    <a:cs typeface="+mn-ea"/>
                    <a:sym typeface="+mn-ea"/>
                  </a:rPr>
                  <a:t> </a:t>
                </a:r>
                <a:r>
                  <a:rPr lang="zh-CN" altLang="en-US" sz="1400" b="0" dirty="0">
                    <a:cs typeface="+mn-ea"/>
                    <a:sym typeface="+mn-ea"/>
                  </a:rPr>
                  <a:t>，求出每个</a:t>
                </a:r>
                <a:r>
                  <a:rPr lang="en-US" altLang="zh-CN" sz="1400" b="0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sz="1400" b="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的答案</a:t>
                </a:r>
                <a:endParaRPr 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	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  <a:blipFill rotWithShape="1">
                <a:blip r:embed="rId3"/>
                <a:stretch>
                  <a:fillRect t="-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Olefin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烯烃加成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- 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暴力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</a:t>
                </a:r>
                <a:endParaRPr 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    Naive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的思路，容易发现每次操作后会将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01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段分成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个独立段</a:t>
                </a:r>
              </a:p>
              <a:p>
                <a:pPr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采用分布累和的方式优化暴力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dp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，可以做到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求解</a:t>
                </a:r>
              </a:p>
              <a:p>
                <a:pPr>
                  <a:buNone/>
                </a:pP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子问题分析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-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打表找规律</a:t>
                </a:r>
                <a:endParaRPr 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	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打表之后，通过强烈的数学直觉（反正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我是没看出来）</a:t>
                </a:r>
              </a:p>
              <a:p>
                <a:pPr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发现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的交替序列操作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次的方案数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有以下表达式</a:t>
                </a:r>
              </a:p>
              <a:p>
                <a:pPr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den>
                        </m:f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因此可以线性预处理，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合并</a:t>
                </a:r>
              </a:p>
              <a:p>
                <a:pPr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由于实际上合并的规模不到串长一半，而且分治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NTT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很快，所以完全可以过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  <a:blipFill rotWithShape="1">
                <a:blip r:embed="rId3"/>
                <a:stretch>
                  <a:fillRect t="-9" b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Olefin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烯烃加成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- 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结论证明</a:t>
                </a:r>
                <a:endParaRPr 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	    </a:t>
                </a:r>
                <a:r>
                  <a:rPr lang="zh-CN" altLang="en-US" sz="1400" b="0" strike="sngStrike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lang="zh-CN" sz="1400" b="0" strike="sngStrike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是不是所有人都没有打表这个过程啊）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首先容易发现该式两部分是分离且各自有含义的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1.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：在最终的串中放置</a:t>
                </a: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个不相邻的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的方案数，也就是所有可能终态数</a:t>
                </a:r>
              </a:p>
              <a:p>
                <a:pPr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这是一个简单的数数问题，不再赘述</a:t>
                </a:r>
                <a:endParaRPr lang="en-US" altLang="zh-CN" sz="1400" b="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2.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(2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每一个操作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次的终态对应的不同操作序列数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下归纳证明结论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=1</m:t>
                    </m:r>
                  </m:oMath>
                </a14:m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显然方案数为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对于一个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次操作的终止态，考虑复原其所有可行的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次父态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只需证明这样的父态恰有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</a:t>
                </a:r>
                <a:endParaRPr lang="en-US" altLang="zh-CN" sz="1400" b="0" dirty="0">
                  <a:solidFill>
                    <a:schemeClr val="bg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  <a:blipFill rotWithShape="1">
                <a:blip r:embed="rId3"/>
                <a:stretch>
                  <a:fillRect t="-9" b="-1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Olefin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烯烃加成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子问题分析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- </a:t>
                </a: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结论证明</a:t>
                </a:r>
                <a:endParaRPr 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容易发现一个到父态的一个逆操作一定是：翻转一段两端为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极长</a:t>
                </a:r>
                <a:r>
                  <a:rPr lang="en-US" altLang="zh-CN" sz="140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的交替序列</a:t>
                </a:r>
              </a:p>
              <a:p>
                <a:pPr>
                  <a:buNone/>
                </a:pP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如果不是极长，在复原的序列中会出现相邻的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假设在序列中，我们在末尾添加一个额外的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，然后让每一个形如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10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的对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互相抵消</a:t>
                </a:r>
              </a:p>
              <a:p>
                <a:pPr>
                  <a:buNone/>
                </a:pP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则剩下的序列只包含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，且每一个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（除了最后一个）恰好可以代表一段极长的逆操作序列</a:t>
                </a:r>
              </a:p>
              <a:p>
                <a:pPr>
                  <a:buNone/>
                </a:pP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例如：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01000</a:t>
                </a:r>
                <a:r>
                  <a:rPr lang="en-US" altLang="zh-CN" sz="1400" b="0" dirty="0">
                    <a:solidFill>
                      <a:srgbClr val="FF0000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转化为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000</a:t>
                </a:r>
                <a:r>
                  <a:rPr lang="en-US" altLang="zh-CN" sz="1400" b="0" dirty="0">
                    <a:solidFill>
                      <a:srgbClr val="FF0000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，其合法的逆操作为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(1,3) (4,4) (5,5)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01001</a:t>
                </a:r>
                <a:r>
                  <a:rPr lang="en-US" altLang="zh-CN" sz="1400" b="0" dirty="0">
                    <a:solidFill>
                      <a:srgbClr val="FF0000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转化为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00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（最后一个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抵消掉了），其合法的逆操作为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(1,3) (4,4)</a:t>
                </a: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由此，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轮操作的合法逆操作数为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−1−2(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−1)=2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  <m:r>
                      <a:rPr lang="en-US" altLang="zh-CN" sz="1400" b="0" i="1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+1</m:t>
                    </m:r>
                  </m:oMath>
                </a14:m>
                <a:r>
                  <a:rPr lang="en-US" altLang="zh-CN" sz="1400" b="0" i="1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i="1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即其父态个数</a:t>
                </a:r>
                <a:endParaRPr lang="en-US" altLang="zh-CN" sz="1400" b="0" i="1" dirty="0">
                  <a:solidFill>
                    <a:schemeClr val="bg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buNone/>
                </a:pP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因此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结论归纳成立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，证毕</a:t>
                </a:r>
              </a:p>
              <a:p>
                <a:pPr>
                  <a:buNone/>
                </a:pP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感谢我校数竞巨佬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l</a:t>
                </a:r>
                <a:r>
                  <a:rPr lang="en-US" altLang="zh-CN" sz="1400" b="0" dirty="0">
                    <a:solidFill>
                      <a:srgbClr val="FF0000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jy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的归纳指导</a:t>
                </a:r>
                <a:r>
                  <a:rPr lang="en-US" altLang="zh-CN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（雾</a:t>
                </a:r>
              </a:p>
              <a:p>
                <a:pPr>
                  <a:buNone/>
                </a:pPr>
                <a:endParaRPr lang="zh-CN" altLang="en-US" sz="1400" b="0" dirty="0">
                  <a:solidFill>
                    <a:schemeClr val="bg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843598"/>
                <a:ext cx="8629650" cy="3629025"/>
              </a:xfrm>
              <a:blipFill rotWithShape="1">
                <a:blip r:embed="rId3"/>
                <a:stretch>
                  <a:fillRect t="-9" b="-15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Er Ba Game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二八杠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&amp;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Penguins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爱心企鹅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175" y="690245"/>
            <a:ext cx="8629650" cy="4453255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0">
              <a:buFont typeface="Wingdings" panose="05000000000000000000" charset="0"/>
              <a:buNone/>
            </a:pPr>
            <a:r>
              <a:rPr lang="en-US" altLang="zh-CN" sz="1400" b="0" dirty="0"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  <a:sym typeface="+mn-ea"/>
              </a:rPr>
              <a:t> </a:t>
            </a:r>
            <a:r>
              <a:rPr lang="zh-CN" altLang="en-US" sz="1400" b="0" dirty="0"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  <a:sym typeface="+mn-ea"/>
              </a:rPr>
              <a:t>二八杠：按照题意模拟，已经在题面里一步一步告诉你了</a:t>
            </a:r>
          </a:p>
          <a:p>
            <a:pPr marL="342900" lvl="1" indent="0">
              <a:buFont typeface="Wingdings" panose="05000000000000000000" charset="0"/>
              <a:buNone/>
            </a:pPr>
            <a:r>
              <a:rPr lang="zh-CN" altLang="en-US" sz="1400" b="0" dirty="0"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  <a:sym typeface="+mn-ea"/>
              </a:rPr>
              <a:t> 爱心企鹅：广搜模拟题</a:t>
            </a:r>
          </a:p>
          <a:p>
            <a:pPr marL="342900" lvl="1" indent="0">
              <a:buFont typeface="Wingdings" panose="05000000000000000000" charset="0"/>
              <a:buNone/>
            </a:pPr>
            <a:endParaRPr lang="zh-CN" altLang="en-US" sz="1400" b="0" dirty="0"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lvl="1" indent="0">
              <a:buFont typeface="Wingdings" panose="05000000000000000000" charset="0"/>
              <a:buNone/>
            </a:pPr>
            <a:endParaRPr lang="zh-CN" altLang="en-US" sz="1400" b="0" dirty="0"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  <a:sym typeface="+mn-ea"/>
            </a:endParaRPr>
          </a:p>
          <a:p>
            <a:pPr marL="342900" lvl="1" indent="0">
              <a:buFont typeface="Wingdings" panose="05000000000000000000" charset="0"/>
              <a:buNone/>
            </a:pPr>
            <a:r>
              <a:rPr lang="zh-CN" altLang="en-US" sz="1400" b="0" dirty="0">
                <a:latin typeface="Cambria Math" panose="02040503050406030204" charset="0"/>
                <a:ea typeface="微软雅黑" panose="020B0503020204020204" charset="-122"/>
                <a:cs typeface="Cambria Math" panose="02040503050406030204" charset="0"/>
                <a:sym typeface="+mn-ea"/>
              </a:rPr>
              <a:t> </a:t>
            </a:r>
            <a:endParaRPr lang="zh-CN" sz="1400" b="0" dirty="0">
              <a:latin typeface="Cambria Math" panose="02040503050406030204" charset="0"/>
              <a:ea typeface="微软雅黑" panose="020B0503020204020204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Draw Grids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画格子游戏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9024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×</m:t>
                    </m:r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的点阵，每次选两个相邻点连线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两个人轮流操作，不能连出封闭图形，不能操作者输</a:t>
                </a:r>
                <a:endParaRPr 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不能连出封闭图形就是不能形成环，也就是图始终是一片森林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终态一定是一棵生成树，因此根据点数奇偶性即可判断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en-US" altLang="zh-CN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1400" b="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sz="140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sz="1400" b="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4</m:t>
                    </m:r>
                  </m:oMath>
                </a14:m>
                <a:r>
                  <a:rPr lang="en-US" altLang="zh-CN" sz="1400" b="0" i="1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是引诱选手写无脑爆搜，但是果然有人写呢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90245"/>
                <a:ext cx="8629650" cy="4453255"/>
              </a:xfrm>
              <a:blipFill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Stack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15950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已知若干时刻的单调栈大小，构造一个合法的序列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对于没有给定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的位置，一定往直接单调栈插入元素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否则根据给定的单调栈大小判断弹掉栈顶的几个元素，如果不够就无解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每次根据被弹掉的最后一个元素，以及没有弹掉的栈顶元素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由此，构造出一组拓扑关系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然后直接做一次拓扑排序即可构造出一组合法解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在选手代码中也看到了直接用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list &lt;int&gt;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维护的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15950"/>
                <a:ext cx="8629650" cy="4453255"/>
              </a:xfrm>
              <a:blipFill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Girlfriend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01284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空间内有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6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个点，满足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|≥</m:t>
                    </m:r>
                    <m:sSub>
                      <m:sSub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sSub>
                      <m:sSubPr>
                        <m:ctrlPr>
                          <a:rPr lang="en-US" altLang="zh-CN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|,|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𝐶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|≥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𝐷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各自轨迹围成的空间体的体积交</a:t>
                </a: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对于固定的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𝑘</m:t>
                    </m:r>
                    <m:r>
                      <a:rPr lang="en-US" altLang="zh-CN" sz="1400" b="0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的轨迹构成标准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阿波罗尼斯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球的球壳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，即是实心的球体，于是问题转化为求球的体积交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这个模板满世界都是，自己推的话，可以直接对于交部分的截面做面积的积分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大概是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𝜋</m:t>
                            </m:r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𝑑𝑥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的形式，比较简单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01284"/>
                <a:ext cx="8629650" cy="4453255"/>
              </a:xfrm>
              <a:blipFill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League of Legends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83540" y="795655"/>
                <a:ext cx="8629650" cy="4095750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个区间，要求将它们分成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组，每组之间有交，最大化每组交长度之和</a:t>
                </a: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首先考虑简化问题，对于每一个包含其它区间的大区间，其最优决策有两种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1.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归属到一个被它包含的区间所在的组，不影响答案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2.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独自一组，长度直接算入答案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剩下的部分均是独立的小区间，不妨提取出来为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，排序之后进行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dp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𝑑𝑝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个，分了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组的方案数，转移为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𝑑𝑝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+ 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 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→ 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𝑑𝑝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，且需要满足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&gt; 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，容易用单调队列优化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𝑑𝑝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’,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后再综合大区间的贡献即可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复杂度为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，常数较小。应该故意放过了带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log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的做法。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83540" y="795655"/>
                <a:ext cx="8629650" cy="4095750"/>
              </a:xfrm>
              <a:blipFill>
                <a:blip r:embed="rId3"/>
                <a:stretch>
                  <a:fillRect l="-282" b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WeChat Walk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9024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个人之间的好友关系，每次单点增加一个人的步数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求每个人在自己列表里保持冠军的时间</a:t>
                </a:r>
                <a:endParaRPr 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342900" lvl="1" indent="0">
                  <a:buFont typeface="Wingdings" panose="05000000000000000000" charset="0"/>
                  <a:buNone/>
                </a:pP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设界值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𝑆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权值值域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𝑊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=10000</m:t>
                    </m:r>
                  </m:oMath>
                </a14:m>
                <a:endParaRPr lang="en-US" altLang="zh-CN" sz="140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342900" lvl="1" indent="0">
                  <a:buFont typeface="Wingdings" panose="05000000000000000000" charset="0"/>
                  <a:buNone/>
                </a:pPr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分块考虑点，称度数</a:t>
                </a:r>
                <a14:m>
                  <m:oMath xmlns:m="http://schemas.openxmlformats.org/officeDocument/2006/math">
                    <m: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的点为小点，度数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&gt;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的点为大点</a:t>
                </a:r>
                <a:endPara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依次考虑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每一个时刻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的事件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维护每个人成为冠军的区间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假设被修改的点为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，容易分成若干情况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1.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如果原先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是冠军，无需修改冠军情况</a:t>
                </a:r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90245"/>
                <a:ext cx="8629650" cy="44532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WeChat Walk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641350"/>
                <a:ext cx="8629650" cy="4453255"/>
              </a:xfrm>
            </p:spPr>
            <p:txBody>
              <a:bodyPr/>
              <a:lstStyle/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不是冠军，设原先权值为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，新权值为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</m:oMath>
                </a14:m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2-1.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是小点</a:t>
                </a:r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直接枚举更新所有和x相邻的点，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更新它们的冠军情况，同时也就知道了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是否成为了冠军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2-2.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是大点</a:t>
                </a: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2-2-1.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大点周围的大点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直接枚举然后更新即可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2-2-2.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大点周围的小点</a:t>
                </a:r>
                <a:endParaRPr lang="en-US" altLang="zh-CN" sz="1400" b="0" i="1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注意到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W</m:t>
                    </m:r>
                    <m: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较小，因此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可以直接暴力存下和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相邻的 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小</a:t>
                </a:r>
                <a:r>
                  <a:rPr lang="en-US" altLang="zh-CN" sz="140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点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中，权值为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w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的且为冠军的点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成为冠军的时间只有在每次小点被增加才会出现，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𝐶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的总元素个数为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 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 暴力扫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描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权值，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],</m:t>
                    </m:r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中的点是否不再成为冠军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，容易发现无需维护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𝐶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的删除操作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元素和集合不会被重复扫描，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因此复杂度为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𝑆𝑊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𝑛𝑆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容易发现</a:t>
                </a:r>
                <a14:m>
                  <m:oMath xmlns:m="http://schemas.openxmlformats.org/officeDocument/2006/math">
                    <m:r>
                      <a:rPr lang="en-US" altLang="zh-CN" sz="1400" b="0" i="1" strike="sngStrike" dirty="0">
                        <a:solidFill>
                          <a:schemeClr val="bg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𝑊</m:t>
                    </m:r>
                  </m:oMath>
                </a14:m>
                <a:r>
                  <a:rPr lang="zh-CN" altLang="en-US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无限制时也完全可写，但是据出题人称这样非常方便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    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641350"/>
                <a:ext cx="8629650" cy="4453255"/>
              </a:xfrm>
              <a:blipFill rotWithShape="1">
                <a:blip r:embed="rId3"/>
                <a:stretch>
                  <a:fillRect b="-1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018" y="132560"/>
            <a:ext cx="8019825" cy="783020"/>
          </a:xfrm>
        </p:spPr>
        <p:txBody>
          <a:bodyPr/>
          <a:lstStyle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Product of GCDs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</p:spPr>
            <p:txBody>
              <a:bodyPr/>
              <a:lstStyle/>
              <a:p>
                <a:pPr>
                  <a:buFont typeface="Wingdings" panose="05000000000000000000" charset="0"/>
                  <a:buChar char="l"/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题目大意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给定一个集合，求其所有大小为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的子集的</a:t>
                </a:r>
                <a:r>
                  <a: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gcd</a:t>
                </a:r>
                <a:r>
                  <a: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之积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Char char="l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  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考虑分质因子统计，计算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表示至少包含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的数个数，方案数为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b="0" i="1" dirty="0">
                                    <a:latin typeface="Cambria Math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𝑝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sz="1400" b="0" i="1" dirty="0">
                                    <a:latin typeface="Cambria Math" panose="02040503050406030204" charset="0"/>
                                    <a:ea typeface="微软雅黑" panose="020B0503020204020204" charset="-122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，直接对于差分累和即可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注意需要计算得到的实际上是指数，因此我们需要对于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𝜑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𝑷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取模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通过分解质因数暴力求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𝜑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𝑷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即可，只需要预处理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内的质数，复杂度为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</m:rad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𝑇</m:t>
                    </m:r>
                    <m:f>
                      <m:f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400" b="0" i="1" dirty="0">
                                <a:latin typeface="Cambria Math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dirty="0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</m:rad>
                      </m:num>
                      <m:den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den>
                    </m:f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𝜑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𝑷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不是质数，但是鉴于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较小，组合数直接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𝑛𝑘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递推即可（为此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开得比较小）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容斥需要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𝑥𝑙𝑜𝑔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的时间，但是没有乘法，常数不大</a:t>
                </a: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最后统计答案还需要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zh-CN" sz="1400" b="0" i="1" dirty="0">
                            <a:latin typeface="Cambria Math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num>
                      <m:den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𝑙𝑜𝑔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en-US" altLang="zh-CN" sz="1400" b="0" i="1" dirty="0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den>
                    </m:f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次快速幂，模乘法需要快速乘，</a:t>
                </a:r>
                <a:r>
                  <a:rPr lang="zh-CN" altLang="en-US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但是有</a:t>
                </a:r>
                <a:r>
                  <a:rPr lang="en-US" altLang="zh-CN" sz="1400" b="0" strike="sngStrike" dirty="0">
                    <a:solidFill>
                      <a:schemeClr val="bg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int128</a:t>
                </a: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最后统计答案部分复杂度为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1400" b="0" i="1" dirty="0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b="0" i="1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  <a:endParaRPr lang="zh-CN" altLang="en-US" sz="1400" b="0" dirty="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 b="0" dirty="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7175" y="567055"/>
                <a:ext cx="8629650" cy="4453255"/>
              </a:xfrm>
              <a:blipFill>
                <a:blip r:embed="rId3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10,&quot;width&quot;:11070}"/>
</p:tagLst>
</file>

<file path=ppt/theme/theme1.xml><?xml version="1.0" encoding="utf-8"?>
<a:theme xmlns:a="http://schemas.openxmlformats.org/drawingml/2006/main" name="千图网海量PPT模板www.58pic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一级标题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2537</Words>
  <Application>Microsoft Office PowerPoint</Application>
  <PresentationFormat>全屏显示(16:9)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千图网海量PPT模板www.58pic.com</vt:lpstr>
      <vt:lpstr>2021牛客暑期多校训练营第2场</vt:lpstr>
      <vt:lpstr>Er Ba Game 二八杠  &amp; Penguins 爱心企鹅</vt:lpstr>
      <vt:lpstr>Draw Grids 画格子游戏</vt:lpstr>
      <vt:lpstr>Stack 单调栈</vt:lpstr>
      <vt:lpstr>Girlfriend</vt:lpstr>
      <vt:lpstr>League of Legends</vt:lpstr>
      <vt:lpstr>WeChat Walk 微信运动</vt:lpstr>
      <vt:lpstr>WeChat Walk 微信运动</vt:lpstr>
      <vt:lpstr>Product of GCDs </vt:lpstr>
      <vt:lpstr>Product of GCDs </vt:lpstr>
      <vt:lpstr>Gas Station 加油站</vt:lpstr>
      <vt:lpstr>Arithmetic Progression 等差数列</vt:lpstr>
      <vt:lpstr>Cannon 炮</vt:lpstr>
      <vt:lpstr>Cannon 炮</vt:lpstr>
      <vt:lpstr>Olefin 烯烃加成</vt:lpstr>
      <vt:lpstr>Olefin 烯烃加成</vt:lpstr>
      <vt:lpstr>Olefin 烯烃加成</vt:lpstr>
      <vt:lpstr>Olefin 烯烃加成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test</cp:lastModifiedBy>
  <cp:revision>440</cp:revision>
  <dcterms:created xsi:type="dcterms:W3CDTF">2020-05-13T10:04:00Z</dcterms:created>
  <dcterms:modified xsi:type="dcterms:W3CDTF">2021-07-19T10:30:39Z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209E04ACF4C844C09A3135292787E8B2</vt:lpwstr>
  </property>
</Properties>
</file>