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92" r:id="rId4"/>
    <p:sldId id="257" r:id="rId5"/>
    <p:sldId id="268" r:id="rId6"/>
    <p:sldId id="29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7" r:id="rId23"/>
    <p:sldId id="276" r:id="rId24"/>
    <p:sldId id="275" r:id="rId25"/>
    <p:sldId id="287" r:id="rId26"/>
    <p:sldId id="288" r:id="rId27"/>
    <p:sldId id="289" r:id="rId28"/>
    <p:sldId id="290" r:id="rId29"/>
    <p:sldId id="291" r:id="rId30"/>
    <p:sldId id="293" r:id="rId31"/>
    <p:sldId id="295" r:id="rId32"/>
    <p:sldId id="298" r:id="rId33"/>
    <p:sldId id="296" r:id="rId34"/>
    <p:sldId id="297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98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image" Target="../media/image20.png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slide" Target="slide23.xml"/><Relationship Id="rId4" Type="http://schemas.openxmlformats.org/officeDocument/2006/relationships/slide" Target="slide20.xml"/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slide" Target="slide26.xml"/><Relationship Id="rId1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0400" y="1522095"/>
            <a:ext cx="5760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stl</a:t>
            </a:r>
            <a:r>
              <a:rPr lang="zh-CN" altLang="en-US"/>
              <a:t>的运用以及</a:t>
            </a:r>
            <a:r>
              <a:rPr lang="zh-CN" altLang="en-US"/>
              <a:t>原理</a:t>
            </a:r>
            <a:endParaRPr lang="zh-CN" altLang="en-US"/>
          </a:p>
          <a:p>
            <a:r>
              <a:rPr lang="en-US" altLang="zh-CN"/>
              <a:t>author:Lqingyi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4855" y="594995"/>
            <a:ext cx="460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zh-CN" altLang="en-US"/>
              <a:t>迭代器？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963295"/>
            <a:ext cx="6675120" cy="211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" y="3288030"/>
            <a:ext cx="3116580" cy="160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4195" y="3766185"/>
            <a:ext cx="589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通过源码看其实是通过地址</a:t>
            </a:r>
            <a:r>
              <a:rPr lang="en-US" altLang="zh-CN"/>
              <a:t>+</a:t>
            </a:r>
            <a:r>
              <a:rPr lang="zh-CN" altLang="en-US"/>
              <a:t>偏移量映射的返回的是地址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1035" y="4717415"/>
            <a:ext cx="617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迭代器的是用</a:t>
            </a:r>
            <a:r>
              <a:rPr lang="en-US" altLang="zh-CN"/>
              <a:t>vector&lt;int&gt;::iterator it;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1165" y="118745"/>
            <a:ext cx="60960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vector 提供了如下几种 迭代器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begin()/cbegin()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返回指向首元素的迭代器，其中 *begin = front。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end()/cend()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返回指向数组尾端占位符的迭代器，注意是没有元素的。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rbegin()/crbegin()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返回指向逆向数组的首元素的逆向迭代器，可以理解为正向容器的末元素。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rend()/crend()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返回指向逆向数组末元素后一位置的迭代器，对应容器首的前一个位置，没有元素。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以上列出的迭代器中，含有字符 c 的为只读迭代器，你不能通过只读迭代器去修改 vector 中的元素的值。如果一个 vector 本身就是只读的，那么它的一般迭代器和只读迭代器完全等价。只读迭代器自 C++11 开始支持。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210185"/>
            <a:ext cx="6278880" cy="627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7810" y="313690"/>
            <a:ext cx="441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push_back</a:t>
            </a:r>
            <a:r>
              <a:rPr lang="zh-CN" altLang="en-US"/>
              <a:t>源码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765810"/>
            <a:ext cx="5368290" cy="1362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259965"/>
            <a:ext cx="12321540" cy="4443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222250"/>
            <a:ext cx="8237855" cy="6078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278765"/>
            <a:ext cx="7322820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002790"/>
            <a:ext cx="7680960" cy="4662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36585" y="1021080"/>
            <a:ext cx="311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48310" y="465455"/>
            <a:ext cx="5042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</a:t>
            </a:r>
            <a:r>
              <a:rPr lang="zh-CN" altLang="en-US"/>
              <a:t>是</a:t>
            </a:r>
            <a:r>
              <a:rPr lang="en-US" altLang="zh-CN"/>
              <a:t>C++11</a:t>
            </a:r>
            <a:r>
              <a:rPr lang="zh-CN" altLang="en-US"/>
              <a:t>往上的特性</a:t>
            </a:r>
            <a:endParaRPr lang="zh-CN" altLang="en-US"/>
          </a:p>
          <a:p>
            <a:r>
              <a:rPr lang="en-US" altLang="zh-CN"/>
              <a:t>array 实际上是 STL 对数组的封装。它相比 vector 牺牲了动态扩容的特性，但是换来了与原生数组几乎一致的性能（在开满优化的前提下）。因此如果能使用 C++11 特性的情况下，能够使用原生数组的地方几乎都可以直接把定长数组都换成 array，而动态分配的数组可以替换为 vector。 </a:t>
            </a:r>
            <a:r>
              <a:rPr lang="zh-CN" altLang="en-US"/>
              <a:t>所以一般对我们来说</a:t>
            </a:r>
            <a:r>
              <a:rPr lang="zh-CN" altLang="en-US"/>
              <a:t>没啥用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" y="113030"/>
            <a:ext cx="10226040" cy="6351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402590"/>
            <a:ext cx="9292590" cy="5452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267970"/>
            <a:ext cx="7890510" cy="6358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148590"/>
            <a:ext cx="6240780" cy="6286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80975"/>
            <a:ext cx="6286500" cy="4960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580390"/>
            <a:ext cx="5013960" cy="5013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5400040"/>
            <a:ext cx="7620000" cy="1341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476885"/>
            <a:ext cx="11534775" cy="2526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35" y="3354705"/>
            <a:ext cx="13561695" cy="2562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30505"/>
            <a:ext cx="7350760" cy="6373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632460"/>
            <a:ext cx="10196830" cy="3220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2125" y="294005"/>
            <a:ext cx="6225540" cy="4655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64770"/>
            <a:ext cx="6888480" cy="6728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57480"/>
            <a:ext cx="6294120" cy="5036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57150"/>
            <a:ext cx="6294120" cy="6576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0"/>
            <a:ext cx="6416040" cy="6774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2812415"/>
            <a:ext cx="10864215" cy="1613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434975"/>
            <a:ext cx="6028055" cy="1933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25525" y="374650"/>
            <a:ext cx="5179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序列式容器：</a:t>
            </a:r>
            <a:endParaRPr lang="zh-CN" altLang="en-US"/>
          </a:p>
          <a:p>
            <a:r>
              <a:rPr lang="en-US" altLang="zh-CN"/>
              <a:t>	     </a:t>
            </a:r>
            <a:r>
              <a:rPr lang="en-US" altLang="zh-CN">
                <a:hlinkClick r:id="rId1" action="ppaction://hlinksldjump"/>
              </a:rPr>
              <a:t>1.vector</a:t>
            </a:r>
            <a:endParaRPr lang="en-US" altLang="zh-CN"/>
          </a:p>
          <a:p>
            <a:r>
              <a:rPr lang="en-US" altLang="zh-CN"/>
              <a:t>	     </a:t>
            </a:r>
            <a:r>
              <a:rPr lang="en-US" altLang="zh-CN">
                <a:hlinkClick r:id="rId2" action="ppaction://hlinksldjump"/>
              </a:rPr>
              <a:t>2.array</a:t>
            </a:r>
            <a:endParaRPr lang="en-US" altLang="zh-CN"/>
          </a:p>
          <a:p>
            <a:r>
              <a:rPr lang="en-US" altLang="zh-CN"/>
              <a:t>	     </a:t>
            </a:r>
            <a:r>
              <a:rPr lang="en-US" altLang="zh-CN">
                <a:hlinkClick r:id="rId3" action="ppaction://hlinksldjump"/>
              </a:rPr>
              <a:t>3.deque</a:t>
            </a:r>
            <a:endParaRPr lang="en-US" altLang="zh-CN"/>
          </a:p>
          <a:p>
            <a:r>
              <a:rPr lang="en-US" altLang="zh-CN"/>
              <a:t>	     </a:t>
            </a:r>
            <a:r>
              <a:rPr lang="en-US" altLang="zh-CN">
                <a:hlinkClick r:id="rId4" action="ppaction://hlinksldjump"/>
              </a:rPr>
              <a:t>4.list</a:t>
            </a:r>
            <a:endParaRPr lang="en-US" altLang="zh-CN"/>
          </a:p>
          <a:p>
            <a:r>
              <a:rPr lang="en-US" altLang="zh-CN"/>
              <a:t>	     </a:t>
            </a:r>
            <a:r>
              <a:rPr lang="en-US" altLang="zh-CN">
                <a:hlinkClick r:id="rId5" action="ppaction://hlinksldjump"/>
              </a:rPr>
              <a:t>5.forward_list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504190"/>
            <a:ext cx="11029950" cy="5220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367030"/>
            <a:ext cx="9575800" cy="6281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475615"/>
            <a:ext cx="10537825" cy="5199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91135"/>
            <a:ext cx="7492365" cy="6476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5445" y="700405"/>
            <a:ext cx="5543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关联式容器</a:t>
            </a:r>
            <a:r>
              <a:rPr lang="en-US" altLang="zh-CN"/>
              <a:t>:</a:t>
            </a:r>
            <a:r>
              <a:rPr lang="en-US" altLang="zh-CN">
                <a:hlinkClick r:id="rId1" tooltip="" action="ppaction://hlinksldjump"/>
              </a:rPr>
              <a:t>set</a:t>
            </a:r>
            <a:endParaRPr lang="en-US" altLang="zh-CN"/>
          </a:p>
          <a:p>
            <a:r>
              <a:rPr lang="en-US" altLang="zh-CN"/>
              <a:t>	     </a:t>
            </a:r>
            <a:r>
              <a:rPr lang="en-US" altLang="zh-CN">
                <a:hlinkClick r:id="rId2" tooltip="" action="ppaction://hlinksldjump"/>
              </a:rPr>
              <a:t>map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23875" y="564515"/>
            <a:ext cx="4433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容器适配器</a:t>
            </a:r>
            <a:endParaRPr lang="zh-CN" altLang="en-US"/>
          </a:p>
          <a:p>
            <a:r>
              <a:rPr lang="en-US" altLang="zh-CN"/>
              <a:t>	    1.stack</a:t>
            </a:r>
            <a:endParaRPr lang="en-US" altLang="zh-CN"/>
          </a:p>
          <a:p>
            <a:r>
              <a:rPr lang="en-US" altLang="zh-CN"/>
              <a:t>	    2.queue</a:t>
            </a:r>
            <a:endParaRPr lang="en-US" altLang="zh-CN"/>
          </a:p>
          <a:p>
            <a:r>
              <a:rPr lang="en-US" altLang="zh-CN"/>
              <a:t>	    3.</a:t>
            </a:r>
            <a:r>
              <a:rPr lang="en-US" altLang="zh-CN">
                <a:hlinkClick r:id="rId1" tooltip="" action="ppaction://hlinksldjump"/>
              </a:rPr>
              <a:t>priority_queue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9120" y="34036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std::vector 是 STL 提供的 内存连续的、可变长度 的数组（亦称列表）数据结构。能够提供线性复杂度的插入和删除，以及常数复杂度的随机访问。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730" y="1522095"/>
            <a:ext cx="62198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为什么要使用</a:t>
            </a:r>
            <a:r>
              <a:rPr lang="en-US" altLang="zh-CN"/>
              <a:t>vector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作为 OIer，对程序效率的追求远比对工程级别的稳定性要高得多，而 vector 由于其对内存的动态处理，时间效率在部分情况下低于静态数组，并且在 OJ 服务器不一定开全优化的情况下更加糟糕。所以在正常存储数据的时候，通常不选择 vector。下面给出几个 vector 优秀的特性，在需要用到这些特性的情况下，vector 能给我们带来很大的帮助。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7555" y="390842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vector 可以动态分配内存</a:t>
            </a:r>
            <a:endParaRPr lang="zh-CN" altLang="en-US"/>
          </a:p>
          <a:p>
            <a:r>
              <a:rPr lang="zh-CN" altLang="en-US"/>
              <a:t>很多时候我们不能提前开好那么大的空间（eg：预处理 1~n 中所有数的约数）。尽管我们能知道数据总量在空间允许的级别，但是单份数据还可能非常大，这种时候我们就需要 vector 来把内存占用量控制在合适的范围内。vector 还支持动态扩容，在内存非常紧张的时候这个特性就能派上用场了。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2955" y="57467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vector 重写了比较运算符及赋值运算符</a:t>
            </a:r>
            <a:endParaRPr lang="zh-CN" altLang="en-US"/>
          </a:p>
          <a:p>
            <a:r>
              <a:rPr lang="zh-CN" altLang="en-US"/>
              <a:t>vector 重载了六个比较运算符，以字典序实现，这使得我们可以方便的判断两个容器是否相等（复杂度与容器大小成线性关系）。例如可以利用 vector&lt;char&gt; 实现字符串比较（当然，还是用 std::string 会更快更方便）。另外 vector 也重载了赋值运算符，使得数组拷贝更加方便。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2955" y="282956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vector 便利的初始化</a:t>
            </a:r>
            <a:endParaRPr lang="zh-CN" altLang="en-US"/>
          </a:p>
          <a:p>
            <a:r>
              <a:rPr lang="zh-CN" altLang="en-US"/>
              <a:t>由于 vector 重载了 = 运算符，所以我们可以方便的初始化。此外从 C++11 起 vector 还支持 列表初始化，例如 vector&lt;int&gt; data {1, 2, 3};。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1655" y="59690"/>
            <a:ext cx="60960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// 1. 创建空vector; 常数复杂度</a:t>
            </a:r>
            <a:endParaRPr lang="zh-CN" altLang="en-US"/>
          </a:p>
          <a:p>
            <a:r>
              <a:rPr lang="zh-CN" altLang="en-US"/>
              <a:t>vector&lt;int&gt; v0;</a:t>
            </a:r>
            <a:endParaRPr lang="zh-CN" altLang="en-US"/>
          </a:p>
          <a:p>
            <a:r>
              <a:rPr lang="zh-CN" altLang="en-US"/>
              <a:t>// 1+. 这句代码可以使得向vector中插入前3个元素时，保证常数时间复杂度</a:t>
            </a:r>
            <a:endParaRPr lang="zh-CN" altLang="en-US"/>
          </a:p>
          <a:p>
            <a:r>
              <a:rPr lang="zh-CN" altLang="en-US"/>
              <a:t>v0.reserve(3);</a:t>
            </a:r>
            <a:endParaRPr lang="zh-CN" altLang="en-US"/>
          </a:p>
          <a:p>
            <a:r>
              <a:rPr lang="zh-CN" altLang="en-US"/>
              <a:t>// 2. 创建一个初始空间为3的vector，其元素的默认值是0; 线性复杂度</a:t>
            </a:r>
            <a:endParaRPr lang="zh-CN" altLang="en-US"/>
          </a:p>
          <a:p>
            <a:r>
              <a:rPr lang="zh-CN" altLang="en-US"/>
              <a:t>vector&lt;int&gt; v1(3);</a:t>
            </a:r>
            <a:endParaRPr lang="zh-CN" altLang="en-US"/>
          </a:p>
          <a:p>
            <a:r>
              <a:rPr lang="zh-CN" altLang="en-US"/>
              <a:t>// 3. 创建一个初始空间为3的vector，其元素的默认值是2; 线性复杂度</a:t>
            </a:r>
            <a:endParaRPr lang="zh-CN" altLang="en-US"/>
          </a:p>
          <a:p>
            <a:r>
              <a:rPr lang="zh-CN" altLang="en-US"/>
              <a:t>vector&lt;int&gt; v2(3, 2);</a:t>
            </a:r>
            <a:endParaRPr lang="zh-CN" altLang="en-US"/>
          </a:p>
          <a:p>
            <a:r>
              <a:rPr lang="zh-CN" altLang="en-US"/>
              <a:t>// 4. 创建一个初始空间为3的vector，其元素的默认值是1，</a:t>
            </a:r>
            <a:endParaRPr lang="zh-CN" altLang="en-US"/>
          </a:p>
          <a:p>
            <a:r>
              <a:rPr lang="zh-CN" altLang="en-US"/>
              <a:t>// 并且使用v2的空间配置器; 线性复杂度</a:t>
            </a:r>
            <a:endParaRPr lang="zh-CN" altLang="en-US"/>
          </a:p>
          <a:p>
            <a:r>
              <a:rPr lang="zh-CN" altLang="en-US"/>
              <a:t>vector&lt;int&gt; v3(3, 1, v2.get_allocator());</a:t>
            </a:r>
            <a:endParaRPr lang="zh-CN" altLang="en-US"/>
          </a:p>
          <a:p>
            <a:r>
              <a:rPr lang="zh-CN" altLang="en-US"/>
              <a:t>// 5. 创建一个v2的拷贝vector v4， 其内容元素和v2一样; 线性复杂度</a:t>
            </a:r>
            <a:endParaRPr lang="zh-CN" altLang="en-US"/>
          </a:p>
          <a:p>
            <a:r>
              <a:rPr lang="zh-CN" altLang="en-US"/>
              <a:t>vector&lt;int&gt; v4(v2);</a:t>
            </a:r>
            <a:endParaRPr lang="zh-CN" altLang="en-US"/>
          </a:p>
          <a:p>
            <a:r>
              <a:rPr lang="zh-CN" altLang="en-US"/>
              <a:t>// 6. 创建一个v4的拷贝vector v5，其内容是{v4[1], v4[2]}; 线性复杂度</a:t>
            </a:r>
            <a:endParaRPr lang="zh-CN" altLang="en-US"/>
          </a:p>
          <a:p>
            <a:r>
              <a:rPr lang="zh-CN" altLang="en-US"/>
              <a:t>vector&lt;int&gt; v5(v4.begin() + 1, v4.begin() + 3);</a:t>
            </a:r>
            <a:endParaRPr lang="zh-CN" altLang="en-US"/>
          </a:p>
          <a:p>
            <a:r>
              <a:rPr lang="zh-CN" altLang="en-US"/>
              <a:t>// 7. 移动v2到新创建的vector v6，不发生拷贝; 常数复杂度; 需要 C++11</a:t>
            </a:r>
            <a:endParaRPr lang="zh-CN" altLang="en-US"/>
          </a:p>
          <a:p>
            <a:r>
              <a:rPr lang="zh-CN" altLang="en-US"/>
              <a:t>vector&lt;int&gt; v6(std::move(v2));  // 或者 v6 = std::move(v2);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1035" y="541655"/>
            <a:ext cx="56432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元素访问</a:t>
            </a:r>
            <a:endParaRPr lang="en-US" altLang="zh-CN"/>
          </a:p>
          <a:p>
            <a:r>
              <a:rPr lang="en-US" altLang="zh-CN"/>
              <a:t>vector 提供了如下几种方法进行元素访问</a:t>
            </a:r>
            <a:endParaRPr lang="en-US" altLang="zh-CN"/>
          </a:p>
          <a:p>
            <a:r>
              <a:rPr lang="en-US" altLang="zh-CN"/>
              <a:t>at()</a:t>
            </a:r>
            <a:endParaRPr lang="en-US" altLang="zh-CN"/>
          </a:p>
          <a:p>
            <a:r>
              <a:rPr lang="en-US" altLang="zh-CN"/>
              <a:t>v.at(pos) 返回容器中下标为 pos 的引用。如果数组越界抛出 std::out_of_range 类型的异常。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operator[]</a:t>
            </a:r>
            <a:endParaRPr lang="en-US" altLang="zh-CN"/>
          </a:p>
          <a:p>
            <a:r>
              <a:rPr lang="en-US" altLang="zh-CN"/>
              <a:t>v[pos] 返回容器中下标为 pos 的引用。不执行越界检查。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front()</a:t>
            </a:r>
            <a:endParaRPr lang="en-US" altLang="zh-CN"/>
          </a:p>
          <a:p>
            <a:r>
              <a:rPr lang="en-US" altLang="zh-CN"/>
              <a:t>v.front() 返回首元素的引用。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back()</a:t>
            </a:r>
            <a:endParaRPr lang="en-US" altLang="zh-CN"/>
          </a:p>
          <a:p>
            <a:r>
              <a:rPr lang="en-US" altLang="zh-CN"/>
              <a:t>v.back() 返回末尾元素的引用。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data()</a:t>
            </a:r>
            <a:endParaRPr lang="en-US" altLang="zh-CN"/>
          </a:p>
          <a:p>
            <a:r>
              <a:rPr lang="en-US" altLang="zh-CN"/>
              <a:t>v.data() 返回指向数组第一个元素的指针。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PLACING_PICTURE_USER_VIEWPORT" val="{&quot;height&quot;:3336,&quot;width&quot;:10512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UNIT_PLACING_PICTURE_USER_VIEWPORT" val="{&quot;height&quot;:7332,&quot;width&quot;:9804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COMMONDATA" val="eyJoZGlkIjoiZjgyOWY3NzRhYmJjMzYxMmE5MzA5ZTk3MTRiNjZjMjc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2224</Words>
  <Application>WPS 演示</Application>
  <PresentationFormat>宽屏</PresentationFormat>
  <Paragraphs>101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澈</cp:lastModifiedBy>
  <cp:revision>152</cp:revision>
  <dcterms:created xsi:type="dcterms:W3CDTF">2019-06-19T02:08:00Z</dcterms:created>
  <dcterms:modified xsi:type="dcterms:W3CDTF">2022-09-08T06:01:33Z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D1C0B95874964BC1A589A3C493224DA1</vt:lpwstr>
  </property>
</Properties>
</file>