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6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slide" Target="slide10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线段树</a:t>
            </a:r>
            <a:br>
              <a:rPr lang="zh-CN" altLang="zh-CN"/>
            </a:br>
            <a:r>
              <a:rPr lang="en-US" altLang="zh-CN"/>
              <a:t>author:Lqingyi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6140" y="480695"/>
            <a:ext cx="327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由于操作越来越难，我们的树状数组很难去维护了所以我们需要一个更强大的数据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780" y="1765935"/>
            <a:ext cx="41833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线段树与树状数组对比的优点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更好理解，操作</a:t>
            </a:r>
            <a:r>
              <a:rPr lang="zh-CN" altLang="en-US"/>
              <a:t>更简单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可维护性</a:t>
            </a:r>
            <a:r>
              <a:rPr lang="zh-CN" altLang="en-US"/>
              <a:t>更高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复杂度</a:t>
            </a:r>
            <a:r>
              <a:rPr lang="zh-CN" altLang="en-US"/>
              <a:t>稳定</a:t>
            </a:r>
            <a:endParaRPr lang="zh-CN" altLang="en-US"/>
          </a:p>
          <a:p>
            <a:r>
              <a:rPr lang="zh-CN" altLang="en-US"/>
              <a:t>缺点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代码长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所需的空间</a:t>
            </a:r>
            <a:r>
              <a:rPr lang="zh-CN" altLang="en-US"/>
              <a:t>更大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7235" y="929640"/>
            <a:ext cx="435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</a:t>
            </a:r>
            <a:r>
              <a:rPr lang="en-US" altLang="zh-CN"/>
              <a:t>:</a:t>
            </a:r>
            <a:r>
              <a:rPr lang="zh-CN" altLang="en-US"/>
              <a:t>我们如何去区间修改呢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0095" y="1598930"/>
            <a:ext cx="45326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我们发现查询和修改其实很相似。查询每次看是否有交集就进去，如果遇到了当前区间</a:t>
            </a:r>
            <a:r>
              <a:rPr lang="en-US" altLang="zh-CN"/>
              <a:t>∈</a:t>
            </a:r>
            <a:r>
              <a:rPr lang="zh-CN" altLang="en-US"/>
              <a:t>查询区间的时候就返回，那么我们的修改能直接返回吗？</a:t>
            </a:r>
            <a:endParaRPr lang="zh-CN" altLang="en-US"/>
          </a:p>
          <a:p>
            <a:r>
              <a:rPr lang="zh-CN" altLang="en-US"/>
              <a:t>既然是当前区间都要修改，我只要给他打个标记修改了多少，我下一次来的时候还是知道他修改了多少，所以我们线段树采用了懒标记，也就是懒得去修改</a:t>
            </a:r>
            <a:r>
              <a:rPr lang="en-US" altLang="zh-CN"/>
              <a:t>! </a:t>
            </a:r>
            <a:r>
              <a:rPr lang="zh-CN" altLang="en-US"/>
              <a:t>直到我们用到里面的内容的时候我们再去修改就行了也就是</a:t>
            </a:r>
            <a:r>
              <a:rPr lang="en-US" altLang="zh-CN"/>
              <a:t>push_down()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6315" y="3587115"/>
            <a:ext cx="5364480" cy="2255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45" y="642620"/>
            <a:ext cx="5494020" cy="26212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8805" y="4610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P3372</a:t>
            </a:r>
            <a:endParaRPr lang="zh-CN" altLang="en-US"/>
          </a:p>
          <a:p>
            <a:r>
              <a:rPr lang="zh-CN" altLang="en-US"/>
              <a:t>P3373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1070" y="1182370"/>
            <a:ext cx="3201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tooltip="" action="ppaction://hlinksldjump"/>
              </a:rPr>
              <a:t>1.</a:t>
            </a:r>
            <a:r>
              <a:rPr lang="zh-CN" altLang="en-US">
                <a:hlinkClick r:id="rId1" tooltip="" action="ppaction://hlinksldjump"/>
              </a:rPr>
              <a:t>什么是线段树</a:t>
            </a:r>
            <a:endParaRPr lang="zh-CN" altLang="en-US"/>
          </a:p>
          <a:p>
            <a:r>
              <a:rPr lang="en-US" altLang="zh-CN">
                <a:hlinkClick r:id="rId2" tooltip="" action="ppaction://hlinksldjump"/>
              </a:rPr>
              <a:t>2.</a:t>
            </a:r>
            <a:r>
              <a:rPr lang="zh-CN" altLang="en-US">
                <a:hlinkClick r:id="rId2" tooltip="" action="ppaction://hlinksldjump"/>
              </a:rPr>
              <a:t>为什么需要线段树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线段树与树状数组的</a:t>
            </a:r>
            <a:r>
              <a:rPr lang="zh-CN" altLang="en-US"/>
              <a:t>区别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5665" y="382270"/>
            <a:ext cx="5087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对于一个数组序列</a:t>
            </a:r>
            <a:r>
              <a:rPr lang="en-US" altLang="zh-CN"/>
              <a:t> 1 2 3 4 5 6  7 8 9 10</a:t>
            </a:r>
            <a:r>
              <a:rPr lang="zh-CN" altLang="en-US"/>
              <a:t>求</a:t>
            </a:r>
            <a:r>
              <a:rPr lang="zh-CN" altLang="en-US"/>
              <a:t>最大值</a:t>
            </a:r>
            <a:endParaRPr lang="zh-CN" altLang="en-US"/>
          </a:p>
          <a:p>
            <a:r>
              <a:rPr lang="zh-CN" altLang="en-US"/>
              <a:t>我们可以利用分治得思想，每一次把序列分成两半去求最大值，然后把两个序列求到得最大值取个最大值就是当前序列的</a:t>
            </a:r>
            <a:r>
              <a:rPr lang="zh-CN" altLang="en-US"/>
              <a:t>最大值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1581150"/>
            <a:ext cx="500634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17615" y="382270"/>
            <a:ext cx="3540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我们发现这一棵树除了最后一层是一颗满二叉树</a:t>
            </a:r>
            <a:r>
              <a:rPr lang="en-US" altLang="zh-CN"/>
              <a:t> </a:t>
            </a:r>
            <a:r>
              <a:rPr lang="zh-CN" altLang="en-US"/>
              <a:t>假设最后第二层得节点个数为</a:t>
            </a:r>
            <a:r>
              <a:rPr lang="en-US" altLang="zh-CN"/>
              <a:t>n </a:t>
            </a:r>
            <a:r>
              <a:rPr lang="zh-CN" altLang="en-US"/>
              <a:t>那么前</a:t>
            </a:r>
            <a:r>
              <a:rPr lang="en-US" altLang="zh-CN"/>
              <a:t>n</a:t>
            </a:r>
            <a:r>
              <a:rPr lang="zh-CN" altLang="en-US"/>
              <a:t>层得和就为</a:t>
            </a:r>
            <a:r>
              <a:rPr lang="en-US" altLang="zh-CN"/>
              <a:t>2n-1</a:t>
            </a:r>
            <a:r>
              <a:rPr lang="zh-CN" altLang="en-US"/>
              <a:t>个点，那么最后一层最坏的一个情况就是倒数第二层的两倍</a:t>
            </a:r>
            <a:r>
              <a:rPr lang="en-US" altLang="zh-CN"/>
              <a:t> </a:t>
            </a:r>
            <a:r>
              <a:rPr lang="zh-CN" altLang="en-US"/>
              <a:t>所以一共最多有</a:t>
            </a:r>
            <a:r>
              <a:rPr lang="en-US" altLang="zh-CN"/>
              <a:t>4n - 1</a:t>
            </a:r>
            <a:r>
              <a:rPr lang="zh-CN" altLang="en-US"/>
              <a:t>个点，所以我们习惯给线段树开</a:t>
            </a:r>
            <a:r>
              <a:rPr lang="en-US" altLang="zh-CN"/>
              <a:t>4</a:t>
            </a:r>
            <a:r>
              <a:rPr lang="zh-CN" altLang="en-US"/>
              <a:t>倍的</a:t>
            </a:r>
            <a:r>
              <a:rPr lang="en-US" altLang="zh-CN"/>
              <a:t>n</a:t>
            </a:r>
            <a:r>
              <a:rPr lang="zh-CN" altLang="en-US"/>
              <a:t>结点的</a:t>
            </a:r>
            <a:r>
              <a:rPr lang="zh-CN" altLang="en-US"/>
              <a:t>空间范围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4105" y="706755"/>
            <a:ext cx="47256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线段树的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建树</a:t>
            </a:r>
            <a:r>
              <a:rPr lang="en-US" altLang="zh-CN"/>
              <a:t>(build)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往上传值</a:t>
            </a:r>
            <a:r>
              <a:rPr lang="en-US" altLang="zh-CN"/>
              <a:t>(push_up())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查询</a:t>
            </a:r>
            <a:r>
              <a:rPr lang="en-US" altLang="zh-CN"/>
              <a:t>(</a:t>
            </a:r>
            <a:r>
              <a:rPr lang="en-US" altLang="zh-CN"/>
              <a:t>query())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修改</a:t>
            </a:r>
            <a:r>
              <a:rPr lang="en-US" altLang="zh-CN"/>
              <a:t>(update())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94105" y="2183130"/>
            <a:ext cx="283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往下传值</a:t>
            </a:r>
            <a:r>
              <a:rPr lang="en-US" altLang="zh-CN"/>
              <a:t>(push_down())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5630" y="434975"/>
            <a:ext cx="539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建树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046480"/>
            <a:ext cx="4091940" cy="1996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1390015"/>
            <a:ext cx="4785360" cy="655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160" y="762000"/>
            <a:ext cx="482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push_up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5335" y="625475"/>
            <a:ext cx="393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1137920"/>
            <a:ext cx="5913120" cy="1881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6140" y="3401695"/>
            <a:ext cx="37801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查询的</a:t>
            </a:r>
            <a:r>
              <a:rPr lang="en-US" altLang="zh-CN"/>
              <a:t>3</a:t>
            </a:r>
            <a:r>
              <a:rPr lang="zh-CN" altLang="en-US"/>
              <a:t>种</a:t>
            </a:r>
            <a:r>
              <a:rPr lang="zh-CN" altLang="en-US"/>
              <a:t>情况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当前区间</a:t>
            </a:r>
            <a:r>
              <a:rPr lang="en-US" altLang="zh-CN"/>
              <a:t>(s,t) </a:t>
            </a:r>
            <a:r>
              <a:rPr lang="en-US" altLang="zh-CN"/>
              <a:t>∩ </a:t>
            </a:r>
            <a:r>
              <a:rPr lang="zh-CN" altLang="en-US"/>
              <a:t>查询区间</a:t>
            </a:r>
            <a:r>
              <a:rPr lang="en-US" altLang="zh-CN"/>
              <a:t>(l,r)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当前区间</a:t>
            </a:r>
            <a:r>
              <a:rPr lang="en-US" altLang="zh-CN"/>
              <a:t>(s,t)∈</a:t>
            </a:r>
            <a:r>
              <a:rPr lang="zh-CN" altLang="en-US"/>
              <a:t>查询区间</a:t>
            </a:r>
            <a:r>
              <a:rPr lang="en-US" altLang="zh-CN"/>
              <a:t>(l,r)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没有交集</a:t>
            </a:r>
            <a:r>
              <a:rPr lang="en-US" altLang="zh-CN"/>
              <a:t>(</a:t>
            </a:r>
            <a:r>
              <a:rPr lang="zh-CN" altLang="en-US"/>
              <a:t>不存在，因为我们每次递归是往有交集的地方递归，我们一开始进到的线段树是</a:t>
            </a:r>
            <a:r>
              <a:rPr lang="en-US" altLang="zh-CN"/>
              <a:t> 1,n</a:t>
            </a:r>
            <a:r>
              <a:rPr lang="zh-CN" altLang="en-US"/>
              <a:t>所以一定会</a:t>
            </a:r>
            <a:r>
              <a:rPr lang="en-US" altLang="zh-CN"/>
              <a:t>∩(l,r)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640" y="640715"/>
            <a:ext cx="4342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update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640" y="1457325"/>
            <a:ext cx="5029200" cy="2194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8465" y="1614170"/>
            <a:ext cx="2707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update</a:t>
            </a:r>
            <a:r>
              <a:rPr lang="zh-CN" altLang="en-US"/>
              <a:t>我们可以类比</a:t>
            </a:r>
            <a:r>
              <a:rPr lang="en-US" altLang="zh-CN"/>
              <a:t>query</a:t>
            </a:r>
            <a:r>
              <a:rPr lang="zh-CN" altLang="en-US"/>
              <a:t>是一个</a:t>
            </a:r>
            <a:r>
              <a:rPr lang="zh-CN" altLang="en-US"/>
              <a:t>思想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45885" y="33515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洛谷</a:t>
            </a:r>
            <a:r>
              <a:rPr lang="en-US" altLang="zh-CN">
                <a:sym typeface="+mn-ea"/>
              </a:rPr>
              <a:t>P1198</a:t>
            </a:r>
            <a:endParaRPr lang="zh-CN" altLang="en-US"/>
          </a:p>
          <a:p>
            <a:r>
              <a:rPr lang="en-US" altLang="zh-CN">
                <a:sym typeface="+mn-ea"/>
              </a:rPr>
              <a:t>ACWING</a:t>
            </a:r>
            <a:r>
              <a:rPr lang="zh-CN" altLang="en-US">
                <a:sym typeface="+mn-ea"/>
              </a:rPr>
              <a:t>245. 你能回答这些问题吗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2475" y="450215"/>
            <a:ext cx="43802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如何判断当前区间的一个最</a:t>
            </a:r>
            <a:r>
              <a:rPr lang="zh-CN" altLang="en-US"/>
              <a:t>大连续</a:t>
            </a:r>
            <a:r>
              <a:rPr lang="zh-CN" altLang="en-US"/>
              <a:t>区间</a:t>
            </a:r>
            <a:endParaRPr lang="zh-CN" altLang="en-US"/>
          </a:p>
          <a:p>
            <a:r>
              <a:rPr lang="zh-CN" altLang="en-US"/>
              <a:t>分为两种</a:t>
            </a:r>
            <a:r>
              <a:rPr lang="zh-CN" altLang="en-US"/>
              <a:t>情况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最</a:t>
            </a:r>
            <a:r>
              <a:rPr lang="zh-CN" altLang="en-US"/>
              <a:t>大连续区间只在左边或者</a:t>
            </a:r>
            <a:r>
              <a:rPr lang="zh-CN" altLang="en-US"/>
              <a:t>右边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最大连续区间右左边和右边一起</a:t>
            </a:r>
            <a:r>
              <a:rPr lang="zh-CN" altLang="en-US"/>
              <a:t>组成</a:t>
            </a:r>
            <a:endParaRPr lang="zh-CN" altLang="en-US"/>
          </a:p>
          <a:p>
            <a:r>
              <a:rPr lang="zh-CN" altLang="en-US"/>
              <a:t>所以我们的线段树要存以下几个</a:t>
            </a:r>
            <a:r>
              <a:rPr lang="zh-CN" altLang="en-US"/>
              <a:t>参数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以左端点为起点的最大连续</a:t>
            </a:r>
            <a:r>
              <a:rPr lang="zh-CN" altLang="en-US"/>
              <a:t>字段和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以右端点为起点的最大连续</a:t>
            </a:r>
            <a:r>
              <a:rPr lang="zh-CN" altLang="en-US"/>
              <a:t>字段和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最大连续</a:t>
            </a:r>
            <a:r>
              <a:rPr lang="zh-CN" altLang="en-US"/>
              <a:t>字段和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区间和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PLACING_PICTURE_USER_VIEWPORT" val="{&quot;height&quot;:3552,&quot;width&quot;:8448}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COMMONDATA" val="eyJoZGlkIjoiZjgyOWY3NzRhYmJjMzYxMmE5MzA5ZTk3MTRiNjZjMj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演示</Application>
  <PresentationFormat>宽屏</PresentationFormat>
  <Paragraphs>67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澈</cp:lastModifiedBy>
  <cp:revision>154</cp:revision>
  <dcterms:created xsi:type="dcterms:W3CDTF">2019-06-19T02:08:00Z</dcterms:created>
  <dcterms:modified xsi:type="dcterms:W3CDTF">2022-09-05T05:58:58Z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9FDE362DB9C348F3A812F27390A5D2A9</vt:lpwstr>
  </property>
</Properties>
</file>