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74"/>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gs" Target="tags/tag83.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8.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tags" Target="../tags/tag79.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80.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2.xml"/><Relationship Id="rId2" Type="http://schemas.openxmlformats.org/officeDocument/2006/relationships/image" Target="../media/image1.png"/><Relationship Id="rId1" Type="http://schemas.openxmlformats.org/officeDocument/2006/relationships/tags" Target="../tags/tag7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排序算法</a:t>
            </a:r>
            <a:br>
              <a:rPr lang="zh-CN" altLang="zh-CN"/>
            </a:br>
            <a:r>
              <a:rPr lang="en-US" altLang="zh-CN"/>
              <a:t>author:Lqingyi</a:t>
            </a:r>
            <a:endParaRPr lang="en-US" altLang="zh-CN"/>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77215" y="784860"/>
            <a:ext cx="7529195" cy="2030095"/>
          </a:xfrm>
          <a:prstGeom prst="rect">
            <a:avLst/>
          </a:prstGeom>
          <a:noFill/>
        </p:spPr>
        <p:txBody>
          <a:bodyPr wrap="square" rtlCol="0">
            <a:spAutoFit/>
          </a:bodyPr>
          <a:p>
            <a:r>
              <a:rPr lang="zh-CN" altLang="en-US"/>
              <a:t>快速排序优化</a:t>
            </a:r>
            <a:r>
              <a:rPr lang="en-US" altLang="zh-CN"/>
              <a:t>:</a:t>
            </a:r>
            <a:endParaRPr lang="en-US" altLang="zh-CN"/>
          </a:p>
          <a:p>
            <a:r>
              <a:rPr lang="en-US" altLang="zh-CN"/>
              <a:t>1.通过 三数取中（即选取第一个、最后一个以及中间的元素中的中位数） 的方法来选择两个子序列的分界元素（即比较基准）。这样可以避免极端数据（如升序序列或降序序列）带来的退化；</a:t>
            </a:r>
            <a:endParaRPr lang="en-US" altLang="zh-CN"/>
          </a:p>
          <a:p>
            <a:r>
              <a:rPr lang="en-US" altLang="zh-CN"/>
              <a:t>2.当序列较短时，使用 插入排序 的效率更高；</a:t>
            </a:r>
            <a:endParaRPr lang="en-US" altLang="zh-CN"/>
          </a:p>
          <a:p>
            <a:r>
              <a:rPr lang="en-US" altLang="zh-CN"/>
              <a:t>3.每趟排序后，将与分界元素相等的元素聚集在分界元素周围，这样可以避免极端数据（如序列中大部分元素都相等）带来的退化。</a:t>
            </a:r>
            <a:endParaRPr lang="en-US" altLang="zh-CN"/>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69900" y="52705"/>
            <a:ext cx="6795770" cy="6739255"/>
          </a:xfrm>
          <a:prstGeom prst="rect">
            <a:avLst/>
          </a:prstGeom>
          <a:noFill/>
        </p:spPr>
        <p:txBody>
          <a:bodyPr wrap="square" rtlCol="0" anchor="t">
            <a:spAutoFit/>
          </a:bodyPr>
          <a:p>
            <a:r>
              <a:rPr lang="zh-CN" altLang="en-US"/>
              <a:t>template &lt;typename T&gt;</a:t>
            </a:r>
            <a:endParaRPr lang="zh-CN" altLang="en-US"/>
          </a:p>
          <a:p>
            <a:r>
              <a:rPr lang="zh-CN" altLang="en-US"/>
              <a:t>// arr 为需要被排序的数组，len 为数组长度</a:t>
            </a:r>
            <a:endParaRPr lang="zh-CN" altLang="en-US"/>
          </a:p>
          <a:p>
            <a:r>
              <a:rPr lang="zh-CN" altLang="en-US"/>
              <a:t>void quick_sort(T arr[], const int len) {</a:t>
            </a:r>
            <a:endParaRPr lang="zh-CN" altLang="en-US"/>
          </a:p>
          <a:p>
            <a:r>
              <a:rPr lang="zh-CN" altLang="en-US"/>
              <a:t>  if (len &lt;= 1) return;</a:t>
            </a:r>
            <a:endParaRPr lang="zh-CN" altLang="en-US"/>
          </a:p>
          <a:p>
            <a:r>
              <a:rPr lang="zh-CN" altLang="en-US"/>
              <a:t>  // 随机选择基准（pivot）</a:t>
            </a:r>
            <a:endParaRPr lang="zh-CN" altLang="en-US"/>
          </a:p>
          <a:p>
            <a:r>
              <a:rPr lang="zh-CN" altLang="en-US"/>
              <a:t>  const T pivot = arr[rand() % len];</a:t>
            </a:r>
            <a:endParaRPr lang="zh-CN" altLang="en-US"/>
          </a:p>
          <a:p>
            <a:r>
              <a:rPr lang="zh-CN" altLang="en-US"/>
              <a:t>  // i：当前操作的元素</a:t>
            </a:r>
            <a:endParaRPr lang="zh-CN" altLang="en-US"/>
          </a:p>
          <a:p>
            <a:r>
              <a:rPr lang="zh-CN" altLang="en-US"/>
              <a:t>  // j：第一个等于 pivot 的元素</a:t>
            </a:r>
            <a:endParaRPr lang="zh-CN" altLang="en-US"/>
          </a:p>
          <a:p>
            <a:r>
              <a:rPr lang="zh-CN" altLang="en-US"/>
              <a:t>  // k：第一个大于 pivot 的元素</a:t>
            </a:r>
            <a:endParaRPr lang="zh-CN" altLang="en-US"/>
          </a:p>
          <a:p>
            <a:r>
              <a:rPr lang="zh-CN" altLang="en-US"/>
              <a:t>  int i = 0, j = 0, k = len;</a:t>
            </a:r>
            <a:endParaRPr lang="zh-CN" altLang="en-US"/>
          </a:p>
          <a:p>
            <a:r>
              <a:rPr lang="zh-CN" altLang="en-US"/>
              <a:t>  // 完成一趟三路快排，将序列分为：</a:t>
            </a:r>
            <a:endParaRPr lang="zh-CN" altLang="en-US"/>
          </a:p>
          <a:p>
            <a:r>
              <a:rPr lang="zh-CN" altLang="en-US"/>
              <a:t>  // 小于 pivot 的元素｜ 等于 pivot 的元素 ｜ 大于 pivot 的元素</a:t>
            </a:r>
            <a:endParaRPr lang="zh-CN" altLang="en-US"/>
          </a:p>
          <a:p>
            <a:r>
              <a:rPr lang="zh-CN" altLang="en-US"/>
              <a:t>  while (i &lt; k) {</a:t>
            </a:r>
            <a:endParaRPr lang="zh-CN" altLang="en-US"/>
          </a:p>
          <a:p>
            <a:r>
              <a:rPr lang="zh-CN" altLang="en-US"/>
              <a:t>    if (arr[i] &lt; pivot)</a:t>
            </a:r>
            <a:endParaRPr lang="zh-CN" altLang="en-US"/>
          </a:p>
          <a:p>
            <a:r>
              <a:rPr lang="zh-CN" altLang="en-US"/>
              <a:t>      swap(arr[i++], arr[j++]);</a:t>
            </a:r>
            <a:endParaRPr lang="zh-CN" altLang="en-US"/>
          </a:p>
          <a:p>
            <a:r>
              <a:rPr lang="zh-CN" altLang="en-US"/>
              <a:t>    else if (pivot &lt; arr[i])</a:t>
            </a:r>
            <a:endParaRPr lang="zh-CN" altLang="en-US"/>
          </a:p>
          <a:p>
            <a:r>
              <a:rPr lang="zh-CN" altLang="en-US"/>
              <a:t>      swap(arr[i], arr[--k]);</a:t>
            </a:r>
            <a:endParaRPr lang="zh-CN" altLang="en-US"/>
          </a:p>
          <a:p>
            <a:r>
              <a:rPr lang="zh-CN" altLang="en-US"/>
              <a:t>    else</a:t>
            </a:r>
            <a:endParaRPr lang="zh-CN" altLang="en-US"/>
          </a:p>
          <a:p>
            <a:r>
              <a:rPr lang="zh-CN" altLang="en-US"/>
              <a:t>      i++;</a:t>
            </a:r>
            <a:endParaRPr lang="zh-CN" altLang="en-US"/>
          </a:p>
          <a:p>
            <a:r>
              <a:rPr lang="zh-CN" altLang="en-US"/>
              <a:t>  }</a:t>
            </a:r>
            <a:endParaRPr lang="zh-CN" altLang="en-US"/>
          </a:p>
          <a:p>
            <a:r>
              <a:rPr lang="zh-CN" altLang="en-US"/>
              <a:t>  // 递归完成对于两个子序列的快速排序</a:t>
            </a:r>
            <a:endParaRPr lang="zh-CN" altLang="en-US"/>
          </a:p>
          <a:p>
            <a:r>
              <a:rPr lang="zh-CN" altLang="en-US"/>
              <a:t>  quick_sort(arr, j);</a:t>
            </a:r>
            <a:endParaRPr lang="zh-CN" altLang="en-US"/>
          </a:p>
          <a:p>
            <a:r>
              <a:rPr lang="zh-CN" altLang="en-US"/>
              <a:t>  quick_sort(arr + k, len - k);</a:t>
            </a:r>
            <a:endParaRPr lang="zh-CN" altLang="en-US"/>
          </a:p>
          <a:p>
            <a:r>
              <a:rPr lang="zh-CN" altLang="en-US"/>
              <a:t>}</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43915" y="861060"/>
            <a:ext cx="5019675" cy="2861310"/>
          </a:xfrm>
          <a:prstGeom prst="rect">
            <a:avLst/>
          </a:prstGeom>
          <a:noFill/>
        </p:spPr>
        <p:txBody>
          <a:bodyPr wrap="square" rtlCol="0">
            <a:spAutoFit/>
          </a:bodyPr>
          <a:p>
            <a:r>
              <a:rPr lang="zh-CN" altLang="en-US"/>
              <a:t>求第</a:t>
            </a:r>
            <a:r>
              <a:rPr lang="en-US" altLang="zh-CN"/>
              <a:t>k</a:t>
            </a:r>
            <a:r>
              <a:rPr lang="zh-CN" altLang="en-US"/>
              <a:t>大</a:t>
            </a:r>
            <a:r>
              <a:rPr lang="zh-CN" altLang="en-US"/>
              <a:t>值</a:t>
            </a:r>
            <a:endParaRPr lang="zh-CN" altLang="en-US"/>
          </a:p>
          <a:p>
            <a:r>
              <a:rPr lang="zh-CN" altLang="en-US"/>
              <a:t>基于快速排序的</a:t>
            </a:r>
            <a:r>
              <a:rPr lang="zh-CN" altLang="en-US"/>
              <a:t>思想</a:t>
            </a:r>
            <a:endParaRPr lang="zh-CN" altLang="en-US"/>
          </a:p>
          <a:p>
            <a:r>
              <a:rPr lang="zh-CN" altLang="en-US"/>
              <a:t>算法步骤：每次确定一个基准点，小于基准点的放在一个数组里，元素个数为</a:t>
            </a:r>
            <a:r>
              <a:rPr lang="en-US" altLang="zh-CN"/>
              <a:t>x</a:t>
            </a:r>
            <a:r>
              <a:rPr lang="zh-CN" altLang="en-US"/>
              <a:t>，等于基准点的放在一个数组里，元素个数为</a:t>
            </a:r>
            <a:r>
              <a:rPr lang="en-US" altLang="zh-CN"/>
              <a:t>y</a:t>
            </a:r>
            <a:r>
              <a:rPr lang="zh-CN" altLang="en-US"/>
              <a:t>，大于基准点的放在一个基准点里，元素个数为</a:t>
            </a:r>
            <a:r>
              <a:rPr lang="en-US" altLang="zh-CN"/>
              <a:t>z</a:t>
            </a:r>
            <a:r>
              <a:rPr lang="zh-CN" altLang="en-US"/>
              <a:t>，若</a:t>
            </a:r>
            <a:r>
              <a:rPr lang="en-US" altLang="zh-CN"/>
              <a:t>k</a:t>
            </a:r>
            <a:r>
              <a:rPr lang="zh-CN" altLang="en-US"/>
              <a:t>大于</a:t>
            </a:r>
            <a:r>
              <a:rPr lang="en-US" altLang="zh-CN"/>
              <a:t> x + y</a:t>
            </a:r>
            <a:r>
              <a:rPr lang="zh-CN" altLang="en-US"/>
              <a:t>那么</a:t>
            </a:r>
            <a:r>
              <a:rPr lang="en-US" altLang="zh-CN"/>
              <a:t> </a:t>
            </a:r>
            <a:r>
              <a:rPr lang="zh-CN" altLang="en-US"/>
              <a:t>一定在</a:t>
            </a:r>
            <a:r>
              <a:rPr lang="en-US" altLang="zh-CN"/>
              <a:t>x + y + 1 ~ z</a:t>
            </a:r>
            <a:r>
              <a:rPr lang="zh-CN" altLang="en-US"/>
              <a:t>里面，否则一定在</a:t>
            </a:r>
            <a:r>
              <a:rPr lang="en-US" altLang="zh-CN"/>
              <a:t>1 ~ x + y</a:t>
            </a:r>
            <a:r>
              <a:rPr lang="zh-CN" altLang="en-US"/>
              <a:t>里面</a:t>
            </a:r>
            <a:endParaRPr lang="zh-CN" altLang="en-US"/>
          </a:p>
          <a:p>
            <a:r>
              <a:rPr lang="zh-CN" altLang="en-US"/>
              <a:t>算法复杂度</a:t>
            </a:r>
            <a:r>
              <a:rPr lang="en-US" altLang="zh-CN"/>
              <a:t>: </a:t>
            </a:r>
            <a:r>
              <a:rPr lang="zh-CN" altLang="en-US"/>
              <a:t>最优复杂度</a:t>
            </a:r>
            <a:r>
              <a:rPr lang="en-US" altLang="zh-CN"/>
              <a:t>on</a:t>
            </a:r>
            <a:endParaRPr lang="en-US" altLang="zh-CN"/>
          </a:p>
          <a:p>
            <a:r>
              <a:rPr lang="zh-CN" altLang="en-US"/>
              <a:t>空间复杂度</a:t>
            </a:r>
            <a:r>
              <a:rPr lang="en-US" altLang="zh-CN"/>
              <a:t>: on</a:t>
            </a:r>
            <a:r>
              <a:rPr lang="en-US" altLang="zh-CN"/>
              <a:t>logn</a:t>
            </a:r>
            <a:endParaRPr lang="en-US" altLang="zh-CN"/>
          </a:p>
        </p:txBody>
      </p:sp>
      <p:sp>
        <p:nvSpPr>
          <p:cNvPr id="5" name="文本框 4"/>
          <p:cNvSpPr txBox="1"/>
          <p:nvPr/>
        </p:nvSpPr>
        <p:spPr>
          <a:xfrm>
            <a:off x="6096000" y="1624965"/>
            <a:ext cx="6096000" cy="645160"/>
          </a:xfrm>
          <a:prstGeom prst="rect">
            <a:avLst/>
          </a:prstGeom>
          <a:noFill/>
        </p:spPr>
        <p:txBody>
          <a:bodyPr wrap="square" rtlCol="0" anchor="t">
            <a:spAutoFit/>
          </a:bodyPr>
          <a:p>
            <a:r>
              <a:rPr lang="zh-CN" altLang="en-US"/>
              <a:t>P1138 第 k 小整数</a:t>
            </a:r>
            <a:endParaRPr lang="zh-CN" altLang="en-US"/>
          </a:p>
          <a:p>
            <a:r>
              <a:rPr lang="en-US" altLang="zh-CN"/>
              <a:t>P1923</a:t>
            </a:r>
            <a:endParaRPr lang="en-US" altLang="zh-CN"/>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275715" y="-67310"/>
            <a:ext cx="6096000" cy="7016115"/>
          </a:xfrm>
          <a:prstGeom prst="rect">
            <a:avLst/>
          </a:prstGeom>
          <a:noFill/>
        </p:spPr>
        <p:txBody>
          <a:bodyPr wrap="square" rtlCol="0" anchor="t">
            <a:spAutoFit/>
          </a:bodyPr>
          <a:p>
            <a:r>
              <a:rPr lang="zh-CN" altLang="en-US"/>
              <a:t>template &lt;typename T&gt;</a:t>
            </a:r>
            <a:endParaRPr lang="zh-CN" altLang="en-US"/>
          </a:p>
          <a:p>
            <a:r>
              <a:rPr lang="zh-CN" altLang="en-US"/>
              <a:t>T find_kth_element(T arr[], int rk, const int len) {</a:t>
            </a:r>
            <a:endParaRPr lang="zh-CN" altLang="en-US"/>
          </a:p>
          <a:p>
            <a:r>
              <a:rPr lang="zh-CN" altLang="en-US"/>
              <a:t>  if (len &lt;= 1) return arr[0];</a:t>
            </a:r>
            <a:endParaRPr lang="zh-CN" altLang="en-US"/>
          </a:p>
          <a:p>
            <a:r>
              <a:rPr lang="zh-CN" altLang="en-US"/>
              <a:t>  // 随机选择基准（pivot）</a:t>
            </a:r>
            <a:endParaRPr lang="zh-CN" altLang="en-US"/>
          </a:p>
          <a:p>
            <a:r>
              <a:rPr lang="zh-CN" altLang="en-US"/>
              <a:t>  const T pivot = arr[rand() % len];</a:t>
            </a:r>
            <a:endParaRPr lang="zh-CN" altLang="en-US"/>
          </a:p>
          <a:p>
            <a:r>
              <a:rPr lang="zh-CN" altLang="en-US"/>
              <a:t>  // i：当前操作的元素</a:t>
            </a:r>
            <a:endParaRPr lang="zh-CN" altLang="en-US"/>
          </a:p>
          <a:p>
            <a:r>
              <a:rPr lang="zh-CN" altLang="en-US"/>
              <a:t>  // j：第一个等于 pivot 的元素</a:t>
            </a:r>
            <a:endParaRPr lang="zh-CN" altLang="en-US"/>
          </a:p>
          <a:p>
            <a:r>
              <a:rPr lang="zh-CN" altLang="en-US"/>
              <a:t>  // k：第一个大于 pivot 的元素</a:t>
            </a:r>
            <a:endParaRPr lang="zh-CN" altLang="en-US"/>
          </a:p>
          <a:p>
            <a:r>
              <a:rPr lang="zh-CN" altLang="en-US"/>
              <a:t>  int i = 0, j = 0, k = len;</a:t>
            </a:r>
            <a:endParaRPr lang="zh-CN" altLang="en-US"/>
          </a:p>
          <a:p>
            <a:r>
              <a:rPr lang="zh-CN" altLang="en-US"/>
              <a:t>  // 完成一趟三路快排，将序列分为：</a:t>
            </a:r>
            <a:endParaRPr lang="zh-CN" altLang="en-US"/>
          </a:p>
          <a:p>
            <a:r>
              <a:rPr lang="zh-CN" altLang="en-US"/>
              <a:t>  // 小于 pivot 的元素 ｜ 等于 pivot 的元素 ｜ 大于 pivot 的元素</a:t>
            </a:r>
            <a:endParaRPr lang="zh-CN" altLang="en-US"/>
          </a:p>
          <a:p>
            <a:r>
              <a:rPr lang="zh-CN" altLang="en-US"/>
              <a:t>  while (i &lt; k) {</a:t>
            </a:r>
            <a:endParaRPr lang="zh-CN" altLang="en-US"/>
          </a:p>
          <a:p>
            <a:r>
              <a:rPr lang="zh-CN" altLang="en-US"/>
              <a:t>    if (arr[i] &lt; pivot)</a:t>
            </a:r>
            <a:endParaRPr lang="zh-CN" altLang="en-US"/>
          </a:p>
          <a:p>
            <a:r>
              <a:rPr lang="zh-CN" altLang="en-US"/>
              <a:t>      swap(arr[i++], arr[j++]);</a:t>
            </a:r>
            <a:endParaRPr lang="zh-CN" altLang="en-US"/>
          </a:p>
          <a:p>
            <a:r>
              <a:rPr lang="zh-CN" altLang="en-US"/>
              <a:t>    else if (pivot &lt; arr[i])</a:t>
            </a:r>
            <a:endParaRPr lang="zh-CN" altLang="en-US"/>
          </a:p>
          <a:p>
            <a:r>
              <a:rPr lang="zh-CN" altLang="en-US"/>
              <a:t>      swap(arr[i], arr[--k]);</a:t>
            </a:r>
            <a:endParaRPr lang="zh-CN" altLang="en-US"/>
          </a:p>
          <a:p>
            <a:r>
              <a:rPr lang="zh-CN" altLang="en-US"/>
              <a:t>    else</a:t>
            </a:r>
            <a:endParaRPr lang="zh-CN" altLang="en-US"/>
          </a:p>
          <a:p>
            <a:r>
              <a:rPr lang="zh-CN" altLang="en-US"/>
              <a:t>      i++;</a:t>
            </a:r>
            <a:endParaRPr lang="zh-CN" altLang="en-US"/>
          </a:p>
          <a:p>
            <a:r>
              <a:rPr lang="zh-CN" altLang="en-US"/>
              <a:t>  }</a:t>
            </a:r>
            <a:endParaRPr lang="zh-CN" altLang="en-US"/>
          </a:p>
          <a:p>
            <a:r>
              <a:rPr lang="zh-CN" altLang="en-US"/>
              <a:t>  if (rk &lt; j) return find_kth_element(arr, rk, j);</a:t>
            </a:r>
            <a:endParaRPr lang="zh-CN" altLang="en-US"/>
          </a:p>
          <a:p>
            <a:r>
              <a:rPr lang="zh-CN" altLang="en-US"/>
              <a:t>  else if (rk &gt;= k)</a:t>
            </a:r>
            <a:endParaRPr lang="zh-CN" altLang="en-US"/>
          </a:p>
          <a:p>
            <a:r>
              <a:rPr lang="zh-CN" altLang="en-US"/>
              <a:t>    return find_kth_element(arr + k, rk - k, len - k);</a:t>
            </a:r>
            <a:endParaRPr lang="zh-CN" altLang="en-US"/>
          </a:p>
          <a:p>
            <a:r>
              <a:rPr lang="zh-CN" altLang="en-US"/>
              <a:t>  return pivot;</a:t>
            </a:r>
            <a:endParaRPr lang="zh-CN" altLang="en-US"/>
          </a:p>
          <a:p>
            <a:r>
              <a:rPr lang="zh-CN" altLang="en-US"/>
              <a:t>}</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67080" y="450215"/>
            <a:ext cx="4312920" cy="1753235"/>
          </a:xfrm>
          <a:prstGeom prst="rect">
            <a:avLst/>
          </a:prstGeom>
          <a:noFill/>
        </p:spPr>
        <p:txBody>
          <a:bodyPr wrap="square" rtlCol="0">
            <a:spAutoFit/>
          </a:bodyPr>
          <a:p>
            <a:r>
              <a:rPr lang="zh-CN" altLang="en-US"/>
              <a:t>归并排序：基于分治的</a:t>
            </a:r>
            <a:r>
              <a:rPr lang="zh-CN" altLang="en-US"/>
              <a:t>思想</a:t>
            </a:r>
            <a:endParaRPr lang="zh-CN" altLang="en-US"/>
          </a:p>
          <a:p>
            <a:r>
              <a:rPr lang="zh-CN" altLang="en-US"/>
              <a:t>算法步骤</a:t>
            </a:r>
            <a:r>
              <a:rPr lang="en-US" altLang="zh-CN"/>
              <a:t>:</a:t>
            </a:r>
            <a:r>
              <a:rPr lang="zh-CN" altLang="en-US"/>
              <a:t>对于排序</a:t>
            </a:r>
            <a:r>
              <a:rPr lang="en-US" altLang="zh-CN"/>
              <a:t> 1 ~ n</a:t>
            </a:r>
            <a:r>
              <a:rPr lang="zh-CN" altLang="en-US"/>
              <a:t>我们可以先排序</a:t>
            </a:r>
            <a:r>
              <a:rPr lang="en-US" altLang="zh-CN"/>
              <a:t> 1 ~ n / 2,n / 2 + 1 ~ n</a:t>
            </a:r>
            <a:r>
              <a:rPr lang="zh-CN" altLang="en-US"/>
              <a:t>以此类推再</a:t>
            </a:r>
            <a:r>
              <a:rPr lang="zh-CN" altLang="en-US"/>
              <a:t>合并</a:t>
            </a:r>
            <a:endParaRPr lang="zh-CN" altLang="en-US"/>
          </a:p>
          <a:p>
            <a:r>
              <a:rPr lang="zh-CN" altLang="en-US"/>
              <a:t>稳定性</a:t>
            </a:r>
            <a:r>
              <a:rPr lang="en-US" altLang="zh-CN"/>
              <a:t>:</a:t>
            </a:r>
            <a:r>
              <a:rPr lang="zh-CN" altLang="en-US"/>
              <a:t>稳定</a:t>
            </a:r>
            <a:endParaRPr lang="zh-CN" altLang="en-US"/>
          </a:p>
          <a:p>
            <a:r>
              <a:rPr lang="zh-CN" altLang="en-US"/>
              <a:t>复杂度：</a:t>
            </a:r>
            <a:r>
              <a:rPr lang="en-US" altLang="zh-CN"/>
              <a:t>onlogn</a:t>
            </a:r>
            <a:endParaRPr lang="en-US" altLang="zh-CN"/>
          </a:p>
          <a:p>
            <a:r>
              <a:rPr lang="zh-CN" altLang="en-US"/>
              <a:t>空间复杂度</a:t>
            </a:r>
            <a:r>
              <a:rPr lang="en-US" altLang="zh-CN"/>
              <a:t> o</a:t>
            </a:r>
            <a:r>
              <a:rPr lang="en-US" altLang="zh-CN"/>
              <a:t>n</a:t>
            </a:r>
            <a:endParaRPr lang="en-US" altLang="zh-CN"/>
          </a:p>
        </p:txBody>
      </p:sp>
      <p:sp>
        <p:nvSpPr>
          <p:cNvPr id="5" name="文本框 4"/>
          <p:cNvSpPr txBox="1"/>
          <p:nvPr/>
        </p:nvSpPr>
        <p:spPr>
          <a:xfrm>
            <a:off x="5489575" y="1303020"/>
            <a:ext cx="6096000" cy="3415030"/>
          </a:xfrm>
          <a:prstGeom prst="rect">
            <a:avLst/>
          </a:prstGeom>
          <a:noFill/>
        </p:spPr>
        <p:txBody>
          <a:bodyPr wrap="square" rtlCol="0" anchor="t">
            <a:spAutoFit/>
          </a:bodyPr>
          <a:p>
            <a:r>
              <a:rPr lang="zh-CN" altLang="en-US"/>
              <a:t>void merge(int l, int r) {</a:t>
            </a:r>
            <a:endParaRPr lang="zh-CN" altLang="en-US"/>
          </a:p>
          <a:p>
            <a:r>
              <a:rPr lang="zh-CN" altLang="en-US"/>
              <a:t>  if (r - l &lt;= 1) return;</a:t>
            </a:r>
            <a:endParaRPr lang="zh-CN" altLang="en-US"/>
          </a:p>
          <a:p>
            <a:r>
              <a:rPr lang="zh-CN" altLang="en-US"/>
              <a:t>  int mid = l + ((r - l) &gt;&gt; 1);</a:t>
            </a:r>
            <a:endParaRPr lang="zh-CN" altLang="en-US"/>
          </a:p>
          <a:p>
            <a:r>
              <a:rPr lang="zh-CN" altLang="en-US"/>
              <a:t>  merge(l, mid), merge(mid, r);</a:t>
            </a:r>
            <a:endParaRPr lang="zh-CN" altLang="en-US"/>
          </a:p>
          <a:p>
            <a:r>
              <a:rPr lang="zh-CN" altLang="en-US"/>
              <a:t>  for (int i = l, j = mid, k = l; k &lt; r; ++k) {</a:t>
            </a:r>
            <a:endParaRPr lang="zh-CN" altLang="en-US"/>
          </a:p>
          <a:p>
            <a:r>
              <a:rPr lang="zh-CN" altLang="en-US"/>
              <a:t>    if (j == r || (i &lt; mid &amp;&amp; a[i] &lt;= a[j]))</a:t>
            </a:r>
            <a:endParaRPr lang="zh-CN" altLang="en-US"/>
          </a:p>
          <a:p>
            <a:r>
              <a:rPr lang="zh-CN" altLang="en-US"/>
              <a:t>      tmp[k] = a[i++];</a:t>
            </a:r>
            <a:endParaRPr lang="zh-CN" altLang="en-US"/>
          </a:p>
          <a:p>
            <a:r>
              <a:rPr lang="zh-CN" altLang="en-US"/>
              <a:t>    else</a:t>
            </a:r>
            <a:endParaRPr lang="zh-CN" altLang="en-US"/>
          </a:p>
          <a:p>
            <a:r>
              <a:rPr lang="zh-CN" altLang="en-US"/>
              <a:t>      tmp[k] = a[j++];</a:t>
            </a:r>
            <a:endParaRPr lang="zh-CN" altLang="en-US"/>
          </a:p>
          <a:p>
            <a:r>
              <a:rPr lang="zh-CN" altLang="en-US"/>
              <a:t>  }</a:t>
            </a:r>
            <a:endParaRPr lang="zh-CN" altLang="en-US"/>
          </a:p>
          <a:p>
            <a:r>
              <a:rPr lang="zh-CN" altLang="en-US"/>
              <a:t>  for (int i = l; i &lt; r; ++i) a[i] = tmp[i];</a:t>
            </a:r>
            <a:endParaRPr lang="zh-CN" altLang="en-US"/>
          </a:p>
          <a:p>
            <a:r>
              <a:rPr lang="zh-CN" altLang="en-US"/>
              <a:t>}</a:t>
            </a:r>
            <a:endParaRPr lang="zh-CN" altLang="en-US"/>
          </a:p>
        </p:txBody>
      </p:sp>
      <p:sp>
        <p:nvSpPr>
          <p:cNvPr id="6" name="文本框 5"/>
          <p:cNvSpPr txBox="1"/>
          <p:nvPr/>
        </p:nvSpPr>
        <p:spPr>
          <a:xfrm>
            <a:off x="394970" y="3244850"/>
            <a:ext cx="4221480" cy="368300"/>
          </a:xfrm>
          <a:prstGeom prst="rect">
            <a:avLst/>
          </a:prstGeom>
          <a:noFill/>
        </p:spPr>
        <p:txBody>
          <a:bodyPr wrap="square" rtlCol="0">
            <a:spAutoFit/>
          </a:bodyPr>
          <a:p>
            <a:r>
              <a:rPr lang="zh-CN" altLang="en-US"/>
              <a:t>能求逆序对</a:t>
            </a:r>
            <a:r>
              <a:rPr lang="zh-CN" altLang="en-US"/>
              <a:t>吗？</a:t>
            </a:r>
            <a:endParaRPr lang="zh-CN" altLang="en-US"/>
          </a:p>
        </p:txBody>
      </p:sp>
      <p:sp>
        <p:nvSpPr>
          <p:cNvPr id="7" name="文本框 6"/>
          <p:cNvSpPr txBox="1"/>
          <p:nvPr/>
        </p:nvSpPr>
        <p:spPr>
          <a:xfrm>
            <a:off x="287020" y="3956050"/>
            <a:ext cx="5772150" cy="368300"/>
          </a:xfrm>
          <a:prstGeom prst="rect">
            <a:avLst/>
          </a:prstGeom>
          <a:noFill/>
        </p:spPr>
        <p:txBody>
          <a:bodyPr wrap="square" rtlCol="0">
            <a:spAutoFit/>
          </a:bodyPr>
          <a:p>
            <a:r>
              <a:t>tmp[k] = a[j++]</a:t>
            </a:r>
            <a:r>
              <a:rPr lang="en-US" altLang="zh-CN"/>
              <a:t> </a:t>
            </a:r>
            <a:r>
              <a:rPr lang="zh-CN" altLang="en-US"/>
              <a:t>替换成</a:t>
            </a:r>
            <a:r>
              <a:rPr lang="en-US" altLang="zh-CN"/>
              <a:t>cnt += mid - i,tmp[k] = a[</a:t>
            </a:r>
            <a:r>
              <a:rPr lang="en-US" altLang="zh-CN"/>
              <a:t>j++]</a:t>
            </a:r>
            <a:endParaRPr lang="en-US" altLang="zh-CN"/>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P spid="7" grpId="0"/>
      <p:bldP spid="7"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63220" y="285115"/>
            <a:ext cx="6490335" cy="2861310"/>
          </a:xfrm>
          <a:prstGeom prst="rect">
            <a:avLst/>
          </a:prstGeom>
          <a:noFill/>
        </p:spPr>
        <p:txBody>
          <a:bodyPr wrap="square" rtlCol="0" anchor="t">
            <a:spAutoFit/>
          </a:bodyPr>
          <a:p>
            <a:r>
              <a:rPr lang="zh-CN" altLang="en-US"/>
              <a:t>桶排序（英文：Bucket sort）是排序算法的一种，适用于待排序数据值域较大但分布比较均匀的情况，同样需要内置</a:t>
            </a:r>
            <a:r>
              <a:rPr lang="zh-CN" altLang="en-US"/>
              <a:t>排序。</a:t>
            </a:r>
            <a:endParaRPr lang="zh-CN" altLang="en-US"/>
          </a:p>
          <a:p>
            <a:r>
              <a:rPr lang="zh-CN" altLang="en-US"/>
              <a:t>算法步骤</a:t>
            </a:r>
            <a:r>
              <a:rPr lang="en-US" altLang="zh-CN"/>
              <a:t>:</a:t>
            </a:r>
            <a:endParaRPr lang="en-US" altLang="zh-CN"/>
          </a:p>
          <a:p>
            <a:r>
              <a:rPr lang="en-US" altLang="zh-CN"/>
              <a:t>设置一个定量的数组当作空桶；</a:t>
            </a:r>
            <a:endParaRPr lang="en-US" altLang="zh-CN"/>
          </a:p>
          <a:p>
            <a:r>
              <a:rPr lang="en-US" altLang="zh-CN"/>
              <a:t>遍历序列，并将元素一个个放到对应的桶中；</a:t>
            </a:r>
            <a:endParaRPr lang="en-US" altLang="zh-CN"/>
          </a:p>
          <a:p>
            <a:r>
              <a:rPr lang="en-US" altLang="zh-CN"/>
              <a:t>对每个不是空的桶进行排序；</a:t>
            </a:r>
            <a:endParaRPr lang="en-US" altLang="zh-CN"/>
          </a:p>
          <a:p>
            <a:r>
              <a:rPr lang="en-US" altLang="zh-CN"/>
              <a:t>从不是空的桶里把元素再放回原来的序列中。</a:t>
            </a:r>
            <a:endParaRPr lang="en-US" altLang="zh-CN"/>
          </a:p>
          <a:p>
            <a:r>
              <a:rPr lang="zh-CN" altLang="en-US"/>
              <a:t>稳定性</a:t>
            </a:r>
            <a:r>
              <a:rPr lang="en-US" altLang="zh-CN"/>
              <a:t>:</a:t>
            </a:r>
            <a:r>
              <a:rPr lang="zh-CN" altLang="en-US"/>
              <a:t>若内置函数是稳定的就是稳定的，一般使用插入</a:t>
            </a:r>
            <a:r>
              <a:rPr lang="zh-CN" altLang="en-US"/>
              <a:t>排序</a:t>
            </a:r>
            <a:endParaRPr lang="zh-CN" altLang="en-US"/>
          </a:p>
          <a:p>
            <a:r>
              <a:rPr lang="zh-CN" altLang="en-US"/>
              <a:t>空间复杂度</a:t>
            </a:r>
            <a:r>
              <a:rPr lang="en-US" altLang="zh-CN"/>
              <a:t>: on</a:t>
            </a:r>
            <a:endParaRPr lang="en-US" altLang="zh-CN"/>
          </a:p>
          <a:p>
            <a:r>
              <a:rPr lang="zh-CN" altLang="en-US"/>
              <a:t>时间复杂度</a:t>
            </a:r>
            <a:r>
              <a:rPr lang="en-US" altLang="zh-CN"/>
              <a:t>: o(n + n^2/k + k)</a:t>
            </a:r>
            <a:endParaRPr lang="en-US" altLang="zh-CN"/>
          </a:p>
        </p:txBody>
      </p:sp>
      <p:pic>
        <p:nvPicPr>
          <p:cNvPr id="6" name="图片 5"/>
          <p:cNvPicPr>
            <a:picLocks noChangeAspect="1"/>
          </p:cNvPicPr>
          <p:nvPr/>
        </p:nvPicPr>
        <p:blipFill>
          <a:blip r:embed="rId1"/>
          <a:stretch>
            <a:fillRect/>
          </a:stretch>
        </p:blipFill>
        <p:spPr>
          <a:xfrm>
            <a:off x="6788150" y="179070"/>
            <a:ext cx="5241290" cy="6399530"/>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62280" y="466725"/>
            <a:ext cx="6096000" cy="2030095"/>
          </a:xfrm>
          <a:prstGeom prst="rect">
            <a:avLst/>
          </a:prstGeom>
          <a:noFill/>
        </p:spPr>
        <p:txBody>
          <a:bodyPr wrap="square" rtlCol="0" anchor="t">
            <a:spAutoFit/>
          </a:bodyPr>
          <a:p>
            <a:r>
              <a:rPr lang="zh-CN" altLang="en-US"/>
              <a:t>希尔排序（英语：Shell sort），也称为缩小增量排序法，是 插入排序 的一种改进版本</a:t>
            </a:r>
            <a:endParaRPr lang="zh-CN" altLang="en-US"/>
          </a:p>
          <a:p>
            <a:r>
              <a:rPr lang="zh-CN" altLang="en-US"/>
              <a:t>由于插入排序的复杂度取决于序列的有序程度，所以希尔排序是先使得它相对有序，再进行最后的</a:t>
            </a:r>
            <a:r>
              <a:rPr lang="zh-CN" altLang="en-US"/>
              <a:t>排序</a:t>
            </a:r>
            <a:endParaRPr lang="zh-CN" altLang="en-US"/>
          </a:p>
          <a:p>
            <a:r>
              <a:rPr lang="zh-CN" altLang="en-US"/>
              <a:t>算法步骤</a:t>
            </a:r>
            <a:r>
              <a:rPr lang="en-US" altLang="zh-CN"/>
              <a:t>:</a:t>
            </a:r>
            <a:endParaRPr lang="zh-CN" altLang="en-US"/>
          </a:p>
          <a:p>
            <a:r>
              <a:rPr lang="zh-CN" altLang="en-US"/>
              <a:t>稳定性</a:t>
            </a:r>
            <a:r>
              <a:rPr lang="en-US" altLang="zh-CN"/>
              <a:t>:</a:t>
            </a:r>
            <a:r>
              <a:rPr lang="zh-CN" altLang="en-US"/>
              <a:t>不稳定</a:t>
            </a:r>
            <a:endParaRPr lang="zh-CN" altLang="en-US"/>
          </a:p>
          <a:p>
            <a:r>
              <a:rPr lang="zh-CN" altLang="en-US"/>
              <a:t>算法复杂度</a:t>
            </a:r>
            <a:r>
              <a:rPr lang="en-US" altLang="zh-CN"/>
              <a:t>: o(n^1.3)~o(n^2)</a:t>
            </a:r>
            <a:endParaRPr lang="en-US" altLang="zh-CN"/>
          </a:p>
        </p:txBody>
      </p:sp>
      <p:sp>
        <p:nvSpPr>
          <p:cNvPr id="5" name="文本框 4"/>
          <p:cNvSpPr txBox="1"/>
          <p:nvPr/>
        </p:nvSpPr>
        <p:spPr>
          <a:xfrm>
            <a:off x="5534660" y="1753235"/>
            <a:ext cx="6096000" cy="4523105"/>
          </a:xfrm>
          <a:prstGeom prst="rect">
            <a:avLst/>
          </a:prstGeom>
          <a:noFill/>
        </p:spPr>
        <p:txBody>
          <a:bodyPr wrap="square" rtlCol="0" anchor="t">
            <a:spAutoFit/>
          </a:bodyPr>
          <a:p>
            <a:r>
              <a:rPr lang="zh-CN" altLang="en-US"/>
              <a:t>// C++ Version</a:t>
            </a:r>
            <a:endParaRPr lang="zh-CN" altLang="en-US"/>
          </a:p>
          <a:p>
            <a:r>
              <a:rPr lang="zh-CN" altLang="en-US"/>
              <a:t>template &lt;typename T&gt;</a:t>
            </a:r>
            <a:endParaRPr lang="zh-CN" altLang="en-US"/>
          </a:p>
          <a:p>
            <a:r>
              <a:rPr lang="zh-CN" altLang="en-US"/>
              <a:t>void shell_sort(T array[], int length) {</a:t>
            </a:r>
            <a:endParaRPr lang="zh-CN" altLang="en-US"/>
          </a:p>
          <a:p>
            <a:r>
              <a:rPr lang="zh-CN" altLang="en-US"/>
              <a:t>  int h = 1;</a:t>
            </a:r>
            <a:endParaRPr lang="zh-CN" altLang="en-US"/>
          </a:p>
          <a:p>
            <a:r>
              <a:rPr lang="zh-CN" altLang="en-US"/>
              <a:t>  while (h &lt; length / 3) {</a:t>
            </a:r>
            <a:endParaRPr lang="zh-CN" altLang="en-US"/>
          </a:p>
          <a:p>
            <a:r>
              <a:rPr lang="zh-CN" altLang="en-US"/>
              <a:t>    h = 3 * h + 1;</a:t>
            </a:r>
            <a:endParaRPr lang="zh-CN" altLang="en-US"/>
          </a:p>
          <a:p>
            <a:r>
              <a:rPr lang="zh-CN" altLang="en-US"/>
              <a:t>  }</a:t>
            </a:r>
            <a:endParaRPr lang="zh-CN" altLang="en-US"/>
          </a:p>
          <a:p>
            <a:r>
              <a:rPr lang="zh-CN" altLang="en-US"/>
              <a:t>  while (h &gt;= 1) {</a:t>
            </a:r>
            <a:endParaRPr lang="zh-CN" altLang="en-US"/>
          </a:p>
          <a:p>
            <a:r>
              <a:rPr lang="zh-CN" altLang="en-US"/>
              <a:t>    for (int i = h; i &lt; length; i++) {</a:t>
            </a:r>
            <a:endParaRPr lang="zh-CN" altLang="en-US"/>
          </a:p>
          <a:p>
            <a:r>
              <a:rPr lang="zh-CN" altLang="en-US"/>
              <a:t>      for (int j = i; j &gt;= h &amp;&amp; array[j] &lt; array[j - h]; j -= h) {</a:t>
            </a:r>
            <a:endParaRPr lang="zh-CN" altLang="en-US"/>
          </a:p>
          <a:p>
            <a:r>
              <a:rPr lang="zh-CN" altLang="en-US"/>
              <a:t>        std::swap(array[j], array[j - h]);</a:t>
            </a:r>
            <a:endParaRPr lang="zh-CN" altLang="en-US"/>
          </a:p>
          <a:p>
            <a:r>
              <a:rPr lang="zh-CN" altLang="en-US"/>
              <a:t>      }</a:t>
            </a:r>
            <a:endParaRPr lang="zh-CN" altLang="en-US"/>
          </a:p>
          <a:p>
            <a:r>
              <a:rPr lang="zh-CN" altLang="en-US"/>
              <a:t>    }</a:t>
            </a:r>
            <a:endParaRPr lang="zh-CN" altLang="en-US"/>
          </a:p>
          <a:p>
            <a:r>
              <a:rPr lang="zh-CN" altLang="en-US"/>
              <a:t>    h = h / 3;</a:t>
            </a:r>
            <a:endParaRPr lang="zh-CN" altLang="en-US"/>
          </a:p>
          <a:p>
            <a:r>
              <a:rPr lang="zh-CN" altLang="en-US"/>
              <a:t>  }</a:t>
            </a:r>
            <a:endParaRPr lang="zh-CN" altLang="en-US"/>
          </a:p>
          <a:p>
            <a:r>
              <a:rPr lang="zh-CN" altLang="en-US"/>
              <a:t>}</a:t>
            </a:r>
            <a:endParaRPr lang="zh-CN" altLang="en-US"/>
          </a:p>
        </p:txBody>
      </p:sp>
      <p:sp>
        <p:nvSpPr>
          <p:cNvPr id="6" name="文本框 5"/>
          <p:cNvSpPr txBox="1"/>
          <p:nvPr/>
        </p:nvSpPr>
        <p:spPr>
          <a:xfrm>
            <a:off x="546735" y="3416935"/>
            <a:ext cx="2555875" cy="368300"/>
          </a:xfrm>
          <a:prstGeom prst="rect">
            <a:avLst/>
          </a:prstGeom>
          <a:noFill/>
        </p:spPr>
        <p:txBody>
          <a:bodyPr wrap="square" rtlCol="0">
            <a:spAutoFit/>
          </a:bodyPr>
          <a:p>
            <a:r>
              <a:rPr lang="zh-CN" altLang="en-US"/>
              <a:t>能求逆序对</a:t>
            </a:r>
            <a:r>
              <a:rPr lang="zh-CN" altLang="en-US"/>
              <a:t>吗？</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36525" y="306070"/>
            <a:ext cx="5445760" cy="3138170"/>
          </a:xfrm>
          <a:prstGeom prst="rect">
            <a:avLst/>
          </a:prstGeom>
          <a:noFill/>
        </p:spPr>
        <p:txBody>
          <a:bodyPr wrap="square" rtlCol="0">
            <a:spAutoFit/>
          </a:bodyPr>
          <a:p>
            <a:r>
              <a:rPr lang="zh-CN" altLang="en-US"/>
              <a:t>锦标赛排序</a:t>
            </a:r>
            <a:r>
              <a:rPr lang="en-US" altLang="zh-CN"/>
              <a:t>:</a:t>
            </a:r>
            <a:r>
              <a:rPr lang="zh-CN" altLang="en-US"/>
              <a:t>（英文：Tournament sort），又被称为树形选择排序，是 选择排序 的优化版本，堆排序 的一种变体（均采用完全二叉树）。它在选择排序的基础上使用优先队列查找下一个该选择的元素。</a:t>
            </a:r>
            <a:endParaRPr lang="zh-CN" altLang="en-US"/>
          </a:p>
          <a:p>
            <a:endParaRPr lang="zh-CN" altLang="en-US"/>
          </a:p>
          <a:p>
            <a:r>
              <a:rPr lang="zh-CN" altLang="en-US"/>
              <a:t>算法步骤</a:t>
            </a:r>
            <a:r>
              <a:rPr lang="en-US" altLang="zh-CN"/>
              <a:t>: n</a:t>
            </a:r>
            <a:r>
              <a:rPr lang="zh-CN" altLang="en-US"/>
              <a:t>个点两两比较得到的</a:t>
            </a:r>
            <a:r>
              <a:rPr lang="en-US" altLang="zh-CN"/>
              <a:t>n/2</a:t>
            </a:r>
            <a:r>
              <a:rPr lang="zh-CN" altLang="en-US"/>
              <a:t>个点再两两比较，直到只剩一个点，记录那个点的下标，并且修改它的值再比较，直至所有序列中的值都</a:t>
            </a:r>
            <a:r>
              <a:rPr lang="zh-CN" altLang="en-US"/>
              <a:t>改变</a:t>
            </a:r>
            <a:endParaRPr lang="zh-CN" altLang="en-US"/>
          </a:p>
          <a:p>
            <a:r>
              <a:rPr lang="zh-CN" altLang="en-US"/>
              <a:t>稳定性：</a:t>
            </a:r>
            <a:r>
              <a:rPr lang="zh-CN" altLang="en-US"/>
              <a:t>不稳定</a:t>
            </a:r>
            <a:endParaRPr lang="zh-CN" altLang="en-US"/>
          </a:p>
          <a:p>
            <a:r>
              <a:rPr lang="zh-CN" altLang="en-US"/>
              <a:t>算法复杂度</a:t>
            </a:r>
            <a:r>
              <a:rPr lang="en-US" altLang="zh-CN"/>
              <a:t>: olog</a:t>
            </a:r>
            <a:r>
              <a:rPr lang="en-US" altLang="zh-CN"/>
              <a:t>n</a:t>
            </a:r>
            <a:endParaRPr lang="en-US" altLang="zh-CN"/>
          </a:p>
          <a:p>
            <a:r>
              <a:rPr lang="zh-CN" altLang="en-US"/>
              <a:t>空间复杂度：</a:t>
            </a:r>
            <a:r>
              <a:rPr lang="en-US" altLang="zh-CN"/>
              <a:t>on</a:t>
            </a:r>
            <a:endParaRPr lang="en-US" altLang="zh-CN"/>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463550" y="0"/>
            <a:ext cx="4556760" cy="6957060"/>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041400" y="820420"/>
            <a:ext cx="5298440" cy="645160"/>
          </a:xfrm>
          <a:prstGeom prst="rect">
            <a:avLst/>
          </a:prstGeom>
          <a:noFill/>
        </p:spPr>
        <p:txBody>
          <a:bodyPr wrap="square" rtlCol="0">
            <a:spAutoFit/>
          </a:bodyPr>
          <a:p>
            <a:r>
              <a:rPr lang="zh-CN" altLang="en-US"/>
              <a:t>排序算法的特性：</a:t>
            </a:r>
            <a:r>
              <a:rPr lang="zh-CN" altLang="en-US"/>
              <a:t>稳定性</a:t>
            </a:r>
            <a:endParaRPr lang="zh-CN" altLang="en-US"/>
          </a:p>
          <a:p>
            <a:r>
              <a:rPr lang="zh-CN" altLang="en-US"/>
              <a:t>指相等的元素经过排序后相对顺序是否发生了</a:t>
            </a:r>
            <a:r>
              <a:rPr lang="zh-CN" altLang="en-US"/>
              <a:t>改变</a:t>
            </a:r>
            <a:endParaRPr lang="zh-CN" altLang="en-US"/>
          </a:p>
        </p:txBody>
      </p:sp>
      <p:sp>
        <p:nvSpPr>
          <p:cNvPr id="2" name="文本框 1"/>
          <p:cNvSpPr txBox="1"/>
          <p:nvPr/>
        </p:nvSpPr>
        <p:spPr>
          <a:xfrm>
            <a:off x="1131570" y="1891030"/>
            <a:ext cx="6096000" cy="645160"/>
          </a:xfrm>
          <a:prstGeom prst="rect">
            <a:avLst/>
          </a:prstGeom>
          <a:noFill/>
        </p:spPr>
        <p:txBody>
          <a:bodyPr wrap="square" rtlCol="0" anchor="t">
            <a:spAutoFit/>
          </a:bodyPr>
          <a:p>
            <a:r>
              <a:rPr lang="zh-CN" altLang="en-US"/>
              <a:t>P1908 逆序对</a:t>
            </a:r>
            <a:endParaRPr lang="zh-CN" altLang="en-US"/>
          </a:p>
          <a:p>
            <a:r>
              <a:rPr lang="zh-CN" altLang="en-US"/>
              <a:t>P1177 【模板】快速排序</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55625" y="554355"/>
            <a:ext cx="4952365" cy="3692525"/>
          </a:xfrm>
          <a:prstGeom prst="rect">
            <a:avLst/>
          </a:prstGeom>
          <a:noFill/>
        </p:spPr>
        <p:txBody>
          <a:bodyPr wrap="square" rtlCol="0">
            <a:spAutoFit/>
          </a:bodyPr>
          <a:p>
            <a:r>
              <a:rPr lang="zh-CN" altLang="en-US"/>
              <a:t>选择排序</a:t>
            </a:r>
            <a:r>
              <a:rPr lang="en-US" altLang="zh-CN"/>
              <a:t>:</a:t>
            </a:r>
            <a:endParaRPr lang="en-US" altLang="zh-CN"/>
          </a:p>
          <a:p>
            <a:r>
              <a:rPr lang="zh-CN" altLang="en-US"/>
              <a:t>每次找出第</a:t>
            </a:r>
            <a:r>
              <a:rPr lang="en-US" altLang="zh-CN"/>
              <a:t>i</a:t>
            </a:r>
            <a:r>
              <a:rPr lang="zh-CN" altLang="en-US"/>
              <a:t>小的元素</a:t>
            </a:r>
            <a:r>
              <a:rPr lang="en-US" altLang="zh-CN"/>
              <a:t>(</a:t>
            </a:r>
            <a:r>
              <a:rPr lang="zh-CN" altLang="en-US"/>
              <a:t>从小到大排序</a:t>
            </a:r>
            <a:r>
              <a:rPr lang="en-US" altLang="zh-CN"/>
              <a:t>)</a:t>
            </a:r>
            <a:endParaRPr lang="en-US" altLang="zh-CN"/>
          </a:p>
          <a:p>
            <a:endParaRPr lang="en-US" altLang="zh-CN"/>
          </a:p>
          <a:p>
            <a:r>
              <a:rPr lang="zh-CN" altLang="en-US"/>
              <a:t>算法步骤</a:t>
            </a:r>
            <a:r>
              <a:rPr lang="en-US" altLang="zh-CN"/>
              <a:t>:</a:t>
            </a:r>
            <a:endParaRPr lang="en-US" altLang="zh-CN"/>
          </a:p>
          <a:p>
            <a:r>
              <a:rPr lang="zh-CN" altLang="en-US"/>
              <a:t>对于下标为</a:t>
            </a:r>
            <a:r>
              <a:rPr lang="en-US" altLang="zh-CN"/>
              <a:t>i</a:t>
            </a:r>
            <a:r>
              <a:rPr lang="zh-CN" altLang="en-US"/>
              <a:t>的元素来说需要从</a:t>
            </a:r>
            <a:r>
              <a:rPr lang="en-US" altLang="zh-CN"/>
              <a:t>i ~ n</a:t>
            </a:r>
            <a:r>
              <a:rPr lang="zh-CN" altLang="en-US"/>
              <a:t>找到第</a:t>
            </a:r>
            <a:r>
              <a:rPr lang="en-US" altLang="zh-CN"/>
              <a:t>1</a:t>
            </a:r>
            <a:r>
              <a:rPr lang="zh-CN" altLang="en-US"/>
              <a:t>小的元素，最后和下标为</a:t>
            </a:r>
            <a:r>
              <a:rPr lang="en-US" altLang="zh-CN"/>
              <a:t>i</a:t>
            </a:r>
            <a:r>
              <a:rPr lang="zh-CN" altLang="en-US"/>
              <a:t>的元素进行交换</a:t>
            </a:r>
            <a:endParaRPr lang="zh-CN" altLang="en-US"/>
          </a:p>
          <a:p>
            <a:endParaRPr lang="zh-CN" altLang="en-US"/>
          </a:p>
          <a:p>
            <a:r>
              <a:rPr lang="zh-CN" altLang="en-US"/>
              <a:t>稳定性：由于存在交换所以选择排序一定是不稳定的</a:t>
            </a:r>
            <a:r>
              <a:rPr lang="en-US" altLang="zh-CN"/>
              <a:t>  </a:t>
            </a:r>
            <a:r>
              <a:rPr lang="zh-CN" altLang="en-US">
                <a:sym typeface="+mn-ea"/>
              </a:rPr>
              <a:t>举例</a:t>
            </a:r>
            <a:r>
              <a:rPr lang="en-US" altLang="zh-CN">
                <a:sym typeface="+mn-ea"/>
              </a:rPr>
              <a:t> 4 4 2</a:t>
            </a:r>
            <a:endParaRPr lang="en-US" altLang="zh-CN">
              <a:sym typeface="+mn-ea"/>
            </a:endParaRPr>
          </a:p>
          <a:p>
            <a:endParaRPr lang="en-US" altLang="zh-CN">
              <a:sym typeface="+mn-ea"/>
            </a:endParaRPr>
          </a:p>
          <a:p>
            <a:r>
              <a:rPr lang="zh-CN" altLang="en-US">
                <a:sym typeface="+mn-ea"/>
              </a:rPr>
              <a:t>时间复杂度</a:t>
            </a:r>
            <a:r>
              <a:rPr lang="en-US" altLang="zh-CN">
                <a:sym typeface="+mn-ea"/>
              </a:rPr>
              <a:t>: o(n^2)</a:t>
            </a:r>
            <a:endParaRPr lang="en-US" altLang="zh-CN">
              <a:sym typeface="+mn-ea"/>
            </a:endParaRPr>
          </a:p>
          <a:p>
            <a:r>
              <a:rPr lang="zh-CN" altLang="en-US">
                <a:sym typeface="+mn-ea"/>
              </a:rPr>
              <a:t>空间复杂度</a:t>
            </a:r>
            <a:r>
              <a:rPr lang="en-US" altLang="zh-CN">
                <a:sym typeface="+mn-ea"/>
              </a:rPr>
              <a:t>: o(n)</a:t>
            </a:r>
            <a:endParaRPr lang="en-US" altLang="zh-CN"/>
          </a:p>
          <a:p>
            <a:endParaRPr lang="en-US" altLang="zh-CN"/>
          </a:p>
        </p:txBody>
      </p:sp>
      <p:sp>
        <p:nvSpPr>
          <p:cNvPr id="3" name="文本框 2"/>
          <p:cNvSpPr txBox="1"/>
          <p:nvPr/>
        </p:nvSpPr>
        <p:spPr>
          <a:xfrm>
            <a:off x="4149725" y="3498215"/>
            <a:ext cx="6096000" cy="3138170"/>
          </a:xfrm>
          <a:prstGeom prst="rect">
            <a:avLst/>
          </a:prstGeom>
          <a:noFill/>
        </p:spPr>
        <p:txBody>
          <a:bodyPr wrap="square" rtlCol="0" anchor="t">
            <a:spAutoFit/>
          </a:bodyPr>
          <a:p>
            <a:r>
              <a:rPr lang="zh-CN" altLang="en-US"/>
              <a:t>void selection_sort(int* a, int n) {</a:t>
            </a:r>
            <a:endParaRPr lang="zh-CN" altLang="en-US"/>
          </a:p>
          <a:p>
            <a:r>
              <a:rPr lang="zh-CN" altLang="en-US"/>
              <a:t>  for (int i = 1; i &lt; n; ++i) {</a:t>
            </a:r>
            <a:endParaRPr lang="zh-CN" altLang="en-US"/>
          </a:p>
          <a:p>
            <a:r>
              <a:rPr lang="zh-CN" altLang="en-US"/>
              <a:t>    int ith = i;</a:t>
            </a:r>
            <a:endParaRPr lang="zh-CN" altLang="en-US"/>
          </a:p>
          <a:p>
            <a:r>
              <a:rPr lang="zh-CN" altLang="en-US"/>
              <a:t>    for (int j = i + 1; j &lt;= n; ++j) {</a:t>
            </a:r>
            <a:endParaRPr lang="zh-CN" altLang="en-US"/>
          </a:p>
          <a:p>
            <a:r>
              <a:rPr lang="zh-CN" altLang="en-US"/>
              <a:t>      if (a[j] &lt; a[ith]) {</a:t>
            </a:r>
            <a:endParaRPr lang="zh-CN" altLang="en-US"/>
          </a:p>
          <a:p>
            <a:r>
              <a:rPr lang="zh-CN" altLang="en-US"/>
              <a:t>        ith = j;</a:t>
            </a:r>
            <a:endParaRPr lang="zh-CN" altLang="en-US"/>
          </a:p>
          <a:p>
            <a:r>
              <a:rPr lang="zh-CN" altLang="en-US"/>
              <a:t>      }</a:t>
            </a:r>
            <a:endParaRPr lang="zh-CN" altLang="en-US"/>
          </a:p>
          <a:p>
            <a:r>
              <a:rPr lang="zh-CN" altLang="en-US"/>
              <a:t>    }</a:t>
            </a:r>
            <a:endParaRPr lang="zh-CN" altLang="en-US"/>
          </a:p>
          <a:p>
            <a:r>
              <a:rPr lang="zh-CN" altLang="en-US"/>
              <a:t>    std::swap(a[i], a[ith]);</a:t>
            </a:r>
            <a:endParaRPr lang="zh-CN" altLang="en-US"/>
          </a:p>
          <a:p>
            <a:r>
              <a:rPr lang="zh-CN" altLang="en-US"/>
              <a:t>  }</a:t>
            </a:r>
            <a:endParaRPr lang="zh-CN" altLang="en-US"/>
          </a:p>
          <a:p>
            <a:r>
              <a:rPr lang="zh-CN" altLang="en-US"/>
              <a:t>}</a:t>
            </a:r>
            <a:endParaRPr lang="zh-CN" altLang="en-US"/>
          </a:p>
        </p:txBody>
      </p:sp>
      <p:sp>
        <p:nvSpPr>
          <p:cNvPr id="5" name="文本框 4"/>
          <p:cNvSpPr txBox="1"/>
          <p:nvPr/>
        </p:nvSpPr>
        <p:spPr>
          <a:xfrm>
            <a:off x="6635115" y="827405"/>
            <a:ext cx="3834765" cy="368300"/>
          </a:xfrm>
          <a:prstGeom prst="rect">
            <a:avLst/>
          </a:prstGeom>
          <a:noFill/>
        </p:spPr>
        <p:txBody>
          <a:bodyPr wrap="square" rtlCol="0">
            <a:spAutoFit/>
          </a:bodyPr>
          <a:p>
            <a:r>
              <a:rPr lang="zh-CN" altLang="en-US"/>
              <a:t>能不能求逆序对</a:t>
            </a:r>
            <a:r>
              <a:rPr lang="en-US" altLang="zh-CN"/>
              <a:t>?</a:t>
            </a:r>
            <a:endParaRPr lang="en-US" altLang="zh-CN"/>
          </a:p>
        </p:txBody>
      </p:sp>
      <p:sp>
        <p:nvSpPr>
          <p:cNvPr id="6" name="文本框 5"/>
          <p:cNvSpPr txBox="1"/>
          <p:nvPr/>
        </p:nvSpPr>
        <p:spPr>
          <a:xfrm>
            <a:off x="6540500" y="1446530"/>
            <a:ext cx="2783205" cy="368300"/>
          </a:xfrm>
          <a:prstGeom prst="rect">
            <a:avLst/>
          </a:prstGeom>
          <a:noFill/>
        </p:spPr>
        <p:txBody>
          <a:bodyPr wrap="square" rtlCol="0">
            <a:spAutoFit/>
          </a:bodyPr>
          <a:p>
            <a:r>
              <a:rPr lang="zh-CN" altLang="en-US"/>
              <a:t>能</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P spid="5" grpId="0"/>
      <p:bldP spid="5" grpId="1"/>
      <p:bldP spid="6" grpId="0"/>
      <p:bldP spid="6"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59740" y="186690"/>
            <a:ext cx="5979160" cy="2306955"/>
          </a:xfrm>
          <a:prstGeom prst="rect">
            <a:avLst/>
          </a:prstGeom>
          <a:noFill/>
        </p:spPr>
        <p:txBody>
          <a:bodyPr wrap="square" rtlCol="0">
            <a:spAutoFit/>
          </a:bodyPr>
          <a:p>
            <a:r>
              <a:rPr lang="zh-CN" altLang="en-US"/>
              <a:t>冒泡</a:t>
            </a:r>
            <a:r>
              <a:rPr lang="zh-CN" altLang="en-US"/>
              <a:t>排序</a:t>
            </a:r>
            <a:endParaRPr lang="zh-CN" altLang="en-US"/>
          </a:p>
          <a:p>
            <a:endParaRPr lang="zh-CN" altLang="en-US"/>
          </a:p>
          <a:p>
            <a:r>
              <a:rPr lang="zh-CN" altLang="en-US"/>
              <a:t>算法步骤</a:t>
            </a:r>
            <a:r>
              <a:rPr lang="en-US" altLang="zh-CN"/>
              <a:t>:</a:t>
            </a:r>
            <a:r>
              <a:rPr lang="zh-CN" altLang="en-US"/>
              <a:t>每一次遍历全部未排序的元素，前后比较</a:t>
            </a:r>
            <a:r>
              <a:rPr lang="zh-CN" altLang="en-US"/>
              <a:t>交换</a:t>
            </a:r>
            <a:endParaRPr lang="zh-CN" altLang="en-US"/>
          </a:p>
          <a:p>
            <a:endParaRPr lang="zh-CN" altLang="en-US"/>
          </a:p>
          <a:p>
            <a:r>
              <a:rPr lang="zh-CN" altLang="en-US"/>
              <a:t>稳定性：稳定</a:t>
            </a:r>
            <a:r>
              <a:rPr lang="en-US" altLang="zh-CN"/>
              <a:t>(</a:t>
            </a:r>
            <a:r>
              <a:rPr lang="zh-CN" altLang="en-US"/>
              <a:t>由于每次是前后元素比较交换</a:t>
            </a:r>
            <a:r>
              <a:rPr lang="en-US" altLang="zh-CN"/>
              <a:t>)</a:t>
            </a:r>
            <a:endParaRPr lang="en-US" altLang="zh-CN"/>
          </a:p>
          <a:p>
            <a:r>
              <a:rPr lang="zh-CN" altLang="en-US"/>
              <a:t>空间复杂度</a:t>
            </a:r>
            <a:r>
              <a:rPr lang="en-US" altLang="zh-CN"/>
              <a:t>: o(n)</a:t>
            </a:r>
            <a:endParaRPr lang="en-US" altLang="zh-CN"/>
          </a:p>
          <a:p>
            <a:r>
              <a:rPr lang="zh-CN" altLang="en-US"/>
              <a:t>时间复杂度</a:t>
            </a:r>
            <a:r>
              <a:rPr lang="en-US" altLang="zh-CN"/>
              <a:t>: o(n^2) </a:t>
            </a:r>
            <a:r>
              <a:rPr lang="zh-CN" altLang="en-US"/>
              <a:t>最优复杂度</a:t>
            </a:r>
            <a:r>
              <a:rPr lang="en-US" altLang="zh-CN"/>
              <a:t> on </a:t>
            </a:r>
            <a:r>
              <a:rPr lang="zh-CN" altLang="en-US"/>
              <a:t>平均复杂度</a:t>
            </a:r>
            <a:r>
              <a:rPr lang="en-US" altLang="zh-CN"/>
              <a:t> o(n^2)</a:t>
            </a:r>
            <a:endParaRPr lang="zh-CN" altLang="en-US"/>
          </a:p>
          <a:p>
            <a:endParaRPr lang="zh-CN" altLang="en-US"/>
          </a:p>
        </p:txBody>
      </p:sp>
      <p:sp>
        <p:nvSpPr>
          <p:cNvPr id="5" name="文本框 4"/>
          <p:cNvSpPr txBox="1"/>
          <p:nvPr/>
        </p:nvSpPr>
        <p:spPr>
          <a:xfrm>
            <a:off x="342900" y="2058035"/>
            <a:ext cx="6096000" cy="4799965"/>
          </a:xfrm>
          <a:prstGeom prst="rect">
            <a:avLst/>
          </a:prstGeom>
          <a:noFill/>
        </p:spPr>
        <p:txBody>
          <a:bodyPr wrap="square" rtlCol="0" anchor="t">
            <a:spAutoFit/>
          </a:bodyPr>
          <a:p>
            <a:endParaRPr lang="zh-CN" altLang="en-US"/>
          </a:p>
          <a:p>
            <a:r>
              <a:rPr lang="zh-CN" altLang="en-US"/>
              <a:t>// C++ Version</a:t>
            </a:r>
            <a:endParaRPr lang="zh-CN" altLang="en-US"/>
          </a:p>
          <a:p>
            <a:r>
              <a:rPr lang="zh-CN" altLang="en-US"/>
              <a:t>// 假设数组的大小是n+1，冒泡排序从数组下标1开始</a:t>
            </a:r>
            <a:endParaRPr lang="zh-CN" altLang="en-US"/>
          </a:p>
          <a:p>
            <a:r>
              <a:rPr lang="zh-CN" altLang="en-US"/>
              <a:t>void bubble_sort(int *a, int n) {</a:t>
            </a:r>
            <a:endParaRPr lang="zh-CN" altLang="en-US"/>
          </a:p>
          <a:p>
            <a:r>
              <a:rPr lang="zh-CN" altLang="en-US"/>
              <a:t>  bool flag = true;</a:t>
            </a:r>
            <a:endParaRPr lang="zh-CN" altLang="en-US"/>
          </a:p>
          <a:p>
            <a:r>
              <a:rPr lang="zh-CN" altLang="en-US"/>
              <a:t>  while (flag) {</a:t>
            </a:r>
            <a:endParaRPr lang="zh-CN" altLang="en-US"/>
          </a:p>
          <a:p>
            <a:r>
              <a:rPr lang="zh-CN" altLang="en-US"/>
              <a:t>    flag = false;</a:t>
            </a:r>
            <a:endParaRPr lang="zh-CN" altLang="en-US"/>
          </a:p>
          <a:p>
            <a:r>
              <a:rPr lang="zh-CN" altLang="en-US"/>
              <a:t>    for (int i = 1; i &lt; n; ++i) {</a:t>
            </a:r>
            <a:endParaRPr lang="zh-CN" altLang="en-US"/>
          </a:p>
          <a:p>
            <a:r>
              <a:rPr lang="zh-CN" altLang="en-US"/>
              <a:t>      if (a[i] &gt; a[i + 1]) {</a:t>
            </a:r>
            <a:endParaRPr lang="zh-CN" altLang="en-US"/>
          </a:p>
          <a:p>
            <a:r>
              <a:rPr lang="zh-CN" altLang="en-US"/>
              <a:t>        flag = true;</a:t>
            </a:r>
            <a:endParaRPr lang="zh-CN" altLang="en-US"/>
          </a:p>
          <a:p>
            <a:r>
              <a:rPr lang="en-US" altLang="zh-CN"/>
              <a:t>        a[i] ^= a[i + 1];</a:t>
            </a:r>
            <a:endParaRPr lang="en-US" altLang="zh-CN"/>
          </a:p>
          <a:p>
            <a:r>
              <a:rPr lang="en-US" altLang="zh-CN"/>
              <a:t>        a[i + 1] ^= a[i];</a:t>
            </a:r>
            <a:endParaRPr lang="en-US" altLang="zh-CN"/>
          </a:p>
          <a:p>
            <a:r>
              <a:rPr lang="en-US" altLang="zh-CN"/>
              <a:t>        a[i] ^= a[i + 1];</a:t>
            </a:r>
            <a:endParaRPr lang="zh-CN" altLang="en-US"/>
          </a:p>
          <a:p>
            <a:r>
              <a:rPr lang="zh-CN" altLang="en-US"/>
              <a:t>      }</a:t>
            </a:r>
            <a:endParaRPr lang="zh-CN" altLang="en-US"/>
          </a:p>
          <a:p>
            <a:r>
              <a:rPr lang="zh-CN" altLang="en-US"/>
              <a:t>    }</a:t>
            </a:r>
            <a:endParaRPr lang="zh-CN" altLang="en-US"/>
          </a:p>
          <a:p>
            <a:r>
              <a:rPr lang="zh-CN" altLang="en-US"/>
              <a:t>  }</a:t>
            </a:r>
            <a:endParaRPr lang="zh-CN" altLang="en-US"/>
          </a:p>
          <a:p>
            <a:r>
              <a:rPr lang="zh-CN" altLang="en-US"/>
              <a:t>}</a:t>
            </a:r>
            <a:endParaRPr lang="zh-CN" altLang="en-US"/>
          </a:p>
        </p:txBody>
      </p:sp>
      <p:sp>
        <p:nvSpPr>
          <p:cNvPr id="6" name="文本框 5"/>
          <p:cNvSpPr txBox="1"/>
          <p:nvPr/>
        </p:nvSpPr>
        <p:spPr>
          <a:xfrm>
            <a:off x="5087620" y="3749040"/>
            <a:ext cx="4778375" cy="368300"/>
          </a:xfrm>
          <a:prstGeom prst="rect">
            <a:avLst/>
          </a:prstGeom>
          <a:noFill/>
        </p:spPr>
        <p:txBody>
          <a:bodyPr wrap="square" rtlCol="0">
            <a:spAutoFit/>
          </a:bodyPr>
          <a:p>
            <a:r>
              <a:rPr lang="zh-CN" altLang="en-US"/>
              <a:t>能不能求逆序对</a:t>
            </a:r>
            <a:r>
              <a:rPr lang="en-US" altLang="zh-CN"/>
              <a:t>?</a:t>
            </a:r>
            <a:endParaRPr lang="en-US" altLang="zh-CN"/>
          </a:p>
        </p:txBody>
      </p:sp>
      <p:sp>
        <p:nvSpPr>
          <p:cNvPr id="7" name="文本框 6"/>
          <p:cNvSpPr txBox="1"/>
          <p:nvPr/>
        </p:nvSpPr>
        <p:spPr>
          <a:xfrm>
            <a:off x="5049520" y="4367530"/>
            <a:ext cx="2631440" cy="368300"/>
          </a:xfrm>
          <a:prstGeom prst="rect">
            <a:avLst/>
          </a:prstGeom>
          <a:noFill/>
        </p:spPr>
        <p:txBody>
          <a:bodyPr wrap="square" rtlCol="0">
            <a:spAutoFit/>
          </a:bodyPr>
          <a:p>
            <a:r>
              <a:rPr lang="zh-CN" altLang="en-US"/>
              <a:t>能</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P spid="7" grpId="0"/>
      <p:bldP spid="7"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26110" y="321945"/>
            <a:ext cx="6303010" cy="645160"/>
          </a:xfrm>
          <a:prstGeom prst="rect">
            <a:avLst/>
          </a:prstGeom>
          <a:noFill/>
        </p:spPr>
        <p:txBody>
          <a:bodyPr wrap="square" rtlCol="0">
            <a:spAutoFit/>
          </a:bodyPr>
          <a:p>
            <a:r>
              <a:rPr lang="zh-CN" altLang="en-US"/>
              <a:t>插入排序</a:t>
            </a:r>
            <a:r>
              <a:rPr lang="en-US" altLang="zh-CN"/>
              <a:t>:</a:t>
            </a:r>
            <a:r>
              <a:rPr lang="zh-CN" altLang="en-US"/>
              <a:t>将排列序列分为未排序序列和已排序序列每次从未排序序列中选一个插入到已排序</a:t>
            </a:r>
            <a:r>
              <a:rPr lang="zh-CN" altLang="en-US"/>
              <a:t>序列</a:t>
            </a:r>
            <a:endParaRPr lang="zh-CN" altLang="en-US"/>
          </a:p>
        </p:txBody>
      </p:sp>
      <p:sp>
        <p:nvSpPr>
          <p:cNvPr id="5" name="文本框 4"/>
          <p:cNvSpPr txBox="1"/>
          <p:nvPr/>
        </p:nvSpPr>
        <p:spPr>
          <a:xfrm>
            <a:off x="626110" y="1544320"/>
            <a:ext cx="7043420" cy="922020"/>
          </a:xfrm>
          <a:prstGeom prst="rect">
            <a:avLst/>
          </a:prstGeom>
          <a:noFill/>
        </p:spPr>
        <p:txBody>
          <a:bodyPr wrap="square" rtlCol="0">
            <a:spAutoFit/>
          </a:bodyPr>
          <a:p>
            <a:r>
              <a:rPr lang="zh-CN" altLang="en-US"/>
              <a:t>算法步骤</a:t>
            </a:r>
            <a:r>
              <a:rPr lang="en-US" altLang="zh-CN"/>
              <a:t>:</a:t>
            </a:r>
            <a:r>
              <a:rPr lang="zh-CN" altLang="en-US"/>
              <a:t>每次从</a:t>
            </a:r>
            <a:r>
              <a:rPr lang="en-US" altLang="zh-CN"/>
              <a:t>i</a:t>
            </a:r>
            <a:r>
              <a:rPr lang="zh-CN" altLang="en-US"/>
              <a:t>遍历到</a:t>
            </a:r>
            <a:r>
              <a:rPr lang="en-US" altLang="zh-CN"/>
              <a:t>1 </a:t>
            </a:r>
            <a:r>
              <a:rPr lang="zh-CN" altLang="en-US"/>
              <a:t>若</a:t>
            </a:r>
            <a:r>
              <a:rPr lang="en-US" altLang="zh-CN"/>
              <a:t> a[x] &gt; a[j]</a:t>
            </a:r>
            <a:r>
              <a:rPr lang="zh-CN" altLang="en-US"/>
              <a:t>则</a:t>
            </a:r>
            <a:r>
              <a:rPr lang="en-US" altLang="zh-CN"/>
              <a:t>a[j]</a:t>
            </a:r>
            <a:r>
              <a:rPr lang="zh-CN" altLang="en-US"/>
              <a:t>移到</a:t>
            </a:r>
            <a:r>
              <a:rPr lang="en-US" altLang="zh-CN"/>
              <a:t>a[j + 1]</a:t>
            </a:r>
            <a:endParaRPr lang="en-US" altLang="zh-CN"/>
          </a:p>
          <a:p>
            <a:r>
              <a:rPr lang="zh-CN" altLang="en-US"/>
              <a:t>稳定性</a:t>
            </a:r>
            <a:r>
              <a:rPr lang="en-US" altLang="zh-CN"/>
              <a:t>: </a:t>
            </a:r>
            <a:r>
              <a:rPr lang="zh-CN" altLang="en-US"/>
              <a:t>稳定</a:t>
            </a:r>
            <a:r>
              <a:rPr lang="en-US" altLang="zh-CN"/>
              <a:t> </a:t>
            </a:r>
            <a:r>
              <a:rPr lang="zh-CN" altLang="en-US"/>
              <a:t>，和冒泡排序</a:t>
            </a:r>
            <a:r>
              <a:rPr lang="zh-CN" altLang="en-US"/>
              <a:t>类似</a:t>
            </a:r>
            <a:endParaRPr lang="zh-CN" altLang="en-US"/>
          </a:p>
          <a:p>
            <a:r>
              <a:rPr lang="zh-CN" altLang="en-US"/>
              <a:t>时间复杂度</a:t>
            </a:r>
            <a:r>
              <a:rPr lang="en-US" altLang="zh-CN"/>
              <a:t>:</a:t>
            </a:r>
            <a:r>
              <a:rPr lang="zh-CN" altLang="en-US"/>
              <a:t>最优复杂度</a:t>
            </a:r>
            <a:r>
              <a:rPr lang="en-US" altLang="zh-CN"/>
              <a:t> on </a:t>
            </a:r>
            <a:r>
              <a:rPr lang="zh-CN" altLang="en-US"/>
              <a:t>最坏复杂度</a:t>
            </a:r>
            <a:r>
              <a:rPr lang="en-US" altLang="zh-CN"/>
              <a:t> o(n^2)  </a:t>
            </a:r>
            <a:r>
              <a:rPr lang="zh-CN" altLang="en-US"/>
              <a:t>平均复杂度</a:t>
            </a:r>
            <a:r>
              <a:rPr lang="en-US" altLang="zh-CN"/>
              <a:t>o(n^2)</a:t>
            </a:r>
            <a:endParaRPr lang="en-US" altLang="zh-CN"/>
          </a:p>
        </p:txBody>
      </p:sp>
      <p:sp>
        <p:nvSpPr>
          <p:cNvPr id="6" name="文本框 5"/>
          <p:cNvSpPr txBox="1"/>
          <p:nvPr/>
        </p:nvSpPr>
        <p:spPr>
          <a:xfrm>
            <a:off x="626110" y="2669540"/>
            <a:ext cx="6096000" cy="3692525"/>
          </a:xfrm>
          <a:prstGeom prst="rect">
            <a:avLst/>
          </a:prstGeom>
          <a:noFill/>
        </p:spPr>
        <p:txBody>
          <a:bodyPr wrap="square" rtlCol="0" anchor="t">
            <a:spAutoFit/>
          </a:bodyPr>
          <a:p>
            <a:r>
              <a:rPr lang="zh-CN" altLang="en-US"/>
              <a:t>// C++ Version</a:t>
            </a:r>
            <a:endParaRPr lang="zh-CN" altLang="en-US"/>
          </a:p>
          <a:p>
            <a:r>
              <a:rPr lang="zh-CN" altLang="en-US"/>
              <a:t>void insertion_sort(int* a, int n) {</a:t>
            </a:r>
            <a:endParaRPr lang="zh-CN" altLang="en-US"/>
          </a:p>
          <a:p>
            <a:r>
              <a:rPr lang="zh-CN" altLang="en-US"/>
              <a:t>  // 对 a[1],a[2],...,a[n] 进行插入排序</a:t>
            </a:r>
            <a:endParaRPr lang="zh-CN" altLang="en-US"/>
          </a:p>
          <a:p>
            <a:r>
              <a:rPr lang="zh-CN" altLang="en-US"/>
              <a:t>  for (int i = 2; i &lt;= n; ++i) {</a:t>
            </a:r>
            <a:endParaRPr lang="zh-CN" altLang="en-US"/>
          </a:p>
          <a:p>
            <a:r>
              <a:rPr lang="zh-CN" altLang="en-US"/>
              <a:t>    int key = a[i];</a:t>
            </a:r>
            <a:endParaRPr lang="zh-CN" altLang="en-US"/>
          </a:p>
          <a:p>
            <a:r>
              <a:rPr lang="zh-CN" altLang="en-US"/>
              <a:t>    int j = i - 1;</a:t>
            </a:r>
            <a:endParaRPr lang="zh-CN" altLang="en-US"/>
          </a:p>
          <a:p>
            <a:r>
              <a:rPr lang="zh-CN" altLang="en-US"/>
              <a:t>    while (j &gt; 0 &amp;&amp; a[j] &gt; key) {</a:t>
            </a:r>
            <a:endParaRPr lang="zh-CN" altLang="en-US"/>
          </a:p>
          <a:p>
            <a:r>
              <a:rPr lang="zh-CN" altLang="en-US"/>
              <a:t>      a[j + 1] = a[j];</a:t>
            </a:r>
            <a:endParaRPr lang="zh-CN" altLang="en-US"/>
          </a:p>
          <a:p>
            <a:r>
              <a:rPr lang="zh-CN" altLang="en-US"/>
              <a:t>      --j;</a:t>
            </a:r>
            <a:endParaRPr lang="zh-CN" altLang="en-US"/>
          </a:p>
          <a:p>
            <a:r>
              <a:rPr lang="zh-CN" altLang="en-US"/>
              <a:t>    }</a:t>
            </a:r>
            <a:endParaRPr lang="zh-CN" altLang="en-US"/>
          </a:p>
          <a:p>
            <a:r>
              <a:rPr lang="zh-CN" altLang="en-US"/>
              <a:t>    a[j + 1] = key;</a:t>
            </a:r>
            <a:endParaRPr lang="zh-CN" altLang="en-US"/>
          </a:p>
          <a:p>
            <a:r>
              <a:rPr lang="zh-CN" altLang="en-US"/>
              <a:t>  }</a:t>
            </a:r>
            <a:endParaRPr lang="zh-CN" altLang="en-US"/>
          </a:p>
          <a:p>
            <a:r>
              <a:rPr lang="zh-CN" altLang="en-US"/>
              <a:t>}</a:t>
            </a:r>
            <a:endParaRPr lang="zh-CN" altLang="en-US"/>
          </a:p>
        </p:txBody>
      </p:sp>
      <p:sp>
        <p:nvSpPr>
          <p:cNvPr id="7" name="文本框 6"/>
          <p:cNvSpPr txBox="1"/>
          <p:nvPr/>
        </p:nvSpPr>
        <p:spPr>
          <a:xfrm>
            <a:off x="5570855" y="3273425"/>
            <a:ext cx="3782060" cy="368300"/>
          </a:xfrm>
          <a:prstGeom prst="rect">
            <a:avLst/>
          </a:prstGeom>
          <a:noFill/>
        </p:spPr>
        <p:txBody>
          <a:bodyPr wrap="square" rtlCol="0">
            <a:spAutoFit/>
          </a:bodyPr>
          <a:p>
            <a:r>
              <a:rPr lang="zh-CN" altLang="en-US"/>
              <a:t>能不能用来求逆序对</a:t>
            </a:r>
            <a:r>
              <a:rPr lang="en-US" altLang="zh-CN"/>
              <a:t>?</a:t>
            </a:r>
            <a:endParaRPr lang="en-US" altLang="zh-CN"/>
          </a:p>
        </p:txBody>
      </p:sp>
      <p:sp>
        <p:nvSpPr>
          <p:cNvPr id="8" name="文本框 7"/>
          <p:cNvSpPr txBox="1"/>
          <p:nvPr/>
        </p:nvSpPr>
        <p:spPr>
          <a:xfrm>
            <a:off x="5703570" y="3956685"/>
            <a:ext cx="2030730" cy="368300"/>
          </a:xfrm>
          <a:prstGeom prst="rect">
            <a:avLst/>
          </a:prstGeom>
          <a:noFill/>
        </p:spPr>
        <p:txBody>
          <a:bodyPr wrap="square" rtlCol="0">
            <a:spAutoFit/>
          </a:bodyPr>
          <a:p>
            <a:r>
              <a:rPr lang="zh-CN" altLang="en-US"/>
              <a:t>能</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P spid="7" grpId="0"/>
      <p:bldP spid="7" grpId="1"/>
      <p:bldP spid="8" grpId="0"/>
      <p:bldP spid="8"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67715" y="610235"/>
            <a:ext cx="5521325" cy="1753235"/>
          </a:xfrm>
          <a:prstGeom prst="rect">
            <a:avLst/>
          </a:prstGeom>
          <a:noFill/>
        </p:spPr>
        <p:txBody>
          <a:bodyPr wrap="square" rtlCol="0">
            <a:spAutoFit/>
          </a:bodyPr>
          <a:p>
            <a:r>
              <a:rPr lang="zh-CN" altLang="en-US"/>
              <a:t>计数排序：一种线性的排序</a:t>
            </a:r>
            <a:r>
              <a:rPr lang="zh-CN" altLang="en-US"/>
              <a:t>算法</a:t>
            </a:r>
            <a:endParaRPr lang="zh-CN" altLang="en-US"/>
          </a:p>
          <a:p>
            <a:r>
              <a:rPr lang="zh-CN" altLang="en-US"/>
              <a:t>算法步骤</a:t>
            </a:r>
            <a:r>
              <a:rPr lang="en-US" altLang="zh-CN"/>
              <a:t>:</a:t>
            </a:r>
            <a:r>
              <a:rPr lang="zh-CN" altLang="en-US"/>
              <a:t>对原数组</a:t>
            </a:r>
            <a:r>
              <a:rPr lang="en-US" altLang="zh-CN"/>
              <a:t>a</a:t>
            </a:r>
            <a:r>
              <a:rPr lang="zh-CN" altLang="en-US"/>
              <a:t>来说建立一个新的数组</a:t>
            </a:r>
            <a:r>
              <a:rPr lang="en-US" altLang="zh-CN"/>
              <a:t>b</a:t>
            </a:r>
            <a:r>
              <a:rPr lang="zh-CN" altLang="en-US"/>
              <a:t>，</a:t>
            </a:r>
            <a:r>
              <a:rPr lang="en-US" altLang="zh-CN"/>
              <a:t>b[i]</a:t>
            </a:r>
            <a:r>
              <a:rPr lang="zh-CN" altLang="en-US"/>
              <a:t>表示的是</a:t>
            </a:r>
            <a:r>
              <a:rPr lang="en-US" altLang="zh-CN"/>
              <a:t> a</a:t>
            </a:r>
            <a:r>
              <a:rPr lang="zh-CN" altLang="en-US"/>
              <a:t>数组中元素大小为</a:t>
            </a:r>
            <a:r>
              <a:rPr lang="en-US" altLang="zh-CN"/>
              <a:t>i</a:t>
            </a:r>
            <a:r>
              <a:rPr lang="zh-CN" altLang="en-US"/>
              <a:t>的个数，随后再创建一个数组</a:t>
            </a:r>
            <a:r>
              <a:rPr lang="en-US" altLang="zh-CN"/>
              <a:t>c</a:t>
            </a:r>
            <a:r>
              <a:rPr lang="zh-CN" altLang="en-US"/>
              <a:t>，</a:t>
            </a:r>
            <a:r>
              <a:rPr lang="en-US" altLang="zh-CN"/>
              <a:t>c[i]</a:t>
            </a:r>
            <a:r>
              <a:rPr lang="zh-CN" altLang="en-US"/>
              <a:t>表示的是</a:t>
            </a:r>
            <a:r>
              <a:rPr lang="en-US" altLang="zh-CN"/>
              <a:t> b[1] ~ b[i]</a:t>
            </a:r>
            <a:r>
              <a:rPr lang="zh-CN" altLang="en-US"/>
              <a:t>的和。那么</a:t>
            </a:r>
            <a:r>
              <a:rPr lang="en-US" altLang="zh-CN"/>
              <a:t>c[i] - c[i - 1]</a:t>
            </a:r>
            <a:r>
              <a:rPr lang="zh-CN" altLang="en-US"/>
              <a:t>就是</a:t>
            </a:r>
            <a:r>
              <a:rPr lang="en-US" altLang="zh-CN"/>
              <a:t> a</a:t>
            </a:r>
            <a:r>
              <a:rPr lang="zh-CN" altLang="en-US"/>
              <a:t>数组中元素大小为</a:t>
            </a:r>
            <a:r>
              <a:rPr lang="en-US" altLang="zh-CN"/>
              <a:t>i</a:t>
            </a:r>
            <a:r>
              <a:rPr lang="zh-CN" altLang="en-US"/>
              <a:t>的个数，并且我们知道</a:t>
            </a:r>
            <a:r>
              <a:rPr lang="en-US" altLang="zh-CN"/>
              <a:t> </a:t>
            </a:r>
            <a:r>
              <a:rPr lang="zh-CN" altLang="en-US"/>
              <a:t>这个数排序后的下标在</a:t>
            </a:r>
            <a:r>
              <a:rPr lang="en-US" altLang="zh-CN"/>
              <a:t>c[i - 1] + 1 ~ c[i]</a:t>
            </a:r>
            <a:endParaRPr lang="en-US" altLang="zh-CN"/>
          </a:p>
        </p:txBody>
      </p:sp>
      <p:sp>
        <p:nvSpPr>
          <p:cNvPr id="5" name="文本框 4"/>
          <p:cNvSpPr txBox="1"/>
          <p:nvPr/>
        </p:nvSpPr>
        <p:spPr>
          <a:xfrm>
            <a:off x="767715" y="2552065"/>
            <a:ext cx="6096000" cy="1753235"/>
          </a:xfrm>
          <a:prstGeom prst="rect">
            <a:avLst/>
          </a:prstGeom>
          <a:noFill/>
        </p:spPr>
        <p:txBody>
          <a:bodyPr wrap="square" rtlCol="0" anchor="t">
            <a:spAutoFit/>
          </a:bodyPr>
          <a:p>
            <a:r>
              <a:rPr lang="zh-CN" altLang="en-US"/>
              <a:t>void counting_sort() {</a:t>
            </a:r>
            <a:endParaRPr lang="zh-CN" altLang="en-US"/>
          </a:p>
          <a:p>
            <a:r>
              <a:rPr lang="zh-CN" altLang="en-US"/>
              <a:t>  memset(cnt, 0, sizeof(cnt));</a:t>
            </a:r>
            <a:endParaRPr lang="zh-CN" altLang="en-US"/>
          </a:p>
          <a:p>
            <a:r>
              <a:rPr lang="zh-CN" altLang="en-US"/>
              <a:t>  for (int i = 1; i &lt;= n; ++i) ++cnt[a[i]];</a:t>
            </a:r>
            <a:endParaRPr lang="zh-CN" altLang="en-US"/>
          </a:p>
          <a:p>
            <a:r>
              <a:rPr lang="zh-CN" altLang="en-US"/>
              <a:t>  for (int i = 1; i &lt;= w; ++i) cnt[i] += cnt[i - 1];</a:t>
            </a:r>
            <a:endParaRPr lang="zh-CN" altLang="en-US"/>
          </a:p>
          <a:p>
            <a:r>
              <a:rPr lang="zh-CN" altLang="en-US"/>
              <a:t>  for (int i = n; i &gt;= 1; --i) b[cnt[a[i]]--] = a[i];</a:t>
            </a:r>
            <a:endParaRPr lang="zh-CN" altLang="en-US"/>
          </a:p>
          <a:p>
            <a:r>
              <a:rPr lang="zh-CN" altLang="en-US"/>
              <a:t>}</a:t>
            </a:r>
            <a:endParaRPr lang="zh-CN" altLang="en-US"/>
          </a:p>
        </p:txBody>
      </p:sp>
      <p:sp>
        <p:nvSpPr>
          <p:cNvPr id="6" name="文本框 5"/>
          <p:cNvSpPr txBox="1"/>
          <p:nvPr/>
        </p:nvSpPr>
        <p:spPr>
          <a:xfrm>
            <a:off x="805815" y="4496435"/>
            <a:ext cx="4281805" cy="922020"/>
          </a:xfrm>
          <a:prstGeom prst="rect">
            <a:avLst/>
          </a:prstGeom>
          <a:noFill/>
        </p:spPr>
        <p:txBody>
          <a:bodyPr wrap="square" rtlCol="0">
            <a:spAutoFit/>
          </a:bodyPr>
          <a:p>
            <a:r>
              <a:rPr lang="zh-CN" altLang="en-US"/>
              <a:t>时间复杂度</a:t>
            </a:r>
            <a:r>
              <a:rPr lang="en-US" altLang="zh-CN"/>
              <a:t>: o(n + w)</a:t>
            </a:r>
            <a:endParaRPr lang="en-US" altLang="zh-CN"/>
          </a:p>
          <a:p>
            <a:r>
              <a:rPr lang="zh-CN" altLang="en-US"/>
              <a:t>稳定性：</a:t>
            </a:r>
            <a:r>
              <a:rPr lang="zh-CN" altLang="en-US"/>
              <a:t>稳定</a:t>
            </a:r>
            <a:endParaRPr lang="zh-CN" altLang="en-US"/>
          </a:p>
          <a:p>
            <a:r>
              <a:rPr lang="zh-CN" altLang="en-US"/>
              <a:t>空间复杂度</a:t>
            </a:r>
            <a:r>
              <a:rPr lang="en-US" altLang="zh-CN"/>
              <a:t> o(n + w)</a:t>
            </a:r>
            <a:endParaRPr lang="en-US" altLang="zh-CN"/>
          </a:p>
        </p:txBody>
      </p:sp>
      <p:sp>
        <p:nvSpPr>
          <p:cNvPr id="7" name="文本框 6"/>
          <p:cNvSpPr txBox="1"/>
          <p:nvPr/>
        </p:nvSpPr>
        <p:spPr>
          <a:xfrm>
            <a:off x="5897880" y="3105785"/>
            <a:ext cx="3782060" cy="368300"/>
          </a:xfrm>
          <a:prstGeom prst="rect">
            <a:avLst/>
          </a:prstGeom>
          <a:noFill/>
        </p:spPr>
        <p:txBody>
          <a:bodyPr wrap="square" rtlCol="0">
            <a:spAutoFit/>
          </a:bodyPr>
          <a:p>
            <a:r>
              <a:rPr lang="zh-CN" altLang="en-US"/>
              <a:t>能不能用来求逆序对</a:t>
            </a:r>
            <a:r>
              <a:rPr lang="en-US" altLang="zh-CN"/>
              <a:t>?</a:t>
            </a:r>
            <a:endParaRPr lang="en-US" altLang="zh-CN"/>
          </a:p>
        </p:txBody>
      </p:sp>
      <p:sp>
        <p:nvSpPr>
          <p:cNvPr id="8" name="文本框 7"/>
          <p:cNvSpPr txBox="1"/>
          <p:nvPr/>
        </p:nvSpPr>
        <p:spPr>
          <a:xfrm>
            <a:off x="5977255" y="3834765"/>
            <a:ext cx="2015490" cy="368300"/>
          </a:xfrm>
          <a:prstGeom prst="rect">
            <a:avLst/>
          </a:prstGeom>
          <a:noFill/>
        </p:spPr>
        <p:txBody>
          <a:bodyPr wrap="square" rtlCol="0">
            <a:spAutoFit/>
          </a:bodyPr>
          <a:p>
            <a:r>
              <a:rPr lang="zh-CN" altLang="en-US"/>
              <a:t>能</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P spid="7" grpId="0"/>
      <p:bldP spid="7" grpId="1"/>
      <p:bldP spid="8" grpId="0"/>
      <p:bldP spid="8"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80670" y="115570"/>
            <a:ext cx="6274435" cy="2030095"/>
          </a:xfrm>
          <a:prstGeom prst="rect">
            <a:avLst/>
          </a:prstGeom>
          <a:noFill/>
        </p:spPr>
        <p:txBody>
          <a:bodyPr wrap="square" rtlCol="0">
            <a:spAutoFit/>
          </a:bodyPr>
          <a:p>
            <a:r>
              <a:rPr lang="zh-CN" altLang="en-US"/>
              <a:t>基数</a:t>
            </a:r>
            <a:r>
              <a:rPr lang="zh-CN" altLang="en-US"/>
              <a:t>排序</a:t>
            </a:r>
            <a:endParaRPr lang="zh-CN" altLang="en-US"/>
          </a:p>
          <a:p>
            <a:r>
              <a:rPr lang="zh-CN" altLang="en-US"/>
              <a:t>定义：基数排序是基于位来选择其他排序</a:t>
            </a:r>
            <a:r>
              <a:rPr lang="zh-CN" altLang="en-US"/>
              <a:t>算法进行</a:t>
            </a:r>
            <a:r>
              <a:rPr lang="zh-CN" altLang="en-US"/>
              <a:t>排序的</a:t>
            </a:r>
            <a:endParaRPr lang="zh-CN" altLang="en-US"/>
          </a:p>
          <a:p>
            <a:r>
              <a:rPr lang="zh-CN" altLang="en-US"/>
              <a:t>算法步骤</a:t>
            </a:r>
            <a:r>
              <a:rPr lang="en-US" altLang="zh-CN"/>
              <a:t>:</a:t>
            </a:r>
            <a:r>
              <a:rPr lang="zh-CN" altLang="en-US"/>
              <a:t>分别将位数设置第一个关键字，第二关键字</a:t>
            </a:r>
            <a:r>
              <a:rPr lang="en-US" altLang="zh-CN"/>
              <a:t>..</a:t>
            </a:r>
            <a:r>
              <a:rPr lang="zh-CN" altLang="en-US"/>
              <a:t>第</a:t>
            </a:r>
            <a:r>
              <a:rPr lang="en-US" altLang="zh-CN"/>
              <a:t>k</a:t>
            </a:r>
            <a:r>
              <a:rPr lang="zh-CN" altLang="en-US"/>
              <a:t>关键词，然后先排序第一关键字再排序第二关键字</a:t>
            </a:r>
            <a:r>
              <a:rPr lang="en-US" altLang="zh-CN"/>
              <a:t>....</a:t>
            </a:r>
            <a:endParaRPr lang="zh-CN" altLang="en-US"/>
          </a:p>
          <a:p>
            <a:r>
              <a:rPr lang="zh-CN" altLang="en-US"/>
              <a:t>空间复杂度</a:t>
            </a:r>
            <a:r>
              <a:rPr lang="en-US" altLang="zh-CN"/>
              <a:t> on</a:t>
            </a:r>
            <a:endParaRPr lang="en-US" altLang="zh-CN"/>
          </a:p>
          <a:p>
            <a:r>
              <a:rPr lang="zh-CN" altLang="en-US"/>
              <a:t>时间复杂度</a:t>
            </a:r>
            <a:r>
              <a:rPr lang="en-US" altLang="zh-CN"/>
              <a:t> o(k/x * (n + pow(10,x)) k</a:t>
            </a:r>
            <a:r>
              <a:rPr lang="zh-CN" altLang="en-US"/>
              <a:t>是位数，</a:t>
            </a:r>
            <a:r>
              <a:rPr lang="en-US" altLang="zh-CN"/>
              <a:t>x</a:t>
            </a:r>
            <a:r>
              <a:rPr lang="zh-CN" altLang="en-US"/>
              <a:t>是几位为</a:t>
            </a:r>
            <a:r>
              <a:rPr lang="zh-CN" altLang="en-US"/>
              <a:t>一组</a:t>
            </a:r>
            <a:endParaRPr lang="zh-CN" altLang="en-US"/>
          </a:p>
          <a:p>
            <a:r>
              <a:rPr lang="zh-CN" altLang="en-US"/>
              <a:t>稳定性</a:t>
            </a:r>
            <a:r>
              <a:rPr lang="en-US" altLang="zh-CN"/>
              <a:t>:</a:t>
            </a:r>
            <a:r>
              <a:rPr lang="zh-CN" altLang="en-US"/>
              <a:t>稳定</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custDataLst>
              <p:tags r:id="rId1"/>
            </p:custDataLst>
          </p:nvPr>
        </p:nvPicPr>
        <p:blipFill>
          <a:blip r:embed="rId2"/>
          <a:stretch>
            <a:fillRect/>
          </a:stretch>
        </p:blipFill>
        <p:spPr>
          <a:xfrm>
            <a:off x="710565" y="0"/>
            <a:ext cx="7324090" cy="6905625"/>
          </a:xfrm>
          <a:prstGeom prst="rect">
            <a:avLst/>
          </a:prstGeom>
        </p:spPr>
      </p:pic>
      <p:sp>
        <p:nvSpPr>
          <p:cNvPr id="7" name="文本框 6"/>
          <p:cNvSpPr txBox="1"/>
          <p:nvPr/>
        </p:nvSpPr>
        <p:spPr>
          <a:xfrm>
            <a:off x="8034655" y="2596515"/>
            <a:ext cx="3782060" cy="368300"/>
          </a:xfrm>
          <a:prstGeom prst="rect">
            <a:avLst/>
          </a:prstGeom>
          <a:noFill/>
        </p:spPr>
        <p:txBody>
          <a:bodyPr wrap="square" rtlCol="0">
            <a:spAutoFit/>
          </a:bodyPr>
          <a:p>
            <a:r>
              <a:rPr lang="zh-CN" altLang="en-US"/>
              <a:t>能不能用来求逆序对</a:t>
            </a:r>
            <a:r>
              <a:rPr lang="en-US" altLang="zh-CN"/>
              <a:t>?</a:t>
            </a:r>
            <a:endParaRPr lang="en-US" altLang="zh-CN"/>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39750" y="449580"/>
            <a:ext cx="3924300" cy="2030095"/>
          </a:xfrm>
          <a:prstGeom prst="rect">
            <a:avLst/>
          </a:prstGeom>
          <a:noFill/>
        </p:spPr>
        <p:txBody>
          <a:bodyPr wrap="square" rtlCol="0">
            <a:spAutoFit/>
          </a:bodyPr>
          <a:p>
            <a:r>
              <a:rPr lang="zh-CN" altLang="en-US"/>
              <a:t>快速排序：一个基于分治思想的</a:t>
            </a:r>
            <a:r>
              <a:rPr lang="zh-CN" altLang="en-US"/>
              <a:t>排序</a:t>
            </a:r>
            <a:endParaRPr lang="zh-CN" altLang="en-US"/>
          </a:p>
          <a:p>
            <a:r>
              <a:rPr lang="zh-CN" altLang="en-US"/>
              <a:t>算法步骤</a:t>
            </a:r>
            <a:r>
              <a:rPr lang="en-US" altLang="zh-CN"/>
              <a:t>:</a:t>
            </a:r>
            <a:r>
              <a:rPr lang="zh-CN" altLang="en-US"/>
              <a:t>在当前序列中确定一个基准数，使得当前序列相对有序。</a:t>
            </a:r>
            <a:endParaRPr lang="zh-CN" altLang="en-US"/>
          </a:p>
          <a:p>
            <a:r>
              <a:rPr lang="zh-CN" altLang="en-US"/>
              <a:t>稳定性</a:t>
            </a:r>
            <a:r>
              <a:rPr lang="en-US" altLang="zh-CN"/>
              <a:t>:</a:t>
            </a:r>
            <a:r>
              <a:rPr lang="zh-CN" altLang="en-US"/>
              <a:t>不稳定</a:t>
            </a:r>
            <a:endParaRPr lang="zh-CN" altLang="en-US"/>
          </a:p>
          <a:p>
            <a:r>
              <a:rPr lang="zh-CN" altLang="en-US"/>
              <a:t>时间复杂度</a:t>
            </a:r>
            <a:r>
              <a:rPr lang="en-US" altLang="zh-CN"/>
              <a:t>:o(nlogn) </a:t>
            </a:r>
            <a:r>
              <a:rPr lang="zh-CN" altLang="en-US"/>
              <a:t>最坏复杂度</a:t>
            </a:r>
            <a:r>
              <a:rPr lang="en-US" altLang="zh-CN"/>
              <a:t>o(</a:t>
            </a:r>
            <a:r>
              <a:rPr lang="en-US" altLang="zh-CN"/>
              <a:t>n^2)</a:t>
            </a:r>
            <a:endParaRPr lang="en-US" altLang="zh-CN"/>
          </a:p>
          <a:p>
            <a:r>
              <a:rPr lang="zh-CN" altLang="en-US"/>
              <a:t>空间复杂度</a:t>
            </a:r>
            <a:r>
              <a:rPr lang="en-US" altLang="zh-CN"/>
              <a:t>:</a:t>
            </a:r>
            <a:r>
              <a:rPr lang="en-US" altLang="zh-CN"/>
              <a:t>on</a:t>
            </a:r>
            <a:endParaRPr lang="en-US" altLang="zh-CN"/>
          </a:p>
        </p:txBody>
      </p:sp>
      <p:sp>
        <p:nvSpPr>
          <p:cNvPr id="5" name="文本框 4"/>
          <p:cNvSpPr txBox="1"/>
          <p:nvPr/>
        </p:nvSpPr>
        <p:spPr>
          <a:xfrm>
            <a:off x="5382260" y="78740"/>
            <a:ext cx="5321935" cy="6739255"/>
          </a:xfrm>
          <a:prstGeom prst="rect">
            <a:avLst/>
          </a:prstGeom>
          <a:noFill/>
        </p:spPr>
        <p:txBody>
          <a:bodyPr wrap="square" rtlCol="0" anchor="t">
            <a:spAutoFit/>
          </a:bodyPr>
          <a:p>
            <a:r>
              <a:rPr lang="zh-CN" altLang="en-US"/>
              <a:t>template &lt;typename T&gt;</a:t>
            </a:r>
            <a:endParaRPr lang="zh-CN" altLang="en-US"/>
          </a:p>
          <a:p>
            <a:r>
              <a:rPr lang="zh-CN" altLang="en-US"/>
              <a:t>void quick_sort(T arr[], const int len) {</a:t>
            </a:r>
            <a:endParaRPr lang="zh-CN" altLang="en-US"/>
          </a:p>
          <a:p>
            <a:r>
              <a:rPr lang="zh-CN" altLang="en-US"/>
              <a:t>  if (len &lt;= 0) return;</a:t>
            </a:r>
            <a:endParaRPr lang="zh-CN" altLang="en-US"/>
          </a:p>
          <a:p>
            <a:r>
              <a:rPr lang="zh-CN" altLang="en-US"/>
              <a:t>  Range r[len];</a:t>
            </a:r>
            <a:endParaRPr lang="zh-CN" altLang="en-US"/>
          </a:p>
          <a:p>
            <a:r>
              <a:rPr lang="zh-CN" altLang="en-US"/>
              <a:t>  int p = 0;</a:t>
            </a:r>
            <a:endParaRPr lang="zh-CN" altLang="en-US"/>
          </a:p>
          <a:p>
            <a:r>
              <a:rPr lang="zh-CN" altLang="en-US"/>
              <a:t>  r[p++] = Range(0, len - 1);</a:t>
            </a:r>
            <a:endParaRPr lang="zh-CN" altLang="en-US"/>
          </a:p>
          <a:p>
            <a:r>
              <a:rPr lang="zh-CN" altLang="en-US"/>
              <a:t>  while (p) {</a:t>
            </a:r>
            <a:endParaRPr lang="zh-CN" altLang="en-US"/>
          </a:p>
          <a:p>
            <a:r>
              <a:rPr lang="zh-CN" altLang="en-US"/>
              <a:t>    Range range = r[--p];</a:t>
            </a:r>
            <a:endParaRPr lang="zh-CN" altLang="en-US"/>
          </a:p>
          <a:p>
            <a:r>
              <a:rPr lang="zh-CN" altLang="en-US"/>
              <a:t>    if (range.start &gt;= range.end) continue;</a:t>
            </a:r>
            <a:endParaRPr lang="zh-CN" altLang="en-US"/>
          </a:p>
          <a:p>
            <a:r>
              <a:rPr lang="zh-CN" altLang="en-US"/>
              <a:t>    T mid = arr[range.end];</a:t>
            </a:r>
            <a:endParaRPr lang="zh-CN" altLang="en-US"/>
          </a:p>
          <a:p>
            <a:r>
              <a:rPr lang="zh-CN" altLang="en-US"/>
              <a:t>    int left = range.start, right = range.end - 1;</a:t>
            </a:r>
            <a:endParaRPr lang="zh-CN" altLang="en-US"/>
          </a:p>
          <a:p>
            <a:r>
              <a:rPr lang="zh-CN" altLang="en-US"/>
              <a:t>    while (left &lt; right) {</a:t>
            </a:r>
            <a:endParaRPr lang="zh-CN" altLang="en-US"/>
          </a:p>
          <a:p>
            <a:r>
              <a:rPr lang="zh-CN" altLang="en-US"/>
              <a:t>      while (arr[left] &lt; mid &amp;&amp; left &lt; right) left++;</a:t>
            </a:r>
            <a:endParaRPr lang="zh-CN" altLang="en-US"/>
          </a:p>
          <a:p>
            <a:r>
              <a:rPr lang="zh-CN" altLang="en-US"/>
              <a:t>      while (arr[right] &gt;= mid &amp;&amp; left &lt; right) right--;</a:t>
            </a:r>
            <a:endParaRPr lang="zh-CN" altLang="en-US"/>
          </a:p>
          <a:p>
            <a:r>
              <a:rPr lang="zh-CN" altLang="en-US"/>
              <a:t>      std::swap(arr[left], arr[right]);</a:t>
            </a:r>
            <a:endParaRPr lang="zh-CN" altLang="en-US"/>
          </a:p>
          <a:p>
            <a:r>
              <a:rPr lang="zh-CN" altLang="en-US"/>
              <a:t>    }</a:t>
            </a:r>
            <a:endParaRPr lang="zh-CN" altLang="en-US"/>
          </a:p>
          <a:p>
            <a:r>
              <a:rPr lang="zh-CN" altLang="en-US"/>
              <a:t>    if (arr[left] &gt;= arr[range.end])</a:t>
            </a:r>
            <a:endParaRPr lang="zh-CN" altLang="en-US"/>
          </a:p>
          <a:p>
            <a:r>
              <a:rPr lang="zh-CN" altLang="en-US"/>
              <a:t>      std::swap(arr[left], arr[range.end]);</a:t>
            </a:r>
            <a:endParaRPr lang="zh-CN" altLang="en-US"/>
          </a:p>
          <a:p>
            <a:r>
              <a:rPr lang="zh-CN" altLang="en-US"/>
              <a:t>    else</a:t>
            </a:r>
            <a:endParaRPr lang="zh-CN" altLang="en-US"/>
          </a:p>
          <a:p>
            <a:r>
              <a:rPr lang="zh-CN" altLang="en-US"/>
              <a:t>      left++;</a:t>
            </a:r>
            <a:endParaRPr lang="zh-CN" altLang="en-US"/>
          </a:p>
          <a:p>
            <a:r>
              <a:rPr lang="zh-CN" altLang="en-US"/>
              <a:t>    r[p++] = Range(range.start, left - 1);</a:t>
            </a:r>
            <a:endParaRPr lang="zh-CN" altLang="en-US"/>
          </a:p>
          <a:p>
            <a:r>
              <a:rPr lang="zh-CN" altLang="en-US"/>
              <a:t>    r[p++] = Range(left + 1, range.end);</a:t>
            </a:r>
            <a:endParaRPr lang="zh-CN" altLang="en-US"/>
          </a:p>
          <a:p>
            <a:r>
              <a:rPr lang="zh-CN" altLang="en-US"/>
              <a:t>  }</a:t>
            </a:r>
            <a:endParaRPr lang="zh-CN" altLang="en-US"/>
          </a:p>
          <a:p>
            <a:r>
              <a:rPr lang="zh-CN" altLang="en-US"/>
              <a:t>}</a:t>
            </a:r>
            <a:endParaRPr lang="zh-CN" altLang="en-US"/>
          </a:p>
        </p:txBody>
      </p:sp>
      <p:sp>
        <p:nvSpPr>
          <p:cNvPr id="7" name="文本框 6"/>
          <p:cNvSpPr txBox="1"/>
          <p:nvPr/>
        </p:nvSpPr>
        <p:spPr>
          <a:xfrm>
            <a:off x="622935" y="3264535"/>
            <a:ext cx="2525395" cy="645160"/>
          </a:xfrm>
          <a:prstGeom prst="rect">
            <a:avLst/>
          </a:prstGeom>
          <a:noFill/>
        </p:spPr>
        <p:txBody>
          <a:bodyPr wrap="square" rtlCol="0">
            <a:spAutoFit/>
          </a:bodyPr>
          <a:p>
            <a:r>
              <a:rPr lang="zh-CN" altLang="en-US"/>
              <a:t>最坏复杂度举例</a:t>
            </a:r>
            <a:r>
              <a:rPr lang="en-US" altLang="zh-CN"/>
              <a:t>: 1 1 1 1 1 1 1 1</a:t>
            </a:r>
            <a:endParaRPr lang="en-US" altLang="zh-CN"/>
          </a:p>
        </p:txBody>
      </p:sp>
      <p:sp>
        <p:nvSpPr>
          <p:cNvPr id="8" name="文本框 7"/>
          <p:cNvSpPr txBox="1"/>
          <p:nvPr/>
        </p:nvSpPr>
        <p:spPr>
          <a:xfrm>
            <a:off x="782955" y="4694555"/>
            <a:ext cx="3216275" cy="1753235"/>
          </a:xfrm>
          <a:prstGeom prst="rect">
            <a:avLst/>
          </a:prstGeom>
          <a:noFill/>
        </p:spPr>
        <p:txBody>
          <a:bodyPr wrap="square" rtlCol="0">
            <a:spAutoFit/>
          </a:bodyPr>
          <a:p>
            <a:r>
              <a:rPr lang="zh-CN" altLang="en-US"/>
              <a:t>struct Range {</a:t>
            </a:r>
            <a:endParaRPr lang="zh-CN" altLang="en-US"/>
          </a:p>
          <a:p>
            <a:r>
              <a:rPr lang="zh-CN" altLang="en-US"/>
              <a:t>  int start, end;</a:t>
            </a:r>
            <a:endParaRPr lang="zh-CN" altLang="en-US"/>
          </a:p>
          <a:p>
            <a:endParaRPr lang="zh-CN" altLang="en-US"/>
          </a:p>
          <a:p>
            <a:r>
              <a:rPr lang="zh-CN" altLang="en-US"/>
              <a:t>  Range(int s = 0, int e = 0) { start = s, end = e; }</a:t>
            </a:r>
            <a:endParaRPr lang="zh-CN" altLang="en-US"/>
          </a:p>
          <a:p>
            <a:r>
              <a:rPr lang="zh-CN" altLang="en-US"/>
              <a:t>};</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linds(horizont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8" grpId="0"/>
      <p:bldP spid="8" grpId="1"/>
      <p:bldP spid="5" grpId="0"/>
      <p:bldP spid="5" grpId="1"/>
      <p:bldP spid="7" grpId="0"/>
      <p:bldP spid="7" grpId="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BEAUTIFY_FLAG" val="#wm#"/>
  <p:tag name="KSO_WM_TEMPLATE_CATEGORY" val="custom"/>
  <p:tag name="KSO_WM_TEMPLATE_INDEX" val="20205081"/>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UNIT_PLACING_PICTURE_USER_VIEWPORT" val="{&quot;height&quot;:8892,&quot;width&quot;:9432}"/>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COMMONDATA" val="eyJoZGlkIjoiZjgyOWY3NzRhYmJjMzYxMmE5MzA5ZTk3MTRiNjZjMjcifQ=="/>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5430</Words>
  <Application>WPS 演示</Application>
  <PresentationFormat>宽屏</PresentationFormat>
  <Paragraphs>285</Paragraphs>
  <Slides>18</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宋体</vt:lpstr>
      <vt:lpstr>Wingdings</vt:lpstr>
      <vt:lpstr>Wingdings</vt:lpstr>
      <vt:lpstr>微软雅黑</vt:lpstr>
      <vt:lpstr>Arial Unicode MS</vt:lpstr>
      <vt:lpstr>Calibri</vt:lpstr>
      <vt:lpstr>Office 主题​​</vt:lpstr>
      <vt:lpstr>排序算法 author:Lqingyi</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澈</cp:lastModifiedBy>
  <cp:revision>157</cp:revision>
  <dcterms:created xsi:type="dcterms:W3CDTF">2019-06-19T02:08:00Z</dcterms:created>
  <dcterms:modified xsi:type="dcterms:W3CDTF">2022-09-28T14:10:22Z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4342E85F77944F47AFA6D5FB49C7CAA9</vt:lpwstr>
  </property>
</Properties>
</file>