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Lst>
  <p:sldIdLst>
    <p:sldId id="258" r:id="rId4"/>
    <p:sldId id="260" r:id="rId5"/>
    <p:sldId id="261" r:id="rId6"/>
    <p:sldId id="267" r:id="rId7"/>
    <p:sldId id="262" r:id="rId8"/>
    <p:sldId id="268" r:id="rId9"/>
    <p:sldId id="280" r:id="rId10"/>
    <p:sldId id="281" r:id="rId11"/>
    <p:sldId id="263" r:id="rId12"/>
    <p:sldId id="282" r:id="rId13"/>
    <p:sldId id="284" r:id="rId14"/>
    <p:sldId id="286" r:id="rId15"/>
    <p:sldId id="283" r:id="rId16"/>
    <p:sldId id="285" r:id="rId17"/>
    <p:sldId id="287" r:id="rId18"/>
    <p:sldId id="288" r:id="rId19"/>
    <p:sldId id="289" r:id="rId20"/>
    <p:sldId id="264" r:id="rId21"/>
    <p:sldId id="309" r:id="rId22"/>
    <p:sldId id="290" r:id="rId23"/>
    <p:sldId id="291" r:id="rId24"/>
    <p:sldId id="297" r:id="rId25"/>
    <p:sldId id="295" r:id="rId26"/>
    <p:sldId id="296" r:id="rId27"/>
    <p:sldId id="298" r:id="rId28"/>
    <p:sldId id="265"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270" y="198"/>
      </p:cViewPr>
      <p:guideLst>
        <p:guide orient="horz" pos="2188"/>
        <p:guide pos="3840"/>
        <p:guide pos="6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稻壳儿原创设计师【幻雨工作室】_1"/>
          <p:cNvSpPr/>
          <p:nvPr userDrawn="1"/>
        </p:nvSpPr>
        <p:spPr>
          <a:xfrm>
            <a:off x="-7685" y="2643361"/>
            <a:ext cx="8980235" cy="4223057"/>
          </a:xfrm>
          <a:prstGeom prst="triangle">
            <a:avLst>
              <a:gd name="adj" fmla="val 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稻壳儿原创设计师【幻雨工作室】_2"/>
          <p:cNvSpPr/>
          <p:nvPr userDrawn="1"/>
        </p:nvSpPr>
        <p:spPr>
          <a:xfrm rot="16200000">
            <a:off x="5870033" y="528346"/>
            <a:ext cx="3515311" cy="9143996"/>
          </a:xfrm>
          <a:prstGeom prst="triangle">
            <a:avLst>
              <a:gd name="adj" fmla="val 0"/>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稻壳儿原创设计师【幻雨工作室】_3"/>
          <p:cNvSpPr/>
          <p:nvPr userDrawn="1"/>
        </p:nvSpPr>
        <p:spPr>
          <a:xfrm>
            <a:off x="571047" y="452542"/>
            <a:ext cx="11049907" cy="5793469"/>
          </a:xfrm>
          <a:prstGeom prst="roundRect">
            <a:avLst>
              <a:gd name="adj" fmla="val 1042"/>
            </a:avLst>
          </a:prstGeom>
          <a:solidFill>
            <a:schemeClr val="bg1"/>
          </a:solidFill>
          <a:ln>
            <a:noFill/>
          </a:ln>
          <a:effectLst>
            <a:glow rad="228600">
              <a:schemeClr val="bg1">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稻壳儿原创设计师【幻雨工作室】_1"/>
          <p:cNvSpPr/>
          <p:nvPr userDrawn="1"/>
        </p:nvSpPr>
        <p:spPr>
          <a:xfrm>
            <a:off x="-7685" y="2643361"/>
            <a:ext cx="8980235" cy="4223057"/>
          </a:xfrm>
          <a:prstGeom prst="triangle">
            <a:avLst>
              <a:gd name="adj" fmla="val 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稻壳儿原创设计师【幻雨工作室】_2"/>
          <p:cNvSpPr/>
          <p:nvPr userDrawn="1"/>
        </p:nvSpPr>
        <p:spPr>
          <a:xfrm rot="16200000">
            <a:off x="5870033" y="528346"/>
            <a:ext cx="3515311" cy="9143996"/>
          </a:xfrm>
          <a:prstGeom prst="triangle">
            <a:avLst>
              <a:gd name="adj" fmla="val 0"/>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稻壳儿原创设计师【幻雨工作室】_3"/>
          <p:cNvSpPr/>
          <p:nvPr userDrawn="1"/>
        </p:nvSpPr>
        <p:spPr>
          <a:xfrm>
            <a:off x="243730" y="231158"/>
            <a:ext cx="11704541" cy="63956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稻壳儿原创设计师【幻雨工作室】_1"/>
          <p:cNvSpPr/>
          <p:nvPr userDrawn="1"/>
        </p:nvSpPr>
        <p:spPr>
          <a:xfrm>
            <a:off x="-7685" y="2643361"/>
            <a:ext cx="8980235" cy="4223057"/>
          </a:xfrm>
          <a:prstGeom prst="triangle">
            <a:avLst>
              <a:gd name="adj" fmla="val 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稻壳儿原创设计师【幻雨工作室】_2"/>
          <p:cNvSpPr/>
          <p:nvPr userDrawn="1"/>
        </p:nvSpPr>
        <p:spPr>
          <a:xfrm rot="16200000">
            <a:off x="5870033" y="528346"/>
            <a:ext cx="3515311" cy="9143996"/>
          </a:xfrm>
          <a:prstGeom prst="triangle">
            <a:avLst>
              <a:gd name="adj" fmla="val 0"/>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稻壳儿原创设计师【幻雨工作室】_3"/>
          <p:cNvSpPr/>
          <p:nvPr userDrawn="1"/>
        </p:nvSpPr>
        <p:spPr>
          <a:xfrm>
            <a:off x="571047" y="452542"/>
            <a:ext cx="11049907" cy="5793469"/>
          </a:xfrm>
          <a:prstGeom prst="roundRect">
            <a:avLst>
              <a:gd name="adj" fmla="val 1042"/>
            </a:avLst>
          </a:prstGeom>
          <a:solidFill>
            <a:schemeClr val="bg1"/>
          </a:solidFill>
          <a:ln>
            <a:noFill/>
          </a:ln>
          <a:effectLst>
            <a:glow rad="228600">
              <a:schemeClr val="bg1">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稻壳儿原创设计师【幻雨工作室】_1"/>
          <p:cNvSpPr/>
          <p:nvPr userDrawn="1"/>
        </p:nvSpPr>
        <p:spPr>
          <a:xfrm>
            <a:off x="-7685" y="2643361"/>
            <a:ext cx="8980235" cy="4223057"/>
          </a:xfrm>
          <a:prstGeom prst="triangle">
            <a:avLst>
              <a:gd name="adj" fmla="val 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稻壳儿原创设计师【幻雨工作室】_2"/>
          <p:cNvSpPr/>
          <p:nvPr userDrawn="1"/>
        </p:nvSpPr>
        <p:spPr>
          <a:xfrm rot="16200000">
            <a:off x="5870033" y="528346"/>
            <a:ext cx="3515311" cy="9143996"/>
          </a:xfrm>
          <a:prstGeom prst="triangle">
            <a:avLst>
              <a:gd name="adj" fmla="val 0"/>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稻壳儿原创设计师【幻雨工作室】_3"/>
          <p:cNvSpPr/>
          <p:nvPr userDrawn="1"/>
        </p:nvSpPr>
        <p:spPr>
          <a:xfrm>
            <a:off x="243730" y="231158"/>
            <a:ext cx="11704541" cy="63956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43C3B3-0A11-4369-9A0C-64D95D3C1F3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77451C-4E6D-4F1B-9FF2-A014A181AF8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43C3B3-0A11-4369-9A0C-64D95D3C1F3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77451C-4E6D-4F1B-9FF2-A014A181AF8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0.png"/><Relationship Id="rId1"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17" name="稻壳儿原创设计师【幻雨工作室】_1"/>
          <p:cNvSpPr txBox="1"/>
          <p:nvPr/>
        </p:nvSpPr>
        <p:spPr>
          <a:xfrm>
            <a:off x="1303655" y="3242945"/>
            <a:ext cx="8569325" cy="1106805"/>
          </a:xfrm>
          <a:prstGeom prst="rect">
            <a:avLst/>
          </a:prstGeom>
          <a:noFill/>
        </p:spPr>
        <p:txBody>
          <a:bodyPr wrap="square" rtlCol="0">
            <a:spAutoFit/>
          </a:bodyPr>
          <a:lstStyle>
            <a:defPPr>
              <a:defRPr lang="zh-CN"/>
            </a:defPPr>
            <a:lvl1pPr algn="ctr">
              <a:defRPr sz="6600">
                <a:solidFill>
                  <a:schemeClr val="accent1"/>
                </a:solidFill>
                <a:latin typeface="微软雅黑" panose="020B0503020204020204" pitchFamily="34" charset="-122"/>
                <a:ea typeface="微软雅黑" panose="020B0503020204020204" pitchFamily="34" charset="-122"/>
              </a:defRPr>
            </a:lvl1pPr>
          </a:lstStyle>
          <a:p>
            <a:pPr algn="l"/>
            <a:r>
              <a:rPr lang="zh-CN" altLang="en-US" dirty="0"/>
              <a:t>互联网巨头</a:t>
            </a:r>
            <a:r>
              <a:rPr lang="en-US" altLang="zh-CN" dirty="0"/>
              <a:t>(IG)</a:t>
            </a:r>
            <a:r>
              <a:rPr lang="zh-CN" altLang="en-US" dirty="0"/>
              <a:t> </a:t>
            </a:r>
            <a:endParaRPr lang="zh-CN" altLang="en-US" dirty="0"/>
          </a:p>
        </p:txBody>
      </p:sp>
      <p:sp>
        <p:nvSpPr>
          <p:cNvPr id="18" name="稻壳儿原创设计师【幻雨工作室】_2"/>
          <p:cNvSpPr/>
          <p:nvPr/>
        </p:nvSpPr>
        <p:spPr>
          <a:xfrm>
            <a:off x="1303583" y="4391588"/>
            <a:ext cx="7668967" cy="521970"/>
          </a:xfrm>
          <a:prstGeom prst="rect">
            <a:avLst/>
          </a:prstGeom>
        </p:spPr>
        <p:txBody>
          <a:bodyPr wrap="square">
            <a:spAutoFit/>
          </a:bodyPr>
          <a:lstStyle/>
          <a:p>
            <a:r>
              <a:rPr lang="zh-CN" altLang="en-US" sz="2800" dirty="0">
                <a:solidFill>
                  <a:schemeClr val="tx1">
                    <a:lumMod val="65000"/>
                    <a:lumOff val="35000"/>
                  </a:schemeClr>
                </a:solidFill>
                <a:latin typeface="Arial" panose="020B0604020202020204" pitchFamily="34" charset="0"/>
                <a:cs typeface="Arial" panose="020B0604020202020204" pitchFamily="34" charset="0"/>
              </a:rPr>
              <a:t>互联网数据库开发课程项目展示</a:t>
            </a:r>
            <a:endParaRPr lang="zh-CN" altLang="en-US" sz="28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19" name="稻壳儿原创设计师【幻雨工作室】_3"/>
          <p:cNvSpPr txBox="1"/>
          <p:nvPr/>
        </p:nvSpPr>
        <p:spPr>
          <a:xfrm>
            <a:off x="1415885" y="5055712"/>
            <a:ext cx="5939790" cy="460375"/>
          </a:xfrm>
          <a:prstGeom prst="rect">
            <a:avLst/>
          </a:prstGeom>
          <a:noFill/>
        </p:spPr>
        <p:txBody>
          <a:bodyPr wrap="none" rtlCol="0">
            <a:spAutoFit/>
          </a:bodyPr>
          <a:lstStyle/>
          <a:p>
            <a:pPr algn="ctr"/>
            <a:r>
              <a:rPr lang="zh-CN" altLang="en-US" sz="2400" dirty="0">
                <a:solidFill>
                  <a:schemeClr val="accent1"/>
                </a:solidFill>
                <a:latin typeface="微软雅黑" panose="020B0503020204020204" pitchFamily="34" charset="-122"/>
                <a:ea typeface="微软雅黑" panose="020B0503020204020204" pitchFamily="34" charset="-122"/>
                <a:cs typeface="+mn-ea"/>
                <a:sym typeface="+mn-lt"/>
              </a:rPr>
              <a:t>组长：刘旭博 组员：马思远 王文蕊 </a:t>
            </a:r>
            <a:r>
              <a:rPr lang="zh-CN" altLang="en-US" sz="2400" dirty="0">
                <a:solidFill>
                  <a:schemeClr val="accent1"/>
                </a:solidFill>
                <a:latin typeface="微软雅黑" panose="020B0503020204020204" pitchFamily="34" charset="-122"/>
                <a:ea typeface="微软雅黑" panose="020B0503020204020204" pitchFamily="34" charset="-122"/>
                <a:cs typeface="+mn-ea"/>
                <a:sym typeface="+mn-lt"/>
              </a:rPr>
              <a:t>赵一林</a:t>
            </a:r>
            <a:endParaRPr lang="zh-CN" altLang="en-US" sz="2400" dirty="0">
              <a:solidFill>
                <a:schemeClr val="accent1"/>
              </a:solidFill>
              <a:latin typeface="微软雅黑" panose="020B0503020204020204" pitchFamily="34" charset="-122"/>
              <a:ea typeface="微软雅黑" panose="020B0503020204020204" pitchFamily="34" charset="-122"/>
              <a:cs typeface="+mn-ea"/>
              <a:sym typeface="+mn-lt"/>
            </a:endParaRPr>
          </a:p>
        </p:txBody>
      </p:sp>
      <p:cxnSp>
        <p:nvCxnSpPr>
          <p:cNvPr id="20" name="稻壳儿原创设计师【幻雨工作室】_4"/>
          <p:cNvCxnSpPr/>
          <p:nvPr/>
        </p:nvCxnSpPr>
        <p:spPr>
          <a:xfrm>
            <a:off x="1415922" y="2552274"/>
            <a:ext cx="1473798" cy="0"/>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cxnSp>
        <p:nvCxnSpPr>
          <p:cNvPr id="21" name="稻壳儿原创设计师【幻雨工作室】_5"/>
          <p:cNvCxnSpPr/>
          <p:nvPr/>
        </p:nvCxnSpPr>
        <p:spPr>
          <a:xfrm>
            <a:off x="1415922" y="2841685"/>
            <a:ext cx="1473798" cy="0"/>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稻壳儿原创设计师【幻雨工作室】_1"/>
          <p:cNvCxnSpPr/>
          <p:nvPr/>
        </p:nvCxnSpPr>
        <p:spPr>
          <a:xfrm flipH="1">
            <a:off x="10121053" y="802048"/>
            <a:ext cx="1473798" cy="0"/>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cxnSp>
        <p:nvCxnSpPr>
          <p:cNvPr id="8" name="稻壳儿原创设计师【幻雨工作室】_2"/>
          <p:cNvCxnSpPr/>
          <p:nvPr/>
        </p:nvCxnSpPr>
        <p:spPr>
          <a:xfrm flipH="1">
            <a:off x="10121053" y="1027959"/>
            <a:ext cx="1473798" cy="0"/>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sp>
        <p:nvSpPr>
          <p:cNvPr id="29" name="稻壳儿原创设计师【幻雨工作室】_12"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2692687" y="352050"/>
            <a:ext cx="6807435" cy="706755"/>
          </a:xfrm>
          <a:prstGeom prst="rect">
            <a:avLst/>
          </a:prstGeom>
        </p:spPr>
        <p:txBody>
          <a:bodyPr wrap="square">
            <a:spAutoFit/>
          </a:bodyPr>
          <a:p>
            <a:pPr>
              <a:lnSpc>
                <a:spcPct val="200000"/>
              </a:lnSpc>
            </a:pPr>
            <a:r>
              <a:rPr lang="zh-CN" altLang="en-US" sz="2000" dirty="0">
                <a:latin typeface="黑体" panose="02010609060101010101" charset="-122"/>
                <a:ea typeface="黑体" panose="02010609060101010101" charset="-122"/>
                <a:cs typeface="黑体" panose="02010609060101010101" charset="-122"/>
                <a:sym typeface="+mn-ea"/>
              </a:rPr>
              <a:t>展示疫情相关信息和基本防疫知识</a:t>
            </a:r>
            <a:endParaRPr lang="zh-CN" altLang="en-US" sz="2000" dirty="0">
              <a:latin typeface="黑体" panose="02010609060101010101" charset="-122"/>
              <a:ea typeface="黑体" panose="02010609060101010101" charset="-122"/>
              <a:cs typeface="黑体" panose="02010609060101010101" charset="-122"/>
              <a:sym typeface="+mn-ea"/>
            </a:endParaRPr>
          </a:p>
        </p:txBody>
      </p:sp>
      <p:pic>
        <p:nvPicPr>
          <p:cNvPr id="2" name="图片 1"/>
          <p:cNvPicPr>
            <a:picLocks noChangeAspect="1"/>
          </p:cNvPicPr>
          <p:nvPr/>
        </p:nvPicPr>
        <p:blipFill>
          <a:blip r:embed="rId1"/>
          <a:stretch>
            <a:fillRect/>
          </a:stretch>
        </p:blipFill>
        <p:spPr>
          <a:xfrm>
            <a:off x="841375" y="1443355"/>
            <a:ext cx="10753725" cy="5048250"/>
          </a:xfrm>
          <a:prstGeom prst="rect">
            <a:avLst/>
          </a:prstGeom>
        </p:spPr>
      </p:pic>
      <p:cxnSp>
        <p:nvCxnSpPr>
          <p:cNvPr id="3" name="稻壳儿原创设计师【幻雨工作室】_1"/>
          <p:cNvCxnSpPr/>
          <p:nvPr/>
        </p:nvCxnSpPr>
        <p:spPr>
          <a:xfrm flipH="1">
            <a:off x="828040" y="1148715"/>
            <a:ext cx="907415" cy="10795"/>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sp>
        <p:nvSpPr>
          <p:cNvPr id="4" name="稻壳儿原创设计师【幻雨工作室】_3"/>
          <p:cNvSpPr txBox="1"/>
          <p:nvPr/>
        </p:nvSpPr>
        <p:spPr>
          <a:xfrm flipH="1">
            <a:off x="706120" y="382905"/>
            <a:ext cx="2243455" cy="645160"/>
          </a:xfrm>
          <a:prstGeom prst="rect">
            <a:avLst/>
          </a:prstGeom>
          <a:noFill/>
        </p:spPr>
        <p:txBody>
          <a:bodyPr wrap="square" rtlCol="0">
            <a:spAutoFit/>
          </a:bodyPr>
          <a:lstStyle>
            <a:defPPr>
              <a:defRPr lang="zh-CN"/>
            </a:defPPr>
            <a:lvl1pPr algn="ctr" defTabSz="685800">
              <a:defRPr sz="4400">
                <a:solidFill>
                  <a:schemeClr val="accent1"/>
                </a:solidFill>
                <a:latin typeface="微软雅黑" panose="020B0503020204020204" pitchFamily="34" charset="-122"/>
                <a:ea typeface="微软雅黑" panose="020B0503020204020204" pitchFamily="34" charset="-122"/>
              </a:defRPr>
            </a:lvl1pPr>
          </a:lstStyle>
          <a:p>
            <a:pPr algn="l"/>
            <a:r>
              <a:rPr lang="zh-CN" altLang="en-US" sz="3600" dirty="0"/>
              <a:t>主页</a:t>
            </a:r>
            <a:endParaRPr lang="zh-CN" altLang="en-US" sz="3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稻壳儿原创设计师【幻雨工作室】_1"/>
          <p:cNvCxnSpPr/>
          <p:nvPr/>
        </p:nvCxnSpPr>
        <p:spPr>
          <a:xfrm flipH="1">
            <a:off x="910378" y="1209718"/>
            <a:ext cx="1473798" cy="0"/>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sp>
        <p:nvSpPr>
          <p:cNvPr id="29" name="稻壳儿原创设计师【幻雨工作室】_12"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3264822" y="303790"/>
            <a:ext cx="6807435" cy="1014730"/>
          </a:xfrm>
          <a:prstGeom prst="rect">
            <a:avLst/>
          </a:prstGeom>
        </p:spPr>
        <p:txBody>
          <a:bodyPr wrap="square">
            <a:spAutoFit/>
          </a:bodyPr>
          <a:p>
            <a:pPr fontAlgn="auto">
              <a:lnSpc>
                <a:spcPct val="150000"/>
              </a:lnSpc>
            </a:pPr>
            <a:r>
              <a:rPr lang="zh-CN" altLang="zh-CN" sz="2000" dirty="0">
                <a:latin typeface="黑体" panose="02010609060101010101" charset="-122"/>
                <a:ea typeface="黑体" panose="02010609060101010101" charset="-122"/>
                <a:cs typeface="黑体" panose="02010609060101010101" charset="-122"/>
                <a:sym typeface="+mn-ea"/>
              </a:rPr>
              <a:t>颜色深浅反应确诊人数多少；鼠标悬浮在地图上会显示具体确诊人数</a:t>
            </a:r>
            <a:endParaRPr lang="zh-CN" altLang="zh-CN" sz="2000" dirty="0">
              <a:latin typeface="黑体" panose="02010609060101010101" charset="-122"/>
              <a:ea typeface="黑体" panose="02010609060101010101" charset="-122"/>
              <a:cs typeface="黑体" panose="02010609060101010101" charset="-122"/>
              <a:sym typeface="+mn-ea"/>
            </a:endParaRPr>
          </a:p>
        </p:txBody>
      </p:sp>
      <p:pic>
        <p:nvPicPr>
          <p:cNvPr id="2" name="图片 1"/>
          <p:cNvPicPr>
            <a:picLocks noChangeAspect="1"/>
          </p:cNvPicPr>
          <p:nvPr/>
        </p:nvPicPr>
        <p:blipFill>
          <a:blip r:embed="rId1"/>
          <a:srcRect l="30379" t="17759" r="17344" b="16295"/>
          <a:stretch>
            <a:fillRect/>
          </a:stretch>
        </p:blipFill>
        <p:spPr>
          <a:xfrm>
            <a:off x="3025775" y="1318260"/>
            <a:ext cx="8450580" cy="5008245"/>
          </a:xfrm>
          <a:prstGeom prst="rect">
            <a:avLst/>
          </a:prstGeom>
        </p:spPr>
      </p:pic>
      <p:sp>
        <p:nvSpPr>
          <p:cNvPr id="3" name="稻壳儿原创设计师【幻雨工作室】_3"/>
          <p:cNvSpPr txBox="1"/>
          <p:nvPr/>
        </p:nvSpPr>
        <p:spPr>
          <a:xfrm flipH="1">
            <a:off x="621030" y="479425"/>
            <a:ext cx="2243455" cy="645160"/>
          </a:xfrm>
          <a:prstGeom prst="rect">
            <a:avLst/>
          </a:prstGeom>
          <a:noFill/>
        </p:spPr>
        <p:txBody>
          <a:bodyPr wrap="square" rtlCol="0">
            <a:spAutoFit/>
          </a:bodyPr>
          <a:lstStyle>
            <a:defPPr>
              <a:defRPr lang="zh-CN"/>
            </a:defPPr>
            <a:lvl1pPr algn="ctr" defTabSz="685800">
              <a:defRPr sz="4400">
                <a:solidFill>
                  <a:schemeClr val="accent1"/>
                </a:solidFill>
                <a:latin typeface="微软雅黑" panose="020B0503020204020204" pitchFamily="34" charset="-122"/>
                <a:ea typeface="微软雅黑" panose="020B0503020204020204" pitchFamily="34" charset="-122"/>
              </a:defRPr>
            </a:lvl1pPr>
          </a:lstStyle>
          <a:p>
            <a:pPr algn="l"/>
            <a:r>
              <a:rPr lang="zh-CN" altLang="en-US" sz="3600" dirty="0"/>
              <a:t>疫情地图</a:t>
            </a:r>
            <a:endParaRPr lang="zh-CN" altLang="en-US" sz="3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稻壳儿原创设计师【幻雨工作室】_12"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3185795" y="382905"/>
            <a:ext cx="7322185" cy="1014730"/>
          </a:xfrm>
          <a:prstGeom prst="rect">
            <a:avLst/>
          </a:prstGeom>
        </p:spPr>
        <p:txBody>
          <a:bodyPr wrap="square">
            <a:spAutoFit/>
          </a:bodyPr>
          <a:p>
            <a:pPr fontAlgn="auto">
              <a:lnSpc>
                <a:spcPct val="150000"/>
              </a:lnSpc>
            </a:pPr>
            <a:r>
              <a:rPr lang="zh-CN" altLang="en-US" sz="2000" dirty="0">
                <a:latin typeface="黑体" panose="02010609060101010101" charset="-122"/>
                <a:ea typeface="黑体" panose="02010609060101010101" charset="-122"/>
                <a:cs typeface="黑体" panose="02010609060101010101" charset="-122"/>
                <a:sym typeface="+mn-ea"/>
              </a:rPr>
              <a:t>点击主页面右上角的注册，其中各项内容不能为空，用户</a:t>
            </a:r>
            <a:r>
              <a:rPr lang="en-US" altLang="zh-CN" sz="2000" dirty="0">
                <a:latin typeface="黑体" panose="02010609060101010101" charset="-122"/>
                <a:ea typeface="黑体" panose="02010609060101010101" charset="-122"/>
                <a:cs typeface="黑体" panose="02010609060101010101" charset="-122"/>
                <a:sym typeface="+mn-ea"/>
              </a:rPr>
              <a:t>id</a:t>
            </a:r>
            <a:r>
              <a:rPr lang="zh-CN" altLang="en-US" sz="2000" dirty="0">
                <a:latin typeface="黑体" panose="02010609060101010101" charset="-122"/>
                <a:ea typeface="黑体" panose="02010609060101010101" charset="-122"/>
                <a:cs typeface="黑体" panose="02010609060101010101" charset="-122"/>
                <a:sym typeface="+mn-ea"/>
              </a:rPr>
              <a:t>不能重复</a:t>
            </a:r>
            <a:endParaRPr lang="zh-CN" altLang="en-US" sz="2000" dirty="0">
              <a:latin typeface="黑体" panose="02010609060101010101" charset="-122"/>
              <a:ea typeface="黑体" panose="02010609060101010101" charset="-122"/>
              <a:cs typeface="黑体" panose="02010609060101010101" charset="-122"/>
              <a:sym typeface="+mn-ea"/>
            </a:endParaRPr>
          </a:p>
        </p:txBody>
      </p:sp>
      <p:cxnSp>
        <p:nvCxnSpPr>
          <p:cNvPr id="3" name="稻壳儿原创设计师【幻雨工作室】_1"/>
          <p:cNvCxnSpPr/>
          <p:nvPr/>
        </p:nvCxnSpPr>
        <p:spPr>
          <a:xfrm flipH="1" flipV="1">
            <a:off x="841375" y="1127125"/>
            <a:ext cx="1657985" cy="10795"/>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sp>
        <p:nvSpPr>
          <p:cNvPr id="4" name="稻壳儿原创设计师【幻雨工作室】_3"/>
          <p:cNvSpPr txBox="1"/>
          <p:nvPr/>
        </p:nvSpPr>
        <p:spPr>
          <a:xfrm flipH="1">
            <a:off x="706120" y="382905"/>
            <a:ext cx="2243455" cy="645160"/>
          </a:xfrm>
          <a:prstGeom prst="rect">
            <a:avLst/>
          </a:prstGeom>
          <a:noFill/>
        </p:spPr>
        <p:txBody>
          <a:bodyPr wrap="square" rtlCol="0">
            <a:spAutoFit/>
          </a:bodyPr>
          <a:lstStyle>
            <a:defPPr>
              <a:defRPr lang="zh-CN"/>
            </a:defPPr>
            <a:lvl1pPr algn="ctr" defTabSz="685800">
              <a:defRPr sz="4400">
                <a:solidFill>
                  <a:schemeClr val="accent1"/>
                </a:solidFill>
                <a:latin typeface="微软雅黑" panose="020B0503020204020204" pitchFamily="34" charset="-122"/>
                <a:ea typeface="微软雅黑" panose="020B0503020204020204" pitchFamily="34" charset="-122"/>
              </a:defRPr>
            </a:lvl1pPr>
          </a:lstStyle>
          <a:p>
            <a:pPr algn="l"/>
            <a:r>
              <a:rPr lang="zh-CN" altLang="en-US" sz="3600" dirty="0"/>
              <a:t>用户注册</a:t>
            </a:r>
            <a:endParaRPr lang="zh-CN" altLang="en-US" sz="3600" dirty="0"/>
          </a:p>
        </p:txBody>
      </p:sp>
      <p:pic>
        <p:nvPicPr>
          <p:cNvPr id="2" name="图片 1"/>
          <p:cNvPicPr>
            <a:picLocks noChangeAspect="1"/>
          </p:cNvPicPr>
          <p:nvPr/>
        </p:nvPicPr>
        <p:blipFill>
          <a:blip r:embed="rId1"/>
          <a:stretch>
            <a:fillRect/>
          </a:stretch>
        </p:blipFill>
        <p:spPr>
          <a:xfrm>
            <a:off x="2855595" y="1430655"/>
            <a:ext cx="8346440" cy="51708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稻壳儿原创设计师【幻雨工作室】_12"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2692687" y="352050"/>
            <a:ext cx="6807435" cy="1014730"/>
          </a:xfrm>
          <a:prstGeom prst="rect">
            <a:avLst/>
          </a:prstGeom>
        </p:spPr>
        <p:txBody>
          <a:bodyPr wrap="square">
            <a:spAutoFit/>
          </a:bodyPr>
          <a:p>
            <a:pPr fontAlgn="auto">
              <a:lnSpc>
                <a:spcPct val="150000"/>
              </a:lnSpc>
            </a:pPr>
            <a:r>
              <a:rPr lang="zh-CN" altLang="en-US" sz="2000" dirty="0">
                <a:latin typeface="黑体" panose="02010609060101010101" charset="-122"/>
                <a:ea typeface="黑体" panose="02010609060101010101" charset="-122"/>
                <a:cs typeface="黑体" panose="02010609060101010101" charset="-122"/>
                <a:sym typeface="+mn-ea"/>
              </a:rPr>
              <a:t>点击主页面右上角的登录即可进行登录，如果登录失败就会停留在登录页面。</a:t>
            </a:r>
            <a:endParaRPr lang="zh-CN" altLang="en-US" sz="2000" dirty="0">
              <a:latin typeface="黑体" panose="02010609060101010101" charset="-122"/>
              <a:ea typeface="黑体" panose="02010609060101010101" charset="-122"/>
              <a:cs typeface="黑体" panose="02010609060101010101" charset="-122"/>
              <a:sym typeface="+mn-ea"/>
            </a:endParaRPr>
          </a:p>
        </p:txBody>
      </p:sp>
      <p:cxnSp>
        <p:nvCxnSpPr>
          <p:cNvPr id="3" name="稻壳儿原创设计师【幻雨工作室】_1"/>
          <p:cNvCxnSpPr/>
          <p:nvPr/>
        </p:nvCxnSpPr>
        <p:spPr>
          <a:xfrm flipH="1" flipV="1">
            <a:off x="841375" y="1127125"/>
            <a:ext cx="1657985" cy="10795"/>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sp>
        <p:nvSpPr>
          <p:cNvPr id="4" name="稻壳儿原创设计师【幻雨工作室】_3"/>
          <p:cNvSpPr txBox="1"/>
          <p:nvPr/>
        </p:nvSpPr>
        <p:spPr>
          <a:xfrm flipH="1">
            <a:off x="706120" y="382905"/>
            <a:ext cx="2243455" cy="645160"/>
          </a:xfrm>
          <a:prstGeom prst="rect">
            <a:avLst/>
          </a:prstGeom>
          <a:noFill/>
        </p:spPr>
        <p:txBody>
          <a:bodyPr wrap="square" rtlCol="0">
            <a:spAutoFit/>
          </a:bodyPr>
          <a:lstStyle>
            <a:defPPr>
              <a:defRPr lang="zh-CN"/>
            </a:defPPr>
            <a:lvl1pPr algn="ctr" defTabSz="685800">
              <a:defRPr sz="4400">
                <a:solidFill>
                  <a:schemeClr val="accent1"/>
                </a:solidFill>
                <a:latin typeface="微软雅黑" panose="020B0503020204020204" pitchFamily="34" charset="-122"/>
                <a:ea typeface="微软雅黑" panose="020B0503020204020204" pitchFamily="34" charset="-122"/>
              </a:defRPr>
            </a:lvl1pPr>
          </a:lstStyle>
          <a:p>
            <a:pPr algn="l"/>
            <a:r>
              <a:rPr lang="zh-CN" altLang="en-US" sz="3600" dirty="0"/>
              <a:t>用户登录</a:t>
            </a:r>
            <a:endParaRPr lang="zh-CN" altLang="en-US" sz="3600" dirty="0"/>
          </a:p>
        </p:txBody>
      </p:sp>
      <p:pic>
        <p:nvPicPr>
          <p:cNvPr id="5" name="图片 4"/>
          <p:cNvPicPr>
            <a:picLocks noChangeAspect="1"/>
          </p:cNvPicPr>
          <p:nvPr/>
        </p:nvPicPr>
        <p:blipFill>
          <a:blip r:embed="rId1"/>
          <a:srcRect r="38675" b="39257"/>
          <a:stretch>
            <a:fillRect/>
          </a:stretch>
        </p:blipFill>
        <p:spPr>
          <a:xfrm>
            <a:off x="1892300" y="1744980"/>
            <a:ext cx="9288145" cy="43275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稻壳儿原创设计师【幻雨工作室】_12"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3431540" y="382905"/>
            <a:ext cx="8371840" cy="1476375"/>
          </a:xfrm>
          <a:prstGeom prst="rect">
            <a:avLst/>
          </a:prstGeom>
        </p:spPr>
        <p:txBody>
          <a:bodyPr wrap="square">
            <a:spAutoFit/>
          </a:bodyPr>
          <a:p>
            <a:pPr fontAlgn="auto">
              <a:lnSpc>
                <a:spcPct val="150000"/>
              </a:lnSpc>
            </a:pPr>
            <a:r>
              <a:rPr lang="zh-CN" altLang="en-US" sz="2000" dirty="0">
                <a:latin typeface="黑体" panose="02010609060101010101" charset="-122"/>
                <a:ea typeface="黑体" panose="02010609060101010101" charset="-122"/>
                <a:cs typeface="黑体" panose="02010609060101010101" charset="-122"/>
                <a:sym typeface="+mn-ea"/>
              </a:rPr>
              <a:t>三个输入文本框，用户可以在登录后发布文章。发布文章包括文章标题，类别以及正文内容。文章类别可以用于标记文章的目的是为了求助还是提供帮助。</a:t>
            </a:r>
            <a:endParaRPr lang="zh-CN" altLang="en-US" sz="2000" dirty="0">
              <a:latin typeface="黑体" panose="02010609060101010101" charset="-122"/>
              <a:ea typeface="黑体" panose="02010609060101010101" charset="-122"/>
              <a:cs typeface="黑体" panose="02010609060101010101" charset="-122"/>
              <a:sym typeface="+mn-ea"/>
            </a:endParaRPr>
          </a:p>
        </p:txBody>
      </p:sp>
      <p:cxnSp>
        <p:nvCxnSpPr>
          <p:cNvPr id="3" name="稻壳儿原创设计师【幻雨工作室】_1"/>
          <p:cNvCxnSpPr/>
          <p:nvPr/>
        </p:nvCxnSpPr>
        <p:spPr>
          <a:xfrm flipH="1">
            <a:off x="841375" y="1127125"/>
            <a:ext cx="2466975" cy="0"/>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sp>
        <p:nvSpPr>
          <p:cNvPr id="4" name="稻壳儿原创设计师【幻雨工作室】_3"/>
          <p:cNvSpPr txBox="1"/>
          <p:nvPr/>
        </p:nvSpPr>
        <p:spPr>
          <a:xfrm flipH="1">
            <a:off x="706120" y="382905"/>
            <a:ext cx="3037205" cy="645160"/>
          </a:xfrm>
          <a:prstGeom prst="rect">
            <a:avLst/>
          </a:prstGeom>
          <a:noFill/>
        </p:spPr>
        <p:txBody>
          <a:bodyPr wrap="square" rtlCol="0">
            <a:spAutoFit/>
          </a:bodyPr>
          <a:lstStyle>
            <a:defPPr>
              <a:defRPr lang="zh-CN"/>
            </a:defPPr>
            <a:lvl1pPr algn="ctr" defTabSz="685800">
              <a:defRPr sz="4400">
                <a:solidFill>
                  <a:schemeClr val="accent1"/>
                </a:solidFill>
                <a:latin typeface="微软雅黑" panose="020B0503020204020204" pitchFamily="34" charset="-122"/>
                <a:ea typeface="微软雅黑" panose="020B0503020204020204" pitchFamily="34" charset="-122"/>
              </a:defRPr>
            </a:lvl1pPr>
          </a:lstStyle>
          <a:p>
            <a:pPr algn="l"/>
            <a:r>
              <a:rPr lang="zh-CN" altLang="en-US" sz="3600" dirty="0"/>
              <a:t>疫情文章发布</a:t>
            </a:r>
            <a:endParaRPr lang="zh-CN" altLang="en-US" sz="3600" dirty="0"/>
          </a:p>
        </p:txBody>
      </p:sp>
      <p:pic>
        <p:nvPicPr>
          <p:cNvPr id="2" name="图片 1"/>
          <p:cNvPicPr>
            <a:picLocks noChangeAspect="1"/>
          </p:cNvPicPr>
          <p:nvPr/>
        </p:nvPicPr>
        <p:blipFill>
          <a:blip r:embed="rId1"/>
          <a:stretch>
            <a:fillRect/>
          </a:stretch>
        </p:blipFill>
        <p:spPr>
          <a:xfrm>
            <a:off x="1377950" y="1859280"/>
            <a:ext cx="10586720" cy="4940300"/>
          </a:xfrm>
          <a:prstGeom prst="rect">
            <a:avLst/>
          </a:prstGeom>
        </p:spPr>
      </p:pic>
      <p:sp>
        <p:nvSpPr>
          <p:cNvPr id="6" name="文本框 5"/>
          <p:cNvSpPr txBox="1"/>
          <p:nvPr/>
        </p:nvSpPr>
        <p:spPr>
          <a:xfrm>
            <a:off x="2196465" y="4071620"/>
            <a:ext cx="2400935" cy="645160"/>
          </a:xfrm>
          <a:prstGeom prst="rect">
            <a:avLst/>
          </a:prstGeom>
          <a:noFill/>
        </p:spPr>
        <p:txBody>
          <a:bodyPr wrap="square" rtlCol="0">
            <a:spAutoFit/>
          </a:bodyPr>
          <a:p>
            <a:r>
              <a:rPr lang="zh-CN" altLang="en-US">
                <a:solidFill>
                  <a:srgbClr val="FF0000"/>
                </a:solidFill>
              </a:rPr>
              <a:t>点击</a:t>
            </a:r>
            <a:r>
              <a:rPr lang="en-US" altLang="zh-CN">
                <a:solidFill>
                  <a:srgbClr val="FF0000"/>
                </a:solidFill>
              </a:rPr>
              <a:t>“</a:t>
            </a:r>
            <a:r>
              <a:rPr lang="zh-CN" altLang="en-US">
                <a:solidFill>
                  <a:srgbClr val="FF0000"/>
                </a:solidFill>
              </a:rPr>
              <a:t>疫情文章发布</a:t>
            </a:r>
            <a:r>
              <a:rPr lang="en-US" altLang="zh-CN">
                <a:solidFill>
                  <a:srgbClr val="FF0000"/>
                </a:solidFill>
              </a:rPr>
              <a:t>”</a:t>
            </a:r>
            <a:r>
              <a:rPr lang="zh-CN" altLang="en-US">
                <a:solidFill>
                  <a:srgbClr val="FF0000"/>
                </a:solidFill>
              </a:rPr>
              <a:t>进入</a:t>
            </a:r>
            <a:endParaRPr lang="zh-CN" altLang="en-US">
              <a:solidFill>
                <a:srgbClr val="FF0000"/>
              </a:solidFill>
            </a:endParaRPr>
          </a:p>
        </p:txBody>
      </p:sp>
      <p:sp>
        <p:nvSpPr>
          <p:cNvPr id="9" name="文本框 8"/>
          <p:cNvSpPr txBox="1"/>
          <p:nvPr/>
        </p:nvSpPr>
        <p:spPr>
          <a:xfrm>
            <a:off x="3959225" y="2339340"/>
            <a:ext cx="2873375" cy="1476375"/>
          </a:xfrm>
          <a:prstGeom prst="rect">
            <a:avLst/>
          </a:prstGeom>
          <a:noFill/>
        </p:spPr>
        <p:txBody>
          <a:bodyPr wrap="square" rtlCol="0">
            <a:spAutoFit/>
          </a:bodyPr>
          <a:p>
            <a:r>
              <a:rPr lang="zh-CN" altLang="en-US">
                <a:solidFill>
                  <a:srgbClr val="FF0000"/>
                </a:solidFill>
              </a:rPr>
              <a:t>标题</a:t>
            </a:r>
            <a:endParaRPr lang="zh-CN" altLang="en-US">
              <a:solidFill>
                <a:srgbClr val="FF0000"/>
              </a:solidFill>
            </a:endParaRPr>
          </a:p>
          <a:p>
            <a:endParaRPr lang="zh-CN" altLang="en-US">
              <a:solidFill>
                <a:srgbClr val="FF0000"/>
              </a:solidFill>
            </a:endParaRPr>
          </a:p>
          <a:p>
            <a:r>
              <a:rPr lang="zh-CN" altLang="en-US">
                <a:solidFill>
                  <a:srgbClr val="FF0000"/>
                </a:solidFill>
              </a:rPr>
              <a:t>类别</a:t>
            </a:r>
            <a:endParaRPr lang="zh-CN" altLang="en-US">
              <a:solidFill>
                <a:srgbClr val="FF0000"/>
              </a:solidFill>
            </a:endParaRPr>
          </a:p>
          <a:p>
            <a:endParaRPr lang="zh-CN" altLang="en-US">
              <a:solidFill>
                <a:srgbClr val="FF0000"/>
              </a:solidFill>
            </a:endParaRPr>
          </a:p>
          <a:p>
            <a:r>
              <a:rPr lang="zh-CN" altLang="en-US">
                <a:solidFill>
                  <a:srgbClr val="FF0000"/>
                </a:solidFill>
              </a:rPr>
              <a:t>正文内容</a:t>
            </a:r>
            <a:endParaRPr lang="zh-CN" altLang="en-US">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1396365" y="1859280"/>
            <a:ext cx="10514330" cy="4928870"/>
          </a:xfrm>
          <a:prstGeom prst="rect">
            <a:avLst/>
          </a:prstGeom>
        </p:spPr>
      </p:pic>
      <p:sp>
        <p:nvSpPr>
          <p:cNvPr id="29" name="稻壳儿原创设计师【幻雨工作室】_12"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3872230" y="457835"/>
            <a:ext cx="7942580" cy="1476375"/>
          </a:xfrm>
          <a:prstGeom prst="rect">
            <a:avLst/>
          </a:prstGeom>
        </p:spPr>
        <p:txBody>
          <a:bodyPr wrap="square">
            <a:spAutoFit/>
          </a:bodyPr>
          <a:p>
            <a:pPr fontAlgn="auto">
              <a:lnSpc>
                <a:spcPct val="150000"/>
              </a:lnSpc>
            </a:pPr>
            <a:r>
              <a:rPr lang="zh-CN" altLang="en-US" sz="2000" dirty="0">
                <a:latin typeface="黑体" panose="02010609060101010101" charset="-122"/>
                <a:ea typeface="黑体" panose="02010609060101010101" charset="-122"/>
                <a:cs typeface="黑体" panose="02010609060101010101" charset="-122"/>
                <a:sym typeface="+mn-ea"/>
              </a:rPr>
              <a:t>用户可通过文章的 id、作者 id、文章浏览量、文章标题和正文对文章进行检索，页面下方可以实现对文章的查看、编辑、删除操作。（用户只能编辑和删除自己的文章）</a:t>
            </a:r>
            <a:endParaRPr lang="zh-CN" altLang="en-US" sz="2000" dirty="0">
              <a:latin typeface="黑体" panose="02010609060101010101" charset="-122"/>
              <a:ea typeface="黑体" panose="02010609060101010101" charset="-122"/>
              <a:cs typeface="黑体" panose="02010609060101010101" charset="-122"/>
              <a:sym typeface="+mn-ea"/>
            </a:endParaRPr>
          </a:p>
        </p:txBody>
      </p:sp>
      <p:cxnSp>
        <p:nvCxnSpPr>
          <p:cNvPr id="3" name="稻壳儿原创设计师【幻雨工作室】_1"/>
          <p:cNvCxnSpPr/>
          <p:nvPr/>
        </p:nvCxnSpPr>
        <p:spPr>
          <a:xfrm flipH="1">
            <a:off x="841375" y="1127125"/>
            <a:ext cx="2466975" cy="0"/>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sp>
        <p:nvSpPr>
          <p:cNvPr id="4" name="稻壳儿原创设计师【幻雨工作室】_3"/>
          <p:cNvSpPr txBox="1"/>
          <p:nvPr/>
        </p:nvSpPr>
        <p:spPr>
          <a:xfrm flipH="1">
            <a:off x="706120" y="382905"/>
            <a:ext cx="3037205" cy="645160"/>
          </a:xfrm>
          <a:prstGeom prst="rect">
            <a:avLst/>
          </a:prstGeom>
          <a:noFill/>
        </p:spPr>
        <p:txBody>
          <a:bodyPr wrap="square" rtlCol="0">
            <a:spAutoFit/>
          </a:bodyPr>
          <a:lstStyle>
            <a:defPPr>
              <a:defRPr lang="zh-CN"/>
            </a:defPPr>
            <a:lvl1pPr algn="ctr" defTabSz="685800">
              <a:defRPr sz="4400">
                <a:solidFill>
                  <a:schemeClr val="accent1"/>
                </a:solidFill>
                <a:latin typeface="微软雅黑" panose="020B0503020204020204" pitchFamily="34" charset="-122"/>
                <a:ea typeface="微软雅黑" panose="020B0503020204020204" pitchFamily="34" charset="-122"/>
              </a:defRPr>
            </a:lvl1pPr>
          </a:lstStyle>
          <a:p>
            <a:pPr algn="l"/>
            <a:r>
              <a:rPr lang="zh-CN" altLang="en-US" sz="3600" dirty="0"/>
              <a:t>疫情文章管理</a:t>
            </a:r>
            <a:endParaRPr lang="zh-CN" altLang="en-US" sz="3600" dirty="0"/>
          </a:p>
        </p:txBody>
      </p:sp>
      <p:sp>
        <p:nvSpPr>
          <p:cNvPr id="6" name="文本框 5"/>
          <p:cNvSpPr txBox="1"/>
          <p:nvPr/>
        </p:nvSpPr>
        <p:spPr>
          <a:xfrm>
            <a:off x="2174875" y="4001135"/>
            <a:ext cx="2400935" cy="645160"/>
          </a:xfrm>
          <a:prstGeom prst="rect">
            <a:avLst/>
          </a:prstGeom>
          <a:noFill/>
        </p:spPr>
        <p:txBody>
          <a:bodyPr wrap="square" rtlCol="0">
            <a:spAutoFit/>
          </a:bodyPr>
          <a:p>
            <a:r>
              <a:rPr lang="zh-CN" altLang="en-US">
                <a:solidFill>
                  <a:srgbClr val="FF0000"/>
                </a:solidFill>
              </a:rPr>
              <a:t>点击</a:t>
            </a:r>
            <a:r>
              <a:rPr lang="en-US" altLang="zh-CN">
                <a:solidFill>
                  <a:srgbClr val="FF0000"/>
                </a:solidFill>
              </a:rPr>
              <a:t>“</a:t>
            </a:r>
            <a:r>
              <a:rPr lang="zh-CN" altLang="en-US">
                <a:solidFill>
                  <a:srgbClr val="FF0000"/>
                </a:solidFill>
              </a:rPr>
              <a:t>疫情文章管理</a:t>
            </a:r>
            <a:r>
              <a:rPr lang="en-US" altLang="zh-CN">
                <a:solidFill>
                  <a:srgbClr val="FF0000"/>
                </a:solidFill>
              </a:rPr>
              <a:t>”</a:t>
            </a:r>
            <a:r>
              <a:rPr lang="zh-CN" altLang="en-US">
                <a:solidFill>
                  <a:srgbClr val="FF0000"/>
                </a:solidFill>
              </a:rPr>
              <a:t>进入</a:t>
            </a:r>
            <a:endParaRPr lang="zh-CN" altLang="en-US">
              <a:solidFill>
                <a:srgbClr val="FF0000"/>
              </a:solidFill>
            </a:endParaRPr>
          </a:p>
        </p:txBody>
      </p:sp>
      <p:sp>
        <p:nvSpPr>
          <p:cNvPr id="9" name="文本框 8"/>
          <p:cNvSpPr txBox="1"/>
          <p:nvPr/>
        </p:nvSpPr>
        <p:spPr>
          <a:xfrm>
            <a:off x="4755515" y="2245360"/>
            <a:ext cx="2873375" cy="2584450"/>
          </a:xfrm>
          <a:prstGeom prst="rect">
            <a:avLst/>
          </a:prstGeom>
          <a:noFill/>
        </p:spPr>
        <p:txBody>
          <a:bodyPr wrap="square" rtlCol="0">
            <a:spAutoFit/>
          </a:bodyPr>
          <a:p>
            <a:r>
              <a:rPr lang="zh-CN" altLang="en-US">
                <a:solidFill>
                  <a:srgbClr val="FF0000"/>
                </a:solidFill>
              </a:rPr>
              <a:t>文章的 id、</a:t>
            </a:r>
            <a:endParaRPr lang="zh-CN" altLang="en-US">
              <a:solidFill>
                <a:srgbClr val="FF0000"/>
              </a:solidFill>
            </a:endParaRPr>
          </a:p>
          <a:p>
            <a:endParaRPr lang="zh-CN" altLang="en-US">
              <a:solidFill>
                <a:srgbClr val="FF0000"/>
              </a:solidFill>
            </a:endParaRPr>
          </a:p>
          <a:p>
            <a:r>
              <a:rPr lang="zh-CN" altLang="en-US">
                <a:solidFill>
                  <a:srgbClr val="FF0000"/>
                </a:solidFill>
              </a:rPr>
              <a:t>作者 id、</a:t>
            </a:r>
            <a:endParaRPr lang="zh-CN" altLang="en-US">
              <a:solidFill>
                <a:srgbClr val="FF0000"/>
              </a:solidFill>
            </a:endParaRPr>
          </a:p>
          <a:p>
            <a:endParaRPr lang="zh-CN" altLang="en-US">
              <a:solidFill>
                <a:srgbClr val="FF0000"/>
              </a:solidFill>
            </a:endParaRPr>
          </a:p>
          <a:p>
            <a:r>
              <a:rPr lang="zh-CN" altLang="en-US">
                <a:solidFill>
                  <a:srgbClr val="FF0000"/>
                </a:solidFill>
              </a:rPr>
              <a:t>文章浏览量、</a:t>
            </a:r>
            <a:endParaRPr lang="zh-CN" altLang="en-US">
              <a:solidFill>
                <a:srgbClr val="FF0000"/>
              </a:solidFill>
            </a:endParaRPr>
          </a:p>
          <a:p>
            <a:endParaRPr lang="zh-CN" altLang="en-US">
              <a:solidFill>
                <a:srgbClr val="FF0000"/>
              </a:solidFill>
            </a:endParaRPr>
          </a:p>
          <a:p>
            <a:r>
              <a:rPr lang="zh-CN" altLang="en-US">
                <a:solidFill>
                  <a:srgbClr val="FF0000"/>
                </a:solidFill>
              </a:rPr>
              <a:t>文章标题、</a:t>
            </a:r>
            <a:endParaRPr lang="zh-CN" altLang="en-US">
              <a:solidFill>
                <a:srgbClr val="FF0000"/>
              </a:solidFill>
            </a:endParaRPr>
          </a:p>
          <a:p>
            <a:endParaRPr lang="zh-CN" altLang="en-US">
              <a:solidFill>
                <a:srgbClr val="FF0000"/>
              </a:solidFill>
            </a:endParaRPr>
          </a:p>
          <a:p>
            <a:r>
              <a:rPr lang="zh-CN" altLang="en-US">
                <a:solidFill>
                  <a:srgbClr val="FF0000"/>
                </a:solidFill>
              </a:rPr>
              <a:t>正文</a:t>
            </a:r>
            <a:endParaRPr lang="zh-CN" altLang="en-US">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1604010" y="1741805"/>
            <a:ext cx="10037445" cy="4998720"/>
          </a:xfrm>
          <a:prstGeom prst="rect">
            <a:avLst/>
          </a:prstGeom>
        </p:spPr>
      </p:pic>
      <p:sp>
        <p:nvSpPr>
          <p:cNvPr id="29" name="稻壳儿原创设计师【幻雨工作室】_12"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3269615" y="382905"/>
            <a:ext cx="8371840" cy="1014730"/>
          </a:xfrm>
          <a:prstGeom prst="rect">
            <a:avLst/>
          </a:prstGeom>
        </p:spPr>
        <p:txBody>
          <a:bodyPr wrap="square">
            <a:spAutoFit/>
          </a:bodyPr>
          <a:p>
            <a:pPr fontAlgn="auto">
              <a:lnSpc>
                <a:spcPct val="100000"/>
              </a:lnSpc>
            </a:pPr>
            <a:r>
              <a:rPr lang="zh-CN" altLang="en-US" sz="2000" dirty="0">
                <a:latin typeface="黑体" panose="02010609060101010101" charset="-122"/>
                <a:ea typeface="黑体" panose="02010609060101010101" charset="-122"/>
                <a:cs typeface="黑体" panose="02010609060101010101" charset="-122"/>
                <a:sym typeface="+mn-ea"/>
              </a:rPr>
              <a:t>页面实现输入留言内容和提交留言功能，留言的评论会被服务器</a:t>
            </a:r>
            <a:endParaRPr lang="zh-CN" altLang="en-US" sz="2000" dirty="0">
              <a:latin typeface="黑体" panose="02010609060101010101" charset="-122"/>
              <a:ea typeface="黑体" panose="02010609060101010101" charset="-122"/>
              <a:cs typeface="黑体" panose="02010609060101010101" charset="-122"/>
              <a:sym typeface="+mn-ea"/>
            </a:endParaRPr>
          </a:p>
          <a:p>
            <a:pPr fontAlgn="auto">
              <a:lnSpc>
                <a:spcPct val="100000"/>
              </a:lnSpc>
            </a:pPr>
            <a:r>
              <a:rPr lang="zh-CN" altLang="en-US" sz="2000" dirty="0">
                <a:latin typeface="黑体" panose="02010609060101010101" charset="-122"/>
                <a:ea typeface="黑体" panose="02010609060101010101" charset="-122"/>
                <a:cs typeface="黑体" panose="02010609060101010101" charset="-122"/>
                <a:sym typeface="+mn-ea"/>
              </a:rPr>
              <a:t>保存在数据当中，其中最新的评论会被取出来放在下一个页面的弹幕页面里动态地展示给用户</a:t>
            </a:r>
            <a:endParaRPr lang="zh-CN" altLang="en-US" sz="2000" dirty="0">
              <a:latin typeface="黑体" panose="02010609060101010101" charset="-122"/>
              <a:ea typeface="黑体" panose="02010609060101010101" charset="-122"/>
              <a:cs typeface="黑体" panose="02010609060101010101" charset="-122"/>
              <a:sym typeface="+mn-ea"/>
            </a:endParaRPr>
          </a:p>
        </p:txBody>
      </p:sp>
      <p:cxnSp>
        <p:nvCxnSpPr>
          <p:cNvPr id="3" name="稻壳儿原创设计师【幻雨工作室】_1"/>
          <p:cNvCxnSpPr/>
          <p:nvPr/>
        </p:nvCxnSpPr>
        <p:spPr>
          <a:xfrm flipH="1" flipV="1">
            <a:off x="841375" y="1127125"/>
            <a:ext cx="1656715" cy="10795"/>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sp>
        <p:nvSpPr>
          <p:cNvPr id="4" name="稻壳儿原创设计师【幻雨工作室】_3"/>
          <p:cNvSpPr txBox="1"/>
          <p:nvPr/>
        </p:nvSpPr>
        <p:spPr>
          <a:xfrm flipH="1">
            <a:off x="706120" y="382905"/>
            <a:ext cx="3037205" cy="645160"/>
          </a:xfrm>
          <a:prstGeom prst="rect">
            <a:avLst/>
          </a:prstGeom>
          <a:noFill/>
        </p:spPr>
        <p:txBody>
          <a:bodyPr wrap="square" rtlCol="0">
            <a:spAutoFit/>
          </a:bodyPr>
          <a:lstStyle>
            <a:defPPr>
              <a:defRPr lang="zh-CN"/>
            </a:defPPr>
            <a:lvl1pPr algn="ctr" defTabSz="685800">
              <a:defRPr sz="4400">
                <a:solidFill>
                  <a:schemeClr val="accent1"/>
                </a:solidFill>
                <a:latin typeface="微软雅黑" panose="020B0503020204020204" pitchFamily="34" charset="-122"/>
                <a:ea typeface="微软雅黑" panose="020B0503020204020204" pitchFamily="34" charset="-122"/>
              </a:defRPr>
            </a:lvl1pPr>
          </a:lstStyle>
          <a:p>
            <a:pPr algn="l"/>
            <a:r>
              <a:rPr lang="zh-CN" altLang="en-US" sz="3600" dirty="0"/>
              <a:t>用户留言</a:t>
            </a:r>
            <a:endParaRPr lang="zh-CN" altLang="en-US" sz="3600" dirty="0"/>
          </a:p>
        </p:txBody>
      </p:sp>
      <p:sp>
        <p:nvSpPr>
          <p:cNvPr id="6" name="文本框 5"/>
          <p:cNvSpPr txBox="1"/>
          <p:nvPr/>
        </p:nvSpPr>
        <p:spPr>
          <a:xfrm>
            <a:off x="1832610" y="4532630"/>
            <a:ext cx="2421255" cy="368300"/>
          </a:xfrm>
          <a:prstGeom prst="rect">
            <a:avLst/>
          </a:prstGeom>
          <a:noFill/>
        </p:spPr>
        <p:txBody>
          <a:bodyPr wrap="square" rtlCol="0">
            <a:spAutoFit/>
          </a:bodyPr>
          <a:p>
            <a:r>
              <a:rPr lang="zh-CN" altLang="en-US">
                <a:solidFill>
                  <a:srgbClr val="FF0000"/>
                </a:solidFill>
              </a:rPr>
              <a:t>点击</a:t>
            </a:r>
            <a:r>
              <a:rPr lang="en-US" altLang="zh-CN">
                <a:solidFill>
                  <a:srgbClr val="FF0000"/>
                </a:solidFill>
              </a:rPr>
              <a:t>“</a:t>
            </a:r>
            <a:r>
              <a:rPr lang="zh-CN" altLang="en-US">
                <a:solidFill>
                  <a:srgbClr val="FF0000"/>
                </a:solidFill>
              </a:rPr>
              <a:t>用户留言</a:t>
            </a:r>
            <a:r>
              <a:rPr lang="en-US" altLang="zh-CN">
                <a:solidFill>
                  <a:srgbClr val="FF0000"/>
                </a:solidFill>
              </a:rPr>
              <a:t>”</a:t>
            </a:r>
            <a:r>
              <a:rPr lang="zh-CN" altLang="en-US">
                <a:solidFill>
                  <a:srgbClr val="FF0000"/>
                </a:solidFill>
              </a:rPr>
              <a:t>进入</a:t>
            </a:r>
            <a:endParaRPr lang="zh-CN" altLang="en-US">
              <a:solidFill>
                <a:srgbClr val="FF0000"/>
              </a:solidFill>
            </a:endParaRPr>
          </a:p>
        </p:txBody>
      </p:sp>
      <p:sp>
        <p:nvSpPr>
          <p:cNvPr id="9" name="文本框 8"/>
          <p:cNvSpPr txBox="1"/>
          <p:nvPr/>
        </p:nvSpPr>
        <p:spPr>
          <a:xfrm>
            <a:off x="3743325" y="3244850"/>
            <a:ext cx="2873375" cy="368300"/>
          </a:xfrm>
          <a:prstGeom prst="rect">
            <a:avLst/>
          </a:prstGeom>
          <a:noFill/>
        </p:spPr>
        <p:txBody>
          <a:bodyPr wrap="square" rtlCol="0">
            <a:spAutoFit/>
          </a:bodyPr>
          <a:p>
            <a:r>
              <a:rPr lang="zh-CN" altLang="en-US">
                <a:solidFill>
                  <a:srgbClr val="FF0000"/>
                </a:solidFill>
              </a:rPr>
              <a:t>输入留言</a:t>
            </a:r>
            <a:r>
              <a:rPr lang="zh-CN" altLang="en-US">
                <a:solidFill>
                  <a:srgbClr val="FF0000"/>
                </a:solidFill>
              </a:rPr>
              <a:t>内容</a:t>
            </a:r>
            <a:endParaRPr lang="zh-CN" altLang="en-US">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稻壳儿原创设计师【幻雨工作室】_12"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3002915" y="502920"/>
            <a:ext cx="7728585" cy="706755"/>
          </a:xfrm>
          <a:prstGeom prst="rect">
            <a:avLst/>
          </a:prstGeom>
        </p:spPr>
        <p:txBody>
          <a:bodyPr wrap="square">
            <a:spAutoFit/>
          </a:bodyPr>
          <a:p>
            <a:pPr fontAlgn="auto">
              <a:lnSpc>
                <a:spcPct val="100000"/>
              </a:lnSpc>
            </a:pPr>
            <a:r>
              <a:rPr lang="zh-CN" sz="2000" dirty="0">
                <a:latin typeface="黑体" panose="02010609060101010101" charset="-122"/>
                <a:ea typeface="黑体" panose="02010609060101010101" charset="-122"/>
                <a:cs typeface="黑体" panose="02010609060101010101" charset="-122"/>
                <a:sym typeface="+mn-ea"/>
              </a:rPr>
              <a:t>用户在上个页面留下的评论会被动态地从服务器端加载到用户页面，并且以不同形式不同颜色的弹幕展示出来</a:t>
            </a:r>
            <a:endParaRPr lang="zh-CN" sz="2000" dirty="0">
              <a:latin typeface="黑体" panose="02010609060101010101" charset="-122"/>
              <a:ea typeface="黑体" panose="02010609060101010101" charset="-122"/>
              <a:cs typeface="黑体" panose="02010609060101010101" charset="-122"/>
              <a:sym typeface="+mn-ea"/>
            </a:endParaRPr>
          </a:p>
        </p:txBody>
      </p:sp>
      <p:cxnSp>
        <p:nvCxnSpPr>
          <p:cNvPr id="3" name="稻壳儿原创设计师【幻雨工作室】_1"/>
          <p:cNvCxnSpPr/>
          <p:nvPr/>
        </p:nvCxnSpPr>
        <p:spPr>
          <a:xfrm flipH="1">
            <a:off x="910378" y="1209718"/>
            <a:ext cx="1473798" cy="0"/>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sp>
        <p:nvSpPr>
          <p:cNvPr id="4" name="稻壳儿原创设计师【幻雨工作室】_3"/>
          <p:cNvSpPr txBox="1"/>
          <p:nvPr/>
        </p:nvSpPr>
        <p:spPr>
          <a:xfrm flipH="1">
            <a:off x="621030" y="479425"/>
            <a:ext cx="2243455" cy="645160"/>
          </a:xfrm>
          <a:prstGeom prst="rect">
            <a:avLst/>
          </a:prstGeom>
          <a:noFill/>
        </p:spPr>
        <p:txBody>
          <a:bodyPr wrap="square" rtlCol="0">
            <a:spAutoFit/>
          </a:bodyPr>
          <a:lstStyle>
            <a:defPPr>
              <a:defRPr lang="zh-CN"/>
            </a:defPPr>
            <a:lvl1pPr algn="ctr" defTabSz="685800">
              <a:defRPr sz="4400">
                <a:solidFill>
                  <a:schemeClr val="accent1"/>
                </a:solidFill>
                <a:latin typeface="微软雅黑" panose="020B0503020204020204" pitchFamily="34" charset="-122"/>
                <a:ea typeface="微软雅黑" panose="020B0503020204020204" pitchFamily="34" charset="-122"/>
              </a:defRPr>
            </a:lvl1pPr>
          </a:lstStyle>
          <a:p>
            <a:pPr algn="l"/>
            <a:r>
              <a:rPr lang="zh-CN" altLang="en-US" sz="3600" dirty="0"/>
              <a:t>留言</a:t>
            </a:r>
            <a:r>
              <a:rPr lang="zh-CN" altLang="en-US" sz="3600" dirty="0"/>
              <a:t>弹幕</a:t>
            </a:r>
            <a:endParaRPr lang="zh-CN" altLang="en-US" sz="3600" dirty="0"/>
          </a:p>
        </p:txBody>
      </p:sp>
      <p:pic>
        <p:nvPicPr>
          <p:cNvPr id="5" name="图片 4"/>
          <p:cNvPicPr>
            <a:picLocks noChangeAspect="1"/>
          </p:cNvPicPr>
          <p:nvPr/>
        </p:nvPicPr>
        <p:blipFill>
          <a:blip r:embed="rId1"/>
          <a:stretch>
            <a:fillRect/>
          </a:stretch>
        </p:blipFill>
        <p:spPr>
          <a:xfrm>
            <a:off x="1195070" y="1557655"/>
            <a:ext cx="10593070" cy="4965700"/>
          </a:xfrm>
          <a:prstGeom prst="rect">
            <a:avLst/>
          </a:prstGeom>
        </p:spPr>
      </p:pic>
      <p:sp>
        <p:nvSpPr>
          <p:cNvPr id="6" name="文本框 5"/>
          <p:cNvSpPr txBox="1"/>
          <p:nvPr/>
        </p:nvSpPr>
        <p:spPr>
          <a:xfrm>
            <a:off x="2293620" y="2066290"/>
            <a:ext cx="2421255" cy="368300"/>
          </a:xfrm>
          <a:prstGeom prst="rect">
            <a:avLst/>
          </a:prstGeom>
          <a:noFill/>
        </p:spPr>
        <p:txBody>
          <a:bodyPr wrap="square" rtlCol="0">
            <a:spAutoFit/>
          </a:bodyPr>
          <a:p>
            <a:r>
              <a:rPr lang="zh-CN" altLang="en-US">
                <a:solidFill>
                  <a:srgbClr val="FF0000"/>
                </a:solidFill>
              </a:rPr>
              <a:t>点击</a:t>
            </a:r>
            <a:r>
              <a:rPr lang="en-US" altLang="zh-CN">
                <a:solidFill>
                  <a:srgbClr val="FF0000"/>
                </a:solidFill>
              </a:rPr>
              <a:t>“</a:t>
            </a:r>
            <a:r>
              <a:rPr lang="zh-CN" altLang="en-US">
                <a:solidFill>
                  <a:srgbClr val="FF0000"/>
                </a:solidFill>
              </a:rPr>
              <a:t>留言弹幕</a:t>
            </a:r>
            <a:r>
              <a:rPr lang="en-US" altLang="zh-CN">
                <a:solidFill>
                  <a:srgbClr val="FF0000"/>
                </a:solidFill>
              </a:rPr>
              <a:t>”</a:t>
            </a:r>
            <a:r>
              <a:rPr lang="zh-CN" altLang="en-US">
                <a:solidFill>
                  <a:srgbClr val="FF0000"/>
                </a:solidFill>
              </a:rPr>
              <a:t>进入</a:t>
            </a:r>
            <a:endParaRPr lang="zh-CN" altLang="en-US">
              <a:solidFill>
                <a:srgbClr val="FF0000"/>
              </a:solidFill>
            </a:endParaRPr>
          </a:p>
        </p:txBody>
      </p:sp>
      <p:cxnSp>
        <p:nvCxnSpPr>
          <p:cNvPr id="2" name="直接箭头连接符 1"/>
          <p:cNvCxnSpPr>
            <a:stCxn id="6" idx="1"/>
          </p:cNvCxnSpPr>
          <p:nvPr/>
        </p:nvCxnSpPr>
        <p:spPr>
          <a:xfrm flipH="1">
            <a:off x="1785620" y="2250440"/>
            <a:ext cx="508000" cy="21717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稻壳儿原创设计师【幻雨工作室】_1"/>
          <p:cNvSpPr txBox="1"/>
          <p:nvPr/>
        </p:nvSpPr>
        <p:spPr>
          <a:xfrm flipH="1">
            <a:off x="1127760" y="4004310"/>
            <a:ext cx="5375275" cy="922020"/>
          </a:xfrm>
          <a:prstGeom prst="rect">
            <a:avLst/>
          </a:prstGeom>
          <a:noFill/>
        </p:spPr>
        <p:txBody>
          <a:bodyPr wrap="square" rtlCol="0">
            <a:spAutoFit/>
          </a:bodyPr>
          <a:lstStyle>
            <a:defPPr>
              <a:defRPr lang="zh-CN"/>
            </a:defPPr>
            <a:lvl1pPr defTabSz="685800">
              <a:defRPr sz="5400">
                <a:solidFill>
                  <a:schemeClr val="accent1"/>
                </a:solidFill>
                <a:latin typeface="微软雅黑" panose="020B0503020204020204" pitchFamily="34" charset="-122"/>
                <a:ea typeface="微软雅黑" panose="020B0503020204020204" pitchFamily="34" charset="-122"/>
              </a:defRPr>
            </a:lvl1pPr>
          </a:lstStyle>
          <a:p>
            <a:r>
              <a:rPr lang="zh-CN" altLang="en-US" dirty="0"/>
              <a:t>功能展示：后端</a:t>
            </a:r>
            <a:endParaRPr lang="zh-CN" altLang="en-US" dirty="0"/>
          </a:p>
        </p:txBody>
      </p:sp>
      <p:sp>
        <p:nvSpPr>
          <p:cNvPr id="36" name="稻壳儿原创设计师【幻雨工作室】_2"/>
          <p:cNvSpPr/>
          <p:nvPr/>
        </p:nvSpPr>
        <p:spPr>
          <a:xfrm flipH="1">
            <a:off x="1128260" y="4978602"/>
            <a:ext cx="2851785" cy="460375"/>
          </a:xfrm>
          <a:prstGeom prst="rect">
            <a:avLst/>
          </a:prstGeom>
        </p:spPr>
        <p:txBody>
          <a:bodyPr wrap="none">
            <a:spAutoFit/>
          </a:bodyPr>
          <a:lstStyle/>
          <a:p>
            <a:r>
              <a:rPr lang="en-US" altLang="zh-CN" sz="2400" dirty="0">
                <a:solidFill>
                  <a:schemeClr val="accent1"/>
                </a:solidFill>
                <a:latin typeface="微软雅黑" panose="020B0503020204020204" pitchFamily="34" charset="-122"/>
                <a:ea typeface="微软雅黑" panose="020B0503020204020204" pitchFamily="34" charset="-122"/>
              </a:rPr>
              <a:t>Backend functions</a:t>
            </a:r>
            <a:endParaRPr lang="en-US" altLang="zh-CN" sz="2400" dirty="0">
              <a:solidFill>
                <a:schemeClr val="accent1"/>
              </a:solidFill>
              <a:latin typeface="微软雅黑" panose="020B0503020204020204" pitchFamily="34" charset="-122"/>
              <a:ea typeface="微软雅黑" panose="020B0503020204020204" pitchFamily="34" charset="-122"/>
            </a:endParaRPr>
          </a:p>
        </p:txBody>
      </p:sp>
      <p:cxnSp>
        <p:nvCxnSpPr>
          <p:cNvPr id="37" name="稻壳儿原创设计师【幻雨工作室】_3"/>
          <p:cNvCxnSpPr/>
          <p:nvPr/>
        </p:nvCxnSpPr>
        <p:spPr>
          <a:xfrm flipH="1">
            <a:off x="1241661" y="3410727"/>
            <a:ext cx="1473798" cy="0"/>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cxnSp>
        <p:nvCxnSpPr>
          <p:cNvPr id="38" name="稻壳儿原创设计师【幻雨工作室】_4"/>
          <p:cNvCxnSpPr/>
          <p:nvPr/>
        </p:nvCxnSpPr>
        <p:spPr>
          <a:xfrm flipH="1">
            <a:off x="1241661" y="3636638"/>
            <a:ext cx="1473798" cy="0"/>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sp>
        <p:nvSpPr>
          <p:cNvPr id="39" name="稻壳儿原创设计师【幻雨工作室】_5"/>
          <p:cNvSpPr txBox="1"/>
          <p:nvPr/>
        </p:nvSpPr>
        <p:spPr>
          <a:xfrm>
            <a:off x="8281771" y="1045663"/>
            <a:ext cx="2645680" cy="646331"/>
          </a:xfrm>
          <a:prstGeom prst="rect">
            <a:avLst/>
          </a:prstGeom>
          <a:noFill/>
        </p:spPr>
        <p:txBody>
          <a:bodyPr wrap="square" rtlCol="0">
            <a:spAutoFit/>
          </a:bodyPr>
          <a:lstStyle>
            <a:defPPr>
              <a:defRPr lang="zh-CN"/>
            </a:defPPr>
            <a:lvl1pPr algn="r">
              <a:defRPr sz="3600">
                <a:solidFill>
                  <a:schemeClr val="accent1"/>
                </a:solidFill>
                <a:latin typeface="微软雅黑" panose="020B0503020204020204" pitchFamily="34" charset="-122"/>
                <a:ea typeface="微软雅黑" panose="020B0503020204020204" pitchFamily="34" charset="-122"/>
              </a:defRPr>
            </a:lvl1pPr>
          </a:lstStyle>
          <a:p>
            <a:r>
              <a:rPr lang="en-US" altLang="zh-CN" dirty="0">
                <a:sym typeface="思源黑体 CN Normal" panose="020B0400000000000000" pitchFamily="34" charset="-122"/>
              </a:rPr>
              <a:t>PART FOUR</a:t>
            </a:r>
            <a:endParaRPr lang="zh-CN" altLang="en-US" dirty="0">
              <a:sym typeface="思源黑体 CN Normal" panose="020B0400000000000000"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稻壳儿原创设计师【幻雨工作室】_12"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3207037" y="383165"/>
            <a:ext cx="6807435" cy="1014730"/>
          </a:xfrm>
          <a:prstGeom prst="rect">
            <a:avLst/>
          </a:prstGeom>
        </p:spPr>
        <p:txBody>
          <a:bodyPr wrap="square">
            <a:spAutoFit/>
          </a:bodyPr>
          <a:p>
            <a:pPr fontAlgn="auto">
              <a:lnSpc>
                <a:spcPct val="150000"/>
              </a:lnSpc>
            </a:pPr>
            <a:r>
              <a:rPr lang="zh-CN" altLang="en-US" sz="2000" dirty="0">
                <a:latin typeface="黑体" panose="02010609060101010101" charset="-122"/>
                <a:ea typeface="黑体" panose="02010609060101010101" charset="-122"/>
                <a:cs typeface="黑体" panose="02010609060101010101" charset="-122"/>
                <a:sym typeface="+mn-ea"/>
              </a:rPr>
              <a:t>进入backend后台登陆页面，输入账号密码即可登录；如果账号不存在或密码错误，则会停留在登陆页面状态；。</a:t>
            </a:r>
            <a:endParaRPr lang="zh-CN" altLang="en-US" sz="2000" dirty="0">
              <a:latin typeface="黑体" panose="02010609060101010101" charset="-122"/>
              <a:ea typeface="黑体" panose="02010609060101010101" charset="-122"/>
              <a:cs typeface="黑体" panose="02010609060101010101" charset="-122"/>
              <a:sym typeface="+mn-ea"/>
            </a:endParaRPr>
          </a:p>
        </p:txBody>
      </p:sp>
      <p:cxnSp>
        <p:nvCxnSpPr>
          <p:cNvPr id="3" name="稻壳儿原创设计师【幻雨工作室】_1"/>
          <p:cNvCxnSpPr/>
          <p:nvPr/>
        </p:nvCxnSpPr>
        <p:spPr>
          <a:xfrm flipH="1" flipV="1">
            <a:off x="841375" y="1127125"/>
            <a:ext cx="1657985" cy="10795"/>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sp>
        <p:nvSpPr>
          <p:cNvPr id="4" name="稻壳儿原创设计师【幻雨工作室】_3"/>
          <p:cNvSpPr txBox="1"/>
          <p:nvPr/>
        </p:nvSpPr>
        <p:spPr>
          <a:xfrm flipH="1">
            <a:off x="706120" y="382905"/>
            <a:ext cx="2243455" cy="645160"/>
          </a:xfrm>
          <a:prstGeom prst="rect">
            <a:avLst/>
          </a:prstGeom>
          <a:noFill/>
        </p:spPr>
        <p:txBody>
          <a:bodyPr wrap="square" rtlCol="0">
            <a:spAutoFit/>
          </a:bodyPr>
          <a:lstStyle>
            <a:defPPr>
              <a:defRPr lang="zh-CN"/>
            </a:defPPr>
            <a:lvl1pPr algn="ctr" defTabSz="685800">
              <a:defRPr sz="4400">
                <a:solidFill>
                  <a:schemeClr val="accent1"/>
                </a:solidFill>
                <a:latin typeface="微软雅黑" panose="020B0503020204020204" pitchFamily="34" charset="-122"/>
                <a:ea typeface="微软雅黑" panose="020B0503020204020204" pitchFamily="34" charset="-122"/>
              </a:defRPr>
            </a:lvl1pPr>
          </a:lstStyle>
          <a:p>
            <a:pPr algn="l"/>
            <a:r>
              <a:rPr lang="zh-CN" altLang="en-US" sz="3600" dirty="0"/>
              <a:t>用户登录</a:t>
            </a:r>
            <a:endParaRPr lang="zh-CN" altLang="en-US" sz="3600" dirty="0"/>
          </a:p>
        </p:txBody>
      </p:sp>
      <p:pic>
        <p:nvPicPr>
          <p:cNvPr id="2" name="图片 1"/>
          <p:cNvPicPr>
            <a:picLocks noChangeAspect="1"/>
          </p:cNvPicPr>
          <p:nvPr/>
        </p:nvPicPr>
        <p:blipFill>
          <a:blip r:embed="rId1"/>
          <a:srcRect r="46583"/>
          <a:stretch>
            <a:fillRect/>
          </a:stretch>
        </p:blipFill>
        <p:spPr>
          <a:xfrm>
            <a:off x="3145155" y="1754505"/>
            <a:ext cx="5901690" cy="44507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13" name="稻壳儿原创设计师【幻雨工作室】_1"/>
          <p:cNvSpPr/>
          <p:nvPr/>
        </p:nvSpPr>
        <p:spPr>
          <a:xfrm>
            <a:off x="1333845" y="1005985"/>
            <a:ext cx="4118862" cy="1015663"/>
          </a:xfrm>
          <a:prstGeom prst="rect">
            <a:avLst/>
          </a:prstGeom>
        </p:spPr>
        <p:txBody>
          <a:bodyPr wrap="square">
            <a:spAutoFit/>
          </a:bodyPr>
          <a:lstStyle/>
          <a:p>
            <a:pPr defTabSz="685800">
              <a:defRPr/>
            </a:pPr>
            <a:r>
              <a:rPr lang="zh-CN" altLang="en-US" sz="6000" dirty="0">
                <a:solidFill>
                  <a:schemeClr val="accent1"/>
                </a:solidFill>
                <a:latin typeface="微软雅黑" panose="020B0503020204020204" pitchFamily="34" charset="-122"/>
                <a:ea typeface="微软雅黑" panose="020B0503020204020204" pitchFamily="34" charset="-122"/>
              </a:rPr>
              <a:t>目录</a:t>
            </a:r>
            <a:r>
              <a:rPr lang="en-US" altLang="zh-CN" sz="3600" dirty="0">
                <a:solidFill>
                  <a:schemeClr val="accent1"/>
                </a:solidFill>
                <a:latin typeface="微软雅黑" panose="020B0503020204020204" pitchFamily="34" charset="-122"/>
                <a:ea typeface="微软雅黑" panose="020B0503020204020204" pitchFamily="34" charset="-122"/>
              </a:rPr>
              <a:t>Contents</a:t>
            </a:r>
            <a:endParaRPr lang="zh-CN" altLang="en-US" sz="3600" dirty="0">
              <a:solidFill>
                <a:schemeClr val="accent1"/>
              </a:solidFill>
              <a:latin typeface="微软雅黑" panose="020B0503020204020204" pitchFamily="34" charset="-122"/>
              <a:ea typeface="微软雅黑" panose="020B0503020204020204" pitchFamily="34" charset="-122"/>
            </a:endParaRPr>
          </a:p>
        </p:txBody>
      </p:sp>
      <p:sp>
        <p:nvSpPr>
          <p:cNvPr id="22" name="稻壳儿原创设计师【幻雨工作室】_2"/>
          <p:cNvSpPr txBox="1">
            <a:spLocks noChangeArrowheads="1"/>
          </p:cNvSpPr>
          <p:nvPr/>
        </p:nvSpPr>
        <p:spPr bwMode="auto">
          <a:xfrm>
            <a:off x="2421763" y="4703013"/>
            <a:ext cx="2624576" cy="52197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defTabSz="685800">
              <a:defRPr/>
            </a:pPr>
            <a:r>
              <a:rPr lang="zh-CN" altLang="en-US" sz="2800" dirty="0">
                <a:solidFill>
                  <a:schemeClr val="accent1"/>
                </a:solidFill>
                <a:latin typeface="微软雅黑" panose="020B0503020204020204" pitchFamily="34" charset="-122"/>
                <a:ea typeface="微软雅黑" panose="020B0503020204020204" pitchFamily="34" charset="-122"/>
              </a:rPr>
              <a:t>项目亮点</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28" name="稻壳儿原创设计师【幻雨工作室】_3"/>
          <p:cNvSpPr/>
          <p:nvPr/>
        </p:nvSpPr>
        <p:spPr>
          <a:xfrm>
            <a:off x="2421763" y="5196943"/>
            <a:ext cx="1123950" cy="306705"/>
          </a:xfrm>
          <a:prstGeom prst="rect">
            <a:avLst/>
          </a:prstGeom>
        </p:spPr>
        <p:txBody>
          <a:bodyPr wrap="none">
            <a:spAutoFit/>
          </a:bodyPr>
          <a:lstStyle/>
          <a:p>
            <a:r>
              <a:rPr lang="en-US" altLang="zh-CN" sz="1400" dirty="0">
                <a:solidFill>
                  <a:schemeClr val="accent1"/>
                </a:solidFill>
                <a:latin typeface="微软雅黑" panose="020B0503020204020204" pitchFamily="34" charset="-122"/>
                <a:ea typeface="微软雅黑" panose="020B0503020204020204" pitchFamily="34" charset="-122"/>
              </a:rPr>
              <a:t>Hightlights</a:t>
            </a:r>
            <a:endParaRPr lang="en-US" altLang="zh-CN" sz="1400" dirty="0">
              <a:solidFill>
                <a:schemeClr val="accent1"/>
              </a:solidFill>
              <a:latin typeface="微软雅黑" panose="020B0503020204020204" pitchFamily="34" charset="-122"/>
              <a:ea typeface="微软雅黑" panose="020B0503020204020204" pitchFamily="34" charset="-122"/>
            </a:endParaRPr>
          </a:p>
        </p:txBody>
      </p:sp>
      <p:sp>
        <p:nvSpPr>
          <p:cNvPr id="16" name="稻壳儿原创设计师【幻雨工作室】_4"/>
          <p:cNvSpPr txBox="1">
            <a:spLocks noChangeArrowheads="1"/>
          </p:cNvSpPr>
          <p:nvPr/>
        </p:nvSpPr>
        <p:spPr bwMode="auto">
          <a:xfrm>
            <a:off x="2421763" y="2860005"/>
            <a:ext cx="2521711" cy="52197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defTabSz="685800">
              <a:defRPr/>
            </a:pPr>
            <a:r>
              <a:rPr lang="zh-CN" altLang="en-US" sz="2800" dirty="0">
                <a:solidFill>
                  <a:schemeClr val="accent1"/>
                </a:solidFill>
                <a:latin typeface="微软雅黑" panose="020B0503020204020204" pitchFamily="34" charset="-122"/>
                <a:ea typeface="微软雅黑" panose="020B0503020204020204" pitchFamily="34" charset="-122"/>
              </a:rPr>
              <a:t>小组分工</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27" name="稻壳儿原创设计师【幻雨工作室】_5"/>
          <p:cNvSpPr/>
          <p:nvPr/>
        </p:nvSpPr>
        <p:spPr>
          <a:xfrm>
            <a:off x="2421763" y="3339588"/>
            <a:ext cx="1917065" cy="306705"/>
          </a:xfrm>
          <a:prstGeom prst="rect">
            <a:avLst/>
          </a:prstGeom>
        </p:spPr>
        <p:txBody>
          <a:bodyPr wrap="none">
            <a:spAutoFit/>
          </a:bodyPr>
          <a:lstStyle/>
          <a:p>
            <a:r>
              <a:rPr lang="en-US" altLang="zh-CN" sz="1400" dirty="0">
                <a:solidFill>
                  <a:schemeClr val="accent1"/>
                </a:solidFill>
                <a:latin typeface="微软雅黑" panose="020B0503020204020204" pitchFamily="34" charset="-122"/>
                <a:ea typeface="微软雅黑" panose="020B0503020204020204" pitchFamily="34" charset="-122"/>
              </a:rPr>
              <a:t>Team</a:t>
            </a:r>
            <a:r>
              <a:rPr lang="zh-CN" altLang="en-US" sz="1400" dirty="0">
                <a:solidFill>
                  <a:schemeClr val="accent1"/>
                </a:solidFill>
                <a:latin typeface="微软雅黑" panose="020B0503020204020204" pitchFamily="34" charset="-122"/>
                <a:ea typeface="微软雅黑" panose="020B0503020204020204" pitchFamily="34" charset="-122"/>
              </a:rPr>
              <a:t> work overview</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25" name="稻壳儿原创设计师【幻雨工作室】_6"/>
          <p:cNvSpPr txBox="1">
            <a:spLocks noChangeArrowheads="1"/>
          </p:cNvSpPr>
          <p:nvPr/>
        </p:nvSpPr>
        <p:spPr bwMode="auto">
          <a:xfrm>
            <a:off x="7407275" y="2862580"/>
            <a:ext cx="3237865" cy="52197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defTabSz="685800">
              <a:defRPr/>
            </a:pPr>
            <a:r>
              <a:rPr lang="zh-CN" altLang="en-US" sz="2800" dirty="0">
                <a:solidFill>
                  <a:schemeClr val="accent1"/>
                </a:solidFill>
                <a:latin typeface="微软雅黑" panose="020B0503020204020204" pitchFamily="34" charset="-122"/>
                <a:ea typeface="微软雅黑" panose="020B0503020204020204" pitchFamily="34" charset="-122"/>
              </a:rPr>
              <a:t>功能</a:t>
            </a:r>
            <a:r>
              <a:rPr lang="zh-CN" altLang="en-US" sz="2800" dirty="0">
                <a:solidFill>
                  <a:schemeClr val="accent1"/>
                </a:solidFill>
                <a:latin typeface="微软雅黑" panose="020B0503020204020204" pitchFamily="34" charset="-122"/>
                <a:ea typeface="微软雅黑" panose="020B0503020204020204" pitchFamily="34" charset="-122"/>
              </a:rPr>
              <a:t>展示：前端</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29" name="稻壳儿原创设计师【幻雨工作室】_7"/>
          <p:cNvSpPr/>
          <p:nvPr/>
        </p:nvSpPr>
        <p:spPr>
          <a:xfrm>
            <a:off x="7407585" y="3336917"/>
            <a:ext cx="1849120" cy="306705"/>
          </a:xfrm>
          <a:prstGeom prst="rect">
            <a:avLst/>
          </a:prstGeom>
        </p:spPr>
        <p:txBody>
          <a:bodyPr wrap="none">
            <a:spAutoFit/>
          </a:bodyPr>
          <a:lstStyle/>
          <a:p>
            <a:r>
              <a:rPr lang="en-US" altLang="zh-CN" sz="1400" dirty="0">
                <a:solidFill>
                  <a:schemeClr val="accent1"/>
                </a:solidFill>
                <a:latin typeface="微软雅黑" panose="020B0503020204020204" pitchFamily="34" charset="-122"/>
                <a:ea typeface="微软雅黑" panose="020B0503020204020204" pitchFamily="34" charset="-122"/>
              </a:rPr>
              <a:t>Frontend  functions</a:t>
            </a:r>
            <a:endParaRPr lang="en-US" altLang="zh-CN" sz="1400" dirty="0">
              <a:solidFill>
                <a:schemeClr val="accent1"/>
              </a:solidFill>
              <a:latin typeface="微软雅黑" panose="020B0503020204020204" pitchFamily="34" charset="-122"/>
              <a:ea typeface="微软雅黑" panose="020B0503020204020204" pitchFamily="34" charset="-122"/>
            </a:endParaRPr>
          </a:p>
        </p:txBody>
      </p:sp>
      <p:sp>
        <p:nvSpPr>
          <p:cNvPr id="26" name="稻壳儿原创设计师【幻雨工作室】_8"/>
          <p:cNvSpPr txBox="1">
            <a:spLocks noChangeArrowheads="1"/>
          </p:cNvSpPr>
          <p:nvPr/>
        </p:nvSpPr>
        <p:spPr bwMode="auto">
          <a:xfrm>
            <a:off x="7407275" y="4714240"/>
            <a:ext cx="2802890" cy="52197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defTabSz="685800">
              <a:defRPr/>
            </a:pPr>
            <a:r>
              <a:rPr lang="zh-CN" altLang="en-US" sz="2800" dirty="0">
                <a:solidFill>
                  <a:schemeClr val="accent1"/>
                </a:solidFill>
                <a:latin typeface="微软雅黑" panose="020B0503020204020204" pitchFamily="34" charset="-122"/>
                <a:ea typeface="微软雅黑" panose="020B0503020204020204" pitchFamily="34" charset="-122"/>
              </a:rPr>
              <a:t>功能展示：后端</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30" name="稻壳儿原创设计师【幻雨工作室】_9"/>
          <p:cNvSpPr/>
          <p:nvPr/>
        </p:nvSpPr>
        <p:spPr>
          <a:xfrm>
            <a:off x="7407585" y="5185829"/>
            <a:ext cx="1797685" cy="306705"/>
          </a:xfrm>
          <a:prstGeom prst="rect">
            <a:avLst/>
          </a:prstGeom>
        </p:spPr>
        <p:txBody>
          <a:bodyPr wrap="none">
            <a:spAutoFit/>
          </a:bodyPr>
          <a:lstStyle/>
          <a:p>
            <a:pPr algn="l"/>
            <a:r>
              <a:rPr lang="en-US" altLang="zh-CN" sz="1400" dirty="0">
                <a:solidFill>
                  <a:schemeClr val="accent1"/>
                </a:solidFill>
                <a:latin typeface="微软雅黑" panose="020B0503020204020204" pitchFamily="34" charset="-122"/>
                <a:ea typeface="微软雅黑" panose="020B0503020204020204" pitchFamily="34" charset="-122"/>
                <a:sym typeface="+mn-ea"/>
              </a:rPr>
              <a:t>Back</a:t>
            </a:r>
            <a:r>
              <a:rPr lang="en-US" altLang="zh-CN" sz="1400" dirty="0">
                <a:solidFill>
                  <a:schemeClr val="accent1"/>
                </a:solidFill>
                <a:latin typeface="微软雅黑" panose="020B0503020204020204" pitchFamily="34" charset="-122"/>
                <a:ea typeface="微软雅黑" panose="020B0503020204020204" pitchFamily="34" charset="-122"/>
                <a:sym typeface="+mn-ea"/>
              </a:rPr>
              <a:t>end  functions</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8" name="稻壳儿原创设计师【幻雨工作室】_10"/>
          <p:cNvSpPr>
            <a:spLocks noChangeArrowheads="1"/>
          </p:cNvSpPr>
          <p:nvPr/>
        </p:nvSpPr>
        <p:spPr bwMode="auto">
          <a:xfrm>
            <a:off x="1482510" y="2854350"/>
            <a:ext cx="801234" cy="798670"/>
          </a:xfrm>
          <a:prstGeom prst="rect">
            <a:avLst/>
          </a:prstGeom>
          <a:solidFill>
            <a:schemeClr val="accent1"/>
          </a:solidFill>
          <a:ln>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14" name="稻壳儿原创设计师【幻雨工作室】_11"/>
          <p:cNvSpPr txBox="1">
            <a:spLocks noChangeArrowheads="1"/>
          </p:cNvSpPr>
          <p:nvPr/>
        </p:nvSpPr>
        <p:spPr bwMode="auto">
          <a:xfrm>
            <a:off x="1580800" y="2970644"/>
            <a:ext cx="60465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fontAlgn="base">
              <a:spcBef>
                <a:spcPct val="0"/>
              </a:spcBef>
              <a:spcAft>
                <a:spcPct val="0"/>
              </a:spcAft>
              <a:buFontTx/>
              <a:buNone/>
              <a:defRPr sz="3600">
                <a:solidFill>
                  <a:schemeClr val="bg1"/>
                </a:solidFill>
                <a:latin typeface="微软雅黑" panose="020B0503020204020204" pitchFamily="34" charset="-122"/>
                <a:ea typeface="微软雅黑" panose="020B0503020204020204" pitchFamily="34" charset="-122"/>
              </a:defRPr>
            </a:lvl1pPr>
            <a:lvl2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2pPr>
            <a:lvl3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3pPr>
            <a:lvl4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4pPr>
            <a:lvl5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5pPr>
            <a:lvl6pPr>
              <a:defRPr>
                <a:latin typeface="Arial" panose="020B0604020202020204" pitchFamily="34" charset="0"/>
                <a:ea typeface="宋体" panose="02010600030101010101" pitchFamily="2" charset="-122"/>
              </a:defRPr>
            </a:lvl6pPr>
            <a:lvl7pPr>
              <a:defRPr>
                <a:latin typeface="Arial" panose="020B0604020202020204" pitchFamily="34" charset="0"/>
                <a:ea typeface="宋体" panose="02010600030101010101" pitchFamily="2" charset="-122"/>
              </a:defRPr>
            </a:lvl7pPr>
            <a:lvl8pPr>
              <a:defRPr>
                <a:latin typeface="Arial" panose="020B0604020202020204" pitchFamily="34" charset="0"/>
                <a:ea typeface="宋体" panose="02010600030101010101" pitchFamily="2" charset="-122"/>
              </a:defRPr>
            </a:lvl8pPr>
            <a:lvl9pPr>
              <a:defRPr>
                <a:latin typeface="Arial" panose="020B0604020202020204" pitchFamily="34" charset="0"/>
                <a:ea typeface="宋体" panose="02010600030101010101" pitchFamily="2" charset="-122"/>
              </a:defRPr>
            </a:lvl9pPr>
          </a:lstStyle>
          <a:p>
            <a:r>
              <a:rPr lang="en-US" altLang="zh-CN" sz="2800" dirty="0"/>
              <a:t>01</a:t>
            </a:r>
            <a:endParaRPr lang="zh-CN" altLang="en-US" sz="2800" dirty="0"/>
          </a:p>
        </p:txBody>
      </p:sp>
      <p:sp>
        <p:nvSpPr>
          <p:cNvPr id="31" name="稻壳儿原创设计师【幻雨工作室】_12"/>
          <p:cNvSpPr>
            <a:spLocks noChangeArrowheads="1"/>
          </p:cNvSpPr>
          <p:nvPr/>
        </p:nvSpPr>
        <p:spPr bwMode="auto">
          <a:xfrm>
            <a:off x="1591921" y="2941980"/>
            <a:ext cx="582412" cy="580548"/>
          </a:xfrm>
          <a:prstGeom prst="rect">
            <a:avLst/>
          </a:prstGeom>
          <a:noFill/>
          <a:ln w="6350">
            <a:solidFill>
              <a:schemeClr val="bg1"/>
            </a:solid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10" name="稻壳儿原创设计师【幻雨工作室】_13"/>
          <p:cNvSpPr>
            <a:spLocks noChangeArrowheads="1"/>
          </p:cNvSpPr>
          <p:nvPr/>
        </p:nvSpPr>
        <p:spPr bwMode="auto">
          <a:xfrm>
            <a:off x="1482510" y="4704531"/>
            <a:ext cx="801234" cy="798670"/>
          </a:xfrm>
          <a:prstGeom prst="rect">
            <a:avLst/>
          </a:prstGeom>
          <a:solidFill>
            <a:schemeClr val="accent2">
              <a:lumMod val="20000"/>
              <a:lumOff val="80000"/>
            </a:schemeClr>
          </a:solidFill>
          <a:ln>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15" name="稻壳儿原创设计师【幻雨工作室】_14"/>
          <p:cNvSpPr txBox="1">
            <a:spLocks noChangeArrowheads="1"/>
          </p:cNvSpPr>
          <p:nvPr/>
        </p:nvSpPr>
        <p:spPr bwMode="auto">
          <a:xfrm>
            <a:off x="1580799" y="4840395"/>
            <a:ext cx="60465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fontAlgn="base">
              <a:spcBef>
                <a:spcPct val="0"/>
              </a:spcBef>
              <a:spcAft>
                <a:spcPct val="0"/>
              </a:spcAft>
              <a:buFontTx/>
              <a:buNone/>
              <a:defRPr sz="3600">
                <a:solidFill>
                  <a:schemeClr val="bg1"/>
                </a:solidFill>
                <a:latin typeface="微软雅黑" panose="020B0503020204020204" pitchFamily="34" charset="-122"/>
                <a:ea typeface="微软雅黑" panose="020B0503020204020204" pitchFamily="34" charset="-122"/>
              </a:defRPr>
            </a:lvl1pPr>
            <a:lvl2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2pPr>
            <a:lvl3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3pPr>
            <a:lvl4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4pPr>
            <a:lvl5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5pPr>
            <a:lvl6pPr>
              <a:defRPr>
                <a:latin typeface="Arial" panose="020B0604020202020204" pitchFamily="34" charset="0"/>
                <a:ea typeface="宋体" panose="02010600030101010101" pitchFamily="2" charset="-122"/>
              </a:defRPr>
            </a:lvl6pPr>
            <a:lvl7pPr>
              <a:defRPr>
                <a:latin typeface="Arial" panose="020B0604020202020204" pitchFamily="34" charset="0"/>
                <a:ea typeface="宋体" panose="02010600030101010101" pitchFamily="2" charset="-122"/>
              </a:defRPr>
            </a:lvl7pPr>
            <a:lvl8pPr>
              <a:defRPr>
                <a:latin typeface="Arial" panose="020B0604020202020204" pitchFamily="34" charset="0"/>
                <a:ea typeface="宋体" panose="02010600030101010101" pitchFamily="2" charset="-122"/>
              </a:defRPr>
            </a:lvl8pPr>
            <a:lvl9pPr>
              <a:defRPr>
                <a:latin typeface="Arial" panose="020B0604020202020204" pitchFamily="34" charset="0"/>
                <a:ea typeface="宋体" panose="02010600030101010101" pitchFamily="2" charset="-122"/>
              </a:defRPr>
            </a:lvl9pPr>
          </a:lstStyle>
          <a:p>
            <a:r>
              <a:rPr lang="en-US" altLang="zh-CN" sz="2800" dirty="0">
                <a:solidFill>
                  <a:schemeClr val="accent1"/>
                </a:solidFill>
              </a:rPr>
              <a:t>02</a:t>
            </a:r>
            <a:endParaRPr lang="zh-CN" altLang="en-US" sz="2800" dirty="0">
              <a:solidFill>
                <a:schemeClr val="accent1"/>
              </a:solidFill>
            </a:endParaRPr>
          </a:p>
        </p:txBody>
      </p:sp>
      <p:sp>
        <p:nvSpPr>
          <p:cNvPr id="32" name="稻壳儿原创设计师【幻雨工作室】_15"/>
          <p:cNvSpPr>
            <a:spLocks noChangeArrowheads="1"/>
          </p:cNvSpPr>
          <p:nvPr/>
        </p:nvSpPr>
        <p:spPr bwMode="auto">
          <a:xfrm>
            <a:off x="1591921" y="4813592"/>
            <a:ext cx="582412" cy="580548"/>
          </a:xfrm>
          <a:prstGeom prst="rect">
            <a:avLst/>
          </a:prstGeom>
          <a:noFill/>
          <a:ln w="6350">
            <a:solidFill>
              <a:schemeClr val="accent1"/>
            </a:solid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11" name="稻壳儿原创设计师【幻雨工作室】_16"/>
          <p:cNvSpPr>
            <a:spLocks noChangeArrowheads="1"/>
          </p:cNvSpPr>
          <p:nvPr/>
        </p:nvSpPr>
        <p:spPr bwMode="auto">
          <a:xfrm>
            <a:off x="6437884" y="4704531"/>
            <a:ext cx="801234" cy="798670"/>
          </a:xfrm>
          <a:prstGeom prst="rect">
            <a:avLst/>
          </a:prstGeom>
          <a:solidFill>
            <a:schemeClr val="accent1"/>
          </a:solidFill>
          <a:ln>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24" name="稻壳儿原创设计师【幻雨工作室】_17"/>
          <p:cNvSpPr txBox="1">
            <a:spLocks noChangeArrowheads="1"/>
          </p:cNvSpPr>
          <p:nvPr/>
        </p:nvSpPr>
        <p:spPr bwMode="auto">
          <a:xfrm>
            <a:off x="6536173" y="4842256"/>
            <a:ext cx="60465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fontAlgn="base">
              <a:spcBef>
                <a:spcPct val="0"/>
              </a:spcBef>
              <a:spcAft>
                <a:spcPct val="0"/>
              </a:spcAft>
              <a:buFontTx/>
              <a:buNone/>
              <a:defRPr sz="3600">
                <a:solidFill>
                  <a:schemeClr val="bg1"/>
                </a:solidFill>
                <a:latin typeface="微软雅黑" panose="020B0503020204020204" pitchFamily="34" charset="-122"/>
                <a:ea typeface="微软雅黑" panose="020B0503020204020204" pitchFamily="34" charset="-122"/>
              </a:defRPr>
            </a:lvl1pPr>
            <a:lvl2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2pPr>
            <a:lvl3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3pPr>
            <a:lvl4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4pPr>
            <a:lvl5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5pPr>
            <a:lvl6pPr>
              <a:defRPr>
                <a:latin typeface="Arial" panose="020B0604020202020204" pitchFamily="34" charset="0"/>
                <a:ea typeface="宋体" panose="02010600030101010101" pitchFamily="2" charset="-122"/>
              </a:defRPr>
            </a:lvl6pPr>
            <a:lvl7pPr>
              <a:defRPr>
                <a:latin typeface="Arial" panose="020B0604020202020204" pitchFamily="34" charset="0"/>
                <a:ea typeface="宋体" panose="02010600030101010101" pitchFamily="2" charset="-122"/>
              </a:defRPr>
            </a:lvl7pPr>
            <a:lvl8pPr>
              <a:defRPr>
                <a:latin typeface="Arial" panose="020B0604020202020204" pitchFamily="34" charset="0"/>
                <a:ea typeface="宋体" panose="02010600030101010101" pitchFamily="2" charset="-122"/>
              </a:defRPr>
            </a:lvl8pPr>
            <a:lvl9pPr>
              <a:defRPr>
                <a:latin typeface="Arial" panose="020B0604020202020204" pitchFamily="34" charset="0"/>
                <a:ea typeface="宋体" panose="02010600030101010101" pitchFamily="2" charset="-122"/>
              </a:defRPr>
            </a:lvl9pPr>
          </a:lstStyle>
          <a:p>
            <a:r>
              <a:rPr lang="en-US" altLang="zh-CN" sz="2800" dirty="0"/>
              <a:t>04</a:t>
            </a:r>
            <a:endParaRPr lang="zh-CN" altLang="en-US" sz="2800" dirty="0"/>
          </a:p>
        </p:txBody>
      </p:sp>
      <p:sp>
        <p:nvSpPr>
          <p:cNvPr id="33" name="稻壳儿原创设计师【幻雨工作室】_18"/>
          <p:cNvSpPr>
            <a:spLocks noChangeArrowheads="1"/>
          </p:cNvSpPr>
          <p:nvPr/>
        </p:nvSpPr>
        <p:spPr bwMode="auto">
          <a:xfrm>
            <a:off x="6547295" y="4813592"/>
            <a:ext cx="582412" cy="580548"/>
          </a:xfrm>
          <a:prstGeom prst="rect">
            <a:avLst/>
          </a:prstGeom>
          <a:noFill/>
          <a:ln w="6350">
            <a:solidFill>
              <a:schemeClr val="bg1"/>
            </a:solid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12" name="稻壳儿原创设计师【幻雨工作室】_19"/>
          <p:cNvSpPr>
            <a:spLocks noChangeArrowheads="1"/>
          </p:cNvSpPr>
          <p:nvPr/>
        </p:nvSpPr>
        <p:spPr bwMode="auto">
          <a:xfrm>
            <a:off x="6452658" y="2854350"/>
            <a:ext cx="801234" cy="798670"/>
          </a:xfrm>
          <a:prstGeom prst="rect">
            <a:avLst/>
          </a:prstGeom>
          <a:solidFill>
            <a:schemeClr val="accent2">
              <a:lumMod val="20000"/>
              <a:lumOff val="80000"/>
            </a:schemeClr>
          </a:solidFill>
          <a:ln>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23" name="稻壳儿原创设计师【幻雨工作室】_20"/>
          <p:cNvSpPr txBox="1">
            <a:spLocks noChangeArrowheads="1"/>
          </p:cNvSpPr>
          <p:nvPr/>
        </p:nvSpPr>
        <p:spPr bwMode="auto">
          <a:xfrm>
            <a:off x="6536174" y="2970644"/>
            <a:ext cx="60465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buFontTx/>
              <a:buNone/>
            </a:pPr>
            <a:r>
              <a:rPr lang="en-US" altLang="zh-CN" sz="2800" dirty="0">
                <a:solidFill>
                  <a:schemeClr val="accent1"/>
                </a:solidFill>
                <a:latin typeface="微软雅黑" panose="020B0503020204020204" pitchFamily="34" charset="-122"/>
                <a:ea typeface="微软雅黑" panose="020B0503020204020204" pitchFamily="34" charset="-122"/>
              </a:rPr>
              <a:t>03</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34" name="稻壳儿原创设计师【幻雨工作室】_21"/>
          <p:cNvSpPr>
            <a:spLocks noChangeArrowheads="1"/>
          </p:cNvSpPr>
          <p:nvPr/>
        </p:nvSpPr>
        <p:spPr bwMode="auto">
          <a:xfrm>
            <a:off x="6547295" y="2943513"/>
            <a:ext cx="582412" cy="580548"/>
          </a:xfrm>
          <a:prstGeom prst="rect">
            <a:avLst/>
          </a:prstGeom>
          <a:noFill/>
          <a:ln w="6350">
            <a:solidFill>
              <a:schemeClr val="accent1"/>
            </a:solid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706120" y="1344930"/>
            <a:ext cx="11335385" cy="5301615"/>
          </a:xfrm>
          <a:prstGeom prst="rect">
            <a:avLst/>
          </a:prstGeom>
        </p:spPr>
      </p:pic>
      <p:sp>
        <p:nvSpPr>
          <p:cNvPr id="29" name="稻壳儿原创设计师【幻雨工作室】_12"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2692687" y="352050"/>
            <a:ext cx="6807435" cy="1322070"/>
          </a:xfrm>
          <a:prstGeom prst="rect">
            <a:avLst/>
          </a:prstGeom>
        </p:spPr>
        <p:txBody>
          <a:bodyPr wrap="square">
            <a:spAutoFit/>
          </a:bodyPr>
          <a:p>
            <a:pPr fontAlgn="auto">
              <a:lnSpc>
                <a:spcPct val="100000"/>
              </a:lnSpc>
            </a:pPr>
            <a:r>
              <a:rPr lang="zh-CN" altLang="en-US" sz="2000" dirty="0">
                <a:latin typeface="黑体" panose="02010609060101010101" charset="-122"/>
                <a:ea typeface="黑体" panose="02010609060101010101" charset="-122"/>
                <a:cs typeface="黑体" panose="02010609060101010101" charset="-122"/>
                <a:sym typeface="+mn-ea"/>
              </a:rPr>
              <a:t>可视化显示论坛内用户总数、文章总数、评论数和用户留言；</a:t>
            </a:r>
            <a:endParaRPr lang="zh-CN" altLang="en-US" sz="2000" dirty="0">
              <a:latin typeface="黑体" panose="02010609060101010101" charset="-122"/>
              <a:ea typeface="黑体" panose="02010609060101010101" charset="-122"/>
              <a:cs typeface="黑体" panose="02010609060101010101" charset="-122"/>
              <a:sym typeface="+mn-ea"/>
            </a:endParaRPr>
          </a:p>
          <a:p>
            <a:pPr fontAlgn="auto">
              <a:lnSpc>
                <a:spcPct val="100000"/>
              </a:lnSpc>
            </a:pPr>
            <a:r>
              <a:rPr lang="zh-CN" altLang="en-US" sz="2000" dirty="0">
                <a:latin typeface="黑体" panose="02010609060101010101" charset="-122"/>
                <a:ea typeface="黑体" panose="02010609060101010101" charset="-122"/>
                <a:cs typeface="黑体" panose="02010609060101010101" charset="-122"/>
                <a:sym typeface="+mn-ea"/>
              </a:rPr>
              <a:t>根据日期进行数量统计并可视化显示，鼠标悬浮在曲线上时会显示数量的详细信息，点击右上角图标可以更新数据和保存统计图像</a:t>
            </a:r>
            <a:endParaRPr lang="zh-CN" altLang="en-US" sz="2000" dirty="0">
              <a:latin typeface="黑体" panose="02010609060101010101" charset="-122"/>
              <a:ea typeface="黑体" panose="02010609060101010101" charset="-122"/>
              <a:cs typeface="黑体" panose="02010609060101010101" charset="-122"/>
              <a:sym typeface="+mn-ea"/>
            </a:endParaRPr>
          </a:p>
        </p:txBody>
      </p:sp>
      <p:cxnSp>
        <p:nvCxnSpPr>
          <p:cNvPr id="3" name="稻壳儿原创设计师【幻雨工作室】_1"/>
          <p:cNvCxnSpPr/>
          <p:nvPr/>
        </p:nvCxnSpPr>
        <p:spPr>
          <a:xfrm flipH="1">
            <a:off x="706120" y="1137920"/>
            <a:ext cx="1029335" cy="0"/>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sp>
        <p:nvSpPr>
          <p:cNvPr id="4" name="稻壳儿原创设计师【幻雨工作室】_3"/>
          <p:cNvSpPr txBox="1"/>
          <p:nvPr/>
        </p:nvSpPr>
        <p:spPr>
          <a:xfrm flipH="1">
            <a:off x="706120" y="382905"/>
            <a:ext cx="2243455" cy="645160"/>
          </a:xfrm>
          <a:prstGeom prst="rect">
            <a:avLst/>
          </a:prstGeom>
          <a:noFill/>
        </p:spPr>
        <p:txBody>
          <a:bodyPr wrap="square" rtlCol="0">
            <a:spAutoFit/>
          </a:bodyPr>
          <a:lstStyle>
            <a:defPPr>
              <a:defRPr lang="zh-CN"/>
            </a:defPPr>
            <a:lvl1pPr algn="ctr" defTabSz="685800">
              <a:defRPr sz="4400">
                <a:solidFill>
                  <a:schemeClr val="accent1"/>
                </a:solidFill>
                <a:latin typeface="微软雅黑" panose="020B0503020204020204" pitchFamily="34" charset="-122"/>
                <a:ea typeface="微软雅黑" panose="020B0503020204020204" pitchFamily="34" charset="-122"/>
              </a:defRPr>
            </a:lvl1pPr>
          </a:lstStyle>
          <a:p>
            <a:pPr algn="l"/>
            <a:r>
              <a:rPr lang="zh-CN" altLang="en-US" sz="3600" dirty="0"/>
              <a:t>主页</a:t>
            </a:r>
            <a:endParaRPr lang="zh-CN" altLang="en-US" sz="3600" dirty="0"/>
          </a:p>
        </p:txBody>
      </p:sp>
      <p:sp>
        <p:nvSpPr>
          <p:cNvPr id="6" name="文本框 5"/>
          <p:cNvSpPr txBox="1"/>
          <p:nvPr/>
        </p:nvSpPr>
        <p:spPr>
          <a:xfrm>
            <a:off x="4963795" y="3760470"/>
            <a:ext cx="2421255" cy="645160"/>
          </a:xfrm>
          <a:prstGeom prst="rect">
            <a:avLst/>
          </a:prstGeom>
          <a:noFill/>
        </p:spPr>
        <p:txBody>
          <a:bodyPr wrap="square" rtlCol="0">
            <a:spAutoFit/>
          </a:bodyPr>
          <a:p>
            <a:r>
              <a:rPr lang="zh-CN" altLang="en-US" dirty="0">
                <a:solidFill>
                  <a:srgbClr val="FF0000"/>
                </a:solidFill>
                <a:latin typeface="黑体" panose="02010609060101010101" charset="-122"/>
                <a:ea typeface="黑体" panose="02010609060101010101" charset="-122"/>
                <a:cs typeface="黑体" panose="02010609060101010101" charset="-122"/>
                <a:sym typeface="+mn-ea"/>
              </a:rPr>
              <a:t>鼠标悬浮在这里</a:t>
            </a:r>
            <a:r>
              <a:rPr lang="zh-CN" altLang="en-US" dirty="0">
                <a:solidFill>
                  <a:srgbClr val="FF0000"/>
                </a:solidFill>
                <a:latin typeface="黑体" panose="02010609060101010101" charset="-122"/>
                <a:ea typeface="黑体" panose="02010609060101010101" charset="-122"/>
                <a:cs typeface="黑体" panose="02010609060101010101" charset="-122"/>
                <a:sym typeface="+mn-ea"/>
              </a:rPr>
              <a:t>时会显示数量的详细信息</a:t>
            </a:r>
            <a:endParaRPr lang="zh-CN" altLang="en-US" dirty="0">
              <a:solidFill>
                <a:srgbClr val="FF0000"/>
              </a:solidFill>
              <a:latin typeface="黑体" panose="02010609060101010101" charset="-122"/>
              <a:ea typeface="黑体" panose="02010609060101010101" charset="-122"/>
              <a:cs typeface="黑体" panose="02010609060101010101" charset="-122"/>
              <a:sym typeface="+mn-ea"/>
            </a:endParaRPr>
          </a:p>
        </p:txBody>
      </p:sp>
      <p:sp>
        <p:nvSpPr>
          <p:cNvPr id="9" name="文本框 8"/>
          <p:cNvSpPr txBox="1"/>
          <p:nvPr/>
        </p:nvSpPr>
        <p:spPr>
          <a:xfrm>
            <a:off x="9969500" y="1785620"/>
            <a:ext cx="2421255" cy="368300"/>
          </a:xfrm>
          <a:prstGeom prst="rect">
            <a:avLst/>
          </a:prstGeom>
          <a:noFill/>
        </p:spPr>
        <p:txBody>
          <a:bodyPr wrap="square" rtlCol="0">
            <a:spAutoFit/>
          </a:bodyPr>
          <a:p>
            <a:r>
              <a:rPr lang="zh-CN" altLang="en-US" dirty="0">
                <a:solidFill>
                  <a:srgbClr val="FF0000"/>
                </a:solidFill>
                <a:latin typeface="黑体" panose="02010609060101010101" charset="-122"/>
                <a:ea typeface="黑体" panose="02010609060101010101" charset="-122"/>
                <a:cs typeface="黑体" panose="02010609060101010101" charset="-122"/>
                <a:sym typeface="+mn-ea"/>
              </a:rPr>
              <a:t>用户留言</a:t>
            </a:r>
            <a:endParaRPr lang="zh-CN" altLang="en-US" dirty="0">
              <a:solidFill>
                <a:srgbClr val="FF0000"/>
              </a:solidFill>
              <a:latin typeface="黑体" panose="02010609060101010101" charset="-122"/>
              <a:ea typeface="黑体" panose="02010609060101010101" charset="-122"/>
              <a:cs typeface="黑体" panose="02010609060101010101" charset="-122"/>
              <a:sym typeface="+mn-ea"/>
            </a:endParaRPr>
          </a:p>
        </p:txBody>
      </p:sp>
      <p:sp>
        <p:nvSpPr>
          <p:cNvPr id="10" name="文本框 9"/>
          <p:cNvSpPr txBox="1"/>
          <p:nvPr/>
        </p:nvSpPr>
        <p:spPr>
          <a:xfrm>
            <a:off x="3115945" y="5643880"/>
            <a:ext cx="2421255" cy="368300"/>
          </a:xfrm>
          <a:prstGeom prst="rect">
            <a:avLst/>
          </a:prstGeom>
          <a:noFill/>
        </p:spPr>
        <p:txBody>
          <a:bodyPr wrap="square" rtlCol="0">
            <a:spAutoFit/>
          </a:bodyPr>
          <a:p>
            <a:r>
              <a:rPr lang="zh-CN" altLang="en-US" dirty="0">
                <a:solidFill>
                  <a:srgbClr val="FF0000"/>
                </a:solidFill>
                <a:latin typeface="黑体" panose="02010609060101010101" charset="-122"/>
                <a:ea typeface="黑体" panose="02010609060101010101" charset="-122"/>
                <a:cs typeface="黑体" panose="02010609060101010101" charset="-122"/>
                <a:sym typeface="+mn-ea"/>
              </a:rPr>
              <a:t>服务器信息展示</a:t>
            </a:r>
            <a:endParaRPr lang="zh-CN" altLang="en-US" dirty="0">
              <a:solidFill>
                <a:srgbClr val="FF0000"/>
              </a:solidFill>
              <a:latin typeface="黑体" panose="02010609060101010101" charset="-122"/>
              <a:ea typeface="黑体" panose="02010609060101010101" charset="-122"/>
              <a:cs typeface="黑体" panose="02010609060101010101" charset="-122"/>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369695" y="1784985"/>
            <a:ext cx="10581640" cy="4977130"/>
          </a:xfrm>
          <a:prstGeom prst="rect">
            <a:avLst/>
          </a:prstGeom>
        </p:spPr>
      </p:pic>
      <p:sp>
        <p:nvSpPr>
          <p:cNvPr id="29" name="稻壳儿原创设计师【幻雨工作室】_12"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128770" y="554355"/>
            <a:ext cx="6774815" cy="706755"/>
          </a:xfrm>
          <a:prstGeom prst="rect">
            <a:avLst/>
          </a:prstGeom>
        </p:spPr>
        <p:txBody>
          <a:bodyPr wrap="square">
            <a:spAutoFit/>
          </a:bodyPr>
          <a:p>
            <a:pPr fontAlgn="auto">
              <a:lnSpc>
                <a:spcPct val="100000"/>
              </a:lnSpc>
            </a:pPr>
            <a:r>
              <a:rPr lang="zh-CN" altLang="en-US" sz="2000" dirty="0">
                <a:latin typeface="黑体" panose="02010609060101010101" charset="-122"/>
                <a:ea typeface="黑体" panose="02010609060101010101" charset="-122"/>
                <a:cs typeface="黑体" panose="02010609060101010101" charset="-122"/>
                <a:sym typeface="+mn-ea"/>
              </a:rPr>
              <a:t>点击左侧栏</a:t>
            </a:r>
            <a:r>
              <a:rPr lang="zh-CN" altLang="en-US" sz="2000" dirty="0">
                <a:latin typeface="黑体" panose="02010609060101010101" charset="-122"/>
                <a:ea typeface="黑体" panose="02010609060101010101" charset="-122"/>
                <a:cs typeface="黑体" panose="02010609060101010101" charset="-122"/>
                <a:sym typeface="+mn-ea"/>
              </a:rPr>
              <a:t>“用户管理”选项进入，</a:t>
            </a:r>
            <a:r>
              <a:rPr lang="zh-CN" altLang="en-US" sz="2000" dirty="0">
                <a:latin typeface="黑体" panose="02010609060101010101" charset="-122"/>
                <a:ea typeface="黑体" panose="02010609060101010101" charset="-122"/>
                <a:cs typeface="黑体" panose="02010609060101010101" charset="-122"/>
                <a:sym typeface="+mn-ea"/>
              </a:rPr>
              <a:t>管理系统内的用户，实现查看、编辑和删除功能</a:t>
            </a:r>
            <a:endParaRPr lang="zh-CN" altLang="en-US" sz="2000" dirty="0">
              <a:latin typeface="黑体" panose="02010609060101010101" charset="-122"/>
              <a:ea typeface="黑体" panose="02010609060101010101" charset="-122"/>
              <a:cs typeface="黑体" panose="02010609060101010101" charset="-122"/>
              <a:sym typeface="+mn-ea"/>
            </a:endParaRPr>
          </a:p>
        </p:txBody>
      </p:sp>
      <p:cxnSp>
        <p:nvCxnSpPr>
          <p:cNvPr id="3" name="稻壳儿原创设计师【幻雨工作室】_1"/>
          <p:cNvCxnSpPr/>
          <p:nvPr/>
        </p:nvCxnSpPr>
        <p:spPr>
          <a:xfrm flipH="1" flipV="1">
            <a:off x="1021080" y="1137920"/>
            <a:ext cx="2294890" cy="10795"/>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sp>
        <p:nvSpPr>
          <p:cNvPr id="4" name="稻壳儿原创设计师【幻雨工作室】_3"/>
          <p:cNvSpPr txBox="1"/>
          <p:nvPr/>
        </p:nvSpPr>
        <p:spPr>
          <a:xfrm flipH="1">
            <a:off x="706120" y="382905"/>
            <a:ext cx="3283585" cy="645160"/>
          </a:xfrm>
          <a:prstGeom prst="rect">
            <a:avLst/>
          </a:prstGeom>
          <a:noFill/>
        </p:spPr>
        <p:txBody>
          <a:bodyPr wrap="square" rtlCol="0">
            <a:spAutoFit/>
          </a:bodyPr>
          <a:lstStyle>
            <a:defPPr>
              <a:defRPr lang="zh-CN"/>
            </a:defPPr>
            <a:lvl1pPr algn="ctr" defTabSz="685800">
              <a:defRPr sz="4400">
                <a:solidFill>
                  <a:schemeClr val="accent1"/>
                </a:solidFill>
                <a:latin typeface="微软雅黑" panose="020B0503020204020204" pitchFamily="34" charset="-122"/>
                <a:ea typeface="微软雅黑" panose="020B0503020204020204" pitchFamily="34" charset="-122"/>
              </a:defRPr>
            </a:lvl1pPr>
          </a:lstStyle>
          <a:p>
            <a:pPr algn="l"/>
            <a:r>
              <a:rPr lang="zh-CN" altLang="en-US" sz="3600" dirty="0"/>
              <a:t>论坛用户管理</a:t>
            </a:r>
            <a:endParaRPr lang="zh-CN" altLang="en-US" sz="3600" dirty="0"/>
          </a:p>
        </p:txBody>
      </p:sp>
      <p:sp>
        <p:nvSpPr>
          <p:cNvPr id="6" name="文本框 5"/>
          <p:cNvSpPr txBox="1"/>
          <p:nvPr/>
        </p:nvSpPr>
        <p:spPr>
          <a:xfrm>
            <a:off x="4921250" y="2710180"/>
            <a:ext cx="3150235" cy="645160"/>
          </a:xfrm>
          <a:prstGeom prst="rect">
            <a:avLst/>
          </a:prstGeom>
          <a:noFill/>
        </p:spPr>
        <p:txBody>
          <a:bodyPr wrap="square" rtlCol="0">
            <a:spAutoFit/>
          </a:bodyPr>
          <a:p>
            <a:r>
              <a:rPr lang="zh-CN" altLang="en-US" dirty="0">
                <a:solidFill>
                  <a:srgbClr val="FF0000"/>
                </a:solidFill>
                <a:latin typeface="黑体" panose="02010609060101010101" charset="-122"/>
                <a:ea typeface="黑体" panose="02010609060101010101" charset="-122"/>
                <a:cs typeface="黑体" panose="02010609060101010101" charset="-122"/>
                <a:sym typeface="+mn-ea"/>
              </a:rPr>
              <a:t>管理员可通过用户id，昵称，邮箱进行检索</a:t>
            </a:r>
            <a:endParaRPr lang="zh-CN" altLang="en-US" dirty="0">
              <a:solidFill>
                <a:srgbClr val="FF0000"/>
              </a:solidFill>
              <a:latin typeface="黑体" panose="02010609060101010101" charset="-122"/>
              <a:ea typeface="黑体" panose="02010609060101010101" charset="-122"/>
              <a:cs typeface="黑体" panose="02010609060101010101" charset="-122"/>
              <a:sym typeface="+mn-ea"/>
            </a:endParaRPr>
          </a:p>
        </p:txBody>
      </p:sp>
      <p:sp>
        <p:nvSpPr>
          <p:cNvPr id="10" name="文本框 9"/>
          <p:cNvSpPr txBox="1"/>
          <p:nvPr/>
        </p:nvSpPr>
        <p:spPr>
          <a:xfrm>
            <a:off x="7855585" y="5718810"/>
            <a:ext cx="3857625" cy="645160"/>
          </a:xfrm>
          <a:prstGeom prst="rect">
            <a:avLst/>
          </a:prstGeom>
          <a:noFill/>
        </p:spPr>
        <p:txBody>
          <a:bodyPr wrap="square" rtlCol="0">
            <a:spAutoFit/>
          </a:bodyPr>
          <a:p>
            <a:r>
              <a:rPr lang="zh-CN" altLang="en-US" dirty="0">
                <a:solidFill>
                  <a:srgbClr val="FF0000"/>
                </a:solidFill>
                <a:latin typeface="黑体" panose="02010609060101010101" charset="-122"/>
                <a:ea typeface="黑体" panose="02010609060101010101" charset="-122"/>
                <a:cs typeface="黑体" panose="02010609060101010101" charset="-122"/>
                <a:sym typeface="+mn-ea"/>
              </a:rPr>
              <a:t>对用户信息进行查看、编辑和删除的操作</a:t>
            </a:r>
            <a:endParaRPr lang="zh-CN" altLang="en-US" dirty="0">
              <a:solidFill>
                <a:srgbClr val="FF0000"/>
              </a:solidFill>
              <a:latin typeface="黑体" panose="02010609060101010101" charset="-122"/>
              <a:ea typeface="黑体" panose="02010609060101010101" charset="-122"/>
              <a:cs typeface="黑体" panose="02010609060101010101" charset="-122"/>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1232535" y="1631950"/>
            <a:ext cx="10721340" cy="5045075"/>
          </a:xfrm>
          <a:prstGeom prst="rect">
            <a:avLst/>
          </a:prstGeom>
        </p:spPr>
      </p:pic>
      <p:sp>
        <p:nvSpPr>
          <p:cNvPr id="29" name="稻壳儿原创设计师【幻雨工作室】_12"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128770" y="554355"/>
            <a:ext cx="6774815" cy="706755"/>
          </a:xfrm>
          <a:prstGeom prst="rect">
            <a:avLst/>
          </a:prstGeom>
        </p:spPr>
        <p:txBody>
          <a:bodyPr wrap="square">
            <a:spAutoFit/>
          </a:bodyPr>
          <a:p>
            <a:pPr fontAlgn="auto">
              <a:lnSpc>
                <a:spcPct val="100000"/>
              </a:lnSpc>
            </a:pPr>
            <a:r>
              <a:rPr lang="zh-CN" altLang="en-US" sz="2000" dirty="0">
                <a:latin typeface="黑体" panose="02010609060101010101" charset="-122"/>
                <a:ea typeface="黑体" panose="02010609060101010101" charset="-122"/>
                <a:cs typeface="黑体" panose="02010609060101010101" charset="-122"/>
                <a:sym typeface="+mn-ea"/>
              </a:rPr>
              <a:t>点击左侧栏“文章</a:t>
            </a:r>
            <a:r>
              <a:rPr lang="zh-CN" altLang="en-US" sz="2000" dirty="0">
                <a:latin typeface="黑体" panose="02010609060101010101" charset="-122"/>
                <a:ea typeface="黑体" panose="02010609060101010101" charset="-122"/>
                <a:cs typeface="黑体" panose="02010609060101010101" charset="-122"/>
                <a:sym typeface="+mn-ea"/>
              </a:rPr>
              <a:t>管理”选项进入，管理系统内的文章，实现查看、编辑和删除功能</a:t>
            </a:r>
            <a:endParaRPr lang="zh-CN" altLang="en-US" sz="2000" dirty="0">
              <a:latin typeface="黑体" panose="02010609060101010101" charset="-122"/>
              <a:ea typeface="黑体" panose="02010609060101010101" charset="-122"/>
              <a:cs typeface="黑体" panose="02010609060101010101" charset="-122"/>
              <a:sym typeface="+mn-ea"/>
            </a:endParaRPr>
          </a:p>
        </p:txBody>
      </p:sp>
      <p:cxnSp>
        <p:nvCxnSpPr>
          <p:cNvPr id="3" name="稻壳儿原创设计师【幻雨工作室】_1"/>
          <p:cNvCxnSpPr/>
          <p:nvPr/>
        </p:nvCxnSpPr>
        <p:spPr>
          <a:xfrm flipH="1" flipV="1">
            <a:off x="1021080" y="1137920"/>
            <a:ext cx="2294890" cy="10795"/>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sp>
        <p:nvSpPr>
          <p:cNvPr id="4" name="稻壳儿原创设计师【幻雨工作室】_3"/>
          <p:cNvSpPr txBox="1"/>
          <p:nvPr/>
        </p:nvSpPr>
        <p:spPr>
          <a:xfrm flipH="1">
            <a:off x="706120" y="382905"/>
            <a:ext cx="3283585" cy="645160"/>
          </a:xfrm>
          <a:prstGeom prst="rect">
            <a:avLst/>
          </a:prstGeom>
          <a:noFill/>
        </p:spPr>
        <p:txBody>
          <a:bodyPr wrap="square" rtlCol="0">
            <a:spAutoFit/>
          </a:bodyPr>
          <a:lstStyle>
            <a:defPPr>
              <a:defRPr lang="zh-CN"/>
            </a:defPPr>
            <a:lvl1pPr algn="ctr" defTabSz="685800">
              <a:defRPr sz="4400">
                <a:solidFill>
                  <a:schemeClr val="accent1"/>
                </a:solidFill>
                <a:latin typeface="微软雅黑" panose="020B0503020204020204" pitchFamily="34" charset="-122"/>
                <a:ea typeface="微软雅黑" panose="020B0503020204020204" pitchFamily="34" charset="-122"/>
              </a:defRPr>
            </a:lvl1pPr>
          </a:lstStyle>
          <a:p>
            <a:pPr algn="l"/>
            <a:r>
              <a:rPr lang="zh-CN" altLang="en-US" sz="3600" dirty="0"/>
              <a:t>论坛文章</a:t>
            </a:r>
            <a:r>
              <a:rPr lang="zh-CN" altLang="en-US" sz="3600" dirty="0"/>
              <a:t>管理</a:t>
            </a:r>
            <a:endParaRPr lang="zh-CN" altLang="en-US" sz="3600" dirty="0"/>
          </a:p>
        </p:txBody>
      </p:sp>
      <p:sp>
        <p:nvSpPr>
          <p:cNvPr id="6" name="文本框 5"/>
          <p:cNvSpPr txBox="1"/>
          <p:nvPr/>
        </p:nvSpPr>
        <p:spPr>
          <a:xfrm>
            <a:off x="1419225" y="2688590"/>
            <a:ext cx="1499235" cy="2030095"/>
          </a:xfrm>
          <a:prstGeom prst="rect">
            <a:avLst/>
          </a:prstGeom>
          <a:noFill/>
        </p:spPr>
        <p:txBody>
          <a:bodyPr wrap="square" rtlCol="0">
            <a:spAutoFit/>
          </a:bodyPr>
          <a:p>
            <a:r>
              <a:rPr lang="zh-CN" altLang="en-US" dirty="0">
                <a:solidFill>
                  <a:srgbClr val="FF0000"/>
                </a:solidFill>
                <a:latin typeface="黑体" panose="02010609060101010101" charset="-122"/>
                <a:ea typeface="黑体" panose="02010609060101010101" charset="-122"/>
                <a:cs typeface="黑体" panose="02010609060101010101" charset="-122"/>
                <a:sym typeface="+mn-ea"/>
              </a:rPr>
              <a:t>管理员可以通过文章编号，用户ID，浏览量，文章标题和正文内容进行检索；</a:t>
            </a:r>
            <a:endParaRPr lang="zh-CN" altLang="en-US" dirty="0">
              <a:solidFill>
                <a:srgbClr val="FF0000"/>
              </a:solidFill>
              <a:latin typeface="黑体" panose="02010609060101010101" charset="-122"/>
              <a:ea typeface="黑体" panose="02010609060101010101" charset="-122"/>
              <a:cs typeface="黑体" panose="02010609060101010101" charset="-122"/>
              <a:sym typeface="+mn-ea"/>
            </a:endParaRPr>
          </a:p>
        </p:txBody>
      </p:sp>
      <p:sp>
        <p:nvSpPr>
          <p:cNvPr id="9" name="文本框 8"/>
          <p:cNvSpPr txBox="1"/>
          <p:nvPr/>
        </p:nvSpPr>
        <p:spPr>
          <a:xfrm>
            <a:off x="9969500" y="1785620"/>
            <a:ext cx="2421255" cy="368300"/>
          </a:xfrm>
          <a:prstGeom prst="rect">
            <a:avLst/>
          </a:prstGeom>
          <a:noFill/>
        </p:spPr>
        <p:txBody>
          <a:bodyPr wrap="square" rtlCol="0">
            <a:spAutoFit/>
          </a:bodyPr>
          <a:p>
            <a:r>
              <a:rPr lang="zh-CN" altLang="en-US" dirty="0">
                <a:solidFill>
                  <a:srgbClr val="FF0000"/>
                </a:solidFill>
                <a:latin typeface="黑体" panose="02010609060101010101" charset="-122"/>
                <a:ea typeface="黑体" panose="02010609060101010101" charset="-122"/>
                <a:cs typeface="黑体" panose="02010609060101010101" charset="-122"/>
                <a:sym typeface="+mn-ea"/>
              </a:rPr>
              <a:t>用户留言</a:t>
            </a:r>
            <a:endParaRPr lang="zh-CN" altLang="en-US" dirty="0">
              <a:solidFill>
                <a:srgbClr val="FF0000"/>
              </a:solidFill>
              <a:latin typeface="黑体" panose="02010609060101010101" charset="-122"/>
              <a:ea typeface="黑体" panose="02010609060101010101" charset="-122"/>
              <a:cs typeface="黑体" panose="02010609060101010101" charset="-122"/>
              <a:sym typeface="+mn-ea"/>
            </a:endParaRPr>
          </a:p>
        </p:txBody>
      </p:sp>
      <p:sp>
        <p:nvSpPr>
          <p:cNvPr id="10" name="文本框 9"/>
          <p:cNvSpPr txBox="1"/>
          <p:nvPr/>
        </p:nvSpPr>
        <p:spPr>
          <a:xfrm>
            <a:off x="7555230" y="4517390"/>
            <a:ext cx="3857625" cy="645160"/>
          </a:xfrm>
          <a:prstGeom prst="rect">
            <a:avLst/>
          </a:prstGeom>
          <a:noFill/>
        </p:spPr>
        <p:txBody>
          <a:bodyPr wrap="square" rtlCol="0">
            <a:spAutoFit/>
          </a:bodyPr>
          <a:p>
            <a:r>
              <a:rPr lang="zh-CN" altLang="en-US" dirty="0">
                <a:solidFill>
                  <a:srgbClr val="FF0000"/>
                </a:solidFill>
                <a:latin typeface="黑体" panose="02010609060101010101" charset="-122"/>
                <a:ea typeface="黑体" panose="02010609060101010101" charset="-122"/>
                <a:cs typeface="黑体" panose="02010609060101010101" charset="-122"/>
                <a:sym typeface="+mn-ea"/>
              </a:rPr>
              <a:t>管理员可以对文章进行查看和删除的操作，但没有编辑权限</a:t>
            </a:r>
            <a:endParaRPr lang="zh-CN" altLang="en-US" dirty="0">
              <a:solidFill>
                <a:srgbClr val="FF0000"/>
              </a:solidFill>
              <a:latin typeface="黑体" panose="02010609060101010101" charset="-122"/>
              <a:ea typeface="黑体" panose="02010609060101010101" charset="-122"/>
              <a:cs typeface="黑体" panose="02010609060101010101" charset="-122"/>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567055" y="1353185"/>
            <a:ext cx="11345545" cy="5330190"/>
          </a:xfrm>
          <a:prstGeom prst="rect">
            <a:avLst/>
          </a:prstGeom>
        </p:spPr>
      </p:pic>
      <p:sp>
        <p:nvSpPr>
          <p:cNvPr id="29" name="稻壳儿原创设计师【幻雨工作室】_12"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128770" y="554355"/>
            <a:ext cx="6774815" cy="706755"/>
          </a:xfrm>
          <a:prstGeom prst="rect">
            <a:avLst/>
          </a:prstGeom>
        </p:spPr>
        <p:txBody>
          <a:bodyPr wrap="square">
            <a:spAutoFit/>
          </a:bodyPr>
          <a:p>
            <a:pPr fontAlgn="auto">
              <a:lnSpc>
                <a:spcPct val="100000"/>
              </a:lnSpc>
            </a:pPr>
            <a:r>
              <a:rPr lang="zh-CN" altLang="en-US" sz="2000" dirty="0">
                <a:latin typeface="黑体" panose="02010609060101010101" charset="-122"/>
                <a:ea typeface="黑体" panose="02010609060101010101" charset="-122"/>
                <a:cs typeface="黑体" panose="02010609060101010101" charset="-122"/>
                <a:sym typeface="+mn-ea"/>
              </a:rPr>
              <a:t>点击左侧栏“评论</a:t>
            </a:r>
            <a:r>
              <a:rPr lang="zh-CN" altLang="en-US" sz="2000" dirty="0">
                <a:latin typeface="黑体" panose="02010609060101010101" charset="-122"/>
                <a:ea typeface="黑体" panose="02010609060101010101" charset="-122"/>
                <a:cs typeface="黑体" panose="02010609060101010101" charset="-122"/>
                <a:sym typeface="+mn-ea"/>
              </a:rPr>
              <a:t>管理”选项进入，管理系统内所有文章的评论，实现查看和删除功能</a:t>
            </a:r>
            <a:endParaRPr lang="zh-CN" altLang="en-US" sz="2000" dirty="0">
              <a:latin typeface="黑体" panose="02010609060101010101" charset="-122"/>
              <a:ea typeface="黑体" panose="02010609060101010101" charset="-122"/>
              <a:cs typeface="黑体" panose="02010609060101010101" charset="-122"/>
              <a:sym typeface="+mn-ea"/>
            </a:endParaRPr>
          </a:p>
        </p:txBody>
      </p:sp>
      <p:cxnSp>
        <p:nvCxnSpPr>
          <p:cNvPr id="3" name="稻壳儿原创设计师【幻雨工作室】_1"/>
          <p:cNvCxnSpPr/>
          <p:nvPr/>
        </p:nvCxnSpPr>
        <p:spPr>
          <a:xfrm flipH="1" flipV="1">
            <a:off x="1021080" y="1137920"/>
            <a:ext cx="2294890" cy="10795"/>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sp>
        <p:nvSpPr>
          <p:cNvPr id="4" name="稻壳儿原创设计师【幻雨工作室】_3"/>
          <p:cNvSpPr txBox="1"/>
          <p:nvPr/>
        </p:nvSpPr>
        <p:spPr>
          <a:xfrm flipH="1">
            <a:off x="706120" y="382905"/>
            <a:ext cx="3283585" cy="645160"/>
          </a:xfrm>
          <a:prstGeom prst="rect">
            <a:avLst/>
          </a:prstGeom>
          <a:noFill/>
        </p:spPr>
        <p:txBody>
          <a:bodyPr wrap="square" rtlCol="0">
            <a:spAutoFit/>
          </a:bodyPr>
          <a:lstStyle>
            <a:defPPr>
              <a:defRPr lang="zh-CN"/>
            </a:defPPr>
            <a:lvl1pPr algn="ctr" defTabSz="685800">
              <a:defRPr sz="4400">
                <a:solidFill>
                  <a:schemeClr val="accent1"/>
                </a:solidFill>
                <a:latin typeface="微软雅黑" panose="020B0503020204020204" pitchFamily="34" charset="-122"/>
                <a:ea typeface="微软雅黑" panose="020B0503020204020204" pitchFamily="34" charset="-122"/>
              </a:defRPr>
            </a:lvl1pPr>
          </a:lstStyle>
          <a:p>
            <a:pPr algn="l"/>
            <a:r>
              <a:rPr lang="zh-CN" altLang="en-US" sz="3600" dirty="0"/>
              <a:t>论坛评论</a:t>
            </a:r>
            <a:r>
              <a:rPr lang="zh-CN" altLang="en-US" sz="3600" dirty="0"/>
              <a:t>管理</a:t>
            </a:r>
            <a:endParaRPr lang="zh-CN" altLang="en-US" sz="3600" dirty="0"/>
          </a:p>
        </p:txBody>
      </p:sp>
      <p:sp>
        <p:nvSpPr>
          <p:cNvPr id="10" name="文本框 9"/>
          <p:cNvSpPr txBox="1"/>
          <p:nvPr/>
        </p:nvSpPr>
        <p:spPr>
          <a:xfrm>
            <a:off x="7393940" y="5847715"/>
            <a:ext cx="3857625" cy="368300"/>
          </a:xfrm>
          <a:prstGeom prst="rect">
            <a:avLst/>
          </a:prstGeom>
          <a:noFill/>
        </p:spPr>
        <p:txBody>
          <a:bodyPr wrap="square" rtlCol="0">
            <a:spAutoFit/>
          </a:bodyPr>
          <a:p>
            <a:r>
              <a:rPr lang="zh-CN" altLang="en-US" dirty="0">
                <a:solidFill>
                  <a:srgbClr val="FF0000"/>
                </a:solidFill>
                <a:latin typeface="黑体" panose="02010609060101010101" charset="-122"/>
                <a:ea typeface="黑体" panose="02010609060101010101" charset="-122"/>
                <a:cs typeface="黑体" panose="02010609060101010101" charset="-122"/>
                <a:sym typeface="+mn-ea"/>
              </a:rPr>
              <a:t>点击删除图标即可实现删除功能。</a:t>
            </a:r>
            <a:endParaRPr lang="zh-CN" altLang="en-US" dirty="0">
              <a:solidFill>
                <a:srgbClr val="FF0000"/>
              </a:solidFill>
              <a:latin typeface="黑体" panose="02010609060101010101" charset="-122"/>
              <a:ea typeface="黑体" panose="02010609060101010101" charset="-122"/>
              <a:cs typeface="黑体" panose="02010609060101010101" charset="-122"/>
              <a:sym typeface="+mn-ea"/>
            </a:endParaRPr>
          </a:p>
        </p:txBody>
      </p:sp>
      <p:sp>
        <p:nvSpPr>
          <p:cNvPr id="8" name="文本框 7"/>
          <p:cNvSpPr txBox="1"/>
          <p:nvPr/>
        </p:nvSpPr>
        <p:spPr>
          <a:xfrm>
            <a:off x="4311015" y="2725420"/>
            <a:ext cx="3857625" cy="645160"/>
          </a:xfrm>
          <a:prstGeom prst="rect">
            <a:avLst/>
          </a:prstGeom>
          <a:noFill/>
        </p:spPr>
        <p:txBody>
          <a:bodyPr wrap="square" rtlCol="0">
            <a:spAutoFit/>
          </a:bodyPr>
          <a:p>
            <a:r>
              <a:rPr lang="zh-CN" altLang="en-US" dirty="0">
                <a:solidFill>
                  <a:srgbClr val="FF0000"/>
                </a:solidFill>
                <a:latin typeface="黑体" panose="02010609060101010101" charset="-122"/>
                <a:ea typeface="黑体" panose="02010609060101010101" charset="-122"/>
                <a:cs typeface="黑体" panose="02010609060101010101" charset="-122"/>
                <a:sym typeface="+mn-ea"/>
              </a:rPr>
              <a:t>通过评论</a:t>
            </a:r>
            <a:r>
              <a:rPr lang="en-US" altLang="zh-CN" dirty="0">
                <a:solidFill>
                  <a:srgbClr val="FF0000"/>
                </a:solidFill>
                <a:latin typeface="黑体" panose="02010609060101010101" charset="-122"/>
                <a:ea typeface="黑体" panose="02010609060101010101" charset="-122"/>
                <a:cs typeface="黑体" panose="02010609060101010101" charset="-122"/>
                <a:sym typeface="+mn-ea"/>
              </a:rPr>
              <a:t>id</a:t>
            </a:r>
            <a:r>
              <a:rPr lang="zh-CN" altLang="en-US" dirty="0">
                <a:solidFill>
                  <a:srgbClr val="FF0000"/>
                </a:solidFill>
                <a:latin typeface="黑体" panose="02010609060101010101" charset="-122"/>
                <a:ea typeface="黑体" panose="02010609060101010101" charset="-122"/>
                <a:cs typeface="黑体" panose="02010609060101010101" charset="-122"/>
                <a:sym typeface="+mn-ea"/>
              </a:rPr>
              <a:t>、用户id、用户名、评论内容等进行检索。</a:t>
            </a:r>
            <a:endParaRPr lang="zh-CN" altLang="en-US" dirty="0">
              <a:solidFill>
                <a:srgbClr val="FF0000"/>
              </a:solidFill>
              <a:latin typeface="黑体" panose="02010609060101010101" charset="-122"/>
              <a:ea typeface="黑体" panose="02010609060101010101" charset="-122"/>
              <a:cs typeface="黑体" panose="02010609060101010101" charset="-122"/>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稻壳儿原创设计师【幻雨工作室】_12"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128770" y="554355"/>
            <a:ext cx="6774815" cy="706755"/>
          </a:xfrm>
          <a:prstGeom prst="rect">
            <a:avLst/>
          </a:prstGeom>
        </p:spPr>
        <p:txBody>
          <a:bodyPr wrap="square">
            <a:spAutoFit/>
          </a:bodyPr>
          <a:p>
            <a:pPr fontAlgn="auto">
              <a:lnSpc>
                <a:spcPct val="100000"/>
              </a:lnSpc>
            </a:pPr>
            <a:r>
              <a:rPr lang="zh-CN" altLang="en-US" sz="2000" dirty="0">
                <a:latin typeface="黑体" panose="02010609060101010101" charset="-122"/>
                <a:ea typeface="黑体" panose="02010609060101010101" charset="-122"/>
                <a:cs typeface="黑体" panose="02010609060101010101" charset="-122"/>
                <a:sym typeface="+mn-ea"/>
              </a:rPr>
              <a:t>点击左侧栏“留言</a:t>
            </a:r>
            <a:r>
              <a:rPr lang="zh-CN" altLang="en-US" sz="2000" dirty="0">
                <a:latin typeface="黑体" panose="02010609060101010101" charset="-122"/>
                <a:ea typeface="黑体" panose="02010609060101010101" charset="-122"/>
                <a:cs typeface="黑体" panose="02010609060101010101" charset="-122"/>
                <a:sym typeface="+mn-ea"/>
              </a:rPr>
              <a:t>管理”选项进入，管理系统内所有用户的留言，实现查看和删除功能</a:t>
            </a:r>
            <a:endParaRPr lang="zh-CN" altLang="en-US" sz="2000" dirty="0">
              <a:latin typeface="黑体" panose="02010609060101010101" charset="-122"/>
              <a:ea typeface="黑体" panose="02010609060101010101" charset="-122"/>
              <a:cs typeface="黑体" panose="02010609060101010101" charset="-122"/>
              <a:sym typeface="+mn-ea"/>
            </a:endParaRPr>
          </a:p>
        </p:txBody>
      </p:sp>
      <p:cxnSp>
        <p:nvCxnSpPr>
          <p:cNvPr id="3" name="稻壳儿原创设计师【幻雨工作室】_1"/>
          <p:cNvCxnSpPr/>
          <p:nvPr/>
        </p:nvCxnSpPr>
        <p:spPr>
          <a:xfrm flipH="1" flipV="1">
            <a:off x="1021080" y="1137920"/>
            <a:ext cx="2294890" cy="10795"/>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sp>
        <p:nvSpPr>
          <p:cNvPr id="4" name="稻壳儿原创设计师【幻雨工作室】_3"/>
          <p:cNvSpPr txBox="1"/>
          <p:nvPr/>
        </p:nvSpPr>
        <p:spPr>
          <a:xfrm flipH="1">
            <a:off x="706120" y="382905"/>
            <a:ext cx="3283585" cy="645160"/>
          </a:xfrm>
          <a:prstGeom prst="rect">
            <a:avLst/>
          </a:prstGeom>
          <a:noFill/>
        </p:spPr>
        <p:txBody>
          <a:bodyPr wrap="square" rtlCol="0">
            <a:spAutoFit/>
          </a:bodyPr>
          <a:lstStyle>
            <a:defPPr>
              <a:defRPr lang="zh-CN"/>
            </a:defPPr>
            <a:lvl1pPr algn="ctr" defTabSz="685800">
              <a:defRPr sz="4400">
                <a:solidFill>
                  <a:schemeClr val="accent1"/>
                </a:solidFill>
                <a:latin typeface="微软雅黑" panose="020B0503020204020204" pitchFamily="34" charset="-122"/>
                <a:ea typeface="微软雅黑" panose="020B0503020204020204" pitchFamily="34" charset="-122"/>
              </a:defRPr>
            </a:lvl1pPr>
          </a:lstStyle>
          <a:p>
            <a:pPr algn="l"/>
            <a:r>
              <a:rPr lang="zh-CN" altLang="en-US" sz="3600" dirty="0"/>
              <a:t>论坛留言</a:t>
            </a:r>
            <a:r>
              <a:rPr lang="zh-CN" altLang="en-US" sz="3600" dirty="0"/>
              <a:t>管理</a:t>
            </a:r>
            <a:endParaRPr lang="zh-CN" altLang="en-US" sz="3600" dirty="0"/>
          </a:p>
        </p:txBody>
      </p:sp>
      <p:pic>
        <p:nvPicPr>
          <p:cNvPr id="5" name="图片 4"/>
          <p:cNvPicPr>
            <a:picLocks noChangeAspect="1"/>
          </p:cNvPicPr>
          <p:nvPr/>
        </p:nvPicPr>
        <p:blipFill>
          <a:blip r:embed="rId1"/>
          <a:stretch>
            <a:fillRect/>
          </a:stretch>
        </p:blipFill>
        <p:spPr>
          <a:xfrm>
            <a:off x="1154430" y="1614170"/>
            <a:ext cx="10814050" cy="5080635"/>
          </a:xfrm>
          <a:prstGeom prst="rect">
            <a:avLst/>
          </a:prstGeom>
        </p:spPr>
      </p:pic>
      <p:sp>
        <p:nvSpPr>
          <p:cNvPr id="7" name="文本框 6"/>
          <p:cNvSpPr txBox="1"/>
          <p:nvPr/>
        </p:nvSpPr>
        <p:spPr>
          <a:xfrm>
            <a:off x="7855585" y="5718810"/>
            <a:ext cx="3857625" cy="368300"/>
          </a:xfrm>
          <a:prstGeom prst="rect">
            <a:avLst/>
          </a:prstGeom>
          <a:noFill/>
        </p:spPr>
        <p:txBody>
          <a:bodyPr wrap="square" rtlCol="0">
            <a:spAutoFit/>
          </a:bodyPr>
          <a:p>
            <a:r>
              <a:rPr lang="zh-CN" altLang="en-US" dirty="0">
                <a:solidFill>
                  <a:srgbClr val="FF0000"/>
                </a:solidFill>
                <a:latin typeface="黑体" panose="02010609060101010101" charset="-122"/>
                <a:ea typeface="黑体" panose="02010609060101010101" charset="-122"/>
                <a:cs typeface="黑体" panose="02010609060101010101" charset="-122"/>
                <a:sym typeface="+mn-ea"/>
              </a:rPr>
              <a:t>点击删除图标即可实现删除功能。</a:t>
            </a:r>
            <a:endParaRPr lang="zh-CN" altLang="en-US" dirty="0">
              <a:solidFill>
                <a:srgbClr val="FF0000"/>
              </a:solidFill>
              <a:latin typeface="黑体" panose="02010609060101010101" charset="-122"/>
              <a:ea typeface="黑体" panose="02010609060101010101" charset="-122"/>
              <a:cs typeface="黑体" panose="02010609060101010101" charset="-122"/>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稻壳儿原创设计师【幻雨工作室】_12"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128770" y="554355"/>
            <a:ext cx="6774815" cy="398780"/>
          </a:xfrm>
          <a:prstGeom prst="rect">
            <a:avLst/>
          </a:prstGeom>
        </p:spPr>
        <p:txBody>
          <a:bodyPr wrap="square">
            <a:spAutoFit/>
          </a:bodyPr>
          <a:p>
            <a:pPr fontAlgn="auto">
              <a:lnSpc>
                <a:spcPct val="100000"/>
              </a:lnSpc>
            </a:pPr>
            <a:r>
              <a:rPr lang="zh-CN" altLang="en-US" sz="2000" dirty="0">
                <a:latin typeface="黑体" panose="02010609060101010101" charset="-122"/>
                <a:ea typeface="黑体" panose="02010609060101010101" charset="-122"/>
                <a:cs typeface="黑体" panose="02010609060101010101" charset="-122"/>
                <a:sym typeface="+mn-ea"/>
              </a:rPr>
              <a:t>管理员端可以对文章、留言等信息进行编辑</a:t>
            </a:r>
            <a:endParaRPr lang="zh-CN" altLang="en-US" sz="2000" dirty="0">
              <a:latin typeface="黑体" panose="02010609060101010101" charset="-122"/>
              <a:ea typeface="黑体" panose="02010609060101010101" charset="-122"/>
              <a:cs typeface="黑体" panose="02010609060101010101" charset="-122"/>
              <a:sym typeface="+mn-ea"/>
            </a:endParaRPr>
          </a:p>
        </p:txBody>
      </p:sp>
      <p:cxnSp>
        <p:nvCxnSpPr>
          <p:cNvPr id="3" name="稻壳儿原创设计师【幻雨工作室】_1"/>
          <p:cNvCxnSpPr/>
          <p:nvPr/>
        </p:nvCxnSpPr>
        <p:spPr>
          <a:xfrm flipH="1" flipV="1">
            <a:off x="938530" y="1127125"/>
            <a:ext cx="1384935" cy="635"/>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sp>
        <p:nvSpPr>
          <p:cNvPr id="4" name="稻壳儿原创设计师【幻雨工作室】_3"/>
          <p:cNvSpPr txBox="1"/>
          <p:nvPr/>
        </p:nvSpPr>
        <p:spPr>
          <a:xfrm flipH="1">
            <a:off x="706120" y="372110"/>
            <a:ext cx="3283585" cy="645160"/>
          </a:xfrm>
          <a:prstGeom prst="rect">
            <a:avLst/>
          </a:prstGeom>
          <a:noFill/>
        </p:spPr>
        <p:txBody>
          <a:bodyPr wrap="square" rtlCol="0">
            <a:spAutoFit/>
          </a:bodyPr>
          <a:lstStyle>
            <a:defPPr>
              <a:defRPr lang="zh-CN"/>
            </a:defPPr>
            <a:lvl1pPr algn="ctr" defTabSz="685800">
              <a:defRPr sz="4400">
                <a:solidFill>
                  <a:schemeClr val="accent1"/>
                </a:solidFill>
                <a:latin typeface="微软雅黑" panose="020B0503020204020204" pitchFamily="34" charset="-122"/>
                <a:ea typeface="微软雅黑" panose="020B0503020204020204" pitchFamily="34" charset="-122"/>
              </a:defRPr>
            </a:lvl1pPr>
          </a:lstStyle>
          <a:p>
            <a:pPr algn="l"/>
            <a:r>
              <a:rPr lang="zh-CN" altLang="en-US" sz="3600" dirty="0"/>
              <a:t>更新操作</a:t>
            </a:r>
            <a:endParaRPr lang="zh-CN" altLang="en-US" sz="3600" dirty="0"/>
          </a:p>
        </p:txBody>
      </p:sp>
      <p:pic>
        <p:nvPicPr>
          <p:cNvPr id="2" name="图片 1"/>
          <p:cNvPicPr>
            <a:picLocks noChangeAspect="1"/>
          </p:cNvPicPr>
          <p:nvPr/>
        </p:nvPicPr>
        <p:blipFill>
          <a:blip r:embed="rId1"/>
          <a:srcRect l="17537" r="51980"/>
          <a:stretch>
            <a:fillRect/>
          </a:stretch>
        </p:blipFill>
        <p:spPr>
          <a:xfrm>
            <a:off x="3462020" y="1565275"/>
            <a:ext cx="3093720" cy="4767580"/>
          </a:xfrm>
          <a:prstGeom prst="rect">
            <a:avLst/>
          </a:prstGeom>
        </p:spPr>
      </p:pic>
      <p:pic>
        <p:nvPicPr>
          <p:cNvPr id="8" name="图片 7"/>
          <p:cNvPicPr>
            <a:picLocks noChangeAspect="1"/>
          </p:cNvPicPr>
          <p:nvPr/>
        </p:nvPicPr>
        <p:blipFill>
          <a:blip r:embed="rId2"/>
          <a:srcRect l="18641" r="54777"/>
          <a:stretch>
            <a:fillRect/>
          </a:stretch>
        </p:blipFill>
        <p:spPr>
          <a:xfrm>
            <a:off x="7110095" y="1565275"/>
            <a:ext cx="2752725" cy="4832985"/>
          </a:xfrm>
          <a:prstGeom prst="rect">
            <a:avLst/>
          </a:prstGeom>
        </p:spPr>
      </p:pic>
      <p:sp>
        <p:nvSpPr>
          <p:cNvPr id="9" name="文本框 8"/>
          <p:cNvSpPr txBox="1"/>
          <p:nvPr/>
        </p:nvSpPr>
        <p:spPr>
          <a:xfrm>
            <a:off x="4294505" y="4250055"/>
            <a:ext cx="3857625" cy="368300"/>
          </a:xfrm>
          <a:prstGeom prst="rect">
            <a:avLst/>
          </a:prstGeom>
          <a:noFill/>
        </p:spPr>
        <p:txBody>
          <a:bodyPr wrap="square" rtlCol="0">
            <a:spAutoFit/>
          </a:bodyPr>
          <a:p>
            <a:r>
              <a:rPr lang="zh-CN" altLang="en-US" dirty="0">
                <a:solidFill>
                  <a:srgbClr val="FF0000"/>
                </a:solidFill>
                <a:latin typeface="黑体" panose="02010609060101010101" charset="-122"/>
                <a:ea typeface="黑体" panose="02010609060101010101" charset="-122"/>
                <a:cs typeface="黑体" panose="02010609060101010101" charset="-122"/>
                <a:sym typeface="+mn-ea"/>
              </a:rPr>
              <a:t>编辑留言</a:t>
            </a:r>
            <a:endParaRPr lang="zh-CN" altLang="en-US" dirty="0">
              <a:solidFill>
                <a:srgbClr val="FF0000"/>
              </a:solidFill>
              <a:latin typeface="黑体" panose="02010609060101010101" charset="-122"/>
              <a:ea typeface="黑体" panose="02010609060101010101" charset="-122"/>
              <a:cs typeface="黑体" panose="02010609060101010101" charset="-122"/>
              <a:sym typeface="+mn-ea"/>
            </a:endParaRPr>
          </a:p>
        </p:txBody>
      </p:sp>
      <p:sp>
        <p:nvSpPr>
          <p:cNvPr id="11" name="文本框 10"/>
          <p:cNvSpPr txBox="1"/>
          <p:nvPr/>
        </p:nvSpPr>
        <p:spPr>
          <a:xfrm>
            <a:off x="7766685" y="4387850"/>
            <a:ext cx="3857625" cy="368300"/>
          </a:xfrm>
          <a:prstGeom prst="rect">
            <a:avLst/>
          </a:prstGeom>
          <a:noFill/>
        </p:spPr>
        <p:txBody>
          <a:bodyPr wrap="square" rtlCol="0">
            <a:spAutoFit/>
          </a:bodyPr>
          <a:p>
            <a:r>
              <a:rPr lang="zh-CN" altLang="en-US" dirty="0">
                <a:solidFill>
                  <a:srgbClr val="FF0000"/>
                </a:solidFill>
                <a:latin typeface="黑体" panose="02010609060101010101" charset="-122"/>
                <a:ea typeface="黑体" panose="02010609060101010101" charset="-122"/>
                <a:cs typeface="黑体" panose="02010609060101010101" charset="-122"/>
                <a:sym typeface="+mn-ea"/>
              </a:rPr>
              <a:t>编辑文章正文</a:t>
            </a:r>
            <a:endParaRPr lang="zh-CN" altLang="en-US" dirty="0">
              <a:solidFill>
                <a:srgbClr val="FF0000"/>
              </a:solidFill>
              <a:latin typeface="黑体" panose="02010609060101010101" charset="-122"/>
              <a:ea typeface="黑体" panose="02010609060101010101" charset="-122"/>
              <a:cs typeface="黑体" panose="02010609060101010101" charset="-122"/>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17" name="稻壳儿原创设计师【幻雨工作室】_1"/>
          <p:cNvSpPr txBox="1"/>
          <p:nvPr/>
        </p:nvSpPr>
        <p:spPr>
          <a:xfrm>
            <a:off x="1303583" y="3242749"/>
            <a:ext cx="7668967" cy="1106805"/>
          </a:xfrm>
          <a:prstGeom prst="rect">
            <a:avLst/>
          </a:prstGeom>
          <a:noFill/>
        </p:spPr>
        <p:txBody>
          <a:bodyPr wrap="square" rtlCol="0">
            <a:spAutoFit/>
          </a:bodyPr>
          <a:lstStyle>
            <a:defPPr>
              <a:defRPr lang="zh-CN"/>
            </a:defPPr>
            <a:lvl1pPr>
              <a:defRPr sz="6600">
                <a:solidFill>
                  <a:schemeClr val="accent1"/>
                </a:solidFill>
                <a:latin typeface="微软雅黑" panose="020B0503020204020204" pitchFamily="34" charset="-122"/>
                <a:ea typeface="微软雅黑" panose="020B0503020204020204" pitchFamily="34" charset="-122"/>
              </a:defRPr>
            </a:lvl1pPr>
          </a:lstStyle>
          <a:p>
            <a:r>
              <a:rPr lang="zh-CN" altLang="en-US" dirty="0"/>
              <a:t>感谢观看</a:t>
            </a:r>
            <a:endParaRPr lang="zh-CN" altLang="en-US" dirty="0"/>
          </a:p>
        </p:txBody>
      </p:sp>
      <p:sp>
        <p:nvSpPr>
          <p:cNvPr id="18" name="稻壳儿原创设计师【幻雨工作室】_2"/>
          <p:cNvSpPr/>
          <p:nvPr/>
        </p:nvSpPr>
        <p:spPr>
          <a:xfrm>
            <a:off x="1303583" y="4391588"/>
            <a:ext cx="7668967" cy="521970"/>
          </a:xfrm>
          <a:prstGeom prst="rect">
            <a:avLst/>
          </a:prstGeom>
        </p:spPr>
        <p:txBody>
          <a:bodyPr wrap="square">
            <a:spAutoFit/>
          </a:bodyPr>
          <a:lstStyle/>
          <a:p>
            <a:r>
              <a:rPr lang="en-US" altLang="zh-CN" sz="2800" dirty="0">
                <a:solidFill>
                  <a:schemeClr val="tx1">
                    <a:lumMod val="65000"/>
                    <a:lumOff val="35000"/>
                  </a:schemeClr>
                </a:solidFill>
                <a:latin typeface="Arial" panose="020B0604020202020204" pitchFamily="34" charset="0"/>
                <a:cs typeface="Arial" panose="020B0604020202020204" pitchFamily="34" charset="0"/>
              </a:rPr>
              <a:t>Thanks for watching</a:t>
            </a:r>
            <a:r>
              <a:rPr lang="zh-CN" sz="2800" dirty="0">
                <a:solidFill>
                  <a:schemeClr val="tx1">
                    <a:lumMod val="65000"/>
                    <a:lumOff val="35000"/>
                  </a:schemeClr>
                </a:solidFill>
                <a:latin typeface="Arial" panose="020B0604020202020204" pitchFamily="34" charset="0"/>
                <a:cs typeface="Arial" panose="020B0604020202020204" pitchFamily="34" charset="0"/>
              </a:rPr>
              <a:t>！</a:t>
            </a:r>
            <a:endParaRPr lang="zh-CN" sz="28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19" name="稻壳儿原创设计师【幻雨工作室】_3"/>
          <p:cNvSpPr txBox="1"/>
          <p:nvPr/>
        </p:nvSpPr>
        <p:spPr>
          <a:xfrm>
            <a:off x="1553680" y="4959192"/>
            <a:ext cx="2672080" cy="521970"/>
          </a:xfrm>
          <a:prstGeom prst="rect">
            <a:avLst/>
          </a:prstGeom>
          <a:noFill/>
        </p:spPr>
        <p:txBody>
          <a:bodyPr wrap="none" rtlCol="0">
            <a:spAutoFit/>
          </a:bodyPr>
          <a:lstStyle/>
          <a:p>
            <a:pPr algn="ctr"/>
            <a:r>
              <a:rPr lang="zh-CN" altLang="en-US" sz="2800" dirty="0">
                <a:solidFill>
                  <a:schemeClr val="accent1"/>
                </a:solidFill>
                <a:latin typeface="微软雅黑" panose="020B0503020204020204" pitchFamily="34" charset="-122"/>
                <a:ea typeface="微软雅黑" panose="020B0503020204020204" pitchFamily="34" charset="-122"/>
                <a:cs typeface="+mn-ea"/>
                <a:sym typeface="+mn-lt"/>
              </a:rPr>
              <a:t>互联网巨头小组</a:t>
            </a:r>
            <a:endParaRPr lang="zh-CN" altLang="en-US" sz="2800" dirty="0">
              <a:solidFill>
                <a:schemeClr val="accent1"/>
              </a:solidFill>
              <a:latin typeface="微软雅黑" panose="020B0503020204020204" pitchFamily="34" charset="-122"/>
              <a:ea typeface="微软雅黑" panose="020B0503020204020204" pitchFamily="34" charset="-122"/>
              <a:cs typeface="+mn-ea"/>
              <a:sym typeface="+mn-lt"/>
            </a:endParaRPr>
          </a:p>
        </p:txBody>
      </p:sp>
      <p:cxnSp>
        <p:nvCxnSpPr>
          <p:cNvPr id="20" name="稻壳儿原创设计师【幻雨工作室】_4"/>
          <p:cNvCxnSpPr/>
          <p:nvPr/>
        </p:nvCxnSpPr>
        <p:spPr>
          <a:xfrm>
            <a:off x="1415922" y="2552274"/>
            <a:ext cx="1473798" cy="0"/>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cxnSp>
        <p:nvCxnSpPr>
          <p:cNvPr id="21" name="稻壳儿原创设计师【幻雨工作室】_5"/>
          <p:cNvCxnSpPr/>
          <p:nvPr/>
        </p:nvCxnSpPr>
        <p:spPr>
          <a:xfrm>
            <a:off x="1415922" y="2841685"/>
            <a:ext cx="1473798" cy="0"/>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sp>
        <p:nvSpPr>
          <p:cNvPr id="9" name="稻壳儿原创设计师【幻雨工作室】_6"/>
          <p:cNvSpPr/>
          <p:nvPr/>
        </p:nvSpPr>
        <p:spPr>
          <a:xfrm>
            <a:off x="9430611" y="915218"/>
            <a:ext cx="1835819" cy="1198880"/>
          </a:xfrm>
          <a:prstGeom prst="rect">
            <a:avLst/>
          </a:prstGeom>
          <a:noFill/>
        </p:spPr>
        <p:txBody>
          <a:bodyPr wrap="square" rtlCol="0">
            <a:spAutoFit/>
          </a:bodyPr>
          <a:lstStyle/>
          <a:p>
            <a:pPr algn="r"/>
            <a:r>
              <a:rPr lang="en-US" altLang="zh-CN" sz="3600" dirty="0">
                <a:solidFill>
                  <a:schemeClr val="accent1"/>
                </a:solidFill>
                <a:latin typeface="微软雅黑" panose="020B0503020204020204" pitchFamily="34" charset="-122"/>
                <a:ea typeface="微软雅黑" panose="020B0503020204020204" pitchFamily="34" charset="-122"/>
              </a:rPr>
              <a:t>THANKYOU</a:t>
            </a:r>
            <a:endParaRPr lang="en-US" altLang="zh-CN" sz="360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5" name="稻壳儿原创设计师【幻雨工作室】_1"/>
          <p:cNvSpPr txBox="1"/>
          <p:nvPr/>
        </p:nvSpPr>
        <p:spPr>
          <a:xfrm flipH="1">
            <a:off x="1314450" y="3950335"/>
            <a:ext cx="3274695" cy="922020"/>
          </a:xfrm>
          <a:prstGeom prst="rect">
            <a:avLst/>
          </a:prstGeom>
          <a:noFill/>
        </p:spPr>
        <p:txBody>
          <a:bodyPr wrap="square" rtlCol="0">
            <a:spAutoFit/>
          </a:bodyPr>
          <a:lstStyle>
            <a:defPPr>
              <a:defRPr lang="zh-CN"/>
            </a:defPPr>
            <a:lvl1pPr algn="ctr" defTabSz="685800">
              <a:defRPr sz="4400">
                <a:solidFill>
                  <a:schemeClr val="accent1"/>
                </a:solidFill>
                <a:latin typeface="微软雅黑" panose="020B0503020204020204" pitchFamily="34" charset="-122"/>
                <a:ea typeface="微软雅黑" panose="020B0503020204020204" pitchFamily="34" charset="-122"/>
              </a:defRPr>
            </a:lvl1pPr>
          </a:lstStyle>
          <a:p>
            <a:pPr defTabSz="685800">
              <a:defRPr/>
            </a:pPr>
            <a:r>
              <a:rPr lang="zh-CN" altLang="en-US" sz="5400" dirty="0">
                <a:sym typeface="+mn-ea"/>
              </a:rPr>
              <a:t>小组分工</a:t>
            </a:r>
            <a:endParaRPr lang="zh-CN" altLang="en-US" sz="5400" dirty="0"/>
          </a:p>
        </p:txBody>
      </p:sp>
      <p:sp>
        <p:nvSpPr>
          <p:cNvPr id="36" name="稻壳儿原创设计师【幻雨工作室】_2"/>
          <p:cNvSpPr/>
          <p:nvPr/>
        </p:nvSpPr>
        <p:spPr>
          <a:xfrm flipH="1">
            <a:off x="1375275" y="4978602"/>
            <a:ext cx="3152775" cy="460375"/>
          </a:xfrm>
          <a:prstGeom prst="rect">
            <a:avLst/>
          </a:prstGeom>
        </p:spPr>
        <p:txBody>
          <a:bodyPr wrap="none">
            <a:spAutoFit/>
          </a:bodyPr>
          <a:lstStyle/>
          <a:p>
            <a:r>
              <a:rPr lang="en-US" altLang="zh-CN" sz="2400" dirty="0">
                <a:solidFill>
                  <a:schemeClr val="accent1"/>
                </a:solidFill>
                <a:latin typeface="微软雅黑" panose="020B0503020204020204" pitchFamily="34" charset="-122"/>
                <a:ea typeface="微软雅黑" panose="020B0503020204020204" pitchFamily="34" charset="-122"/>
              </a:rPr>
              <a:t>Team </a:t>
            </a:r>
            <a:r>
              <a:rPr lang="zh-CN" altLang="en-US" sz="2400" dirty="0">
                <a:solidFill>
                  <a:schemeClr val="accent1"/>
                </a:solidFill>
                <a:latin typeface="微软雅黑" panose="020B0503020204020204" pitchFamily="34" charset="-122"/>
                <a:ea typeface="微软雅黑" panose="020B0503020204020204" pitchFamily="34" charset="-122"/>
              </a:rPr>
              <a:t>work overview</a:t>
            </a:r>
            <a:endParaRPr lang="zh-CN" altLang="en-US" sz="2400" dirty="0">
              <a:solidFill>
                <a:schemeClr val="accent1"/>
              </a:solidFill>
              <a:latin typeface="微软雅黑" panose="020B0503020204020204" pitchFamily="34" charset="-122"/>
              <a:ea typeface="微软雅黑" panose="020B0503020204020204" pitchFamily="34" charset="-122"/>
            </a:endParaRPr>
          </a:p>
        </p:txBody>
      </p:sp>
      <p:cxnSp>
        <p:nvCxnSpPr>
          <p:cNvPr id="37" name="稻壳儿原创设计师【幻雨工作室】_3"/>
          <p:cNvCxnSpPr/>
          <p:nvPr/>
        </p:nvCxnSpPr>
        <p:spPr>
          <a:xfrm flipH="1">
            <a:off x="1477246" y="3378342"/>
            <a:ext cx="1473798" cy="0"/>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cxnSp>
        <p:nvCxnSpPr>
          <p:cNvPr id="38" name="稻壳儿原创设计师【幻雨工作室】_4"/>
          <p:cNvCxnSpPr/>
          <p:nvPr/>
        </p:nvCxnSpPr>
        <p:spPr>
          <a:xfrm flipH="1">
            <a:off x="1477246" y="3604253"/>
            <a:ext cx="1473798" cy="0"/>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sp>
        <p:nvSpPr>
          <p:cNvPr id="39" name="稻壳儿原创设计师【幻雨工作室】_5"/>
          <p:cNvSpPr txBox="1"/>
          <p:nvPr/>
        </p:nvSpPr>
        <p:spPr>
          <a:xfrm>
            <a:off x="8281771" y="1045663"/>
            <a:ext cx="2645680" cy="1200329"/>
          </a:xfrm>
          <a:prstGeom prst="rect">
            <a:avLst/>
          </a:prstGeom>
          <a:noFill/>
        </p:spPr>
        <p:txBody>
          <a:bodyPr wrap="square" rtlCol="0">
            <a:spAutoFit/>
          </a:bodyPr>
          <a:lstStyle/>
          <a:p>
            <a:pPr algn="r"/>
            <a:r>
              <a:rPr lang="en-US" altLang="zh-CN" sz="3600" dirty="0">
                <a:solidFill>
                  <a:schemeClr val="accent1"/>
                </a:solidFill>
                <a:latin typeface="微软雅黑" panose="020B0503020204020204" pitchFamily="34" charset="-122"/>
                <a:ea typeface="微软雅黑" panose="020B0503020204020204" pitchFamily="34" charset="-122"/>
                <a:sym typeface="思源黑体 CN Normal" panose="020B0400000000000000" pitchFamily="34" charset="-122"/>
              </a:rPr>
              <a:t>PART</a:t>
            </a:r>
            <a:endParaRPr lang="en-US" altLang="zh-CN" sz="3600" dirty="0">
              <a:solidFill>
                <a:schemeClr val="accent1"/>
              </a:solidFill>
              <a:latin typeface="微软雅黑" panose="020B0503020204020204" pitchFamily="34" charset="-122"/>
              <a:ea typeface="微软雅黑" panose="020B0503020204020204" pitchFamily="34" charset="-122"/>
              <a:sym typeface="思源黑体 CN Normal" panose="020B0400000000000000" pitchFamily="34" charset="-122"/>
            </a:endParaRPr>
          </a:p>
          <a:p>
            <a:pPr algn="r"/>
            <a:r>
              <a:rPr lang="en-US" altLang="zh-CN" sz="3600" dirty="0">
                <a:solidFill>
                  <a:schemeClr val="accent1"/>
                </a:solidFill>
                <a:latin typeface="微软雅黑" panose="020B0503020204020204" pitchFamily="34" charset="-122"/>
                <a:ea typeface="微软雅黑" panose="020B0503020204020204" pitchFamily="34" charset="-122"/>
                <a:sym typeface="思源黑体 CN Normal" panose="020B0400000000000000" pitchFamily="34" charset="-122"/>
              </a:rPr>
              <a:t>ONE</a:t>
            </a:r>
            <a:endParaRPr lang="zh-CN" altLang="en-US" sz="3600" dirty="0">
              <a:solidFill>
                <a:schemeClr val="accent1"/>
              </a:solidFill>
              <a:latin typeface="微软雅黑" panose="020B0503020204020204" pitchFamily="34" charset="-122"/>
              <a:ea typeface="微软雅黑" panose="020B0503020204020204" pitchFamily="34" charset="-122"/>
              <a:sym typeface="思源黑体 CN Normal" panose="020B0400000000000000"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cxnSp>
        <p:nvCxnSpPr>
          <p:cNvPr id="7" name="稻壳儿原创设计师【幻雨工作室】_1"/>
          <p:cNvCxnSpPr/>
          <p:nvPr/>
        </p:nvCxnSpPr>
        <p:spPr>
          <a:xfrm flipH="1">
            <a:off x="10121053" y="802048"/>
            <a:ext cx="1473798" cy="0"/>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cxnSp>
        <p:nvCxnSpPr>
          <p:cNvPr id="8" name="稻壳儿原创设计师【幻雨工作室】_2"/>
          <p:cNvCxnSpPr/>
          <p:nvPr/>
        </p:nvCxnSpPr>
        <p:spPr>
          <a:xfrm flipH="1">
            <a:off x="10121053" y="1027959"/>
            <a:ext cx="1473798" cy="0"/>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sp>
        <p:nvSpPr>
          <p:cNvPr id="9" name="稻壳儿原创设计师【幻雨工作室】_3"/>
          <p:cNvSpPr txBox="1"/>
          <p:nvPr/>
        </p:nvSpPr>
        <p:spPr>
          <a:xfrm flipH="1">
            <a:off x="502972" y="591838"/>
            <a:ext cx="3208416" cy="645160"/>
          </a:xfrm>
          <a:prstGeom prst="rect">
            <a:avLst/>
          </a:prstGeom>
          <a:noFill/>
        </p:spPr>
        <p:txBody>
          <a:bodyPr wrap="square" rtlCol="0">
            <a:spAutoFit/>
          </a:bodyPr>
          <a:lstStyle>
            <a:defPPr>
              <a:defRPr lang="zh-CN"/>
            </a:defPPr>
            <a:lvl1pPr algn="ctr" defTabSz="685800">
              <a:defRPr sz="4400">
                <a:solidFill>
                  <a:schemeClr val="accent1"/>
                </a:solidFill>
                <a:latin typeface="微软雅黑" panose="020B0503020204020204" pitchFamily="34" charset="-122"/>
                <a:ea typeface="微软雅黑" panose="020B0503020204020204" pitchFamily="34" charset="-122"/>
              </a:defRPr>
            </a:lvl1pPr>
          </a:lstStyle>
          <a:p>
            <a:pPr algn="l"/>
            <a:r>
              <a:rPr lang="zh-CN" altLang="en-US" sz="3600" dirty="0"/>
              <a:t>小组分工</a:t>
            </a:r>
            <a:endParaRPr lang="zh-CN" altLang="en-US" sz="3600" dirty="0"/>
          </a:p>
        </p:txBody>
      </p:sp>
      <p:sp>
        <p:nvSpPr>
          <p:cNvPr id="10" name="稻壳儿原创设计师【幻雨工作室】_4"/>
          <p:cNvSpPr/>
          <p:nvPr/>
        </p:nvSpPr>
        <p:spPr>
          <a:xfrm flipH="1">
            <a:off x="502972" y="1242719"/>
            <a:ext cx="2215991" cy="307777"/>
          </a:xfrm>
          <a:prstGeom prst="rect">
            <a:avLst/>
          </a:prstGeom>
        </p:spPr>
        <p:txBody>
          <a:bodyPr wrap="none">
            <a:spAutoFit/>
          </a:bodyPr>
          <a:lstStyle/>
          <a:p>
            <a:r>
              <a:rPr lang="zh-CN" altLang="en-US" sz="1400" dirty="0">
                <a:solidFill>
                  <a:schemeClr val="accent1"/>
                </a:solidFill>
                <a:latin typeface="微软雅黑" panose="020B0503020204020204" pitchFamily="34" charset="-122"/>
                <a:ea typeface="微软雅黑" panose="020B0503020204020204" pitchFamily="34" charset="-122"/>
              </a:rPr>
              <a:t>Personal work overview</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35" name="稻壳儿原创设计师【幻雨工作室】_10"/>
          <p:cNvSpPr/>
          <p:nvPr/>
        </p:nvSpPr>
        <p:spPr>
          <a:xfrm flipV="1">
            <a:off x="721995" y="1960245"/>
            <a:ext cx="307975" cy="401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稻壳儿原创设计师【幻雨工作室】_12"/>
          <p:cNvSpPr/>
          <p:nvPr/>
        </p:nvSpPr>
        <p:spPr>
          <a:xfrm>
            <a:off x="6770370" y="3978910"/>
            <a:ext cx="180340" cy="1515110"/>
          </a:xfrm>
          <a:prstGeom prst="rect">
            <a:avLst/>
          </a:prstGeom>
          <a:solidFill>
            <a:schemeClr val="accent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p>
            <a:pPr algn="ctr"/>
            <a:endParaRPr lang="en-US" altLang="zh-CN" sz="1200" dirty="0">
              <a:solidFill>
                <a:schemeClr val="tx1"/>
              </a:solidFill>
              <a:latin typeface="Arial" panose="020B0604020202020204" pitchFamily="34" charset="0"/>
              <a:cs typeface="Arial" panose="020B0604020202020204" pitchFamily="34" charset="0"/>
              <a:sym typeface="Calibri" panose="020F0502020204030204" pitchFamily="34" charset="0"/>
            </a:endParaRPr>
          </a:p>
        </p:txBody>
      </p:sp>
      <p:sp>
        <p:nvSpPr>
          <p:cNvPr id="100" name="文本框 99"/>
          <p:cNvSpPr txBox="1"/>
          <p:nvPr/>
        </p:nvSpPr>
        <p:spPr>
          <a:xfrm>
            <a:off x="1278255" y="1881188"/>
            <a:ext cx="5080000" cy="3784600"/>
          </a:xfrm>
          <a:prstGeom prst="rect">
            <a:avLst/>
          </a:prstGeom>
          <a:noFill/>
          <a:ln w="9525">
            <a:noFill/>
          </a:ln>
        </p:spPr>
        <p:txBody>
          <a:bodyPr>
            <a:spAutoFit/>
            <a:scene3d>
              <a:camera prst="orthographicFront"/>
              <a:lightRig rig="soft" dir="t">
                <a:rot lat="0" lon="0" rev="15600000"/>
              </a:lightRig>
            </a:scene3d>
            <a:sp3d extrusionH="57150" prstMaterial="softEdge">
              <a:bevelT w="25400" h="38100"/>
            </a:sp3d>
          </a:bodyPr>
          <a:p>
            <a:pPr indent="0"/>
            <a:r>
              <a:rPr lang="zh-CN" sz="2400" b="0">
                <a:solidFill>
                  <a:schemeClr val="accent4"/>
                </a:solidFill>
                <a:effectLst/>
                <a:latin typeface="Arial" panose="020B0604020202020204" pitchFamily="34" charset="0"/>
                <a:ea typeface="宋体" panose="02010600030101010101" pitchFamily="2" charset="-122"/>
              </a:rPr>
              <a:t>前期主题讨论：所有人数据库设计：刘旭博、马思远前后台各模块的分工如下：前台模板调试：王文蕊、马思远前台弹幕模块：王文蕊、马思远前台地图及其首页文章模块：赵一林前台文章发布与评论模块：刘旭博、赵一林前台留言模块：刘旭博、王文蕊后台模块：刘旭博</a:t>
            </a:r>
            <a:endParaRPr lang="zh-CN" altLang="en-US" sz="2400" b="0">
              <a:solidFill>
                <a:schemeClr val="accent4"/>
              </a:solidFill>
              <a:effectLst/>
              <a:latin typeface="Arial" panose="020B0604020202020204" pitchFamily="34" charset="0"/>
              <a:ea typeface="宋体" panose="02010600030101010101" pitchFamily="2" charset="-122"/>
            </a:endParaRPr>
          </a:p>
        </p:txBody>
      </p:sp>
      <p:sp>
        <p:nvSpPr>
          <p:cNvPr id="22" name="文本框 21"/>
          <p:cNvSpPr txBox="1"/>
          <p:nvPr/>
        </p:nvSpPr>
        <p:spPr>
          <a:xfrm>
            <a:off x="7175500" y="4171633"/>
            <a:ext cx="5080000" cy="1322070"/>
          </a:xfrm>
          <a:prstGeom prst="rect">
            <a:avLst/>
          </a:prstGeom>
          <a:noFill/>
          <a:ln w="9525">
            <a:noFill/>
          </a:ln>
        </p:spPr>
        <p:txBody>
          <a:bodyPr>
            <a:spAutoFit/>
            <a:scene3d>
              <a:camera prst="orthographicFront"/>
              <a:lightRig rig="soft" dir="t">
                <a:rot lat="0" lon="0" rev="15600000"/>
              </a:lightRig>
            </a:scene3d>
            <a:sp3d extrusionH="57150" prstMaterial="softEdge">
              <a:bevelT w="25400" h="38100"/>
            </a:sp3d>
          </a:bodyPr>
          <a:p>
            <a:pPr indent="0"/>
            <a:r>
              <a:rPr lang="zh-CN" sz="2000" b="0">
                <a:solidFill>
                  <a:schemeClr val="accent4"/>
                </a:solidFill>
                <a:effectLst/>
                <a:latin typeface="Arial" panose="020B0604020202020204" pitchFamily="34" charset="0"/>
                <a:ea typeface="宋体" panose="02010600030101010101" pitchFamily="2" charset="-122"/>
              </a:rPr>
              <a:t>需求文档，展示</a:t>
            </a:r>
            <a:r>
              <a:rPr lang="en-US" altLang="zh-CN" sz="2000" b="0">
                <a:solidFill>
                  <a:schemeClr val="accent4"/>
                </a:solidFill>
                <a:effectLst/>
                <a:latin typeface="Arial" panose="020B0604020202020204" pitchFamily="34" charset="0"/>
                <a:ea typeface="宋体" panose="02010600030101010101" pitchFamily="2" charset="-122"/>
              </a:rPr>
              <a:t>ppt</a:t>
            </a:r>
            <a:r>
              <a:rPr lang="zh-CN" sz="2000" b="0">
                <a:solidFill>
                  <a:schemeClr val="accent4"/>
                </a:solidFill>
                <a:effectLst/>
                <a:latin typeface="Arial" panose="020B0604020202020204" pitchFamily="34" charset="0"/>
                <a:ea typeface="宋体" panose="02010600030101010101" pitchFamily="2" charset="-122"/>
              </a:rPr>
              <a:t>：王文蕊</a:t>
            </a:r>
            <a:endParaRPr lang="zh-CN" sz="2000" b="0">
              <a:solidFill>
                <a:schemeClr val="accent4"/>
              </a:solidFill>
              <a:effectLst/>
              <a:latin typeface="Arial" panose="020B0604020202020204" pitchFamily="34" charset="0"/>
              <a:ea typeface="宋体" panose="02010600030101010101" pitchFamily="2" charset="-122"/>
            </a:endParaRPr>
          </a:p>
          <a:p>
            <a:pPr indent="0"/>
            <a:r>
              <a:rPr lang="zh-CN" sz="2000" b="0">
                <a:solidFill>
                  <a:schemeClr val="accent4"/>
                </a:solidFill>
                <a:effectLst/>
                <a:latin typeface="Arial" panose="020B0604020202020204" pitchFamily="34" charset="0"/>
                <a:ea typeface="宋体" panose="02010600030101010101" pitchFamily="2" charset="-122"/>
              </a:rPr>
              <a:t>设计文档，</a:t>
            </a:r>
            <a:r>
              <a:rPr lang="zh-CN" sz="2000" b="0">
                <a:solidFill>
                  <a:schemeClr val="accent4"/>
                </a:solidFill>
                <a:effectLst/>
                <a:latin typeface="Arial" panose="020B0604020202020204" pitchFamily="34" charset="0"/>
                <a:ea typeface="宋体" panose="02010600030101010101" pitchFamily="2" charset="-122"/>
              </a:rPr>
              <a:t>部署文档：刘旭博</a:t>
            </a:r>
            <a:endParaRPr lang="zh-CN" sz="2000" b="0">
              <a:solidFill>
                <a:schemeClr val="accent4"/>
              </a:solidFill>
              <a:effectLst/>
              <a:latin typeface="Arial" panose="020B0604020202020204" pitchFamily="34" charset="0"/>
              <a:ea typeface="宋体" panose="02010600030101010101" pitchFamily="2" charset="-122"/>
            </a:endParaRPr>
          </a:p>
          <a:p>
            <a:pPr indent="0"/>
            <a:r>
              <a:rPr lang="zh-CN" sz="2000" b="0">
                <a:solidFill>
                  <a:schemeClr val="accent4"/>
                </a:solidFill>
                <a:effectLst/>
                <a:latin typeface="Arial" panose="020B0604020202020204" pitchFamily="34" charset="0"/>
                <a:ea typeface="宋体" panose="02010600030101010101" pitchFamily="2" charset="-122"/>
              </a:rPr>
              <a:t>用户手册：赵一林、马思远</a:t>
            </a:r>
            <a:endParaRPr lang="zh-CN" sz="2000" b="0">
              <a:solidFill>
                <a:schemeClr val="accent4"/>
              </a:solidFill>
              <a:effectLst/>
              <a:latin typeface="Arial" panose="020B0604020202020204" pitchFamily="34" charset="0"/>
              <a:ea typeface="宋体" panose="02010600030101010101" pitchFamily="2" charset="-122"/>
            </a:endParaRPr>
          </a:p>
          <a:p>
            <a:pPr indent="0"/>
            <a:r>
              <a:rPr lang="zh-CN" sz="2000" b="0">
                <a:solidFill>
                  <a:schemeClr val="accent4"/>
                </a:solidFill>
                <a:effectLst/>
                <a:latin typeface="Arial" panose="020B0604020202020204" pitchFamily="34" charset="0"/>
                <a:ea typeface="宋体" panose="02010600030101010101" pitchFamily="2" charset="-122"/>
              </a:rPr>
              <a:t>实现文档：所有人</a:t>
            </a:r>
            <a:endParaRPr lang="zh-CN" sz="2000" b="0">
              <a:solidFill>
                <a:schemeClr val="accent4"/>
              </a:solidFill>
              <a:effectLst/>
              <a:latin typeface="Arial" panose="020B0604020202020204" pitchFamily="34"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5" name="稻壳儿原创设计师【幻雨工作室】_1"/>
          <p:cNvSpPr txBox="1"/>
          <p:nvPr/>
        </p:nvSpPr>
        <p:spPr>
          <a:xfrm flipH="1">
            <a:off x="1128260" y="4004472"/>
            <a:ext cx="4613636" cy="922020"/>
          </a:xfrm>
          <a:prstGeom prst="rect">
            <a:avLst/>
          </a:prstGeom>
          <a:noFill/>
        </p:spPr>
        <p:txBody>
          <a:bodyPr wrap="square" rtlCol="0">
            <a:spAutoFit/>
          </a:bodyPr>
          <a:lstStyle>
            <a:defPPr>
              <a:defRPr lang="zh-CN"/>
            </a:defPPr>
            <a:lvl1pPr defTabSz="685800">
              <a:defRPr sz="5400">
                <a:solidFill>
                  <a:schemeClr val="accent1"/>
                </a:solidFill>
                <a:latin typeface="微软雅黑" panose="020B0503020204020204" pitchFamily="34" charset="-122"/>
                <a:ea typeface="微软雅黑" panose="020B0503020204020204" pitchFamily="34" charset="-122"/>
              </a:defRPr>
            </a:lvl1pPr>
          </a:lstStyle>
          <a:p>
            <a:r>
              <a:rPr lang="zh-CN" altLang="en-US" dirty="0"/>
              <a:t>项目亮点</a:t>
            </a:r>
            <a:endParaRPr lang="zh-CN" altLang="en-US" dirty="0"/>
          </a:p>
        </p:txBody>
      </p:sp>
      <p:sp>
        <p:nvSpPr>
          <p:cNvPr id="36" name="稻壳儿原创设计师【幻雨工作室】_2"/>
          <p:cNvSpPr/>
          <p:nvPr/>
        </p:nvSpPr>
        <p:spPr>
          <a:xfrm flipH="1">
            <a:off x="1128260" y="4978602"/>
            <a:ext cx="1796415" cy="460375"/>
          </a:xfrm>
          <a:prstGeom prst="rect">
            <a:avLst/>
          </a:prstGeom>
        </p:spPr>
        <p:txBody>
          <a:bodyPr wrap="none">
            <a:spAutoFit/>
          </a:bodyPr>
          <a:lstStyle/>
          <a:p>
            <a:pPr algn="l"/>
            <a:r>
              <a:rPr lang="en-US" altLang="zh-CN" sz="2400" dirty="0">
                <a:solidFill>
                  <a:schemeClr val="accent1"/>
                </a:solidFill>
                <a:latin typeface="微软雅黑" panose="020B0503020204020204" pitchFamily="34" charset="-122"/>
                <a:ea typeface="微软雅黑" panose="020B0503020204020204" pitchFamily="34" charset="-122"/>
                <a:sym typeface="+mn-ea"/>
              </a:rPr>
              <a:t>Hightlights</a:t>
            </a:r>
            <a:endParaRPr lang="zh-CN" altLang="en-US" sz="2400" dirty="0">
              <a:solidFill>
                <a:schemeClr val="accent1"/>
              </a:solidFill>
              <a:latin typeface="微软雅黑" panose="020B0503020204020204" pitchFamily="34" charset="-122"/>
              <a:ea typeface="微软雅黑" panose="020B0503020204020204" pitchFamily="34" charset="-122"/>
            </a:endParaRPr>
          </a:p>
        </p:txBody>
      </p:sp>
      <p:cxnSp>
        <p:nvCxnSpPr>
          <p:cNvPr id="37" name="稻壳儿原创设计师【幻雨工作室】_3"/>
          <p:cNvCxnSpPr/>
          <p:nvPr/>
        </p:nvCxnSpPr>
        <p:spPr>
          <a:xfrm flipH="1">
            <a:off x="1241661" y="3410727"/>
            <a:ext cx="1473798" cy="0"/>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cxnSp>
        <p:nvCxnSpPr>
          <p:cNvPr id="38" name="稻壳儿原创设计师【幻雨工作室】_4"/>
          <p:cNvCxnSpPr/>
          <p:nvPr/>
        </p:nvCxnSpPr>
        <p:spPr>
          <a:xfrm flipH="1">
            <a:off x="1241661" y="3636638"/>
            <a:ext cx="1473798" cy="0"/>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sp>
        <p:nvSpPr>
          <p:cNvPr id="39" name="稻壳儿原创设计师【幻雨工作室】_5"/>
          <p:cNvSpPr txBox="1"/>
          <p:nvPr/>
        </p:nvSpPr>
        <p:spPr>
          <a:xfrm>
            <a:off x="8281771" y="1045663"/>
            <a:ext cx="2645680" cy="1200329"/>
          </a:xfrm>
          <a:prstGeom prst="rect">
            <a:avLst/>
          </a:prstGeom>
          <a:noFill/>
        </p:spPr>
        <p:txBody>
          <a:bodyPr wrap="square" rtlCol="0">
            <a:spAutoFit/>
          </a:bodyPr>
          <a:lstStyle/>
          <a:p>
            <a:pPr algn="r"/>
            <a:r>
              <a:rPr lang="en-US" altLang="zh-CN" sz="3600" dirty="0">
                <a:solidFill>
                  <a:schemeClr val="accent1"/>
                </a:solidFill>
                <a:latin typeface="微软雅黑" panose="020B0503020204020204" pitchFamily="34" charset="-122"/>
                <a:ea typeface="微软雅黑" panose="020B0503020204020204" pitchFamily="34" charset="-122"/>
                <a:sym typeface="思源黑体 CN Normal" panose="020B0400000000000000" pitchFamily="34" charset="-122"/>
              </a:rPr>
              <a:t>PART</a:t>
            </a:r>
            <a:endParaRPr lang="en-US" altLang="zh-CN" sz="3600" dirty="0">
              <a:solidFill>
                <a:schemeClr val="accent1"/>
              </a:solidFill>
              <a:latin typeface="微软雅黑" panose="020B0503020204020204" pitchFamily="34" charset="-122"/>
              <a:ea typeface="微软雅黑" panose="020B0503020204020204" pitchFamily="34" charset="-122"/>
              <a:sym typeface="思源黑体 CN Normal" panose="020B0400000000000000" pitchFamily="34" charset="-122"/>
            </a:endParaRPr>
          </a:p>
          <a:p>
            <a:pPr algn="r"/>
            <a:r>
              <a:rPr lang="en-US" altLang="zh-CN" sz="3600" dirty="0">
                <a:solidFill>
                  <a:schemeClr val="accent1"/>
                </a:solidFill>
                <a:latin typeface="微软雅黑" panose="020B0503020204020204" pitchFamily="34" charset="-122"/>
                <a:ea typeface="微软雅黑" panose="020B0503020204020204" pitchFamily="34" charset="-122"/>
                <a:sym typeface="思源黑体 CN Normal" panose="020B0400000000000000" pitchFamily="34" charset="-122"/>
              </a:rPr>
              <a:t>TWO</a:t>
            </a:r>
            <a:endParaRPr lang="zh-CN" altLang="en-US" sz="3600" dirty="0">
              <a:solidFill>
                <a:schemeClr val="accent1"/>
              </a:solidFill>
              <a:latin typeface="微软雅黑" panose="020B0503020204020204" pitchFamily="34" charset="-122"/>
              <a:ea typeface="微软雅黑" panose="020B0503020204020204" pitchFamily="34" charset="-122"/>
              <a:sym typeface="思源黑体 CN Normal" panose="020B0400000000000000"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稻壳儿原创设计师【幻雨工作室】_1"/>
          <p:cNvCxnSpPr/>
          <p:nvPr/>
        </p:nvCxnSpPr>
        <p:spPr>
          <a:xfrm flipH="1">
            <a:off x="910378" y="1209718"/>
            <a:ext cx="1473798" cy="0"/>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sp>
        <p:nvSpPr>
          <p:cNvPr id="29" name="稻壳儿原创设计师【幻雨工作室】_12"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3264822" y="303790"/>
            <a:ext cx="6807435" cy="1322070"/>
          </a:xfrm>
          <a:prstGeom prst="rect">
            <a:avLst/>
          </a:prstGeom>
        </p:spPr>
        <p:txBody>
          <a:bodyPr wrap="square">
            <a:spAutoFit/>
          </a:bodyPr>
          <a:p>
            <a:pPr>
              <a:lnSpc>
                <a:spcPct val="200000"/>
              </a:lnSpc>
            </a:pPr>
            <a:r>
              <a:rPr lang="zh-CN" altLang="zh-CN" sz="2000" dirty="0">
                <a:latin typeface="黑体" panose="02010609060101010101" charset="-122"/>
                <a:ea typeface="黑体" panose="02010609060101010101" charset="-122"/>
                <a:cs typeface="黑体" panose="02010609060101010101" charset="-122"/>
                <a:sym typeface="+mn-ea"/>
              </a:rPr>
              <a:t>可视化展示疫情地图，并按照中国各地区累计感染人数给各地区的图形添加颜色。</a:t>
            </a:r>
            <a:endParaRPr lang="en-US" altLang="zh-CN" sz="1100" dirty="0">
              <a:solidFill>
                <a:schemeClr val="tx1">
                  <a:lumMod val="75000"/>
                  <a:lumOff val="25000"/>
                </a:schemeClr>
              </a:solidFill>
              <a:latin typeface="黑体" panose="02010609060101010101" charset="-122"/>
              <a:ea typeface="黑体" panose="02010609060101010101" charset="-122"/>
              <a:cs typeface="黑体" panose="02010609060101010101" charset="-122"/>
            </a:endParaRPr>
          </a:p>
        </p:txBody>
      </p:sp>
      <p:pic>
        <p:nvPicPr>
          <p:cNvPr id="2" name="图片 1"/>
          <p:cNvPicPr>
            <a:picLocks noChangeAspect="1"/>
          </p:cNvPicPr>
          <p:nvPr/>
        </p:nvPicPr>
        <p:blipFill>
          <a:blip r:embed="rId1"/>
          <a:stretch>
            <a:fillRect/>
          </a:stretch>
        </p:blipFill>
        <p:spPr>
          <a:xfrm>
            <a:off x="1462405" y="1625600"/>
            <a:ext cx="10411460" cy="4891405"/>
          </a:xfrm>
          <a:prstGeom prst="rect">
            <a:avLst/>
          </a:prstGeom>
        </p:spPr>
      </p:pic>
      <p:sp>
        <p:nvSpPr>
          <p:cNvPr id="3" name="稻壳儿原创设计师【幻雨工作室】_3"/>
          <p:cNvSpPr txBox="1"/>
          <p:nvPr/>
        </p:nvSpPr>
        <p:spPr>
          <a:xfrm flipH="1">
            <a:off x="621030" y="479425"/>
            <a:ext cx="2243455" cy="645160"/>
          </a:xfrm>
          <a:prstGeom prst="rect">
            <a:avLst/>
          </a:prstGeom>
          <a:noFill/>
        </p:spPr>
        <p:txBody>
          <a:bodyPr wrap="square" rtlCol="0">
            <a:spAutoFit/>
          </a:bodyPr>
          <a:lstStyle>
            <a:defPPr>
              <a:defRPr lang="zh-CN"/>
            </a:defPPr>
            <a:lvl1pPr algn="ctr" defTabSz="685800">
              <a:defRPr sz="4400">
                <a:solidFill>
                  <a:schemeClr val="accent1"/>
                </a:solidFill>
                <a:latin typeface="微软雅黑" panose="020B0503020204020204" pitchFamily="34" charset="-122"/>
                <a:ea typeface="微软雅黑" panose="020B0503020204020204" pitchFamily="34" charset="-122"/>
              </a:defRPr>
            </a:lvl1pPr>
          </a:lstStyle>
          <a:p>
            <a:pPr algn="l"/>
            <a:r>
              <a:rPr lang="zh-CN" altLang="en-US" sz="3600" dirty="0"/>
              <a:t>疫情地图</a:t>
            </a:r>
            <a:endParaRPr lang="zh-CN" altLang="en-US" sz="3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稻壳儿原创设计师【幻雨工作室】_1"/>
          <p:cNvCxnSpPr/>
          <p:nvPr/>
        </p:nvCxnSpPr>
        <p:spPr>
          <a:xfrm flipH="1">
            <a:off x="10121053" y="802048"/>
            <a:ext cx="1473798" cy="0"/>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cxnSp>
        <p:nvCxnSpPr>
          <p:cNvPr id="8" name="稻壳儿原创设计师【幻雨工作室】_2"/>
          <p:cNvCxnSpPr/>
          <p:nvPr/>
        </p:nvCxnSpPr>
        <p:spPr>
          <a:xfrm flipH="1">
            <a:off x="10121053" y="1027959"/>
            <a:ext cx="1473798" cy="0"/>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sp>
        <p:nvSpPr>
          <p:cNvPr id="29" name="稻壳儿原创设计师【幻雨工作室】_12"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3314352" y="449205"/>
            <a:ext cx="6807435" cy="706755"/>
          </a:xfrm>
          <a:prstGeom prst="rect">
            <a:avLst/>
          </a:prstGeom>
        </p:spPr>
        <p:txBody>
          <a:bodyPr wrap="square">
            <a:spAutoFit/>
          </a:bodyPr>
          <a:p>
            <a:pPr>
              <a:lnSpc>
                <a:spcPct val="200000"/>
              </a:lnSpc>
            </a:pPr>
            <a:r>
              <a:rPr lang="zh-CN" sz="2000" dirty="0">
                <a:latin typeface="黑体" panose="02010609060101010101" charset="-122"/>
                <a:ea typeface="黑体" panose="02010609060101010101" charset="-122"/>
                <a:cs typeface="黑体" panose="02010609060101010101" charset="-122"/>
                <a:sym typeface="+mn-ea"/>
              </a:rPr>
              <a:t>用户端以滚动</a:t>
            </a:r>
            <a:r>
              <a:rPr lang="zh-CN" sz="2000" dirty="0">
                <a:latin typeface="黑体" panose="02010609060101010101" charset="-122"/>
                <a:ea typeface="黑体" panose="02010609060101010101" charset="-122"/>
                <a:cs typeface="黑体" panose="02010609060101010101" charset="-122"/>
                <a:sym typeface="+mn-ea"/>
              </a:rPr>
              <a:t>弹幕形式显示系统留言</a:t>
            </a:r>
            <a:endParaRPr lang="zh-CN" sz="2000" dirty="0">
              <a:latin typeface="黑体" panose="02010609060101010101" charset="-122"/>
              <a:ea typeface="黑体" panose="02010609060101010101" charset="-122"/>
              <a:cs typeface="黑体" panose="02010609060101010101" charset="-122"/>
              <a:sym typeface="+mn-ea"/>
            </a:endParaRPr>
          </a:p>
        </p:txBody>
      </p:sp>
      <p:cxnSp>
        <p:nvCxnSpPr>
          <p:cNvPr id="3" name="稻壳儿原创设计师【幻雨工作室】_1"/>
          <p:cNvCxnSpPr/>
          <p:nvPr/>
        </p:nvCxnSpPr>
        <p:spPr>
          <a:xfrm flipH="1">
            <a:off x="910378" y="1209718"/>
            <a:ext cx="1473798" cy="0"/>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sp>
        <p:nvSpPr>
          <p:cNvPr id="4" name="稻壳儿原创设计师【幻雨工作室】_3"/>
          <p:cNvSpPr txBox="1"/>
          <p:nvPr/>
        </p:nvSpPr>
        <p:spPr>
          <a:xfrm flipH="1">
            <a:off x="621030" y="479425"/>
            <a:ext cx="2243455" cy="645160"/>
          </a:xfrm>
          <a:prstGeom prst="rect">
            <a:avLst/>
          </a:prstGeom>
          <a:noFill/>
        </p:spPr>
        <p:txBody>
          <a:bodyPr wrap="square" rtlCol="0">
            <a:spAutoFit/>
          </a:bodyPr>
          <a:lstStyle>
            <a:defPPr>
              <a:defRPr lang="zh-CN"/>
            </a:defPPr>
            <a:lvl1pPr algn="ctr" defTabSz="685800">
              <a:defRPr sz="4400">
                <a:solidFill>
                  <a:schemeClr val="accent1"/>
                </a:solidFill>
                <a:latin typeface="微软雅黑" panose="020B0503020204020204" pitchFamily="34" charset="-122"/>
                <a:ea typeface="微软雅黑" panose="020B0503020204020204" pitchFamily="34" charset="-122"/>
              </a:defRPr>
            </a:lvl1pPr>
          </a:lstStyle>
          <a:p>
            <a:pPr algn="l"/>
            <a:r>
              <a:rPr lang="zh-CN" altLang="en-US" sz="3600" dirty="0"/>
              <a:t>留言</a:t>
            </a:r>
            <a:r>
              <a:rPr lang="zh-CN" altLang="en-US" sz="3600" dirty="0"/>
              <a:t>弹幕</a:t>
            </a:r>
            <a:endParaRPr lang="zh-CN" altLang="en-US" sz="3600" dirty="0"/>
          </a:p>
        </p:txBody>
      </p:sp>
      <p:pic>
        <p:nvPicPr>
          <p:cNvPr id="5" name="图片 4"/>
          <p:cNvPicPr>
            <a:picLocks noChangeAspect="1"/>
          </p:cNvPicPr>
          <p:nvPr/>
        </p:nvPicPr>
        <p:blipFill>
          <a:blip r:embed="rId1"/>
          <a:stretch>
            <a:fillRect/>
          </a:stretch>
        </p:blipFill>
        <p:spPr>
          <a:xfrm>
            <a:off x="1195070" y="1546860"/>
            <a:ext cx="10593070" cy="49657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稻壳儿原创设计师【幻雨工作室】_12"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19150" y="1113790"/>
            <a:ext cx="5488940" cy="1938020"/>
          </a:xfrm>
          <a:prstGeom prst="rect">
            <a:avLst/>
          </a:prstGeom>
        </p:spPr>
        <p:txBody>
          <a:bodyPr wrap="square">
            <a:spAutoFit/>
          </a:bodyPr>
          <a:p>
            <a:pPr fontAlgn="auto">
              <a:lnSpc>
                <a:spcPct val="150000"/>
              </a:lnSpc>
            </a:pPr>
            <a:r>
              <a:rPr lang="zh-CN" sz="2000" dirty="0">
                <a:latin typeface="黑体" panose="02010609060101010101" charset="-122"/>
                <a:ea typeface="黑体" panose="02010609060101010101" charset="-122"/>
                <a:cs typeface="黑体" panose="02010609060101010101" charset="-122"/>
                <a:sym typeface="+mn-ea"/>
              </a:rPr>
              <a:t>对</a:t>
            </a:r>
            <a:r>
              <a:rPr altLang="zh-CN" sz="2000" dirty="0">
                <a:latin typeface="黑体" panose="02010609060101010101" charset="-122"/>
                <a:ea typeface="黑体" panose="02010609060101010101" charset="-122"/>
                <a:cs typeface="黑体" panose="02010609060101010101" charset="-122"/>
                <a:sym typeface="+mn-ea"/>
              </a:rPr>
              <a:t>数据库中</a:t>
            </a:r>
            <a:r>
              <a:rPr lang="zh-CN" sz="2000" dirty="0">
                <a:latin typeface="黑体" panose="02010609060101010101" charset="-122"/>
                <a:ea typeface="黑体" panose="02010609060101010101" charset="-122"/>
                <a:cs typeface="黑体" panose="02010609060101010101" charset="-122"/>
                <a:sym typeface="+mn-ea"/>
              </a:rPr>
              <a:t>涉及更新操作的</a:t>
            </a:r>
            <a:r>
              <a:rPr altLang="zh-CN" sz="2000" dirty="0">
                <a:latin typeface="黑体" panose="02010609060101010101" charset="-122"/>
                <a:ea typeface="黑体" panose="02010609060101010101" charset="-122"/>
                <a:cs typeface="黑体" panose="02010609060101010101" charset="-122"/>
                <a:sym typeface="+mn-ea"/>
              </a:rPr>
              <a:t>相关表</a:t>
            </a:r>
            <a:r>
              <a:rPr lang="zh-CN" sz="2000" dirty="0">
                <a:latin typeface="黑体" panose="02010609060101010101" charset="-122"/>
                <a:ea typeface="黑体" panose="02010609060101010101" charset="-122"/>
                <a:cs typeface="黑体" panose="02010609060101010101" charset="-122"/>
                <a:sym typeface="+mn-ea"/>
              </a:rPr>
              <a:t>（即文章编辑相关的表）</a:t>
            </a:r>
            <a:r>
              <a:rPr altLang="zh-CN" sz="2000" dirty="0">
                <a:latin typeface="黑体" panose="02010609060101010101" charset="-122"/>
                <a:ea typeface="黑体" panose="02010609060101010101" charset="-122"/>
                <a:cs typeface="黑体" panose="02010609060101010101" charset="-122"/>
                <a:sym typeface="+mn-ea"/>
              </a:rPr>
              <a:t>添加了触发器操作，</a:t>
            </a:r>
            <a:r>
              <a:rPr lang="zh-CN" sz="2000" dirty="0">
                <a:latin typeface="黑体" panose="02010609060101010101" charset="-122"/>
                <a:ea typeface="黑体" panose="02010609060101010101" charset="-122"/>
                <a:cs typeface="黑体" panose="02010609060101010101" charset="-122"/>
                <a:sym typeface="+mn-ea"/>
              </a:rPr>
              <a:t>同时</a:t>
            </a:r>
            <a:r>
              <a:rPr altLang="zh-CN" sz="2000" dirty="0">
                <a:latin typeface="黑体" panose="02010609060101010101" charset="-122"/>
                <a:ea typeface="黑体" panose="02010609060101010101" charset="-122"/>
                <a:cs typeface="黑体" panose="02010609060101010101" charset="-122"/>
                <a:sym typeface="+mn-ea"/>
              </a:rPr>
              <a:t>采用基于事务的更新与删除进行解决，事务的原子性可以确保数据库更新正确，即外键约束正确。</a:t>
            </a:r>
            <a:endParaRPr altLang="zh-CN" sz="2000" dirty="0">
              <a:latin typeface="黑体" panose="02010609060101010101" charset="-122"/>
              <a:ea typeface="黑体" panose="02010609060101010101" charset="-122"/>
              <a:cs typeface="黑体" panose="02010609060101010101" charset="-122"/>
              <a:sym typeface="+mn-ea"/>
            </a:endParaRPr>
          </a:p>
        </p:txBody>
      </p:sp>
      <p:cxnSp>
        <p:nvCxnSpPr>
          <p:cNvPr id="3" name="稻壳儿原创设计师【幻雨工作室】_1"/>
          <p:cNvCxnSpPr/>
          <p:nvPr/>
        </p:nvCxnSpPr>
        <p:spPr>
          <a:xfrm flipH="1">
            <a:off x="985520" y="1009015"/>
            <a:ext cx="5168900" cy="19050"/>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sp>
        <p:nvSpPr>
          <p:cNvPr id="4" name="稻壳儿原创设计师【幻雨工作室】_3"/>
          <p:cNvSpPr txBox="1"/>
          <p:nvPr/>
        </p:nvSpPr>
        <p:spPr>
          <a:xfrm flipH="1">
            <a:off x="-179070" y="74930"/>
            <a:ext cx="7486015" cy="953135"/>
          </a:xfrm>
          <a:prstGeom prst="rect">
            <a:avLst/>
          </a:prstGeom>
          <a:noFill/>
        </p:spPr>
        <p:txBody>
          <a:bodyPr wrap="square" rtlCol="0">
            <a:spAutoFit/>
          </a:bodyPr>
          <a:lstStyle>
            <a:defPPr>
              <a:defRPr lang="zh-CN"/>
            </a:defPPr>
            <a:lvl1pPr algn="ctr" defTabSz="685800">
              <a:defRPr sz="4400">
                <a:solidFill>
                  <a:schemeClr val="accent1"/>
                </a:solidFill>
                <a:latin typeface="微软雅黑" panose="020B0503020204020204" pitchFamily="34" charset="-122"/>
                <a:ea typeface="微软雅黑" panose="020B0503020204020204" pitchFamily="34" charset="-122"/>
              </a:defRPr>
            </a:lvl1pPr>
          </a:lstStyle>
          <a:p>
            <a:pPr>
              <a:lnSpc>
                <a:spcPct val="200000"/>
              </a:lnSpc>
            </a:pPr>
            <a:r>
              <a:rPr altLang="zh-CN" sz="2800" dirty="0">
                <a:latin typeface="黑体" panose="02010609060101010101" charset="-122"/>
                <a:ea typeface="黑体" panose="02010609060101010101" charset="-122"/>
                <a:cs typeface="黑体" panose="02010609060101010101" charset="-122"/>
                <a:sym typeface="+mn-ea"/>
              </a:rPr>
              <a:t>基于触发器和事务的数据库更新操作</a:t>
            </a:r>
            <a:endParaRPr lang="zh-CN" altLang="zh-CN" sz="2800" dirty="0">
              <a:latin typeface="黑体" panose="02010609060101010101" charset="-122"/>
              <a:ea typeface="黑体" panose="02010609060101010101" charset="-122"/>
              <a:cs typeface="黑体" panose="02010609060101010101" charset="-122"/>
              <a:sym typeface="+mn-ea"/>
            </a:endParaRPr>
          </a:p>
        </p:txBody>
      </p:sp>
      <p:pic>
        <p:nvPicPr>
          <p:cNvPr id="2" name="图片 1" descr="bf3ecc7c2206d2ba1df3a9355dcbda4"/>
          <p:cNvPicPr>
            <a:picLocks noChangeAspect="1"/>
          </p:cNvPicPr>
          <p:nvPr/>
        </p:nvPicPr>
        <p:blipFill>
          <a:blip r:embed="rId1"/>
          <a:stretch>
            <a:fillRect/>
          </a:stretch>
        </p:blipFill>
        <p:spPr>
          <a:xfrm>
            <a:off x="985520" y="3137535"/>
            <a:ext cx="9102090" cy="1628775"/>
          </a:xfrm>
          <a:prstGeom prst="rect">
            <a:avLst/>
          </a:prstGeom>
        </p:spPr>
      </p:pic>
      <p:pic>
        <p:nvPicPr>
          <p:cNvPr id="5" name="图片 4" descr="b47e57987b63556b84d3fd3733d44a0"/>
          <p:cNvPicPr>
            <a:picLocks noChangeAspect="1"/>
          </p:cNvPicPr>
          <p:nvPr/>
        </p:nvPicPr>
        <p:blipFill>
          <a:blip r:embed="rId2"/>
          <a:stretch>
            <a:fillRect/>
          </a:stretch>
        </p:blipFill>
        <p:spPr>
          <a:xfrm>
            <a:off x="985520" y="3813175"/>
            <a:ext cx="9101455" cy="1344295"/>
          </a:xfrm>
          <a:prstGeom prst="rect">
            <a:avLst/>
          </a:prstGeom>
        </p:spPr>
      </p:pic>
      <p:pic>
        <p:nvPicPr>
          <p:cNvPr id="6" name="图片 5" descr="c5c35fae0f01d84a1409bac0269ddb4"/>
          <p:cNvPicPr>
            <a:picLocks noChangeAspect="1"/>
          </p:cNvPicPr>
          <p:nvPr/>
        </p:nvPicPr>
        <p:blipFill>
          <a:blip r:embed="rId3"/>
          <a:stretch>
            <a:fillRect/>
          </a:stretch>
        </p:blipFill>
        <p:spPr>
          <a:xfrm>
            <a:off x="1092200" y="4766310"/>
            <a:ext cx="9102090" cy="1628140"/>
          </a:xfrm>
          <a:prstGeom prst="rect">
            <a:avLst/>
          </a:prstGeom>
        </p:spPr>
      </p:pic>
      <p:pic>
        <p:nvPicPr>
          <p:cNvPr id="7" name="图片 -2147482233"/>
          <p:cNvPicPr>
            <a:picLocks noChangeAspect="1"/>
          </p:cNvPicPr>
          <p:nvPr/>
        </p:nvPicPr>
        <p:blipFill>
          <a:blip r:embed="rId4"/>
          <a:stretch>
            <a:fillRect/>
          </a:stretch>
        </p:blipFill>
        <p:spPr>
          <a:xfrm>
            <a:off x="7007860" y="524510"/>
            <a:ext cx="4298315" cy="328866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稻壳儿原创设计师【幻雨工作室】_1"/>
          <p:cNvSpPr txBox="1"/>
          <p:nvPr/>
        </p:nvSpPr>
        <p:spPr>
          <a:xfrm flipH="1">
            <a:off x="1127760" y="4004310"/>
            <a:ext cx="6200140" cy="922020"/>
          </a:xfrm>
          <a:prstGeom prst="rect">
            <a:avLst/>
          </a:prstGeom>
          <a:noFill/>
        </p:spPr>
        <p:txBody>
          <a:bodyPr wrap="square" rtlCol="0">
            <a:spAutoFit/>
          </a:bodyPr>
          <a:lstStyle>
            <a:defPPr>
              <a:defRPr lang="zh-CN"/>
            </a:defPPr>
            <a:lvl1pPr defTabSz="685800">
              <a:defRPr sz="5400">
                <a:solidFill>
                  <a:schemeClr val="accent1"/>
                </a:solidFill>
                <a:latin typeface="微软雅黑" panose="020B0503020204020204" pitchFamily="34" charset="-122"/>
                <a:ea typeface="微软雅黑" panose="020B0503020204020204" pitchFamily="34" charset="-122"/>
              </a:defRPr>
            </a:lvl1pPr>
          </a:lstStyle>
          <a:p>
            <a:r>
              <a:rPr lang="zh-CN" altLang="en-US" dirty="0"/>
              <a:t>功能展示：前端</a:t>
            </a:r>
            <a:endParaRPr lang="zh-CN" altLang="en-US" dirty="0"/>
          </a:p>
        </p:txBody>
      </p:sp>
      <p:sp>
        <p:nvSpPr>
          <p:cNvPr id="36" name="稻壳儿原创设计师【幻雨工作室】_2"/>
          <p:cNvSpPr/>
          <p:nvPr/>
        </p:nvSpPr>
        <p:spPr>
          <a:xfrm flipH="1">
            <a:off x="1128260" y="4978602"/>
            <a:ext cx="2947035" cy="460375"/>
          </a:xfrm>
          <a:prstGeom prst="rect">
            <a:avLst/>
          </a:prstGeom>
        </p:spPr>
        <p:txBody>
          <a:bodyPr wrap="none">
            <a:spAutoFit/>
          </a:bodyPr>
          <a:lstStyle/>
          <a:p>
            <a:r>
              <a:rPr lang="en-US" altLang="zh-CN" sz="2400" dirty="0">
                <a:solidFill>
                  <a:schemeClr val="accent1"/>
                </a:solidFill>
                <a:latin typeface="微软雅黑" panose="020B0503020204020204" pitchFamily="34" charset="-122"/>
                <a:ea typeface="微软雅黑" panose="020B0503020204020204" pitchFamily="34" charset="-122"/>
              </a:rPr>
              <a:t>Frontend functions</a:t>
            </a:r>
            <a:endParaRPr lang="en-US" altLang="zh-CN" sz="2400" dirty="0">
              <a:solidFill>
                <a:schemeClr val="accent1"/>
              </a:solidFill>
              <a:latin typeface="微软雅黑" panose="020B0503020204020204" pitchFamily="34" charset="-122"/>
              <a:ea typeface="微软雅黑" panose="020B0503020204020204" pitchFamily="34" charset="-122"/>
            </a:endParaRPr>
          </a:p>
        </p:txBody>
      </p:sp>
      <p:cxnSp>
        <p:nvCxnSpPr>
          <p:cNvPr id="37" name="稻壳儿原创设计师【幻雨工作室】_3"/>
          <p:cNvCxnSpPr/>
          <p:nvPr/>
        </p:nvCxnSpPr>
        <p:spPr>
          <a:xfrm flipH="1">
            <a:off x="1241661" y="3410727"/>
            <a:ext cx="1473798" cy="0"/>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cxnSp>
        <p:nvCxnSpPr>
          <p:cNvPr id="38" name="稻壳儿原创设计师【幻雨工作室】_4"/>
          <p:cNvCxnSpPr/>
          <p:nvPr/>
        </p:nvCxnSpPr>
        <p:spPr>
          <a:xfrm flipH="1">
            <a:off x="1241661" y="3636638"/>
            <a:ext cx="1473798" cy="0"/>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sp>
        <p:nvSpPr>
          <p:cNvPr id="39" name="稻壳儿原创设计师【幻雨工作室】_5"/>
          <p:cNvSpPr txBox="1"/>
          <p:nvPr/>
        </p:nvSpPr>
        <p:spPr>
          <a:xfrm>
            <a:off x="8281771" y="1045663"/>
            <a:ext cx="2645680" cy="1200329"/>
          </a:xfrm>
          <a:prstGeom prst="rect">
            <a:avLst/>
          </a:prstGeom>
          <a:noFill/>
        </p:spPr>
        <p:txBody>
          <a:bodyPr wrap="square" rtlCol="0">
            <a:spAutoFit/>
          </a:bodyPr>
          <a:lstStyle>
            <a:defPPr>
              <a:defRPr lang="zh-CN"/>
            </a:defPPr>
            <a:lvl1pPr algn="r">
              <a:defRPr sz="3600">
                <a:solidFill>
                  <a:schemeClr val="accent1"/>
                </a:solidFill>
                <a:latin typeface="微软雅黑" panose="020B0503020204020204" pitchFamily="34" charset="-122"/>
                <a:ea typeface="微软雅黑" panose="020B0503020204020204" pitchFamily="34" charset="-122"/>
              </a:defRPr>
            </a:lvl1pPr>
          </a:lstStyle>
          <a:p>
            <a:r>
              <a:rPr lang="en-US" altLang="zh-CN">
                <a:sym typeface="思源黑体 CN Normal" panose="020B0400000000000000" pitchFamily="34" charset="-122"/>
              </a:rPr>
              <a:t>PART</a:t>
            </a:r>
            <a:endParaRPr lang="en-US" altLang="zh-CN">
              <a:sym typeface="思源黑体 CN Normal" panose="020B0400000000000000" pitchFamily="34" charset="-122"/>
            </a:endParaRPr>
          </a:p>
          <a:p>
            <a:r>
              <a:rPr lang="en-US" altLang="zh-CN">
                <a:sym typeface="思源黑体 CN Normal" panose="020B0400000000000000" pitchFamily="34" charset="-122"/>
              </a:rPr>
              <a:t>THREE</a:t>
            </a:r>
            <a:endParaRPr lang="zh-CN" altLang="en-US" dirty="0">
              <a:sym typeface="思源黑体 CN Normal" panose="020B0400000000000000" pitchFamily="34" charset="-122"/>
            </a:endParaRPr>
          </a:p>
        </p:txBody>
      </p:sp>
    </p:spTree>
  </p:cSld>
  <p:clrMapOvr>
    <a:masterClrMapping/>
  </p:clrMapOvr>
</p:sld>
</file>

<file path=ppt/theme/theme1.xml><?xml version="1.0" encoding="utf-8"?>
<a:theme xmlns:a="http://schemas.openxmlformats.org/drawingml/2006/main" name="Office 主题​​">
  <a:themeElements>
    <a:clrScheme name="蓝紫色系">
      <a:dk1>
        <a:srgbClr val="000000"/>
      </a:dk1>
      <a:lt1>
        <a:srgbClr val="FFFFFF"/>
      </a:lt1>
      <a:dk2>
        <a:srgbClr val="B9D6EC"/>
      </a:dk2>
      <a:lt2>
        <a:srgbClr val="8A9FC7"/>
      </a:lt2>
      <a:accent1>
        <a:srgbClr val="7C90AE"/>
      </a:accent1>
      <a:accent2>
        <a:srgbClr val="437CB5"/>
      </a:accent2>
      <a:accent3>
        <a:srgbClr val="007CBC"/>
      </a:accent3>
      <a:accent4>
        <a:srgbClr val="5B6286"/>
      </a:accent4>
      <a:accent5>
        <a:srgbClr val="445781"/>
      </a:accent5>
      <a:accent6>
        <a:srgbClr val="1B2D4A"/>
      </a:accent6>
      <a:hlink>
        <a:srgbClr val="86A5CE"/>
      </a:hlink>
      <a:folHlink>
        <a:srgbClr val="283145"/>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蓝紫色系">
      <a:dk1>
        <a:srgbClr val="000000"/>
      </a:dk1>
      <a:lt1>
        <a:srgbClr val="FFFFFF"/>
      </a:lt1>
      <a:dk2>
        <a:srgbClr val="B9D6EC"/>
      </a:dk2>
      <a:lt2>
        <a:srgbClr val="8A9FC7"/>
      </a:lt2>
      <a:accent1>
        <a:srgbClr val="7C90AE"/>
      </a:accent1>
      <a:accent2>
        <a:srgbClr val="437CB5"/>
      </a:accent2>
      <a:accent3>
        <a:srgbClr val="007CBC"/>
      </a:accent3>
      <a:accent4>
        <a:srgbClr val="5B6286"/>
      </a:accent4>
      <a:accent5>
        <a:srgbClr val="445781"/>
      </a:accent5>
      <a:accent6>
        <a:srgbClr val="1B2D4A"/>
      </a:accent6>
      <a:hlink>
        <a:srgbClr val="86A5CE"/>
      </a:hlink>
      <a:folHlink>
        <a:srgbClr val="283145"/>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1686</Words>
  <Application>WPS 演示</Application>
  <PresentationFormat>宽屏</PresentationFormat>
  <Paragraphs>212</Paragraphs>
  <Slides>26</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26</vt:i4>
      </vt:variant>
    </vt:vector>
  </HeadingPairs>
  <TitlesOfParts>
    <vt:vector size="39" baseType="lpstr">
      <vt:lpstr>Arial</vt:lpstr>
      <vt:lpstr>宋体</vt:lpstr>
      <vt:lpstr>Wingdings</vt:lpstr>
      <vt:lpstr>微软雅黑</vt:lpstr>
      <vt:lpstr>华文细黑</vt:lpstr>
      <vt:lpstr>思源黑体 CN Normal</vt:lpstr>
      <vt:lpstr>黑体</vt:lpstr>
      <vt:lpstr>Calibri</vt:lpstr>
      <vt:lpstr>等线</vt:lpstr>
      <vt:lpstr>等线 Light</vt:lpstr>
      <vt:lpstr>Arial Unicode MS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19940802</dc:creator>
  <cp:lastModifiedBy>......</cp:lastModifiedBy>
  <cp:revision>31</cp:revision>
  <dcterms:created xsi:type="dcterms:W3CDTF">2020-03-31T13:29:00Z</dcterms:created>
  <dcterms:modified xsi:type="dcterms:W3CDTF">2021-11-30T13:49:10Z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KSOTemplateUUID">
    <vt:lpwstr>v1.0_mb_Kq7QJOUyXnqNgsyxWdmJOg==</vt:lpwstr>
  </property>
  <property fmtid="{D5CDD505-2E9C-101B-9397-08002B2CF9AE}" pid="4" name="ICV">
    <vt:lpwstr>B790C325E9FC406EA9D41BBCCC6C0B3B</vt:lpwstr>
  </property>
</Properties>
</file>