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7" r:id="rId4"/>
    <p:sldId id="258"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125139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2159649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22612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4274605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203056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77513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289047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88BA78-CBD5-489D-A1A7-F6D6A15B9AA5}" type="datetimeFigureOut">
              <a:rPr lang="en-IN" smtClean="0"/>
              <a:t>11-04-2023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2396425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07637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88BA78-CBD5-489D-A1A7-F6D6A15B9AA5}"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181503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1288BA78-CBD5-489D-A1A7-F6D6A15B9AA5}" type="datetimeFigureOut">
              <a:rPr lang="en-IN" smtClean="0"/>
              <a:t>11-04-2023</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AB877BAC-F2FC-41DB-848B-73EFBAF64D8A}" type="slidenum">
              <a:rPr lang="en-IN" smtClean="0"/>
              <a:t>‹#›</a:t>
            </a:fld>
            <a:endParaRPr lang="en-IN"/>
          </a:p>
        </p:txBody>
      </p:sp>
    </p:spTree>
    <p:extLst>
      <p:ext uri="{BB962C8B-B14F-4D97-AF65-F5344CB8AC3E}">
        <p14:creationId xmlns:p14="http://schemas.microsoft.com/office/powerpoint/2010/main" val="305742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288BA78-CBD5-489D-A1A7-F6D6A15B9AA5}" type="datetimeFigureOut">
              <a:rPr lang="en-IN" smtClean="0"/>
              <a:t>11-04-2023</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B877BAC-F2FC-41DB-848B-73EFBAF64D8A}" type="slidenum">
              <a:rPr lang="en-IN" smtClean="0"/>
              <a:t>‹#›</a:t>
            </a:fld>
            <a:endParaRPr lang="en-IN"/>
          </a:p>
        </p:txBody>
      </p:sp>
    </p:spTree>
    <p:extLst>
      <p:ext uri="{BB962C8B-B14F-4D97-AF65-F5344CB8AC3E}">
        <p14:creationId xmlns:p14="http://schemas.microsoft.com/office/powerpoint/2010/main" val="27285282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4A6C-BA5A-496D-BDF5-7CC696FF059D}"/>
              </a:ext>
            </a:extLst>
          </p:cNvPr>
          <p:cNvSpPr>
            <a:spLocks noGrp="1"/>
          </p:cNvSpPr>
          <p:nvPr>
            <p:ph type="ctrTitle"/>
          </p:nvPr>
        </p:nvSpPr>
        <p:spPr>
          <a:xfrm>
            <a:off x="1497105" y="1425388"/>
            <a:ext cx="9144000" cy="3585883"/>
          </a:xfrm>
        </p:spPr>
        <p:txBody>
          <a:bodyPr>
            <a:noAutofit/>
          </a:bodyPr>
          <a:lstStyle/>
          <a:p>
            <a:br>
              <a:rPr lang="en-US" sz="6000" dirty="0"/>
            </a:br>
            <a:r>
              <a:rPr lang="en-US" sz="5400" dirty="0"/>
              <a:t>Recording periodic Fluid Intake and Output for Critically ill patients in the ICU and create a graph for the clinical observation</a:t>
            </a:r>
            <a:r>
              <a:rPr lang="en-US" sz="6000" dirty="0"/>
              <a:t>.</a:t>
            </a:r>
            <a:endParaRPr lang="en-IN" sz="6000" dirty="0"/>
          </a:p>
        </p:txBody>
      </p:sp>
      <p:sp>
        <p:nvSpPr>
          <p:cNvPr id="3" name="Subtitle 2">
            <a:extLst>
              <a:ext uri="{FF2B5EF4-FFF2-40B4-BE49-F238E27FC236}">
                <a16:creationId xmlns:a16="http://schemas.microsoft.com/office/drawing/2014/main" id="{53C9E6DA-DE61-444B-8E99-475618BFBAFE}"/>
              </a:ext>
            </a:extLst>
          </p:cNvPr>
          <p:cNvSpPr>
            <a:spLocks noGrp="1"/>
          </p:cNvSpPr>
          <p:nvPr>
            <p:ph type="subTitle" idx="1"/>
          </p:nvPr>
        </p:nvSpPr>
        <p:spPr>
          <a:xfrm>
            <a:off x="1317812" y="4767450"/>
            <a:ext cx="9144000" cy="1655762"/>
          </a:xfrm>
        </p:spPr>
        <p:txBody>
          <a:bodyPr/>
          <a:lstStyle/>
          <a:p>
            <a:r>
              <a:rPr lang="en-IN" dirty="0"/>
              <a:t>   </a:t>
            </a:r>
          </a:p>
        </p:txBody>
      </p:sp>
    </p:spTree>
    <p:extLst>
      <p:ext uri="{BB962C8B-B14F-4D97-AF65-F5344CB8AC3E}">
        <p14:creationId xmlns:p14="http://schemas.microsoft.com/office/powerpoint/2010/main" val="4183097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F701-CC55-4E37-9CA0-BD220F5A74C2}"/>
              </a:ext>
            </a:extLst>
          </p:cNvPr>
          <p:cNvSpPr>
            <a:spLocks noGrp="1"/>
          </p:cNvSpPr>
          <p:nvPr>
            <p:ph type="title"/>
          </p:nvPr>
        </p:nvSpPr>
        <p:spPr>
          <a:xfrm>
            <a:off x="-868451" y="1803078"/>
            <a:ext cx="366428" cy="267769"/>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E0299159-B267-4E32-AB8A-572F8E43C4F2}"/>
              </a:ext>
            </a:extLst>
          </p:cNvPr>
          <p:cNvSpPr>
            <a:spLocks noGrp="1"/>
          </p:cNvSpPr>
          <p:nvPr>
            <p:ph idx="1"/>
          </p:nvPr>
        </p:nvSpPr>
        <p:spPr>
          <a:xfrm>
            <a:off x="5674659" y="0"/>
            <a:ext cx="6517341" cy="6858000"/>
          </a:xfrm>
        </p:spPr>
        <p:txBody>
          <a:bodyPr>
            <a:normAutofit fontScale="70000" lnSpcReduction="20000"/>
          </a:bodyPr>
          <a:lstStyle/>
          <a:p>
            <a:pPr marL="0" indent="0">
              <a:buNone/>
            </a:pPr>
            <a:r>
              <a:rPr lang="en-US" dirty="0">
                <a:latin typeface="Bahnschrift" panose="020B0502040204020203" pitchFamily="34" charset="0"/>
              </a:rPr>
              <a:t>		     Graph Page Pt. 3</a:t>
            </a:r>
          </a:p>
          <a:p>
            <a:pPr marL="0" indent="0">
              <a:buNone/>
            </a:pPr>
            <a:r>
              <a:rPr lang="en-US" dirty="0">
                <a:latin typeface="Bahnschrift" panose="020B0502040204020203" pitchFamily="34" charset="0"/>
              </a:rPr>
              <a:t>-------------------------------------------------------------------------------</a:t>
            </a:r>
          </a:p>
          <a:p>
            <a:pPr>
              <a:buFontTx/>
              <a:buChar char="-"/>
            </a:pPr>
            <a:r>
              <a:rPr lang="en-US" dirty="0">
                <a:latin typeface="Bahnschrift" panose="020B0502040204020203" pitchFamily="34" charset="0"/>
              </a:rPr>
              <a:t>After the both arrays are sorted, we create the graphs using Chart.JS</a:t>
            </a:r>
          </a:p>
          <a:p>
            <a:pPr>
              <a:buFontTx/>
              <a:buChar char="-"/>
            </a:pPr>
            <a:r>
              <a:rPr lang="en-US" dirty="0">
                <a:latin typeface="Bahnschrift" panose="020B0502040204020203" pitchFamily="34" charset="0"/>
              </a:rPr>
              <a:t>In the canvas tags, we create combo graphs of the inputted details over the time inputted. A combo graph is a bar graph and a line graph. They graphs are generated beside each other</a:t>
            </a:r>
          </a:p>
          <a:p>
            <a:pPr>
              <a:buFontTx/>
              <a:buChar char="-"/>
            </a:pPr>
            <a:r>
              <a:rPr lang="en-US" dirty="0">
                <a:latin typeface="Bahnschrift" panose="020B0502040204020203" pitchFamily="34" charset="0"/>
              </a:rPr>
              <a:t>Firstly we create a new Chart object using the Chart.JS module. In the object, we first specify the default type as line so that a line graph is generated. Then we provide the data which is the time, blood pressure, pulse and oral N.G. After creating the line graphs, we create bar graphs by overriding the default type by explicitly declaring the type to be bar. We pass in the same data as the line graph.</a:t>
            </a:r>
          </a:p>
          <a:p>
            <a:pPr>
              <a:buFontTx/>
              <a:buChar char="-"/>
            </a:pPr>
            <a:r>
              <a:rPr lang="en-US" dirty="0">
                <a:latin typeface="Bahnschrift" panose="020B0502040204020203" pitchFamily="34" charset="0"/>
              </a:rPr>
              <a:t>After providing all details, we change the height, width, padding and the left margin of the graph. Finally, we call the update function of the Chart object so that the chart can be seen/updated</a:t>
            </a:r>
          </a:p>
          <a:p>
            <a:pPr>
              <a:buFontTx/>
              <a:buChar char="-"/>
            </a:pPr>
            <a:r>
              <a:rPr lang="en-IN" dirty="0">
                <a:latin typeface="Bahnschrift" panose="020B0502040204020203" pitchFamily="34" charset="0"/>
              </a:rPr>
              <a:t>For the output graph, we follow the same steps but simply provide different data which is urine, stool, vomit and suction. Then we change the height, width, padding and the left margin of the graph and update the chart.</a:t>
            </a:r>
          </a:p>
          <a:p>
            <a:pPr>
              <a:buFontTx/>
              <a:buChar char="-"/>
            </a:pPr>
            <a:r>
              <a:rPr lang="en-IN" dirty="0">
                <a:latin typeface="Bahnschrift" panose="020B0502040204020203" pitchFamily="34" charset="0"/>
              </a:rPr>
              <a:t>On the bottom of the page, the doctors can view the last recorded details. We get the information by iterating through the documents and displaying the information directly.</a:t>
            </a:r>
          </a:p>
          <a:p>
            <a:pPr>
              <a:buFontTx/>
              <a:buChar char="-"/>
            </a:pPr>
            <a:r>
              <a:rPr lang="en-IN" dirty="0">
                <a:latin typeface="Bahnschrift" panose="020B0502040204020203" pitchFamily="34" charset="0"/>
              </a:rPr>
              <a:t>There is also a ‘Remove Patient’ button which the doctor can use to delete the patient. We have setup an event listener for the button which, on being clicked, iterates through the collection. When a collection is found in which the documents containing the first and last name of the patient are equal to the first and last name of the current patient, we delete the collection from </a:t>
            </a:r>
            <a:br>
              <a:rPr lang="en-IN" dirty="0">
                <a:latin typeface="Bahnschrift" panose="020B0502040204020203" pitchFamily="34" charset="0"/>
              </a:rPr>
            </a:br>
            <a:r>
              <a:rPr lang="en-IN" dirty="0">
                <a:latin typeface="Bahnschrift" panose="020B0502040204020203" pitchFamily="34" charset="0"/>
              </a:rPr>
              <a:t>“patients” as well as from the “innerhtml” collection</a:t>
            </a:r>
          </a:p>
        </p:txBody>
      </p:sp>
      <p:pic>
        <p:nvPicPr>
          <p:cNvPr id="9" name="Picture 8">
            <a:extLst>
              <a:ext uri="{FF2B5EF4-FFF2-40B4-BE49-F238E27FC236}">
                <a16:creationId xmlns:a16="http://schemas.microsoft.com/office/drawing/2014/main" id="{2E17D907-8352-452D-A1C3-655E0ACDBF78}"/>
              </a:ext>
            </a:extLst>
          </p:cNvPr>
          <p:cNvPicPr>
            <a:picLocks noChangeAspect="1"/>
          </p:cNvPicPr>
          <p:nvPr/>
        </p:nvPicPr>
        <p:blipFill>
          <a:blip r:embed="rId2"/>
          <a:stretch>
            <a:fillRect/>
          </a:stretch>
        </p:blipFill>
        <p:spPr>
          <a:xfrm>
            <a:off x="0" y="1555962"/>
            <a:ext cx="5674659" cy="3831826"/>
          </a:xfrm>
          <a:prstGeom prst="rect">
            <a:avLst/>
          </a:prstGeom>
        </p:spPr>
      </p:pic>
    </p:spTree>
    <p:extLst>
      <p:ext uri="{BB962C8B-B14F-4D97-AF65-F5344CB8AC3E}">
        <p14:creationId xmlns:p14="http://schemas.microsoft.com/office/powerpoint/2010/main" val="2356249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C71923-6E81-471E-BD9F-E0D129CA1827}"/>
              </a:ext>
            </a:extLst>
          </p:cNvPr>
          <p:cNvSpPr txBox="1"/>
          <p:nvPr/>
        </p:nvSpPr>
        <p:spPr>
          <a:xfrm>
            <a:off x="914399" y="869577"/>
            <a:ext cx="9126071" cy="3231654"/>
          </a:xfrm>
          <a:prstGeom prst="rect">
            <a:avLst/>
          </a:prstGeom>
          <a:noFill/>
        </p:spPr>
        <p:txBody>
          <a:bodyPr wrap="square" rtlCol="0">
            <a:spAutoFit/>
          </a:bodyPr>
          <a:lstStyle/>
          <a:p>
            <a:r>
              <a:rPr lang="en-IN" sz="3600" dirty="0">
                <a:latin typeface="Bahnschrift" panose="020B0502040204020203" pitchFamily="34" charset="0"/>
              </a:rPr>
              <a:t>Made by:</a:t>
            </a:r>
          </a:p>
          <a:p>
            <a:endParaRPr lang="en-IN" sz="2800" dirty="0">
              <a:latin typeface="Bahnschrift" panose="020B0502040204020203" pitchFamily="34" charset="0"/>
            </a:endParaRPr>
          </a:p>
          <a:p>
            <a:pPr marL="1371600" lvl="2" indent="-457200">
              <a:buFontTx/>
              <a:buChar char="-"/>
            </a:pPr>
            <a:r>
              <a:rPr lang="en-IN" sz="2800" dirty="0">
                <a:latin typeface="Bahnschrift" panose="020B0502040204020203" pitchFamily="34" charset="0"/>
              </a:rPr>
              <a:t>Garvit Maheshwari (Team Leader)</a:t>
            </a:r>
          </a:p>
          <a:p>
            <a:pPr marL="1371600" lvl="2" indent="-457200">
              <a:buFontTx/>
              <a:buChar char="-"/>
            </a:pPr>
            <a:r>
              <a:rPr lang="en-IN" sz="2800" dirty="0">
                <a:latin typeface="Bahnschrift" panose="020B0502040204020203" pitchFamily="34" charset="0"/>
              </a:rPr>
              <a:t>Jagrit Parakh</a:t>
            </a:r>
          </a:p>
          <a:p>
            <a:pPr marL="1371600" lvl="2" indent="-457200">
              <a:buFontTx/>
              <a:buChar char="-"/>
            </a:pPr>
            <a:endParaRPr lang="en-IN" sz="2800" dirty="0">
              <a:latin typeface="Bahnschrift" panose="020B0502040204020203" pitchFamily="34" charset="0"/>
            </a:endParaRPr>
          </a:p>
          <a:p>
            <a:pPr marL="1371600" lvl="2" indent="-457200">
              <a:buFontTx/>
              <a:buChar char="-"/>
            </a:pPr>
            <a:endParaRPr lang="en-IN" sz="2800" dirty="0">
              <a:latin typeface="Bahnschrift" panose="020B0502040204020203" pitchFamily="34" charset="0"/>
            </a:endParaRPr>
          </a:p>
          <a:p>
            <a:pPr marL="1371600" lvl="2" indent="-457200">
              <a:buFontTx/>
              <a:buChar char="-"/>
            </a:pPr>
            <a:endParaRPr lang="en-IN" sz="2800" dirty="0">
              <a:latin typeface="Bahnschrift" panose="020B0502040204020203" pitchFamily="34" charset="0"/>
            </a:endParaRPr>
          </a:p>
        </p:txBody>
      </p:sp>
    </p:spTree>
    <p:extLst>
      <p:ext uri="{BB962C8B-B14F-4D97-AF65-F5344CB8AC3E}">
        <p14:creationId xmlns:p14="http://schemas.microsoft.com/office/powerpoint/2010/main" val="332153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373E7-BED0-4DB5-A813-95DE1F6ACABA}"/>
              </a:ext>
            </a:extLst>
          </p:cNvPr>
          <p:cNvSpPr>
            <a:spLocks noGrp="1"/>
          </p:cNvSpPr>
          <p:nvPr>
            <p:ph type="title"/>
          </p:nvPr>
        </p:nvSpPr>
        <p:spPr/>
        <p:txBody>
          <a:bodyPr/>
          <a:lstStyle/>
          <a:p>
            <a:r>
              <a:rPr lang="en-IN" dirty="0"/>
              <a:t>Dependencies/Resources used in the project</a:t>
            </a:r>
          </a:p>
        </p:txBody>
      </p:sp>
      <p:sp>
        <p:nvSpPr>
          <p:cNvPr id="3" name="Content Placeholder 2">
            <a:extLst>
              <a:ext uri="{FF2B5EF4-FFF2-40B4-BE49-F238E27FC236}">
                <a16:creationId xmlns:a16="http://schemas.microsoft.com/office/drawing/2014/main" id="{92A81920-3F2F-4CC2-A522-4F817D06A0F7}"/>
              </a:ext>
            </a:extLst>
          </p:cNvPr>
          <p:cNvSpPr>
            <a:spLocks noGrp="1"/>
          </p:cNvSpPr>
          <p:nvPr>
            <p:ph idx="1"/>
          </p:nvPr>
        </p:nvSpPr>
        <p:spPr/>
        <p:txBody>
          <a:bodyPr/>
          <a:lstStyle/>
          <a:p>
            <a:r>
              <a:rPr lang="en-IN" sz="2000" dirty="0">
                <a:latin typeface="Bahnschrift" panose="020B0502040204020203" pitchFamily="34" charset="0"/>
              </a:rPr>
              <a:t>HTML</a:t>
            </a:r>
          </a:p>
          <a:p>
            <a:r>
              <a:rPr lang="en-IN" sz="2000" dirty="0">
                <a:latin typeface="Bahnschrift" panose="020B0502040204020203" pitchFamily="34" charset="0"/>
              </a:rPr>
              <a:t>CSS</a:t>
            </a:r>
          </a:p>
          <a:p>
            <a:r>
              <a:rPr lang="en-IN" sz="2000" dirty="0">
                <a:latin typeface="Bahnschrift" panose="020B0502040204020203" pitchFamily="34" charset="0"/>
              </a:rPr>
              <a:t>JavaScript:</a:t>
            </a:r>
          </a:p>
          <a:p>
            <a:pPr lvl="3"/>
            <a:r>
              <a:rPr lang="en-IN" sz="1600" dirty="0">
                <a:latin typeface="Bahnschrift" panose="020B0502040204020203" pitchFamily="34" charset="0"/>
              </a:rPr>
              <a:t>Chart.JS (To generate graphs)</a:t>
            </a:r>
          </a:p>
          <a:p>
            <a:pPr lvl="3"/>
            <a:r>
              <a:rPr lang="en-IN" sz="1600" dirty="0">
                <a:latin typeface="Bahnschrift" panose="020B0502040204020203" pitchFamily="34" charset="0"/>
              </a:rPr>
              <a:t>Google Firebase(To store data and authenticate users)</a:t>
            </a:r>
          </a:p>
        </p:txBody>
      </p:sp>
    </p:spTree>
    <p:extLst>
      <p:ext uri="{BB962C8B-B14F-4D97-AF65-F5344CB8AC3E}">
        <p14:creationId xmlns:p14="http://schemas.microsoft.com/office/powerpoint/2010/main" val="1378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E554-44A3-4C95-BEAD-CFA3D93597BB}"/>
              </a:ext>
            </a:extLst>
          </p:cNvPr>
          <p:cNvSpPr>
            <a:spLocks noGrp="1"/>
          </p:cNvSpPr>
          <p:nvPr>
            <p:ph type="title"/>
          </p:nvPr>
        </p:nvSpPr>
        <p:spPr/>
        <p:txBody>
          <a:bodyPr/>
          <a:lstStyle/>
          <a:p>
            <a:r>
              <a:rPr lang="en-IN" dirty="0"/>
              <a:t>About WellScan</a:t>
            </a:r>
          </a:p>
        </p:txBody>
      </p:sp>
      <p:sp>
        <p:nvSpPr>
          <p:cNvPr id="3" name="Content Placeholder 2">
            <a:extLst>
              <a:ext uri="{FF2B5EF4-FFF2-40B4-BE49-F238E27FC236}">
                <a16:creationId xmlns:a16="http://schemas.microsoft.com/office/drawing/2014/main" id="{7D333BC5-071A-4DED-8FED-4D3DF81E35FA}"/>
              </a:ext>
            </a:extLst>
          </p:cNvPr>
          <p:cNvSpPr>
            <a:spLocks noGrp="1"/>
          </p:cNvSpPr>
          <p:nvPr>
            <p:ph idx="1"/>
          </p:nvPr>
        </p:nvSpPr>
        <p:spPr>
          <a:xfrm>
            <a:off x="5910127" y="0"/>
            <a:ext cx="6281873" cy="6858000"/>
          </a:xfrm>
        </p:spPr>
        <p:txBody>
          <a:bodyPr>
            <a:normAutofit/>
          </a:bodyPr>
          <a:lstStyle/>
          <a:p>
            <a:pPr marL="0" indent="0">
              <a:buNone/>
            </a:pPr>
            <a:r>
              <a:rPr lang="en-IN" sz="2400" dirty="0">
                <a:latin typeface="Bahnschrift" panose="020B0502040204020203" pitchFamily="34" charset="0"/>
              </a:rPr>
              <a:t>WellScan has many purposes, but its most important and significant one is making the process of storing a patient’s data easy for the doctors. Hence, the website is extremely user-friendly. Our target audience are hospital employees who observe critically ill patients admitted in the ICU. Doctors can also use this to give a efficient diagnosis on based on the generated graphs. </a:t>
            </a:r>
          </a:p>
        </p:txBody>
      </p:sp>
    </p:spTree>
    <p:extLst>
      <p:ext uri="{BB962C8B-B14F-4D97-AF65-F5344CB8AC3E}">
        <p14:creationId xmlns:p14="http://schemas.microsoft.com/office/powerpoint/2010/main" val="290896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D0897C8-E02F-4609-86E7-6F533601BF99}"/>
              </a:ext>
            </a:extLst>
          </p:cNvPr>
          <p:cNvSpPr>
            <a:spLocks noGrp="1"/>
          </p:cNvSpPr>
          <p:nvPr>
            <p:ph type="title"/>
          </p:nvPr>
        </p:nvSpPr>
        <p:spPr>
          <a:xfrm rot="13132680" flipH="1" flipV="1">
            <a:off x="-921798" y="1219200"/>
            <a:ext cx="690282" cy="246529"/>
          </a:xfrm>
        </p:spPr>
        <p:txBody>
          <a:bodyPr>
            <a:normAutofit fontScale="90000"/>
          </a:bodyPr>
          <a:lstStyle/>
          <a:p>
            <a:r>
              <a:rPr lang="en-IN" sz="2000" dirty="0">
                <a:latin typeface="Bahnschrift" panose="020B0502040204020203" pitchFamily="34" charset="0"/>
              </a:rPr>
              <a:t>  </a:t>
            </a:r>
          </a:p>
        </p:txBody>
      </p:sp>
      <p:sp>
        <p:nvSpPr>
          <p:cNvPr id="13" name="Content Placeholder 12">
            <a:extLst>
              <a:ext uri="{FF2B5EF4-FFF2-40B4-BE49-F238E27FC236}">
                <a16:creationId xmlns:a16="http://schemas.microsoft.com/office/drawing/2014/main" id="{37BAC5E6-EE62-4B64-A481-35E54CAC51B7}"/>
              </a:ext>
            </a:extLst>
          </p:cNvPr>
          <p:cNvSpPr>
            <a:spLocks noGrp="1"/>
          </p:cNvSpPr>
          <p:nvPr>
            <p:ph idx="1"/>
          </p:nvPr>
        </p:nvSpPr>
        <p:spPr>
          <a:xfrm>
            <a:off x="5567083" y="0"/>
            <a:ext cx="6624917" cy="6858000"/>
          </a:xfrm>
        </p:spPr>
        <p:txBody>
          <a:bodyPr>
            <a:normAutofit/>
          </a:bodyPr>
          <a:lstStyle/>
          <a:p>
            <a:pPr marL="0" indent="0">
              <a:buNone/>
            </a:pPr>
            <a:r>
              <a:rPr lang="en-IN" sz="2000" dirty="0">
                <a:latin typeface="Bahnschrift" panose="020B0502040204020203" pitchFamily="34" charset="0"/>
              </a:rPr>
              <a:t>            		     Sign-Up Page</a:t>
            </a:r>
          </a:p>
          <a:p>
            <a:pPr marL="0" indent="0">
              <a:buNone/>
            </a:pPr>
            <a:r>
              <a:rPr lang="en-IN" sz="2000" dirty="0">
                <a:latin typeface="Bahnschrift" panose="020B0502040204020203" pitchFamily="34" charset="0"/>
              </a:rPr>
              <a:t>----------------------------------------------------</a:t>
            </a:r>
          </a:p>
          <a:p>
            <a:r>
              <a:rPr lang="en-IN" sz="2000" dirty="0">
                <a:latin typeface="Bahnschrift" panose="020B0502040204020203" pitchFamily="34" charset="0"/>
              </a:rPr>
              <a:t>When we open the site, we are welcomed by the sign up page. A doctor using this would enter the his details such as his first and last name, his email and the password he wants to set.</a:t>
            </a:r>
          </a:p>
          <a:p>
            <a:r>
              <a:rPr lang="en-IN" sz="2000" dirty="0">
                <a:latin typeface="Bahnschrift" panose="020B0502040204020203" pitchFamily="34" charset="0"/>
              </a:rPr>
              <a:t> If the entered email is invalid or the password is weak, less than 6 characters long, the Google Firebase SDK throws an error. Hence, we have setup a .catch() error handler. </a:t>
            </a:r>
          </a:p>
          <a:p>
            <a:r>
              <a:rPr lang="en-IN" sz="2000" dirty="0">
                <a:latin typeface="Bahnschrift" panose="020B0502040204020203" pitchFamily="34" charset="0"/>
              </a:rPr>
              <a:t>If an error is received, we execute the in-built alert function with an appropriate message. </a:t>
            </a:r>
          </a:p>
          <a:p>
            <a:r>
              <a:rPr lang="en-IN" sz="2000" dirty="0">
                <a:latin typeface="Bahnschrift" panose="020B0502040204020203" pitchFamily="34" charset="0"/>
              </a:rPr>
              <a:t>If the user already has an account, they can click on the “Login” text on the bottom of the form which redirects the user the login page.</a:t>
            </a:r>
          </a:p>
        </p:txBody>
      </p:sp>
      <p:pic>
        <p:nvPicPr>
          <p:cNvPr id="4" name="Picture 3">
            <a:extLst>
              <a:ext uri="{FF2B5EF4-FFF2-40B4-BE49-F238E27FC236}">
                <a16:creationId xmlns:a16="http://schemas.microsoft.com/office/drawing/2014/main" id="{7139F3E5-B42A-4624-900F-FD5AD30FBE4E}"/>
              </a:ext>
            </a:extLst>
          </p:cNvPr>
          <p:cNvPicPr>
            <a:picLocks noChangeAspect="1"/>
          </p:cNvPicPr>
          <p:nvPr/>
        </p:nvPicPr>
        <p:blipFill>
          <a:blip r:embed="rId2"/>
          <a:stretch>
            <a:fillRect/>
          </a:stretch>
        </p:blipFill>
        <p:spPr>
          <a:xfrm>
            <a:off x="0" y="1499347"/>
            <a:ext cx="5567083" cy="3859306"/>
          </a:xfrm>
          <a:prstGeom prst="rect">
            <a:avLst/>
          </a:prstGeom>
        </p:spPr>
      </p:pic>
    </p:spTree>
    <p:extLst>
      <p:ext uri="{BB962C8B-B14F-4D97-AF65-F5344CB8AC3E}">
        <p14:creationId xmlns:p14="http://schemas.microsoft.com/office/powerpoint/2010/main" val="336314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E62C-A359-4A51-8126-E015E99A7F34}"/>
              </a:ext>
            </a:extLst>
          </p:cNvPr>
          <p:cNvSpPr>
            <a:spLocks noGrp="1"/>
          </p:cNvSpPr>
          <p:nvPr>
            <p:ph type="title"/>
          </p:nvPr>
        </p:nvSpPr>
        <p:spPr>
          <a:xfrm flipH="1" flipV="1">
            <a:off x="-950258" y="340659"/>
            <a:ext cx="404064" cy="156883"/>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B6CBBFCD-2140-49B5-9D28-81664A5F2CC7}"/>
              </a:ext>
            </a:extLst>
          </p:cNvPr>
          <p:cNvSpPr>
            <a:spLocks noGrp="1"/>
          </p:cNvSpPr>
          <p:nvPr>
            <p:ph idx="1"/>
          </p:nvPr>
        </p:nvSpPr>
        <p:spPr>
          <a:xfrm>
            <a:off x="6293224" y="0"/>
            <a:ext cx="5898775" cy="6858000"/>
          </a:xfrm>
        </p:spPr>
        <p:txBody>
          <a:bodyPr>
            <a:normAutofit fontScale="85000" lnSpcReduction="10000"/>
          </a:bodyPr>
          <a:lstStyle/>
          <a:p>
            <a:pPr marL="0" indent="0">
              <a:buNone/>
            </a:pPr>
            <a:r>
              <a:rPr lang="en-IN" dirty="0">
                <a:latin typeface="Bahnschrift" panose="020B0502040204020203" pitchFamily="34" charset="0"/>
              </a:rPr>
              <a:t>		        Login Page</a:t>
            </a:r>
          </a:p>
          <a:p>
            <a:pPr marL="0" indent="0">
              <a:buNone/>
            </a:pPr>
            <a:r>
              <a:rPr lang="en-IN" sz="1800" dirty="0">
                <a:latin typeface="Bahnschrift" panose="020B0502040204020203" pitchFamily="34" charset="0"/>
              </a:rPr>
              <a:t>----------------------------------------------------</a:t>
            </a:r>
          </a:p>
          <a:p>
            <a:pPr>
              <a:buFontTx/>
              <a:buChar char="-"/>
            </a:pPr>
            <a:r>
              <a:rPr lang="en-IN" sz="1800" dirty="0">
                <a:latin typeface="Bahnschrift" panose="020B0502040204020203" pitchFamily="34" charset="0"/>
              </a:rPr>
              <a:t>Here, a doctor who already has an account would log into his/her account by entering the email he/she used while registering his account and the password</a:t>
            </a:r>
          </a:p>
          <a:p>
            <a:pPr>
              <a:buFontTx/>
              <a:buChar char="-"/>
            </a:pPr>
            <a:r>
              <a:rPr lang="en-IN" dirty="0">
                <a:latin typeface="Bahnschrift" panose="020B0502040204020203" pitchFamily="34" charset="0"/>
              </a:rPr>
              <a:t>If the doctor does not have an account, he can click on the “Sign Up” text which will redirect him/her to the sign up page.</a:t>
            </a:r>
          </a:p>
          <a:p>
            <a:pPr>
              <a:buFontTx/>
              <a:buChar char="-"/>
            </a:pPr>
            <a:r>
              <a:rPr lang="en-IN" sz="1800" dirty="0">
                <a:latin typeface="Bahnschrift" panose="020B0502040204020203" pitchFamily="34" charset="0"/>
              </a:rPr>
              <a:t>If the doctor has forgotten his/her password, he/she can set it again by clicking on the “Forgot Password” text where they have to input the email they are registered with and set another password.</a:t>
            </a:r>
          </a:p>
          <a:p>
            <a:pPr>
              <a:buFontTx/>
              <a:buChar char="-"/>
            </a:pPr>
            <a:r>
              <a:rPr lang="en-IN" dirty="0">
                <a:latin typeface="Bahnschrift" panose="020B0502040204020203" pitchFamily="34" charset="0"/>
              </a:rPr>
              <a:t>If the doctor tries and enter invalid data, incorrect email or/and password, or tries logging in without having an account, the Google Firebase SDK would throw an error. Hence, we have setup a .catch() error handler. </a:t>
            </a:r>
          </a:p>
          <a:p>
            <a:pPr>
              <a:buFontTx/>
              <a:buChar char="-"/>
            </a:pPr>
            <a:r>
              <a:rPr lang="en-IN" dirty="0">
                <a:latin typeface="Bahnschrift" panose="020B0502040204020203" pitchFamily="34" charset="0"/>
              </a:rPr>
              <a:t>If an error is caught, we display an appropriate error message to the user through the built-in ‘alert’ function.</a:t>
            </a:r>
          </a:p>
          <a:p>
            <a:pPr>
              <a:buFontTx/>
              <a:buChar char="-"/>
            </a:pPr>
            <a:r>
              <a:rPr lang="en-IN" dirty="0">
                <a:latin typeface="Bahnschrift" panose="020B0502040204020203" pitchFamily="34" charset="0"/>
              </a:rPr>
              <a:t>If the doctor has forgotten their password, they can reset their password by clicking on the “Forget password” text. They will be required to enter an email and then they will receive an email with a link to change their password. This is done by calling Firebase Authentication’s </a:t>
            </a:r>
            <a:r>
              <a:rPr lang="en-IN" dirty="0" err="1">
                <a:latin typeface="Bahnschrift" panose="020B0502040204020203" pitchFamily="34" charset="0"/>
              </a:rPr>
              <a:t>sendPasswordResetEmail</a:t>
            </a:r>
            <a:r>
              <a:rPr lang="en-IN" dirty="0">
                <a:latin typeface="Bahnschrift" panose="020B0502040204020203" pitchFamily="34" charset="0"/>
              </a:rPr>
              <a:t> function.</a:t>
            </a:r>
          </a:p>
        </p:txBody>
      </p:sp>
      <p:pic>
        <p:nvPicPr>
          <p:cNvPr id="6" name="Picture 5">
            <a:extLst>
              <a:ext uri="{FF2B5EF4-FFF2-40B4-BE49-F238E27FC236}">
                <a16:creationId xmlns:a16="http://schemas.microsoft.com/office/drawing/2014/main" id="{0EA4EEA6-5D15-428C-A2A1-79F877FDB9AC}"/>
              </a:ext>
            </a:extLst>
          </p:cNvPr>
          <p:cNvPicPr>
            <a:picLocks noChangeAspect="1"/>
          </p:cNvPicPr>
          <p:nvPr/>
        </p:nvPicPr>
        <p:blipFill>
          <a:blip r:embed="rId2"/>
          <a:stretch>
            <a:fillRect/>
          </a:stretch>
        </p:blipFill>
        <p:spPr>
          <a:xfrm>
            <a:off x="-1" y="0"/>
            <a:ext cx="6096001" cy="3316941"/>
          </a:xfrm>
          <a:prstGeom prst="rect">
            <a:avLst/>
          </a:prstGeom>
        </p:spPr>
      </p:pic>
      <p:pic>
        <p:nvPicPr>
          <p:cNvPr id="8" name="Picture 7">
            <a:extLst>
              <a:ext uri="{FF2B5EF4-FFF2-40B4-BE49-F238E27FC236}">
                <a16:creationId xmlns:a16="http://schemas.microsoft.com/office/drawing/2014/main" id="{59CED46A-B2FA-46C3-BE15-15511EDA7B55}"/>
              </a:ext>
            </a:extLst>
          </p:cNvPr>
          <p:cNvPicPr>
            <a:picLocks noChangeAspect="1"/>
          </p:cNvPicPr>
          <p:nvPr/>
        </p:nvPicPr>
        <p:blipFill>
          <a:blip r:embed="rId3"/>
          <a:stretch>
            <a:fillRect/>
          </a:stretch>
        </p:blipFill>
        <p:spPr>
          <a:xfrm>
            <a:off x="-1" y="3316941"/>
            <a:ext cx="6096001" cy="3540250"/>
          </a:xfrm>
          <a:prstGeom prst="rect">
            <a:avLst/>
          </a:prstGeom>
        </p:spPr>
      </p:pic>
    </p:spTree>
    <p:extLst>
      <p:ext uri="{BB962C8B-B14F-4D97-AF65-F5344CB8AC3E}">
        <p14:creationId xmlns:p14="http://schemas.microsoft.com/office/powerpoint/2010/main" val="49380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7C3AE-2A4F-4E5D-9976-1F56A221482D}"/>
              </a:ext>
            </a:extLst>
          </p:cNvPr>
          <p:cNvSpPr>
            <a:spLocks noGrp="1"/>
          </p:cNvSpPr>
          <p:nvPr>
            <p:ph type="title"/>
          </p:nvPr>
        </p:nvSpPr>
        <p:spPr>
          <a:xfrm>
            <a:off x="-859486" y="2063055"/>
            <a:ext cx="518828" cy="231910"/>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C221C42B-D483-4F12-BDCD-2D48C7F5F167}"/>
              </a:ext>
            </a:extLst>
          </p:cNvPr>
          <p:cNvSpPr>
            <a:spLocks noGrp="1"/>
          </p:cNvSpPr>
          <p:nvPr>
            <p:ph idx="1"/>
          </p:nvPr>
        </p:nvSpPr>
        <p:spPr>
          <a:xfrm>
            <a:off x="6015318" y="0"/>
            <a:ext cx="6176682" cy="6857999"/>
          </a:xfrm>
        </p:spPr>
        <p:txBody>
          <a:bodyPr>
            <a:normAutofit fontScale="85000" lnSpcReduction="10000"/>
          </a:bodyPr>
          <a:lstStyle/>
          <a:p>
            <a:pPr marL="0" indent="0">
              <a:buNone/>
            </a:pPr>
            <a:r>
              <a:rPr lang="en-IN" sz="1800" dirty="0">
                <a:latin typeface="Bahnschrift" panose="020B0502040204020203" pitchFamily="34" charset="0"/>
              </a:rPr>
              <a:t>	               	Main Dashboard Page Pt. 1</a:t>
            </a:r>
          </a:p>
          <a:p>
            <a:pPr marL="0" indent="0">
              <a:buNone/>
            </a:pPr>
            <a:r>
              <a:rPr lang="en-IN" dirty="0">
                <a:latin typeface="Bahnschrift" panose="020B0502040204020203" pitchFamily="34" charset="0"/>
              </a:rPr>
              <a:t>-</a:t>
            </a:r>
            <a:r>
              <a:rPr lang="en-IN" sz="1800" dirty="0">
                <a:latin typeface="Bahnschrift" panose="020B0502040204020203" pitchFamily="34" charset="0"/>
              </a:rPr>
              <a:t>----------------------------------------------------------------</a:t>
            </a:r>
          </a:p>
          <a:p>
            <a:pPr>
              <a:buFontTx/>
              <a:buChar char="-"/>
            </a:pPr>
            <a:r>
              <a:rPr lang="en-IN" dirty="0">
                <a:latin typeface="Bahnschrift" panose="020B0502040204020203" pitchFamily="34" charset="0"/>
              </a:rPr>
              <a:t>After the doctor has successfully logged in/signed up, they are redirected to the main dashboard.</a:t>
            </a:r>
          </a:p>
          <a:p>
            <a:pPr>
              <a:buFontTx/>
              <a:buChar char="-"/>
            </a:pPr>
            <a:r>
              <a:rPr lang="en-IN" dirty="0">
                <a:latin typeface="Bahnschrift" panose="020B0502040204020203" pitchFamily="34" charset="0"/>
              </a:rPr>
              <a:t>There is a Navigation Bar on the top of the screen with two elements. One is  ‘Dashboard’, which redirects to the dashboard, and the other one is a menu icon. Upon being clicked, it reveals a dropdown menu with an element, ‘Sign out’, if the doctor wishes to sign out, they would click this and be redirected to the login page. </a:t>
            </a:r>
          </a:p>
          <a:p>
            <a:pPr>
              <a:buFontTx/>
              <a:buChar char="-"/>
            </a:pPr>
            <a:r>
              <a:rPr lang="en-IN" dirty="0">
                <a:latin typeface="Bahnschrift" panose="020B0502040204020203" pitchFamily="34" charset="0"/>
              </a:rPr>
              <a:t>Underneath the bar, there is a button labelled “Add a new patient”. When the doctor clicks this, they are prompted with a form as you can see. They have to fill out the form with the corresponding fields.</a:t>
            </a:r>
          </a:p>
          <a:p>
            <a:pPr>
              <a:buFontTx/>
              <a:buChar char="-"/>
            </a:pPr>
            <a:r>
              <a:rPr lang="en-IN" dirty="0">
                <a:latin typeface="Bahnschrift" panose="020B0502040204020203" pitchFamily="34" charset="0"/>
              </a:rPr>
              <a:t>If a patient is created successfully, a pop up is displayed to inform the doctor that the process was successful. If it was not, an error pop up is displayed.</a:t>
            </a:r>
          </a:p>
          <a:p>
            <a:pPr>
              <a:buFontTx/>
              <a:buChar char="-"/>
            </a:pPr>
            <a:r>
              <a:rPr lang="en-IN" dirty="0">
                <a:latin typeface="Bahnschrift" panose="020B0502040204020203" pitchFamily="34" charset="0"/>
              </a:rPr>
              <a:t>After a patient is created, the form closes and we can see the name of a patient in the form of a clickable button below the ‘Add new Patient’ button. If the doctor decides to add more patients, their names will be displayed below one another in a list so that the doctor has no difficulty in selecting patients.</a:t>
            </a:r>
          </a:p>
          <a:p>
            <a:pPr>
              <a:buFontTx/>
              <a:buChar char="-"/>
            </a:pPr>
            <a:r>
              <a:rPr lang="en-IN" dirty="0">
                <a:latin typeface="Bahnschrift" panose="020B0502040204020203" pitchFamily="34" charset="0"/>
              </a:rPr>
              <a:t>If a new patient is added such that the patient’s first and last name matches exactly with a pre-existing patient, a new patient is not created but the display an error that says “Patient already exists”.</a:t>
            </a:r>
          </a:p>
        </p:txBody>
      </p:sp>
      <p:pic>
        <p:nvPicPr>
          <p:cNvPr id="5" name="Picture 4">
            <a:extLst>
              <a:ext uri="{FF2B5EF4-FFF2-40B4-BE49-F238E27FC236}">
                <a16:creationId xmlns:a16="http://schemas.microsoft.com/office/drawing/2014/main" id="{E10D97E0-B8AF-4E01-AC33-7F21F85533FC}"/>
              </a:ext>
            </a:extLst>
          </p:cNvPr>
          <p:cNvPicPr>
            <a:picLocks noChangeAspect="1"/>
          </p:cNvPicPr>
          <p:nvPr/>
        </p:nvPicPr>
        <p:blipFill>
          <a:blip r:embed="rId2"/>
          <a:stretch>
            <a:fillRect/>
          </a:stretch>
        </p:blipFill>
        <p:spPr>
          <a:xfrm>
            <a:off x="0" y="1"/>
            <a:ext cx="6015318" cy="3432586"/>
          </a:xfrm>
          <a:prstGeom prst="rect">
            <a:avLst/>
          </a:prstGeom>
        </p:spPr>
      </p:pic>
      <p:pic>
        <p:nvPicPr>
          <p:cNvPr id="9" name="Picture 8">
            <a:extLst>
              <a:ext uri="{FF2B5EF4-FFF2-40B4-BE49-F238E27FC236}">
                <a16:creationId xmlns:a16="http://schemas.microsoft.com/office/drawing/2014/main" id="{F3E81F29-F09B-4622-B517-0A0ADD70D0E6}"/>
              </a:ext>
            </a:extLst>
          </p:cNvPr>
          <p:cNvPicPr>
            <a:picLocks noChangeAspect="1"/>
          </p:cNvPicPr>
          <p:nvPr/>
        </p:nvPicPr>
        <p:blipFill>
          <a:blip r:embed="rId3"/>
          <a:stretch>
            <a:fillRect/>
          </a:stretch>
        </p:blipFill>
        <p:spPr>
          <a:xfrm>
            <a:off x="0" y="3425413"/>
            <a:ext cx="6015318" cy="3432586"/>
          </a:xfrm>
          <a:prstGeom prst="rect">
            <a:avLst/>
          </a:prstGeom>
        </p:spPr>
      </p:pic>
    </p:spTree>
    <p:extLst>
      <p:ext uri="{BB962C8B-B14F-4D97-AF65-F5344CB8AC3E}">
        <p14:creationId xmlns:p14="http://schemas.microsoft.com/office/powerpoint/2010/main" val="3236719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4CA9-6857-4F5B-BA43-8A8D4DA9692D}"/>
              </a:ext>
            </a:extLst>
          </p:cNvPr>
          <p:cNvSpPr>
            <a:spLocks noGrp="1"/>
          </p:cNvSpPr>
          <p:nvPr>
            <p:ph type="title"/>
          </p:nvPr>
        </p:nvSpPr>
        <p:spPr>
          <a:xfrm>
            <a:off x="-976028" y="2072019"/>
            <a:ext cx="787769" cy="769793"/>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22D2AF26-8246-46AE-9C2A-084B89EEDF75}"/>
              </a:ext>
            </a:extLst>
          </p:cNvPr>
          <p:cNvSpPr>
            <a:spLocks noGrp="1"/>
          </p:cNvSpPr>
          <p:nvPr>
            <p:ph idx="1"/>
          </p:nvPr>
        </p:nvSpPr>
        <p:spPr>
          <a:xfrm>
            <a:off x="5862918" y="0"/>
            <a:ext cx="6329083" cy="6857999"/>
          </a:xfrm>
        </p:spPr>
        <p:txBody>
          <a:bodyPr>
            <a:normAutofit fontScale="55000" lnSpcReduction="20000"/>
          </a:bodyPr>
          <a:lstStyle/>
          <a:p>
            <a:pPr marL="0" indent="0">
              <a:buNone/>
            </a:pPr>
            <a:r>
              <a:rPr lang="en-IN" dirty="0">
                <a:latin typeface="Bahnschrift" panose="020B0502040204020203" pitchFamily="34" charset="0"/>
              </a:rPr>
              <a:t>	           </a:t>
            </a:r>
          </a:p>
          <a:p>
            <a:pPr marL="0" indent="0">
              <a:buNone/>
            </a:pPr>
            <a:r>
              <a:rPr lang="en-IN" sz="2200" dirty="0">
                <a:latin typeface="Bahnschrift" panose="020B0502040204020203" pitchFamily="34" charset="0"/>
              </a:rPr>
              <a:t>		 Main Dashboard Page Pt.2</a:t>
            </a:r>
          </a:p>
          <a:p>
            <a:pPr marL="0" indent="0">
              <a:buNone/>
            </a:pPr>
            <a:r>
              <a:rPr lang="en-IN" sz="2200" dirty="0">
                <a:latin typeface="Bahnschrift" panose="020B0502040204020203" pitchFamily="34" charset="0"/>
              </a:rPr>
              <a:t>------------------------------------------------------------------------------------</a:t>
            </a:r>
          </a:p>
          <a:p>
            <a:pPr>
              <a:buFontTx/>
              <a:buChar char="-"/>
            </a:pPr>
            <a:r>
              <a:rPr lang="en-IN" sz="2200" dirty="0">
                <a:latin typeface="Bahnschrift" panose="020B0502040204020203" pitchFamily="34" charset="0"/>
              </a:rPr>
              <a:t>In this slide, the process of the patient being created, being displayed and stored will be explained.</a:t>
            </a:r>
          </a:p>
          <a:p>
            <a:pPr>
              <a:buFontTx/>
              <a:buChar char="-"/>
            </a:pPr>
            <a:r>
              <a:rPr lang="en-IN" sz="2200" dirty="0">
                <a:latin typeface="Bahnschrift" panose="020B0502040204020203" pitchFamily="34" charset="0"/>
              </a:rPr>
              <a:t>We have setup an event listener for the ‘Sign out’ button on the dropdown menu. After the button is clicked, we use the Firebase’s authentication module’s sign out function to sign out. The doctor is then redirected to the login page</a:t>
            </a:r>
          </a:p>
          <a:p>
            <a:pPr>
              <a:buFontTx/>
              <a:buChar char="-"/>
            </a:pPr>
            <a:r>
              <a:rPr lang="en-IN" sz="2200" dirty="0">
                <a:latin typeface="Bahnschrift" panose="020B0502040204020203" pitchFamily="34" charset="0"/>
              </a:rPr>
              <a:t>Firstly, after the user clicks the ‘Submit’ button of the form, we fetch all of the information provided into separate variables. We store these valuables in collections in the Firebase’s </a:t>
            </a:r>
            <a:r>
              <a:rPr lang="en-IN" sz="2200" dirty="0" err="1">
                <a:latin typeface="Bahnschrift" panose="020B0502040204020203" pitchFamily="34" charset="0"/>
              </a:rPr>
              <a:t>Firestore</a:t>
            </a:r>
            <a:r>
              <a:rPr lang="en-IN" sz="2200" dirty="0">
                <a:latin typeface="Bahnschrift" panose="020B0502040204020203" pitchFamily="34" charset="0"/>
              </a:rPr>
              <a:t> database. We create/access separate collections for each of the patients by naming the patient “patients” followed by the user id of the doctor, a user id of the doctor is generated by Firebase on default whenever an account is created.</a:t>
            </a:r>
          </a:p>
          <a:p>
            <a:pPr>
              <a:buFontTx/>
              <a:buChar char="-"/>
            </a:pPr>
            <a:r>
              <a:rPr lang="en-IN" sz="2200" dirty="0">
                <a:latin typeface="Bahnschrift" panose="020B0502040204020203" pitchFamily="34" charset="0"/>
              </a:rPr>
              <a:t>Along with a collection for the patients, we create a collection called “innerhtml” followed by the doctor’s user id. Here we store a collection which is named the first name and the last name of the patient. In this collection, two documents are stored, one containing the h1 html tag and another one containing the first and last name of the patient. This is so that when we want to display all the patients, we iterate over all the collections. We create an element and display the full name of the patient as a button on that element.</a:t>
            </a:r>
          </a:p>
          <a:p>
            <a:pPr>
              <a:buFontTx/>
              <a:buChar char="-"/>
            </a:pPr>
            <a:r>
              <a:rPr lang="en-IN" sz="2200" dirty="0">
                <a:latin typeface="Bahnschrift" panose="020B0502040204020203" pitchFamily="34" charset="0"/>
              </a:rPr>
              <a:t>In the patient’s collection, we store a collection with the name of the patient. Inside this collection, we store several documents such as blood pressure, pulse, oral N.G feed, etc. These documents store the values entered by the doctor. We also store arrays of the said values. We store arrays as well as the values as it will be of use later when we have to display the graphs</a:t>
            </a:r>
            <a:endParaRPr lang="en-IN" dirty="0">
              <a:latin typeface="Bahnschrift" panose="020B0502040204020203" pitchFamily="34" charset="0"/>
            </a:endParaRPr>
          </a:p>
          <a:p>
            <a:pPr marL="0" indent="0">
              <a:buNone/>
            </a:pPr>
            <a:endParaRPr lang="en-IN" dirty="0">
              <a:latin typeface="Bahnschrift" panose="020B0502040204020203" pitchFamily="34" charset="0"/>
            </a:endParaRPr>
          </a:p>
        </p:txBody>
      </p:sp>
      <p:pic>
        <p:nvPicPr>
          <p:cNvPr id="5" name="Picture 4">
            <a:extLst>
              <a:ext uri="{FF2B5EF4-FFF2-40B4-BE49-F238E27FC236}">
                <a16:creationId xmlns:a16="http://schemas.microsoft.com/office/drawing/2014/main" id="{7CBD3E61-FF50-4DE4-ABA8-42ED64D94708}"/>
              </a:ext>
            </a:extLst>
          </p:cNvPr>
          <p:cNvPicPr>
            <a:picLocks noChangeAspect="1"/>
          </p:cNvPicPr>
          <p:nvPr/>
        </p:nvPicPr>
        <p:blipFill>
          <a:blip r:embed="rId2"/>
          <a:stretch>
            <a:fillRect/>
          </a:stretch>
        </p:blipFill>
        <p:spPr>
          <a:xfrm>
            <a:off x="-26772" y="1"/>
            <a:ext cx="5889690" cy="3429000"/>
          </a:xfrm>
          <a:prstGeom prst="rect">
            <a:avLst/>
          </a:prstGeom>
        </p:spPr>
      </p:pic>
      <p:pic>
        <p:nvPicPr>
          <p:cNvPr id="11" name="Picture 10">
            <a:extLst>
              <a:ext uri="{FF2B5EF4-FFF2-40B4-BE49-F238E27FC236}">
                <a16:creationId xmlns:a16="http://schemas.microsoft.com/office/drawing/2014/main" id="{11BD9943-7602-4E01-A45A-C1BDC08D6CB6}"/>
              </a:ext>
            </a:extLst>
          </p:cNvPr>
          <p:cNvPicPr>
            <a:picLocks noChangeAspect="1"/>
          </p:cNvPicPr>
          <p:nvPr/>
        </p:nvPicPr>
        <p:blipFill>
          <a:blip r:embed="rId3"/>
          <a:stretch>
            <a:fillRect/>
          </a:stretch>
        </p:blipFill>
        <p:spPr>
          <a:xfrm>
            <a:off x="-26772" y="3429000"/>
            <a:ext cx="5889690" cy="3428999"/>
          </a:xfrm>
          <a:prstGeom prst="rect">
            <a:avLst/>
          </a:prstGeom>
        </p:spPr>
      </p:pic>
    </p:spTree>
    <p:extLst>
      <p:ext uri="{BB962C8B-B14F-4D97-AF65-F5344CB8AC3E}">
        <p14:creationId xmlns:p14="http://schemas.microsoft.com/office/powerpoint/2010/main" val="3487380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1370-70B0-4716-A5BB-B4E0462C940A}"/>
              </a:ext>
            </a:extLst>
          </p:cNvPr>
          <p:cNvSpPr>
            <a:spLocks noGrp="1"/>
          </p:cNvSpPr>
          <p:nvPr>
            <p:ph type="title"/>
          </p:nvPr>
        </p:nvSpPr>
        <p:spPr>
          <a:xfrm>
            <a:off x="-707087" y="1623784"/>
            <a:ext cx="456075" cy="339487"/>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2220B5A1-07DA-4915-9CB9-0640507A8BF5}"/>
              </a:ext>
            </a:extLst>
          </p:cNvPr>
          <p:cNvSpPr>
            <a:spLocks noGrp="1"/>
          </p:cNvSpPr>
          <p:nvPr>
            <p:ph idx="1"/>
          </p:nvPr>
        </p:nvSpPr>
        <p:spPr>
          <a:xfrm>
            <a:off x="5910127" y="0"/>
            <a:ext cx="6281873" cy="6858000"/>
          </a:xfrm>
        </p:spPr>
        <p:txBody>
          <a:bodyPr/>
          <a:lstStyle/>
          <a:p>
            <a:pPr marL="0" indent="0">
              <a:buNone/>
            </a:pPr>
            <a:r>
              <a:rPr lang="en-IN" dirty="0">
                <a:latin typeface="Bahnschrift" panose="020B0502040204020203" pitchFamily="34" charset="0"/>
              </a:rPr>
              <a:t>		  Graph Page Pt. 1</a:t>
            </a:r>
          </a:p>
          <a:p>
            <a:pPr marL="0" indent="0">
              <a:buNone/>
            </a:pPr>
            <a:r>
              <a:rPr lang="en-IN" dirty="0">
                <a:latin typeface="Bahnschrift" panose="020B0502040204020203" pitchFamily="34" charset="0"/>
              </a:rPr>
              <a:t>-------------------------------------------------------</a:t>
            </a:r>
          </a:p>
          <a:p>
            <a:pPr>
              <a:buFontTx/>
              <a:buChar char="-"/>
            </a:pPr>
            <a:r>
              <a:rPr lang="en-IN" dirty="0">
                <a:latin typeface="Bahnschrift" panose="020B0502040204020203" pitchFamily="34" charset="0"/>
              </a:rPr>
              <a:t>In the dashboard page, after</a:t>
            </a:r>
            <a:r>
              <a:rPr lang="en-US" dirty="0">
                <a:latin typeface="Bahnschrift" panose="020B0502040204020203" pitchFamily="34" charset="0"/>
              </a:rPr>
              <a:t> the doctor successfully creates a patient and clicks on the patient’s button, he is redirected to the graph page</a:t>
            </a:r>
          </a:p>
          <a:p>
            <a:pPr>
              <a:buFontTx/>
              <a:buChar char="-"/>
            </a:pPr>
            <a:r>
              <a:rPr lang="en-US" dirty="0">
                <a:latin typeface="Bahnschrift" panose="020B0502040204020203" pitchFamily="34" charset="0"/>
              </a:rPr>
              <a:t>Here, the doctor can view not only two graphs of the fluid intake/outtake but also view the name of the patient, add more details of the patients, view the latest details inputted and remove the patient altogether.</a:t>
            </a:r>
          </a:p>
          <a:p>
            <a:pPr>
              <a:buFontTx/>
              <a:buChar char="-"/>
            </a:pPr>
            <a:r>
              <a:rPr lang="en-US" dirty="0">
                <a:latin typeface="Bahnschrift" panose="020B0502040204020203" pitchFamily="34" charset="0"/>
              </a:rPr>
              <a:t>If the doctor decides to update the details for the patient, he can fill out the form on the right-hand side. After clicking on the submit button, the page is reloaded in order for the graph’s change to take effect</a:t>
            </a:r>
          </a:p>
          <a:p>
            <a:pPr>
              <a:buFontTx/>
              <a:buChar char="-"/>
            </a:pPr>
            <a:r>
              <a:rPr lang="en-US" dirty="0">
                <a:latin typeface="Bahnschrift" panose="020B0502040204020203" pitchFamily="34" charset="0"/>
              </a:rPr>
              <a:t>There is a card on the bottom right side of the screen with an arrow button. If the doctor clicks on this button, they is redirected to the dashboard page where they can view other patients.</a:t>
            </a:r>
            <a:endParaRPr lang="en-IN" dirty="0">
              <a:latin typeface="Bahnschrift" panose="020B0502040204020203" pitchFamily="34" charset="0"/>
            </a:endParaRPr>
          </a:p>
        </p:txBody>
      </p:sp>
      <p:pic>
        <p:nvPicPr>
          <p:cNvPr id="6" name="Picture 5">
            <a:extLst>
              <a:ext uri="{FF2B5EF4-FFF2-40B4-BE49-F238E27FC236}">
                <a16:creationId xmlns:a16="http://schemas.microsoft.com/office/drawing/2014/main" id="{602472FC-D493-442E-94E9-0F34B3F6F1F8}"/>
              </a:ext>
            </a:extLst>
          </p:cNvPr>
          <p:cNvPicPr>
            <a:picLocks noChangeAspect="1"/>
          </p:cNvPicPr>
          <p:nvPr/>
        </p:nvPicPr>
        <p:blipFill>
          <a:blip r:embed="rId2"/>
          <a:stretch>
            <a:fillRect/>
          </a:stretch>
        </p:blipFill>
        <p:spPr>
          <a:xfrm>
            <a:off x="0" y="1416424"/>
            <a:ext cx="5910127" cy="3765176"/>
          </a:xfrm>
          <a:prstGeom prst="rect">
            <a:avLst/>
          </a:prstGeom>
        </p:spPr>
      </p:pic>
    </p:spTree>
    <p:extLst>
      <p:ext uri="{BB962C8B-B14F-4D97-AF65-F5344CB8AC3E}">
        <p14:creationId xmlns:p14="http://schemas.microsoft.com/office/powerpoint/2010/main" val="1937121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22BC-7C97-4C2D-AE4A-DD0C8B0A76D0}"/>
              </a:ext>
            </a:extLst>
          </p:cNvPr>
          <p:cNvSpPr>
            <a:spLocks noGrp="1"/>
          </p:cNvSpPr>
          <p:nvPr>
            <p:ph type="title"/>
          </p:nvPr>
        </p:nvSpPr>
        <p:spPr>
          <a:xfrm>
            <a:off x="-662263" y="2583008"/>
            <a:ext cx="438145" cy="45719"/>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303A5F36-8EEE-4DDF-8B25-E79E5F721FFA}"/>
              </a:ext>
            </a:extLst>
          </p:cNvPr>
          <p:cNvSpPr>
            <a:spLocks noGrp="1"/>
          </p:cNvSpPr>
          <p:nvPr>
            <p:ph idx="1"/>
          </p:nvPr>
        </p:nvSpPr>
        <p:spPr>
          <a:xfrm>
            <a:off x="5910127" y="0"/>
            <a:ext cx="6281873" cy="6858000"/>
          </a:xfrm>
        </p:spPr>
        <p:txBody>
          <a:bodyPr>
            <a:normAutofit fontScale="77500" lnSpcReduction="20000"/>
          </a:bodyPr>
          <a:lstStyle/>
          <a:p>
            <a:pPr marL="0" indent="0">
              <a:buNone/>
            </a:pPr>
            <a:r>
              <a:rPr lang="en-US" dirty="0">
                <a:latin typeface="Bahnschrift" panose="020B0502040204020203" pitchFamily="34" charset="0"/>
              </a:rPr>
              <a:t>		   Graph Page Pt. 2</a:t>
            </a:r>
          </a:p>
          <a:p>
            <a:pPr marL="0" indent="0">
              <a:buNone/>
            </a:pPr>
            <a:r>
              <a:rPr lang="en-US" dirty="0">
                <a:latin typeface="Bahnschrift" panose="020B0502040204020203" pitchFamily="34" charset="0"/>
              </a:rPr>
              <a:t>------------------------------------------------------------------</a:t>
            </a:r>
          </a:p>
          <a:p>
            <a:pPr>
              <a:buFontTx/>
              <a:buChar char="-"/>
            </a:pPr>
            <a:r>
              <a:rPr lang="en-US" dirty="0">
                <a:latin typeface="Bahnschrift" panose="020B0502040204020203" pitchFamily="34" charset="0"/>
              </a:rPr>
              <a:t>In this slide, the process of getting the data which was previously stored and generating a graph will be explained</a:t>
            </a:r>
          </a:p>
          <a:p>
            <a:pPr>
              <a:buFontTx/>
              <a:buChar char="-"/>
            </a:pPr>
            <a:r>
              <a:rPr lang="en-US" dirty="0">
                <a:latin typeface="Bahnschrift" panose="020B0502040204020203" pitchFamily="34" charset="0"/>
              </a:rPr>
              <a:t>Firstly, there are two canvas tags on the left side of the screen where the intake/output graph would be generated.</a:t>
            </a:r>
          </a:p>
          <a:p>
            <a:pPr>
              <a:buFontTx/>
              <a:buChar char="-"/>
            </a:pPr>
            <a:r>
              <a:rPr lang="en-US" dirty="0">
                <a:latin typeface="Bahnschrift" panose="020B0502040204020203" pitchFamily="34" charset="0"/>
              </a:rPr>
              <a:t>We first access the collection in which the patient was stored by finding a collection whose name is “patients” followed by the doctors user id</a:t>
            </a:r>
          </a:p>
          <a:p>
            <a:pPr>
              <a:buFontTx/>
              <a:buChar char="-"/>
            </a:pPr>
            <a:r>
              <a:rPr lang="en-US" dirty="0">
                <a:latin typeface="Bahnschrift" panose="020B0502040204020203" pitchFamily="34" charset="0"/>
              </a:rPr>
              <a:t>We store the arrays into separate variables by iterating over the collection</a:t>
            </a:r>
          </a:p>
          <a:p>
            <a:pPr>
              <a:buFontTx/>
              <a:buChar char="-"/>
            </a:pPr>
            <a:r>
              <a:rPr lang="en-US" dirty="0">
                <a:latin typeface="Bahnschrift" panose="020B0502040204020203" pitchFamily="34" charset="0"/>
              </a:rPr>
              <a:t>The arrays which store the intake time and output time are passed through a function where it is sorted. As we know, the doctor has to input the time in 24 hour format. If the doctor inputs 12 twice, we are faced with an error. 12 only appears once in the 24 hour format so the second 12 must be that of the next day. So we add 24 to the second appearance.</a:t>
            </a:r>
          </a:p>
          <a:p>
            <a:pPr>
              <a:buFontTx/>
              <a:buChar char="-"/>
            </a:pPr>
            <a:r>
              <a:rPr lang="en-US" dirty="0">
                <a:latin typeface="Bahnschrift" panose="020B0502040204020203" pitchFamily="34" charset="0"/>
              </a:rPr>
              <a:t>Also suppose, the array has two elements 12 and 10 in order. This is illogical as the doctor cannot input the readings he took at 12 before the ones he took at 10. So the 10 represents the 10 am of the next day, So we must add 24 to it as well.</a:t>
            </a:r>
          </a:p>
          <a:p>
            <a:pPr>
              <a:buFontTx/>
              <a:buChar char="-"/>
            </a:pPr>
            <a:r>
              <a:rPr lang="en-US" dirty="0">
                <a:latin typeface="Bahnschrift" panose="020B0502040204020203" pitchFamily="34" charset="0"/>
              </a:rPr>
              <a:t>In the function, we create a separate array with its first element the same as the first element of the inputted array. We iterate over the inputted array from its 2</a:t>
            </a:r>
            <a:r>
              <a:rPr lang="en-US" baseline="30000" dirty="0">
                <a:latin typeface="Bahnschrift" panose="020B0502040204020203" pitchFamily="34" charset="0"/>
              </a:rPr>
              <a:t>nd</a:t>
            </a:r>
            <a:r>
              <a:rPr lang="en-US" dirty="0">
                <a:latin typeface="Bahnschrift" panose="020B0502040204020203" pitchFamily="34" charset="0"/>
              </a:rPr>
              <a:t> index. We check if its previous index is greater than or equal to its current one. We run a while loop based on this condition which will add 24 to the current index until the condition of the loop is false. Then, we push the current index to the new array. After the array is fully sorted, we return the separate array.</a:t>
            </a:r>
            <a:endParaRPr lang="en-IN" dirty="0">
              <a:latin typeface="Bahnschrift" panose="020B0502040204020203" pitchFamily="34" charset="0"/>
            </a:endParaRPr>
          </a:p>
        </p:txBody>
      </p:sp>
      <p:pic>
        <p:nvPicPr>
          <p:cNvPr id="6" name="Picture 5">
            <a:extLst>
              <a:ext uri="{FF2B5EF4-FFF2-40B4-BE49-F238E27FC236}">
                <a16:creationId xmlns:a16="http://schemas.microsoft.com/office/drawing/2014/main" id="{CFB5106B-2CA4-4199-A2F3-76EDE97FB221}"/>
              </a:ext>
            </a:extLst>
          </p:cNvPr>
          <p:cNvPicPr>
            <a:picLocks noChangeAspect="1"/>
          </p:cNvPicPr>
          <p:nvPr/>
        </p:nvPicPr>
        <p:blipFill>
          <a:blip r:embed="rId2"/>
          <a:stretch>
            <a:fillRect/>
          </a:stretch>
        </p:blipFill>
        <p:spPr>
          <a:xfrm>
            <a:off x="1" y="1559860"/>
            <a:ext cx="5910126" cy="3576022"/>
          </a:xfrm>
          <a:prstGeom prst="rect">
            <a:avLst/>
          </a:prstGeom>
        </p:spPr>
      </p:pic>
    </p:spTree>
    <p:extLst>
      <p:ext uri="{BB962C8B-B14F-4D97-AF65-F5344CB8AC3E}">
        <p14:creationId xmlns:p14="http://schemas.microsoft.com/office/powerpoint/2010/main" val="59447706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476</TotalTime>
  <Words>1993</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Bahnschrift</vt:lpstr>
      <vt:lpstr>Calibri Light</vt:lpstr>
      <vt:lpstr>Rockwell</vt:lpstr>
      <vt:lpstr>Wingdings</vt:lpstr>
      <vt:lpstr>Atlas</vt:lpstr>
      <vt:lpstr> Recording periodic Fluid Intake and Output for Critically ill patients in the ICU and create a graph for the clinical observation.</vt:lpstr>
      <vt:lpstr>Dependencies/Resources used in the project</vt:lpstr>
      <vt:lpstr>About WellScan</vt:lpstr>
      <vt:lpstr>  </vt:lpstr>
      <vt:lpstr> </vt:lpstr>
      <vt:lpstr> </vt:lpstr>
      <vt:lpstr> </vt:lpstr>
      <vt:lpstr>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Recording periodic Fluid Intake and Output for Critically ill patients in the ICU and create a graph for the clinical observation.</dc:title>
  <dc:creator>Jagrit Parakh</dc:creator>
  <cp:lastModifiedBy>Jagrit Parakh</cp:lastModifiedBy>
  <cp:revision>11</cp:revision>
  <dcterms:created xsi:type="dcterms:W3CDTF">2023-04-09T18:39:02Z</dcterms:created>
  <dcterms:modified xsi:type="dcterms:W3CDTF">2023-04-11T06:46:02Z</dcterms:modified>
</cp:coreProperties>
</file>