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2" r:id="rId3"/>
    <p:sldId id="263" r:id="rId4"/>
    <p:sldId id="257" r:id="rId5"/>
    <p:sldId id="266" r:id="rId6"/>
    <p:sldId id="267" r:id="rId7"/>
    <p:sldId id="259" r:id="rId8"/>
    <p:sldId id="273" r:id="rId9"/>
    <p:sldId id="271" r:id="rId10"/>
    <p:sldId id="272" r:id="rId11"/>
    <p:sldId id="269" r:id="rId12"/>
    <p:sldId id="270" r:id="rId13"/>
    <p:sldId id="274" r:id="rId14"/>
    <p:sldId id="260" r:id="rId15"/>
    <p:sldId id="258" r:id="rId16"/>
  </p:sldIdLst>
  <p:sldSz cx="12192000" cy="6858000"/>
  <p:notesSz cx="6858000" cy="9144000"/>
  <p:custDataLst>
    <p:tags r:id="rId17"/>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1 1" initials="11" lastIdx="1" clrIdx="0">
    <p:extLst>
      <p:ext uri="{19B8F6BF-5375-455C-9EA6-DF929625EA0E}">
        <p15:presenceInfo xmlns:p15="http://schemas.microsoft.com/office/powerpoint/2012/main" userId="f4f7e083ffcaa6a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44" autoAdjust="0"/>
    <p:restoredTop sz="94660"/>
  </p:normalViewPr>
  <p:slideViewPr>
    <p:cSldViewPr snapToGrid="0">
      <p:cViewPr varScale="1">
        <p:scale>
          <a:sx n="85" d="100"/>
          <a:sy n="85" d="100"/>
        </p:scale>
        <p:origin x="45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1-12T11:50:34.762" idx="1">
    <p:pos x="6917" y="1014"/>
    <p:text/>
    <p:extLst>
      <p:ext uri="{C676402C-5697-4E1C-873F-D02D1690AC5C}">
        <p15:threadingInfo xmlns:p15="http://schemas.microsoft.com/office/powerpoint/2012/main" timeZoneBias="-480"/>
      </p:ext>
    </p:extLst>
  </p:cm>
</p:cmLst>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2"/>
      </p:bgRef>
    </p:bg>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lumMod val="7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A76EB9D5-7E1A-4433-8B21-2237CC26FA2C}" type="datetimeFigureOut">
              <a:rPr lang="en-US" dirty="0"/>
              <a:t>1/12/2023</a:t>
            </a:fld>
            <a:endParaRPr lang="en-US" dirty="0"/>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2598A19-B9D6-4696-A74D-9FEF900C8B6A}" type="datetimeFigureOut">
              <a:rPr lang="en-US" dirty="0"/>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A205100-39B0-4914-BBD6-34F267582565}" type="datetimeFigureOut">
              <a:rPr lang="en-US" dirty="0"/>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39EF837-FEDB-44F2-8FB5-4F56FC548A33}" type="datetimeFigureOut">
              <a:rPr lang="en-US" dirty="0"/>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16" name="Rectangle 15"/>
          <p:cNvSpPr/>
          <p:nvPr/>
        </p:nvSpPr>
        <p:spPr>
          <a:xfrm>
            <a:off x="11784" y="0"/>
            <a:ext cx="12192000" cy="6858000"/>
          </a:xfrm>
          <a:prstGeom prst="rect">
            <a:avLst/>
          </a:prstGeom>
          <a:blipFill dpi="0" rotWithShape="1">
            <a:blip r:embed="rId2">
              <a:alphaModFix amt="40000"/>
              <a:duotone>
                <a:schemeClr val="accent2">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345" algn="l"/>
              </a:tabLst>
              <a:defRPr sz="1600">
                <a:solidFill>
                  <a:schemeClr val="tx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4EC2AB55-62C0-407E-B706-C907B44B0BFC}" type="datetimeFigureOut">
              <a:rPr lang="en-US" dirty="0"/>
              <a:t>1/12/2023</a:t>
            </a:fld>
            <a:endParaRPr lang="en-US" dirty="0"/>
          </a:p>
        </p:txBody>
      </p:sp>
      <p:sp>
        <p:nvSpPr>
          <p:cNvPr id="5" name="Footer Placeholder 4"/>
          <p:cNvSpPr>
            <a:spLocks noGrp="1"/>
          </p:cNvSpPr>
          <p:nvPr>
            <p:ph type="ftr" sz="quarter" idx="11"/>
          </p:nvPr>
        </p:nvSpPr>
        <p:spPr>
          <a:xfrm>
            <a:off x="1453896" y="521208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208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69FBB33F-FEF5-4E73-A5F9-307689FE77C6}" type="datetimeFigureOut">
              <a:rPr lang="en-US" dirty="0"/>
              <a:t>1/12/2023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A64B5FA4-F0B8-4D71-BC92-932E3A1502F8}" type="datetimeFigureOut">
              <a:rPr lang="en-US" dirty="0"/>
              <a:t>1/12/2023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FD89F80-C2CE-4D6A-80E4-D3515AD92BC6}" type="datetimeFigureOut">
              <a:rPr lang="en-US" dirty="0"/>
              <a:t>1/12/2023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E4220E-EF40-477E-B84C-637FC7CE78DB}" type="datetimeFigureOut">
              <a:rPr lang="en-US" dirty="0"/>
              <a:t>1/12/2023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5" name="Rectangle 14"/>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tx1"/>
                </a:solidFill>
                <a:effectLst/>
                <a:latin typeface="+mj-lt"/>
                <a:ea typeface="+mn-ea"/>
                <a:cs typeface="+mn-cs"/>
              </a:defRPr>
            </a:lvl1pPr>
          </a:lstStyle>
          <a:p>
            <a:r>
              <a:rPr lang="zh-CN" altLang="en-US"/>
              <a:t>单击此处编辑母版标题样式</a:t>
            </a:r>
            <a:endParaRPr lang="en-US" dirty="0"/>
          </a:p>
        </p:txBody>
      </p:sp>
      <p:sp>
        <p:nvSpPr>
          <p:cNvPr id="3" name="Content Placeholder 2"/>
          <p:cNvSpPr>
            <a:spLocks noGrp="1"/>
          </p:cNvSpPr>
          <p:nvPr>
            <p:ph idx="1"/>
          </p:nvPr>
        </p:nvSpPr>
        <p:spPr>
          <a:xfrm>
            <a:off x="685800" y="609600"/>
            <a:ext cx="77724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8" name="Date Placeholder 7"/>
          <p:cNvSpPr>
            <a:spLocks noGrp="1"/>
          </p:cNvSpPr>
          <p:nvPr>
            <p:ph type="dt" sz="half" idx="10"/>
          </p:nvPr>
        </p:nvSpPr>
        <p:spPr/>
        <p:txBody>
          <a:bodyPr/>
          <a:lstStyle/>
          <a:p>
            <a:fld id="{FD0B8D63-E026-4E54-B301-C824E1BD14F3}" type="datetimeFigureOut">
              <a:rPr lang="en-US" dirty="0"/>
              <a:t>1/12/2023</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6728" y="6227064"/>
            <a:ext cx="1463040" cy="256032"/>
          </a:xfrm>
        </p:spPr>
        <p:txBody>
          <a:bodyPr/>
          <a:lstStyle/>
          <a:p>
            <a:fld id="{4FAB73BC-B049-4115-A692-8D63A059BFB8}" type="slidenum">
              <a:rPr lang="en-US" dirty="0"/>
              <a:t>‹#›</a:t>
            </a:fld>
            <a:endParaRPr lang="en-US" dirty="0"/>
          </a:p>
        </p:txBody>
      </p:sp>
      <p:sp>
        <p:nvSpPr>
          <p:cNvPr id="12" name="Rectangle 11"/>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6">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6C423185-9573-406A-8068-0AB4F2335019}" type="datetimeFigureOut">
              <a:rPr lang="en-US" dirty="0"/>
              <a:t>1/12/2023</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56032"/>
          </a:xfrm>
        </p:spPr>
        <p:txBody>
          <a:bodyPr/>
          <a:lstStyle/>
          <a:p>
            <a:fld id="{4FAB73BC-B049-4115-A692-8D63A059BFB8}" type="slidenum">
              <a:rPr lang="en-US" dirty="0"/>
              <a:t>‹#›</a:t>
            </a:fld>
            <a:endParaRPr lang="en-US" dirty="0"/>
          </a:p>
        </p:txBody>
      </p:sp>
      <p:sp>
        <p:nvSpPr>
          <p:cNvPr id="10" name="Rectangle 9"/>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6C5516DA-9D86-4E1E-A623-C11F9F74EB59}" type="datetimeFigureOut">
              <a:rPr lang="en-US" dirty="0"/>
              <a:t>1/12/2023</a:t>
            </a:fld>
            <a:endParaRPr lang="en-US" dirty="0"/>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t>‹#›</a:t>
            </a:fld>
            <a:endParaRPr lang="en-US" dirty="0"/>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61465" y="2186305"/>
            <a:ext cx="9068435" cy="2286000"/>
          </a:xfrm>
        </p:spPr>
        <p:txBody>
          <a:bodyPr/>
          <a:lstStyle/>
          <a:p>
            <a:pPr>
              <a:lnSpc>
                <a:spcPct val="100000"/>
              </a:lnSpc>
              <a:spcBef>
                <a:spcPts val="600"/>
              </a:spcBef>
              <a:spcAft>
                <a:spcPts val="0"/>
              </a:spcAft>
            </a:pPr>
            <a:r>
              <a:rPr lang="zh-CN" altLang="en-US"/>
              <a:t>数据库管理系统</a:t>
            </a:r>
            <a:br>
              <a:rPr lang="zh-CN" altLang="en-US"/>
            </a:br>
            <a:r>
              <a:rPr altLang="zh-CN" sz="2800"/>
              <a:t>DBMS</a:t>
            </a:r>
            <a:r>
              <a:rPr lang="zh-CN" altLang="en-US" sz="2800"/>
              <a:t>项目介绍</a:t>
            </a:r>
          </a:p>
        </p:txBody>
      </p:sp>
      <p:sp>
        <p:nvSpPr>
          <p:cNvPr id="3" name="副标题 2"/>
          <p:cNvSpPr>
            <a:spLocks noGrp="1"/>
          </p:cNvSpPr>
          <p:nvPr>
            <p:ph type="subTitle" idx="1"/>
          </p:nvPr>
        </p:nvSpPr>
        <p:spPr>
          <a:xfrm>
            <a:off x="1562100" y="4605862"/>
            <a:ext cx="9070848" cy="457201"/>
          </a:xfrm>
        </p:spPr>
        <p:txBody>
          <a:bodyPr/>
          <a:lstStyle/>
          <a:p>
            <a:r>
              <a:rPr lang="zh-CN" altLang="en-US" sz="1800" b="1"/>
              <a:t>第</a:t>
            </a:r>
            <a:r>
              <a:rPr lang="en-US" altLang="zh-CN" sz="1800" b="1"/>
              <a:t>12</a:t>
            </a:r>
            <a:r>
              <a:rPr lang="zh-CN" altLang="en-US" sz="1800" b="1"/>
              <a:t>组</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FF1149C-4015-0756-439A-B3991FAE9BB7}"/>
              </a:ext>
            </a:extLst>
          </p:cNvPr>
          <p:cNvSpPr txBox="1"/>
          <p:nvPr/>
        </p:nvSpPr>
        <p:spPr>
          <a:xfrm>
            <a:off x="1030941" y="770965"/>
            <a:ext cx="5065059" cy="5847755"/>
          </a:xfrm>
          <a:prstGeom prst="rect">
            <a:avLst/>
          </a:prstGeom>
          <a:noFill/>
        </p:spPr>
        <p:txBody>
          <a:bodyPr wrap="square" rtlCol="0">
            <a:spAutoFit/>
          </a:bodyPr>
          <a:lstStyle/>
          <a:p>
            <a:r>
              <a:rPr lang="zh-CN" altLang="en-US" sz="1800" dirty="0">
                <a:sym typeface="+mn-ea"/>
              </a:rPr>
              <a:t>根据输入数字判定所选功能，进入相关操作界面；</a:t>
            </a:r>
            <a:endParaRPr lang="en-US" altLang="zh-CN" sz="1800" dirty="0">
              <a:sym typeface="+mn-ea"/>
            </a:endParaRPr>
          </a:p>
          <a:p>
            <a:endParaRPr lang="en-US" altLang="zh-CN" sz="1800" dirty="0"/>
          </a:p>
          <a:p>
            <a:r>
              <a:rPr lang="zh-CN" altLang="en-US" sz="1800" dirty="0"/>
              <a:t>根据输入表名称以及数据相关信息（例如属性名称，属性满足条件等），进行交互式的数据增删改查功能；</a:t>
            </a:r>
            <a:endParaRPr lang="en-US" altLang="zh-CN" sz="1800" dirty="0"/>
          </a:p>
          <a:p>
            <a:endParaRPr lang="zh-CN" altLang="en-US" sz="1800" dirty="0"/>
          </a:p>
          <a:p>
            <a:r>
              <a:rPr lang="zh-CN" altLang="en-US" sz="1800" dirty="0">
                <a:sym typeface="+mn-ea"/>
              </a:rPr>
              <a:t>利用多重</a:t>
            </a:r>
            <a:r>
              <a:rPr lang="en-US" altLang="zh-CN" sz="1800" dirty="0">
                <a:sym typeface="+mn-ea"/>
              </a:rPr>
              <a:t>for</a:t>
            </a:r>
            <a:r>
              <a:rPr lang="zh-CN" altLang="en-US" sz="1800" dirty="0">
                <a:sym typeface="+mn-ea"/>
              </a:rPr>
              <a:t>循环和</a:t>
            </a:r>
            <a:r>
              <a:rPr lang="en-US" altLang="zh-CN" sz="1800" dirty="0">
                <a:sym typeface="+mn-ea"/>
              </a:rPr>
              <a:t>if</a:t>
            </a:r>
            <a:r>
              <a:rPr lang="zh-CN" altLang="en-US" sz="1800" dirty="0">
                <a:sym typeface="+mn-ea"/>
              </a:rPr>
              <a:t>语句实现</a:t>
            </a:r>
            <a:r>
              <a:rPr lang="zh-CN" altLang="en-US" dirty="0"/>
              <a:t>按照</a:t>
            </a:r>
            <a:r>
              <a:rPr lang="en-US" altLang="zh-CN" dirty="0" err="1"/>
              <a:t>sql</a:t>
            </a:r>
            <a:r>
              <a:rPr lang="zh-CN" altLang="en-US" dirty="0"/>
              <a:t>语言格式输入实现数据的插入，修改，删除功能；</a:t>
            </a:r>
            <a:endParaRPr lang="en-US" altLang="zh-CN" dirty="0"/>
          </a:p>
          <a:p>
            <a:endParaRPr lang="en-US" altLang="zh-CN" dirty="0"/>
          </a:p>
          <a:p>
            <a:r>
              <a:rPr lang="zh-CN" altLang="en-US" sz="1800" dirty="0">
                <a:sym typeface="+mn-ea"/>
              </a:rPr>
              <a:t>利用多重</a:t>
            </a:r>
            <a:r>
              <a:rPr lang="en-US" altLang="zh-CN" sz="1800" dirty="0">
                <a:sym typeface="+mn-ea"/>
              </a:rPr>
              <a:t>for</a:t>
            </a:r>
            <a:r>
              <a:rPr lang="zh-CN" altLang="en-US" sz="1800" dirty="0">
                <a:sym typeface="+mn-ea"/>
              </a:rPr>
              <a:t>循环和</a:t>
            </a:r>
            <a:r>
              <a:rPr lang="en-US" altLang="zh-CN" sz="1800" dirty="0">
                <a:sym typeface="+mn-ea"/>
              </a:rPr>
              <a:t>if</a:t>
            </a:r>
            <a:r>
              <a:rPr lang="zh-CN" altLang="en-US" sz="1800" dirty="0">
                <a:sym typeface="+mn-ea"/>
              </a:rPr>
              <a:t>语句实现</a:t>
            </a:r>
            <a:r>
              <a:rPr lang="zh-CN" altLang="en-US" dirty="0"/>
              <a:t>按照</a:t>
            </a:r>
            <a:r>
              <a:rPr lang="en-US" altLang="zh-CN" dirty="0" err="1"/>
              <a:t>sql</a:t>
            </a:r>
            <a:r>
              <a:rPr lang="zh-CN" altLang="en-US" dirty="0"/>
              <a:t>语言格式输入实现数据的查询功能，其中可以实现多表连接查询，以及</a:t>
            </a:r>
            <a:r>
              <a:rPr lang="en-US" altLang="zh-CN" dirty="0" err="1"/>
              <a:t>and,or</a:t>
            </a:r>
            <a:r>
              <a:rPr lang="zh-CN" altLang="en-US" dirty="0"/>
              <a:t>条件交错排列的复杂条件下的查询操作；</a:t>
            </a:r>
            <a:endParaRPr lang="en-US" altLang="zh-CN" dirty="0"/>
          </a:p>
          <a:p>
            <a:endParaRPr lang="en-US" altLang="zh-CN" dirty="0"/>
          </a:p>
          <a:p>
            <a:r>
              <a:rPr lang="zh-CN" altLang="en-US" dirty="0"/>
              <a:t>在</a:t>
            </a:r>
            <a:r>
              <a:rPr lang="en-US" altLang="zh-CN" dirty="0" err="1"/>
              <a:t>sql</a:t>
            </a:r>
            <a:r>
              <a:rPr lang="zh-CN" altLang="en-US" dirty="0"/>
              <a:t>语句的相关操作之中，利用空格以及逗号等标点符号实现对语句的分割操作并一一给表名称以及属性赋值。</a:t>
            </a:r>
            <a:endParaRPr lang="en-US" altLang="zh-CN" dirty="0"/>
          </a:p>
          <a:p>
            <a:endParaRPr lang="en-US" altLang="zh-CN" dirty="0"/>
          </a:p>
          <a:p>
            <a:r>
              <a:rPr lang="zh-CN" altLang="en-US" sz="1600" dirty="0"/>
              <a:t>通过对文件的操作（</a:t>
            </a:r>
            <a:r>
              <a:rPr lang="en-US" altLang="zh-CN" sz="1600" dirty="0" err="1"/>
              <a:t>fread,fwrite</a:t>
            </a:r>
            <a:r>
              <a:rPr lang="zh-CN" altLang="en-US" sz="1600" dirty="0"/>
              <a:t>等）实现文件备份与恢复。</a:t>
            </a:r>
            <a:endParaRPr lang="en-US" altLang="zh-CN" sz="1600" dirty="0"/>
          </a:p>
          <a:p>
            <a:endParaRPr lang="zh-CN" altLang="en-US" dirty="0"/>
          </a:p>
        </p:txBody>
      </p:sp>
      <p:sp>
        <p:nvSpPr>
          <p:cNvPr id="5" name="文本框 4">
            <a:extLst>
              <a:ext uri="{FF2B5EF4-FFF2-40B4-BE49-F238E27FC236}">
                <a16:creationId xmlns:a16="http://schemas.microsoft.com/office/drawing/2014/main" id="{6DADD9C3-DDDC-B0DB-6F38-37025EFCD6E6}"/>
              </a:ext>
            </a:extLst>
          </p:cNvPr>
          <p:cNvSpPr txBox="1"/>
          <p:nvPr/>
        </p:nvSpPr>
        <p:spPr>
          <a:xfrm>
            <a:off x="7360024" y="1048871"/>
            <a:ext cx="3478305" cy="3970318"/>
          </a:xfrm>
          <a:prstGeom prst="rect">
            <a:avLst/>
          </a:prstGeom>
          <a:noFill/>
        </p:spPr>
        <p:txBody>
          <a:bodyPr wrap="square" rtlCol="0">
            <a:spAutoFit/>
          </a:bodyPr>
          <a:lstStyle/>
          <a:p>
            <a:r>
              <a:rPr lang="zh-CN" altLang="en-US" dirty="0"/>
              <a:t>相关函数：</a:t>
            </a:r>
            <a:endParaRPr lang="en-US" altLang="zh-CN" dirty="0"/>
          </a:p>
          <a:p>
            <a:r>
              <a:rPr lang="en-US" altLang="zh-CN" dirty="0" err="1"/>
              <a:t>recordinsert</a:t>
            </a:r>
            <a:r>
              <a:rPr lang="en-US" altLang="zh-CN" dirty="0"/>
              <a:t>()</a:t>
            </a:r>
          </a:p>
          <a:p>
            <a:endParaRPr lang="en-US" altLang="zh-CN" dirty="0"/>
          </a:p>
          <a:p>
            <a:r>
              <a:rPr lang="en-US" altLang="zh-CN" dirty="0" err="1"/>
              <a:t>recorddel</a:t>
            </a:r>
            <a:r>
              <a:rPr lang="en-US" altLang="zh-CN" dirty="0"/>
              <a:t>()</a:t>
            </a:r>
          </a:p>
          <a:p>
            <a:endParaRPr lang="en-US" altLang="zh-CN" dirty="0"/>
          </a:p>
          <a:p>
            <a:r>
              <a:rPr lang="en-US" altLang="zh-CN" dirty="0"/>
              <a:t>relationsel0()</a:t>
            </a:r>
          </a:p>
          <a:p>
            <a:endParaRPr lang="en-US" altLang="zh-CN" dirty="0"/>
          </a:p>
          <a:p>
            <a:r>
              <a:rPr lang="en-US" altLang="zh-CN" dirty="0" err="1"/>
              <a:t>recordupdate</a:t>
            </a:r>
            <a:r>
              <a:rPr lang="en-US" altLang="zh-CN" dirty="0"/>
              <a:t>()</a:t>
            </a:r>
          </a:p>
          <a:p>
            <a:endParaRPr lang="en-US" altLang="zh-CN" dirty="0"/>
          </a:p>
          <a:p>
            <a:r>
              <a:rPr lang="en-US" altLang="zh-CN" dirty="0" err="1"/>
              <a:t>DMLrecorddel</a:t>
            </a:r>
            <a:r>
              <a:rPr lang="en-US" altLang="zh-CN" dirty="0"/>
              <a:t>()</a:t>
            </a:r>
          </a:p>
          <a:p>
            <a:endParaRPr lang="en-US" altLang="zh-CN" dirty="0"/>
          </a:p>
          <a:p>
            <a:r>
              <a:rPr lang="en-US" altLang="zh-CN" dirty="0" err="1"/>
              <a:t>DMLrecordupdate</a:t>
            </a:r>
            <a:r>
              <a:rPr lang="en-US" altLang="zh-CN" dirty="0"/>
              <a:t>()</a:t>
            </a:r>
          </a:p>
          <a:p>
            <a:endParaRPr lang="en-US" altLang="zh-CN" dirty="0"/>
          </a:p>
          <a:p>
            <a:r>
              <a:rPr lang="en-US" altLang="zh-CN" dirty="0"/>
              <a:t>……</a:t>
            </a:r>
          </a:p>
        </p:txBody>
      </p:sp>
    </p:spTree>
    <p:extLst>
      <p:ext uri="{BB962C8B-B14F-4D97-AF65-F5344CB8AC3E}">
        <p14:creationId xmlns:p14="http://schemas.microsoft.com/office/powerpoint/2010/main" val="2762519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712734" y="1702127"/>
            <a:ext cx="2630078" cy="460375"/>
          </a:xfrm>
          <a:prstGeom prst="rect">
            <a:avLst/>
          </a:prstGeom>
          <a:noFill/>
        </p:spPr>
        <p:txBody>
          <a:bodyPr wrap="square" rtlCol="0">
            <a:spAutoFit/>
          </a:bodyPr>
          <a:lstStyle/>
          <a:p>
            <a:r>
              <a:rPr lang="zh-CN" altLang="en-US" sz="2400" b="1" dirty="0">
                <a:solidFill>
                  <a:schemeClr val="tx2"/>
                </a:solidFill>
              </a:rPr>
              <a:t>分工情况</a:t>
            </a:r>
            <a:endParaRPr lang="zh-CN" altLang="en-US" dirty="0"/>
          </a:p>
        </p:txBody>
      </p:sp>
      <p:sp>
        <p:nvSpPr>
          <p:cNvPr id="4" name="文本框 3">
            <a:extLst>
              <a:ext uri="{FF2B5EF4-FFF2-40B4-BE49-F238E27FC236}">
                <a16:creationId xmlns:a16="http://schemas.microsoft.com/office/drawing/2014/main" id="{F7CB9810-6879-22F0-2AA9-850DABE3A2E2}"/>
              </a:ext>
            </a:extLst>
          </p:cNvPr>
          <p:cNvSpPr txBox="1"/>
          <p:nvPr/>
        </p:nvSpPr>
        <p:spPr>
          <a:xfrm>
            <a:off x="1676637" y="2032934"/>
            <a:ext cx="8838725" cy="3792705"/>
          </a:xfrm>
          <a:prstGeom prst="rect">
            <a:avLst/>
          </a:prstGeom>
          <a:noFill/>
        </p:spPr>
        <p:txBody>
          <a:bodyPr wrap="square">
            <a:spAutoFit/>
          </a:bodyPr>
          <a:lstStyle/>
          <a:p>
            <a:pPr>
              <a:lnSpc>
                <a:spcPct val="150000"/>
              </a:lnSpc>
            </a:pPr>
            <a:r>
              <a:rPr lang="zh-CN" altLang="en-US" b="1" dirty="0"/>
              <a:t>崔艺耀 ：</a:t>
            </a:r>
            <a:endParaRPr lang="en-US" altLang="zh-CN" dirty="0"/>
          </a:p>
          <a:p>
            <a:pPr>
              <a:lnSpc>
                <a:spcPct val="150000"/>
              </a:lnSpc>
            </a:pPr>
            <a:r>
              <a:rPr lang="zh-CN" altLang="en-US" dirty="0"/>
              <a:t>数据定义语言</a:t>
            </a:r>
            <a:r>
              <a:rPr lang="en-US" altLang="zh-CN" dirty="0"/>
              <a:t>DDL</a:t>
            </a:r>
            <a:r>
              <a:rPr lang="zh-CN" altLang="en-US" dirty="0"/>
              <a:t>的部分实现，包含删除表（</a:t>
            </a:r>
            <a:r>
              <a:rPr lang="en-US" altLang="zh-CN" dirty="0"/>
              <a:t>drop table</a:t>
            </a:r>
            <a:r>
              <a:rPr lang="zh-CN" altLang="en-US" dirty="0"/>
              <a:t>）、修改表（</a:t>
            </a:r>
            <a:r>
              <a:rPr lang="en-US" altLang="zh-CN" dirty="0"/>
              <a:t>alter table</a:t>
            </a:r>
            <a:r>
              <a:rPr lang="zh-CN" altLang="en-US" dirty="0"/>
              <a:t>）；修改表（</a:t>
            </a:r>
            <a:r>
              <a:rPr lang="en-US" altLang="zh-CN" dirty="0"/>
              <a:t>alter table</a:t>
            </a:r>
            <a:r>
              <a:rPr lang="zh-CN" altLang="en-US" dirty="0"/>
              <a:t>）下面的修改字段、删除字段功能；关系代数操作的实现（交、并、差、投影）；负责部分的文档编写。</a:t>
            </a:r>
            <a:endParaRPr lang="en-US" altLang="zh-CN" dirty="0"/>
          </a:p>
          <a:p>
            <a:pPr>
              <a:lnSpc>
                <a:spcPct val="150000"/>
              </a:lnSpc>
            </a:pPr>
            <a:r>
              <a:rPr lang="zh-CN" altLang="en-US" b="1" dirty="0"/>
              <a:t>王颖卓 ：</a:t>
            </a:r>
            <a:endParaRPr lang="en-US" altLang="zh-CN" dirty="0"/>
          </a:p>
          <a:p>
            <a:pPr>
              <a:lnSpc>
                <a:spcPct val="150000"/>
              </a:lnSpc>
            </a:pPr>
            <a:r>
              <a:rPr lang="zh-CN" altLang="en-US" dirty="0"/>
              <a:t>负责数据定义语言</a:t>
            </a:r>
            <a:r>
              <a:rPr lang="en-US" altLang="zh-CN" dirty="0"/>
              <a:t>DDL</a:t>
            </a:r>
            <a:r>
              <a:rPr lang="zh-CN" altLang="en-US" dirty="0"/>
              <a:t>的部分实现，包含创建表（</a:t>
            </a:r>
            <a:r>
              <a:rPr lang="en-US" altLang="zh-CN" dirty="0"/>
              <a:t>create table</a:t>
            </a:r>
            <a:r>
              <a:rPr lang="zh-CN" altLang="en-US" dirty="0"/>
              <a:t>）、修改表（</a:t>
            </a:r>
            <a:r>
              <a:rPr lang="en-US" altLang="zh-CN" dirty="0"/>
              <a:t>alter table</a:t>
            </a:r>
            <a:r>
              <a:rPr lang="zh-CN" altLang="en-US" dirty="0"/>
              <a:t>）；修改表（</a:t>
            </a:r>
            <a:r>
              <a:rPr lang="en-US" altLang="zh-CN" dirty="0"/>
              <a:t>alter table</a:t>
            </a:r>
            <a:r>
              <a:rPr lang="zh-CN" altLang="en-US" dirty="0"/>
              <a:t>）下面的新增字段功能；视图的操作（建立视图</a:t>
            </a:r>
            <a:r>
              <a:rPr lang="en-US" altLang="zh-CN" dirty="0"/>
              <a:t>create view</a:t>
            </a:r>
            <a:r>
              <a:rPr lang="zh-CN" altLang="en-US" dirty="0"/>
              <a:t>、删除视图</a:t>
            </a:r>
            <a:r>
              <a:rPr lang="en-US" altLang="zh-CN" dirty="0"/>
              <a:t>drop view</a:t>
            </a:r>
            <a:r>
              <a:rPr lang="zh-CN" altLang="en-US" dirty="0"/>
              <a:t>、查看视图</a:t>
            </a:r>
            <a:r>
              <a:rPr lang="en-US" altLang="zh-CN" dirty="0"/>
              <a:t>show view</a:t>
            </a:r>
            <a:r>
              <a:rPr lang="zh-CN" altLang="en-US" dirty="0"/>
              <a:t>）；负责部分文档的编写。</a:t>
            </a:r>
            <a:endParaRPr lang="en-US" altLang="zh-CN" b="1" dirty="0"/>
          </a:p>
          <a:p>
            <a:pPr>
              <a:lnSpc>
                <a:spcPct val="150000"/>
              </a:lnSpc>
            </a:pPr>
            <a:endParaRPr lang="en-US" altLang="zh-CN"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356602" y="1508697"/>
            <a:ext cx="4512297" cy="461665"/>
          </a:xfrm>
          <a:prstGeom prst="rect">
            <a:avLst/>
          </a:prstGeom>
          <a:noFill/>
        </p:spPr>
        <p:txBody>
          <a:bodyPr wrap="square" rtlCol="0">
            <a:spAutoFit/>
          </a:bodyPr>
          <a:lstStyle/>
          <a:p>
            <a:r>
              <a:rPr lang="zh-CN" altLang="en-US" sz="2400" dirty="0"/>
              <a:t>数据定义语言</a:t>
            </a:r>
            <a:r>
              <a:rPr lang="en-US" altLang="zh-CN" sz="2400" dirty="0"/>
              <a:t>DDL</a:t>
            </a:r>
            <a:r>
              <a:rPr lang="zh-CN" altLang="en-US" sz="2400" dirty="0"/>
              <a:t>的实现思路：</a:t>
            </a:r>
          </a:p>
        </p:txBody>
      </p:sp>
      <p:sp>
        <p:nvSpPr>
          <p:cNvPr id="5" name="文本框 4"/>
          <p:cNvSpPr txBox="1"/>
          <p:nvPr/>
        </p:nvSpPr>
        <p:spPr>
          <a:xfrm>
            <a:off x="2900215" y="2141391"/>
            <a:ext cx="6677319" cy="332295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a:sym typeface="+mn-ea"/>
              </a:rPr>
              <a:t>根据输入数字判定所选功能，进入相关操作界面；</a:t>
            </a:r>
            <a:endParaRPr lang="zh-CN" altLang="en-US" sz="2000" dirty="0"/>
          </a:p>
          <a:p>
            <a:pPr marL="285750" indent="-285750">
              <a:lnSpc>
                <a:spcPct val="150000"/>
              </a:lnSpc>
              <a:buFont typeface="Arial" panose="020B0604020202020204" pitchFamily="34" charset="0"/>
              <a:buChar char="•"/>
            </a:pPr>
            <a:r>
              <a:rPr lang="zh-CN" altLang="en-US" sz="2000" dirty="0">
                <a:sym typeface="+mn-ea"/>
              </a:rPr>
              <a:t>判断该用户是否具有利用此功能操作此表的权限；</a:t>
            </a:r>
            <a:endParaRPr lang="en-US" altLang="zh-CN" sz="2000" dirty="0"/>
          </a:p>
          <a:p>
            <a:pPr marL="285750" indent="-285750">
              <a:lnSpc>
                <a:spcPct val="150000"/>
              </a:lnSpc>
              <a:buFont typeface="Arial" panose="020B0604020202020204" pitchFamily="34" charset="0"/>
              <a:buChar char="•"/>
            </a:pPr>
            <a:r>
              <a:rPr lang="zh-CN" altLang="en-US" sz="2000" dirty="0">
                <a:sym typeface="+mn-ea"/>
              </a:rPr>
              <a:t>如非读取</a:t>
            </a:r>
            <a:r>
              <a:rPr lang="en-US" altLang="zh-CN" sz="2000" dirty="0">
                <a:sym typeface="+mn-ea"/>
              </a:rPr>
              <a:t>(</a:t>
            </a:r>
            <a:r>
              <a:rPr lang="zh-CN" altLang="en-US" sz="2000" dirty="0">
                <a:sym typeface="+mn-ea"/>
              </a:rPr>
              <a:t>查询</a:t>
            </a:r>
            <a:r>
              <a:rPr lang="en-US" altLang="zh-CN" sz="2000" dirty="0">
                <a:sym typeface="+mn-ea"/>
              </a:rPr>
              <a:t>)</a:t>
            </a:r>
            <a:r>
              <a:rPr lang="zh-CN" altLang="en-US" sz="2000" dirty="0">
                <a:sym typeface="+mn-ea"/>
              </a:rPr>
              <a:t>操作，先对此表上锁；</a:t>
            </a:r>
            <a:endParaRPr lang="zh-CN" altLang="en-US" sz="2000" dirty="0"/>
          </a:p>
          <a:p>
            <a:pPr marL="285750" indent="-285750">
              <a:lnSpc>
                <a:spcPct val="150000"/>
              </a:lnSpc>
              <a:buFont typeface="Arial" panose="020B0604020202020204" pitchFamily="34" charset="0"/>
              <a:buChar char="•"/>
            </a:pPr>
            <a:r>
              <a:rPr lang="zh-CN" altLang="en-US" sz="2000" dirty="0"/>
              <a:t>利用空格对输入的</a:t>
            </a:r>
            <a:r>
              <a:rPr lang="en-US" altLang="zh-CN" sz="2000" dirty="0"/>
              <a:t>SQL</a:t>
            </a:r>
            <a:r>
              <a:rPr lang="zh-CN" altLang="en-US" sz="2000" dirty="0"/>
              <a:t>语句进行分割；</a:t>
            </a:r>
            <a:endParaRPr lang="en-US" altLang="zh-CN" sz="2000" dirty="0"/>
          </a:p>
          <a:p>
            <a:pPr marL="285750" indent="-285750">
              <a:lnSpc>
                <a:spcPct val="150000"/>
              </a:lnSpc>
              <a:buFont typeface="Arial" panose="020B0604020202020204" pitchFamily="34" charset="0"/>
              <a:buChar char="•"/>
            </a:pPr>
            <a:r>
              <a:rPr lang="zh-CN" altLang="en-US" sz="2000" dirty="0"/>
              <a:t>读取对表的操作和具体的操作对象；</a:t>
            </a:r>
            <a:endParaRPr lang="en-US" altLang="zh-CN" sz="2000" dirty="0"/>
          </a:p>
          <a:p>
            <a:pPr marL="285750" indent="-285750">
              <a:lnSpc>
                <a:spcPct val="150000"/>
              </a:lnSpc>
              <a:buFont typeface="Arial" panose="020B0604020202020204" pitchFamily="34" charset="0"/>
              <a:buChar char="•"/>
            </a:pPr>
            <a:r>
              <a:rPr lang="zh-CN" altLang="en-US" sz="2000" dirty="0"/>
              <a:t>利用</a:t>
            </a:r>
            <a:r>
              <a:rPr lang="en-US" altLang="zh-CN" sz="2000" dirty="0"/>
              <a:t>if</a:t>
            </a:r>
            <a:r>
              <a:rPr lang="zh-CN" altLang="en-US" sz="2000" dirty="0"/>
              <a:t>语句实现对应操作，更新</a:t>
            </a:r>
            <a:r>
              <a:rPr lang="en-US" altLang="zh-CN" sz="2000" dirty="0"/>
              <a:t>.</a:t>
            </a:r>
            <a:r>
              <a:rPr lang="en-US" altLang="zh-CN" sz="2000" dirty="0" err="1"/>
              <a:t>db</a:t>
            </a:r>
            <a:r>
              <a:rPr lang="zh-CN" altLang="en-US" sz="2000" dirty="0"/>
              <a:t>文件内的相关信息；</a:t>
            </a:r>
            <a:endParaRPr lang="en-US" altLang="zh-CN" sz="2000" dirty="0"/>
          </a:p>
          <a:p>
            <a:pPr marL="285750" indent="-285750">
              <a:lnSpc>
                <a:spcPct val="150000"/>
              </a:lnSpc>
              <a:buFont typeface="Arial" panose="020B0604020202020204" pitchFamily="34" charset="0"/>
              <a:buChar char="•"/>
            </a:pPr>
            <a:r>
              <a:rPr lang="zh-CN" altLang="en-US" sz="2000" dirty="0"/>
              <a:t>最后将上述操作写入日志文件</a:t>
            </a:r>
            <a:r>
              <a:rPr lang="en-US" altLang="zh-CN" sz="2000" dirty="0"/>
              <a:t>log.txt</a:t>
            </a:r>
            <a:r>
              <a:rPr lang="zh-CN" altLang="en-US" sz="2000" dirty="0"/>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2540C7D-C6E0-55D6-6325-BC750DFDC51C}"/>
              </a:ext>
            </a:extLst>
          </p:cNvPr>
          <p:cNvSpPr txBox="1"/>
          <p:nvPr/>
        </p:nvSpPr>
        <p:spPr>
          <a:xfrm>
            <a:off x="848411" y="614427"/>
            <a:ext cx="4512297" cy="461665"/>
          </a:xfrm>
          <a:prstGeom prst="rect">
            <a:avLst/>
          </a:prstGeom>
          <a:noFill/>
        </p:spPr>
        <p:txBody>
          <a:bodyPr wrap="square" rtlCol="0">
            <a:spAutoFit/>
          </a:bodyPr>
          <a:lstStyle/>
          <a:p>
            <a:r>
              <a:rPr lang="zh-CN" altLang="en-US" sz="2400" dirty="0"/>
              <a:t>关系代数操作的详细设计思路：</a:t>
            </a:r>
          </a:p>
        </p:txBody>
      </p:sp>
      <p:sp>
        <p:nvSpPr>
          <p:cNvPr id="5" name="文本框 4">
            <a:extLst>
              <a:ext uri="{FF2B5EF4-FFF2-40B4-BE49-F238E27FC236}">
                <a16:creationId xmlns:a16="http://schemas.microsoft.com/office/drawing/2014/main" id="{930AB997-BB1E-C298-F769-DBB9281A64B2}"/>
              </a:ext>
            </a:extLst>
          </p:cNvPr>
          <p:cNvSpPr txBox="1"/>
          <p:nvPr/>
        </p:nvSpPr>
        <p:spPr>
          <a:xfrm>
            <a:off x="1156353" y="1076092"/>
            <a:ext cx="10419761" cy="5247334"/>
          </a:xfrm>
          <a:prstGeom prst="rect">
            <a:avLst/>
          </a:prstGeom>
          <a:noFill/>
        </p:spPr>
        <p:txBody>
          <a:bodyPr wrap="square" rtlCol="0">
            <a:spAutoFit/>
          </a:bodyPr>
          <a:lstStyle/>
          <a:p>
            <a:pPr algn="just">
              <a:lnSpc>
                <a:spcPct val="110000"/>
              </a:lnSpc>
            </a:pPr>
            <a:r>
              <a:rPr lang="zh-CN" altLang="zh-CN" sz="1800" kern="100" dirty="0">
                <a:solidFill>
                  <a:srgbClr val="C00000"/>
                </a:solidFill>
                <a:effectLst/>
                <a:latin typeface="Times New Roman" panose="02020603050405020304" pitchFamily="18" charset="0"/>
                <a:ea typeface="宋体" panose="02010600030101010101" pitchFamily="2" charset="-122"/>
              </a:rPr>
              <a:t>（</a:t>
            </a:r>
            <a:r>
              <a:rPr lang="en-US" altLang="zh-CN" sz="1800" kern="100" dirty="0">
                <a:solidFill>
                  <a:srgbClr val="C00000"/>
                </a:solidFill>
                <a:effectLst/>
                <a:latin typeface="Times New Roman" panose="02020603050405020304" pitchFamily="18" charset="0"/>
                <a:ea typeface="宋体" panose="02010600030101010101" pitchFamily="2" charset="-122"/>
              </a:rPr>
              <a:t>1</a:t>
            </a:r>
            <a:r>
              <a:rPr lang="zh-CN" altLang="zh-CN" sz="1800" kern="100" dirty="0">
                <a:solidFill>
                  <a:srgbClr val="C00000"/>
                </a:solidFill>
                <a:effectLst/>
                <a:latin typeface="Times New Roman" panose="02020603050405020304" pitchFamily="18" charset="0"/>
                <a:ea typeface="宋体" panose="02010600030101010101" pitchFamily="2" charset="-122"/>
              </a:rPr>
              <a:t>）</a:t>
            </a:r>
            <a:r>
              <a:rPr lang="en-US" altLang="zh-CN" sz="1800" kern="100" dirty="0">
                <a:solidFill>
                  <a:srgbClr val="C00000"/>
                </a:solidFill>
                <a:effectLst/>
                <a:latin typeface="Times New Roman" panose="02020603050405020304" pitchFamily="18" charset="0"/>
                <a:ea typeface="宋体" panose="02010600030101010101" pitchFamily="2" charset="-122"/>
              </a:rPr>
              <a:t>table </a:t>
            </a:r>
            <a:r>
              <a:rPr lang="en-US" altLang="zh-CN" sz="1800" kern="100" dirty="0" err="1">
                <a:solidFill>
                  <a:srgbClr val="C00000"/>
                </a:solidFill>
                <a:effectLst/>
                <a:latin typeface="Times New Roman" panose="02020603050405020304" pitchFamily="18" charset="0"/>
                <a:ea typeface="宋体" panose="02010600030101010101" pitchFamily="2" charset="-122"/>
              </a:rPr>
              <a:t>yununion</a:t>
            </a:r>
            <a:r>
              <a:rPr lang="en-US" altLang="zh-CN" sz="1800" kern="100" dirty="0">
                <a:solidFill>
                  <a:srgbClr val="C00000"/>
                </a:solidFill>
                <a:effectLst/>
                <a:latin typeface="Times New Roman" panose="02020603050405020304" pitchFamily="18" charset="0"/>
                <a:ea typeface="宋体" panose="02010600030101010101" pitchFamily="2" charset="-122"/>
              </a:rPr>
              <a:t>(table *t1, table *t2) -- </a:t>
            </a:r>
            <a:r>
              <a:rPr lang="zh-CN" altLang="zh-CN" sz="1800" kern="100" dirty="0">
                <a:solidFill>
                  <a:srgbClr val="C00000"/>
                </a:solidFill>
                <a:effectLst/>
                <a:latin typeface="Times New Roman" panose="02020603050405020304" pitchFamily="18" charset="0"/>
                <a:ea typeface="宋体" panose="02010600030101010101" pitchFamily="2" charset="-122"/>
              </a:rPr>
              <a:t>两张表的并操作</a:t>
            </a:r>
          </a:p>
          <a:p>
            <a:pPr indent="266700" algn="l">
              <a:lnSpc>
                <a:spcPct val="110000"/>
              </a:lnSpc>
              <a:tabLst>
                <a:tab pos="914400" algn="l"/>
              </a:tabLst>
            </a:pPr>
            <a:r>
              <a:rPr lang="zh-CN" altLang="zh-CN" sz="1800" kern="100" dirty="0">
                <a:effectLst/>
                <a:latin typeface="Times New Roman" panose="02020603050405020304" pitchFamily="18" charset="0"/>
                <a:ea typeface="宋体" panose="02010600030101010101" pitchFamily="2" charset="-122"/>
              </a:rPr>
              <a:t>·首先利用</a:t>
            </a:r>
            <a:r>
              <a:rPr lang="en-US" altLang="zh-CN" sz="1800" kern="100" dirty="0">
                <a:effectLst/>
                <a:latin typeface="Times New Roman" panose="02020603050405020304" pitchFamily="18" charset="0"/>
                <a:ea typeface="宋体" panose="02010600030101010101" pitchFamily="2" charset="-122"/>
              </a:rPr>
              <a:t>if</a:t>
            </a:r>
            <a:r>
              <a:rPr lang="zh-CN" altLang="zh-CN" sz="1800" kern="100" dirty="0">
                <a:effectLst/>
                <a:latin typeface="Times New Roman" panose="02020603050405020304" pitchFamily="18" charset="0"/>
                <a:ea typeface="宋体" panose="02010600030101010101" pitchFamily="2" charset="-122"/>
              </a:rPr>
              <a:t>语句判断两张表是否是同类型数据表，如果是则继续操作；</a:t>
            </a:r>
          </a:p>
          <a:p>
            <a:pPr indent="266700" algn="l">
              <a:lnSpc>
                <a:spcPct val="110000"/>
              </a:lnSpc>
              <a:tabLst>
                <a:tab pos="914400" algn="l"/>
              </a:tabLst>
            </a:pPr>
            <a:r>
              <a:rPr lang="zh-CN" altLang="zh-CN" sz="1800" kern="100" dirty="0">
                <a:effectLst/>
                <a:latin typeface="Times New Roman" panose="02020603050405020304" pitchFamily="18" charset="0"/>
                <a:ea typeface="宋体" panose="02010600030101010101" pitchFamily="2" charset="-122"/>
              </a:rPr>
              <a:t>·开始并运算，遍历关系表</a:t>
            </a:r>
            <a:r>
              <a:rPr lang="en-US" altLang="zh-CN" sz="1800" kern="100" dirty="0">
                <a:effectLst/>
                <a:latin typeface="Times New Roman" panose="02020603050405020304" pitchFamily="18" charset="0"/>
                <a:ea typeface="宋体" panose="02010600030101010101" pitchFamily="2" charset="-122"/>
              </a:rPr>
              <a:t>R</a:t>
            </a:r>
            <a:r>
              <a:rPr lang="zh-CN" altLang="zh-CN" sz="1800" kern="100" dirty="0">
                <a:effectLst/>
                <a:latin typeface="Times New Roman" panose="02020603050405020304" pitchFamily="18" charset="0"/>
                <a:ea typeface="宋体" panose="02010600030101010101" pitchFamily="2" charset="-122"/>
              </a:rPr>
              <a:t>，把关系表</a:t>
            </a:r>
            <a:r>
              <a:rPr lang="en-US" altLang="zh-CN" sz="1800" kern="100" dirty="0">
                <a:effectLst/>
                <a:latin typeface="Times New Roman" panose="02020603050405020304" pitchFamily="18" charset="0"/>
                <a:ea typeface="宋体" panose="02010600030101010101" pitchFamily="2" charset="-122"/>
              </a:rPr>
              <a:t>R</a:t>
            </a:r>
            <a:r>
              <a:rPr lang="zh-CN" altLang="zh-CN" sz="1800" kern="100" dirty="0">
                <a:effectLst/>
                <a:latin typeface="Times New Roman" panose="02020603050405020304" pitchFamily="18" charset="0"/>
                <a:ea typeface="宋体" panose="02010600030101010101" pitchFamily="2" charset="-122"/>
              </a:rPr>
              <a:t>赋值给结果集</a:t>
            </a:r>
            <a:r>
              <a:rPr lang="en-US" altLang="zh-CN" sz="1800" kern="100" dirty="0" err="1">
                <a:effectLst/>
                <a:latin typeface="Times New Roman" panose="02020603050405020304" pitchFamily="18" charset="0"/>
                <a:ea typeface="宋体" panose="02010600030101010101" pitchFamily="2" charset="-122"/>
              </a:rPr>
              <a:t>tnew</a:t>
            </a:r>
            <a:r>
              <a:rPr lang="zh-CN" altLang="zh-CN" sz="1800" kern="100" dirty="0">
                <a:effectLst/>
                <a:latin typeface="Times New Roman" panose="02020603050405020304" pitchFamily="18" charset="0"/>
                <a:ea typeface="宋体" panose="02010600030101010101" pitchFamily="2" charset="-122"/>
              </a:rPr>
              <a:t>；</a:t>
            </a:r>
          </a:p>
          <a:p>
            <a:pPr indent="266700" algn="l">
              <a:lnSpc>
                <a:spcPct val="110000"/>
              </a:lnSpc>
              <a:tabLst>
                <a:tab pos="914400" algn="l"/>
              </a:tabLst>
            </a:pPr>
            <a:r>
              <a:rPr lang="zh-CN" altLang="zh-CN" sz="1800" kern="100" dirty="0">
                <a:effectLst/>
                <a:latin typeface="Times New Roman" panose="02020603050405020304" pitchFamily="18" charset="0"/>
                <a:ea typeface="宋体" panose="02010600030101010101" pitchFamily="2" charset="-122"/>
              </a:rPr>
              <a:t>·遍历关系表</a:t>
            </a:r>
            <a:r>
              <a:rPr lang="en-US" altLang="zh-CN" sz="1800" kern="100" dirty="0">
                <a:effectLst/>
                <a:latin typeface="Times New Roman" panose="02020603050405020304" pitchFamily="18" charset="0"/>
                <a:ea typeface="宋体" panose="02010600030101010101" pitchFamily="2" charset="-122"/>
              </a:rPr>
              <a:t>S</a:t>
            </a:r>
            <a:r>
              <a:rPr lang="zh-CN" altLang="zh-CN" sz="1800" kern="100" dirty="0">
                <a:effectLst/>
                <a:latin typeface="Times New Roman" panose="02020603050405020304" pitchFamily="18" charset="0"/>
                <a:ea typeface="宋体" panose="02010600030101010101" pitchFamily="2" charset="-122"/>
              </a:rPr>
              <a:t>，把关系表</a:t>
            </a:r>
            <a:r>
              <a:rPr lang="en-US" altLang="zh-CN" sz="1800" kern="100" dirty="0">
                <a:effectLst/>
                <a:latin typeface="Times New Roman" panose="02020603050405020304" pitchFamily="18" charset="0"/>
                <a:ea typeface="宋体" panose="02010600030101010101" pitchFamily="2" charset="-122"/>
              </a:rPr>
              <a:t>S</a:t>
            </a:r>
            <a:r>
              <a:rPr lang="zh-CN" altLang="zh-CN" sz="1800" kern="100" dirty="0">
                <a:effectLst/>
                <a:latin typeface="Times New Roman" panose="02020603050405020304" pitchFamily="18" charset="0"/>
                <a:ea typeface="宋体" panose="02010600030101010101" pitchFamily="2" charset="-122"/>
              </a:rPr>
              <a:t>添加到结果集</a:t>
            </a:r>
            <a:r>
              <a:rPr lang="en-US" altLang="zh-CN" sz="1800" kern="100" dirty="0" err="1">
                <a:effectLst/>
                <a:latin typeface="Times New Roman" panose="02020603050405020304" pitchFamily="18" charset="0"/>
                <a:ea typeface="宋体" panose="02010600030101010101" pitchFamily="2" charset="-122"/>
              </a:rPr>
              <a:t>tnew</a:t>
            </a:r>
            <a:r>
              <a:rPr lang="zh-CN" altLang="zh-CN" sz="1800" kern="100" dirty="0">
                <a:effectLst/>
                <a:latin typeface="Times New Roman" panose="02020603050405020304" pitchFamily="18" charset="0"/>
                <a:ea typeface="宋体" panose="02010600030101010101" pitchFamily="2" charset="-122"/>
              </a:rPr>
              <a:t>中。</a:t>
            </a:r>
          </a:p>
          <a:p>
            <a:pPr algn="just">
              <a:lnSpc>
                <a:spcPct val="110000"/>
              </a:lnSpc>
            </a:pPr>
            <a:r>
              <a:rPr lang="zh-CN" altLang="zh-CN" sz="1800" kern="100" dirty="0">
                <a:solidFill>
                  <a:srgbClr val="C00000"/>
                </a:solidFill>
                <a:effectLst/>
                <a:latin typeface="Times New Roman" panose="02020603050405020304" pitchFamily="18" charset="0"/>
                <a:ea typeface="宋体" panose="02010600030101010101" pitchFamily="2" charset="-122"/>
              </a:rPr>
              <a:t>（</a:t>
            </a:r>
            <a:r>
              <a:rPr lang="en-US" altLang="zh-CN" sz="1800" kern="100" dirty="0">
                <a:solidFill>
                  <a:srgbClr val="C00000"/>
                </a:solidFill>
                <a:effectLst/>
                <a:latin typeface="Times New Roman" panose="02020603050405020304" pitchFamily="18" charset="0"/>
                <a:ea typeface="宋体" panose="02010600030101010101" pitchFamily="2" charset="-122"/>
              </a:rPr>
              <a:t>2</a:t>
            </a:r>
            <a:r>
              <a:rPr lang="zh-CN" altLang="zh-CN" sz="1800" kern="100" dirty="0">
                <a:solidFill>
                  <a:srgbClr val="C00000"/>
                </a:solidFill>
                <a:effectLst/>
                <a:latin typeface="Times New Roman" panose="02020603050405020304" pitchFamily="18" charset="0"/>
                <a:ea typeface="宋体" panose="02010600030101010101" pitchFamily="2" charset="-122"/>
              </a:rPr>
              <a:t>）</a:t>
            </a:r>
            <a:r>
              <a:rPr lang="en-US" altLang="zh-CN" sz="1800" kern="100" dirty="0">
                <a:solidFill>
                  <a:srgbClr val="C00000"/>
                </a:solidFill>
                <a:effectLst/>
                <a:latin typeface="Times New Roman" panose="02020603050405020304" pitchFamily="18" charset="0"/>
                <a:ea typeface="宋体" panose="02010600030101010101" pitchFamily="2" charset="-122"/>
              </a:rPr>
              <a:t>table </a:t>
            </a:r>
            <a:r>
              <a:rPr lang="en-US" altLang="zh-CN" sz="1800" kern="100" dirty="0" err="1">
                <a:solidFill>
                  <a:srgbClr val="C00000"/>
                </a:solidFill>
                <a:effectLst/>
                <a:latin typeface="Times New Roman" panose="02020603050405020304" pitchFamily="18" charset="0"/>
                <a:ea typeface="宋体" panose="02010600030101010101" pitchFamily="2" charset="-122"/>
              </a:rPr>
              <a:t>yunjiao</a:t>
            </a:r>
            <a:r>
              <a:rPr lang="en-US" altLang="zh-CN" sz="1800" kern="100" dirty="0">
                <a:solidFill>
                  <a:srgbClr val="C00000"/>
                </a:solidFill>
                <a:effectLst/>
                <a:latin typeface="Times New Roman" panose="02020603050405020304" pitchFamily="18" charset="0"/>
                <a:ea typeface="宋体" panose="02010600030101010101" pitchFamily="2" charset="-122"/>
              </a:rPr>
              <a:t>(table *t1, table *t2) -- </a:t>
            </a:r>
            <a:r>
              <a:rPr lang="zh-CN" altLang="zh-CN" sz="1800" kern="100" dirty="0">
                <a:solidFill>
                  <a:srgbClr val="C00000"/>
                </a:solidFill>
                <a:effectLst/>
                <a:latin typeface="Times New Roman" panose="02020603050405020304" pitchFamily="18" charset="0"/>
                <a:ea typeface="宋体" panose="02010600030101010101" pitchFamily="2" charset="-122"/>
              </a:rPr>
              <a:t>两张表的交操作</a:t>
            </a:r>
          </a:p>
          <a:p>
            <a:pPr indent="266700" algn="l">
              <a:lnSpc>
                <a:spcPct val="110000"/>
              </a:lnSpc>
              <a:tabLst>
                <a:tab pos="914400" algn="l"/>
              </a:tabLst>
            </a:pPr>
            <a:r>
              <a:rPr lang="zh-CN" altLang="zh-CN" sz="1800" kern="100" dirty="0">
                <a:effectLst/>
                <a:latin typeface="Times New Roman" panose="02020603050405020304" pitchFamily="18" charset="0"/>
                <a:ea typeface="宋体" panose="02010600030101010101" pitchFamily="2" charset="-122"/>
              </a:rPr>
              <a:t>·首先利用</a:t>
            </a:r>
            <a:r>
              <a:rPr lang="en-US" altLang="zh-CN" sz="1800" kern="100" dirty="0">
                <a:effectLst/>
                <a:latin typeface="Times New Roman" panose="02020603050405020304" pitchFamily="18" charset="0"/>
                <a:ea typeface="宋体" panose="02010600030101010101" pitchFamily="2" charset="-122"/>
              </a:rPr>
              <a:t>if</a:t>
            </a:r>
            <a:r>
              <a:rPr lang="zh-CN" altLang="zh-CN" sz="1800" kern="100" dirty="0">
                <a:effectLst/>
                <a:latin typeface="Times New Roman" panose="02020603050405020304" pitchFamily="18" charset="0"/>
                <a:ea typeface="宋体" panose="02010600030101010101" pitchFamily="2" charset="-122"/>
              </a:rPr>
              <a:t>语句判断两张表是否是同类型数据表，如果是则继续操作；</a:t>
            </a:r>
          </a:p>
          <a:p>
            <a:pPr indent="266700" algn="l">
              <a:lnSpc>
                <a:spcPct val="110000"/>
              </a:lnSpc>
              <a:tabLst>
                <a:tab pos="914400" algn="l"/>
              </a:tabLst>
            </a:pPr>
            <a:r>
              <a:rPr lang="zh-CN" altLang="zh-CN" sz="1800" kern="100" dirty="0">
                <a:effectLst/>
                <a:latin typeface="Times New Roman" panose="02020603050405020304" pitchFamily="18" charset="0"/>
                <a:ea typeface="宋体" panose="02010600030101010101" pitchFamily="2" charset="-122"/>
              </a:rPr>
              <a:t>·开始交运算，将结果集</a:t>
            </a:r>
            <a:r>
              <a:rPr lang="en-US" altLang="zh-CN" sz="1800" kern="100" dirty="0" err="1">
                <a:effectLst/>
                <a:latin typeface="Times New Roman" panose="02020603050405020304" pitchFamily="18" charset="0"/>
                <a:ea typeface="宋体" panose="02010600030101010101" pitchFamily="2" charset="-122"/>
              </a:rPr>
              <a:t>tnew</a:t>
            </a:r>
            <a:r>
              <a:rPr lang="zh-CN" altLang="zh-CN" sz="1800" kern="100" dirty="0">
                <a:effectLst/>
                <a:latin typeface="Times New Roman" panose="02020603050405020304" pitchFamily="18" charset="0"/>
                <a:ea typeface="宋体" panose="02010600030101010101" pitchFamily="2" charset="-122"/>
              </a:rPr>
              <a:t>赋值为空集；</a:t>
            </a:r>
          </a:p>
          <a:p>
            <a:pPr indent="266700" algn="l">
              <a:lnSpc>
                <a:spcPct val="110000"/>
              </a:lnSpc>
              <a:tabLst>
                <a:tab pos="914400" algn="l"/>
              </a:tabLst>
            </a:pPr>
            <a:r>
              <a:rPr lang="zh-CN" altLang="zh-CN" sz="1800" kern="100" dirty="0">
                <a:effectLst/>
                <a:latin typeface="Times New Roman" panose="02020603050405020304" pitchFamily="18" charset="0"/>
                <a:ea typeface="宋体" panose="02010600030101010101" pitchFamily="2" charset="-122"/>
              </a:rPr>
              <a:t>·遍历关系表</a:t>
            </a:r>
            <a:r>
              <a:rPr lang="en-US" altLang="zh-CN" sz="1800" kern="100" dirty="0">
                <a:effectLst/>
                <a:latin typeface="Times New Roman" panose="02020603050405020304" pitchFamily="18" charset="0"/>
                <a:ea typeface="宋体" panose="02010600030101010101" pitchFamily="2" charset="-122"/>
              </a:rPr>
              <a:t>R</a:t>
            </a:r>
            <a:r>
              <a:rPr lang="zh-CN" altLang="zh-CN" sz="1800" kern="100" dirty="0">
                <a:effectLst/>
                <a:latin typeface="Times New Roman" panose="02020603050405020304" pitchFamily="18" charset="0"/>
                <a:ea typeface="宋体" panose="02010600030101010101" pitchFamily="2" charset="-122"/>
              </a:rPr>
              <a:t>，把关系表</a:t>
            </a:r>
            <a:r>
              <a:rPr lang="en-US" altLang="zh-CN" sz="1800" kern="100" dirty="0">
                <a:effectLst/>
                <a:latin typeface="Times New Roman" panose="02020603050405020304" pitchFamily="18" charset="0"/>
                <a:ea typeface="宋体" panose="02010600030101010101" pitchFamily="2" charset="-122"/>
              </a:rPr>
              <a:t>R</a:t>
            </a:r>
            <a:r>
              <a:rPr lang="zh-CN" altLang="zh-CN" sz="1800" kern="100" dirty="0">
                <a:effectLst/>
                <a:latin typeface="Times New Roman" panose="02020603050405020304" pitchFamily="18" charset="0"/>
                <a:ea typeface="宋体" panose="02010600030101010101" pitchFamily="2" charset="-122"/>
              </a:rPr>
              <a:t>赋值给结果集</a:t>
            </a:r>
            <a:r>
              <a:rPr lang="en-US" altLang="zh-CN" sz="1800" kern="100" dirty="0" err="1">
                <a:effectLst/>
                <a:latin typeface="Times New Roman" panose="02020603050405020304" pitchFamily="18" charset="0"/>
                <a:ea typeface="宋体" panose="02010600030101010101" pitchFamily="2" charset="-122"/>
              </a:rPr>
              <a:t>tnew</a:t>
            </a:r>
            <a:r>
              <a:rPr lang="zh-CN" altLang="zh-CN" sz="1800" kern="100" dirty="0">
                <a:effectLst/>
                <a:latin typeface="Times New Roman" panose="02020603050405020304" pitchFamily="18" charset="0"/>
                <a:ea typeface="宋体" panose="02010600030101010101" pitchFamily="2" charset="-122"/>
              </a:rPr>
              <a:t>；</a:t>
            </a:r>
          </a:p>
          <a:p>
            <a:pPr indent="266700" algn="l">
              <a:lnSpc>
                <a:spcPct val="110000"/>
              </a:lnSpc>
              <a:tabLst>
                <a:tab pos="914400" algn="l"/>
              </a:tabLst>
            </a:pPr>
            <a:r>
              <a:rPr lang="zh-CN" altLang="zh-CN" sz="1800" kern="100" dirty="0">
                <a:effectLst/>
                <a:latin typeface="Times New Roman" panose="02020603050405020304" pitchFamily="18" charset="0"/>
                <a:ea typeface="宋体" panose="02010600030101010101" pitchFamily="2" charset="-122"/>
              </a:rPr>
              <a:t>·遍历关系表</a:t>
            </a:r>
            <a:r>
              <a:rPr lang="en-US" altLang="zh-CN" sz="1800" kern="100" dirty="0">
                <a:effectLst/>
                <a:latin typeface="Times New Roman" panose="02020603050405020304" pitchFamily="18" charset="0"/>
                <a:ea typeface="宋体" panose="02010600030101010101" pitchFamily="2" charset="-122"/>
              </a:rPr>
              <a:t>S</a:t>
            </a:r>
            <a:r>
              <a:rPr lang="zh-CN" altLang="zh-CN" sz="1800" kern="100" dirty="0">
                <a:effectLst/>
                <a:latin typeface="Times New Roman" panose="02020603050405020304" pitchFamily="18" charset="0"/>
                <a:ea typeface="宋体" panose="02010600030101010101" pitchFamily="2" charset="-122"/>
              </a:rPr>
              <a:t>，如果存在相同数据则将数据保留，如果不存在则将</a:t>
            </a:r>
            <a:r>
              <a:rPr lang="en-US" altLang="zh-CN" sz="1800" kern="100" dirty="0" err="1">
                <a:effectLst/>
                <a:latin typeface="Times New Roman" panose="02020603050405020304" pitchFamily="18" charset="0"/>
                <a:ea typeface="宋体" panose="02010600030101010101" pitchFamily="2" charset="-122"/>
              </a:rPr>
              <a:t>tnew</a:t>
            </a:r>
            <a:r>
              <a:rPr lang="zh-CN" altLang="zh-CN" sz="1800" kern="100" dirty="0">
                <a:effectLst/>
                <a:latin typeface="Times New Roman" panose="02020603050405020304" pitchFamily="18" charset="0"/>
                <a:ea typeface="宋体" panose="02010600030101010101" pitchFamily="2" charset="-122"/>
              </a:rPr>
              <a:t>中的对应数据删除。</a:t>
            </a:r>
          </a:p>
          <a:p>
            <a:pPr algn="just">
              <a:lnSpc>
                <a:spcPct val="110000"/>
              </a:lnSpc>
            </a:pPr>
            <a:r>
              <a:rPr lang="zh-CN" altLang="zh-CN" sz="1800" kern="100" dirty="0">
                <a:solidFill>
                  <a:srgbClr val="C00000"/>
                </a:solidFill>
                <a:effectLst/>
                <a:latin typeface="Times New Roman" panose="02020603050405020304" pitchFamily="18" charset="0"/>
                <a:ea typeface="宋体" panose="02010600030101010101" pitchFamily="2" charset="-122"/>
              </a:rPr>
              <a:t>（</a:t>
            </a:r>
            <a:r>
              <a:rPr lang="en-US" altLang="zh-CN" sz="1800" kern="100" dirty="0">
                <a:solidFill>
                  <a:srgbClr val="C00000"/>
                </a:solidFill>
                <a:effectLst/>
                <a:latin typeface="Times New Roman" panose="02020603050405020304" pitchFamily="18" charset="0"/>
                <a:ea typeface="宋体" panose="02010600030101010101" pitchFamily="2" charset="-122"/>
              </a:rPr>
              <a:t>3</a:t>
            </a:r>
            <a:r>
              <a:rPr lang="zh-CN" altLang="zh-CN" sz="1800" kern="100" dirty="0">
                <a:solidFill>
                  <a:srgbClr val="C00000"/>
                </a:solidFill>
                <a:effectLst/>
                <a:latin typeface="Times New Roman" panose="02020603050405020304" pitchFamily="18" charset="0"/>
                <a:ea typeface="宋体" panose="02010600030101010101" pitchFamily="2" charset="-122"/>
              </a:rPr>
              <a:t>）</a:t>
            </a:r>
            <a:r>
              <a:rPr lang="en-US" altLang="zh-CN" sz="1800" kern="100" dirty="0">
                <a:solidFill>
                  <a:srgbClr val="C00000"/>
                </a:solidFill>
                <a:effectLst/>
                <a:latin typeface="Times New Roman" panose="02020603050405020304" pitchFamily="18" charset="0"/>
                <a:ea typeface="宋体" panose="02010600030101010101" pitchFamily="2" charset="-122"/>
              </a:rPr>
              <a:t>table </a:t>
            </a:r>
            <a:r>
              <a:rPr lang="en-US" altLang="zh-CN" sz="1800" kern="100" dirty="0" err="1">
                <a:solidFill>
                  <a:srgbClr val="C00000"/>
                </a:solidFill>
                <a:effectLst/>
                <a:latin typeface="Times New Roman" panose="02020603050405020304" pitchFamily="18" charset="0"/>
                <a:ea typeface="宋体" panose="02010600030101010101" pitchFamily="2" charset="-122"/>
              </a:rPr>
              <a:t>yundiff</a:t>
            </a:r>
            <a:r>
              <a:rPr lang="en-US" altLang="zh-CN" sz="1800" kern="100" dirty="0">
                <a:solidFill>
                  <a:srgbClr val="C00000"/>
                </a:solidFill>
                <a:effectLst/>
                <a:latin typeface="Times New Roman" panose="02020603050405020304" pitchFamily="18" charset="0"/>
                <a:ea typeface="宋体" panose="02010600030101010101" pitchFamily="2" charset="-122"/>
              </a:rPr>
              <a:t>(table *t1, table *t2) -- </a:t>
            </a:r>
            <a:r>
              <a:rPr lang="zh-CN" altLang="zh-CN" sz="1800" kern="100" dirty="0">
                <a:solidFill>
                  <a:srgbClr val="C00000"/>
                </a:solidFill>
                <a:effectLst/>
                <a:latin typeface="Times New Roman" panose="02020603050405020304" pitchFamily="18" charset="0"/>
                <a:ea typeface="宋体" panose="02010600030101010101" pitchFamily="2" charset="-122"/>
              </a:rPr>
              <a:t>两张表的差操作</a:t>
            </a:r>
          </a:p>
          <a:p>
            <a:pPr indent="266700" algn="l">
              <a:lnSpc>
                <a:spcPct val="110000"/>
              </a:lnSpc>
              <a:tabLst>
                <a:tab pos="914400" algn="l"/>
              </a:tabLst>
            </a:pPr>
            <a:r>
              <a:rPr lang="zh-CN" altLang="zh-CN" sz="1800" kern="100" dirty="0">
                <a:effectLst/>
                <a:latin typeface="Times New Roman" panose="02020603050405020304" pitchFamily="18" charset="0"/>
                <a:ea typeface="宋体" panose="02010600030101010101" pitchFamily="2" charset="-122"/>
              </a:rPr>
              <a:t>·首先利用</a:t>
            </a:r>
            <a:r>
              <a:rPr lang="en-US" altLang="zh-CN" sz="1800" kern="100" dirty="0">
                <a:effectLst/>
                <a:latin typeface="Times New Roman" panose="02020603050405020304" pitchFamily="18" charset="0"/>
                <a:ea typeface="宋体" panose="02010600030101010101" pitchFamily="2" charset="-122"/>
              </a:rPr>
              <a:t>if</a:t>
            </a:r>
            <a:r>
              <a:rPr lang="zh-CN" altLang="zh-CN" sz="1800" kern="100" dirty="0">
                <a:effectLst/>
                <a:latin typeface="Times New Roman" panose="02020603050405020304" pitchFamily="18" charset="0"/>
                <a:ea typeface="宋体" panose="02010600030101010101" pitchFamily="2" charset="-122"/>
              </a:rPr>
              <a:t>语句判断两张表是否是同类型数据表，如果是则继续操作；</a:t>
            </a:r>
          </a:p>
          <a:p>
            <a:pPr indent="266700" algn="l">
              <a:lnSpc>
                <a:spcPct val="110000"/>
              </a:lnSpc>
              <a:tabLst>
                <a:tab pos="914400" algn="l"/>
              </a:tabLst>
            </a:pPr>
            <a:r>
              <a:rPr lang="zh-CN" altLang="zh-CN" sz="1800" kern="100" dirty="0">
                <a:effectLst/>
                <a:latin typeface="Times New Roman" panose="02020603050405020304" pitchFamily="18" charset="0"/>
                <a:ea typeface="宋体" panose="02010600030101010101" pitchFamily="2" charset="-122"/>
              </a:rPr>
              <a:t>·开始差运算，遍历关系表</a:t>
            </a:r>
            <a:r>
              <a:rPr lang="en-US" altLang="zh-CN" sz="1800" kern="100" dirty="0">
                <a:effectLst/>
                <a:latin typeface="Times New Roman" panose="02020603050405020304" pitchFamily="18" charset="0"/>
                <a:ea typeface="宋体" panose="02010600030101010101" pitchFamily="2" charset="-122"/>
              </a:rPr>
              <a:t>R</a:t>
            </a:r>
            <a:r>
              <a:rPr lang="zh-CN" altLang="zh-CN" sz="1800" kern="100" dirty="0">
                <a:effectLst/>
                <a:latin typeface="Times New Roman" panose="02020603050405020304" pitchFamily="18" charset="0"/>
                <a:ea typeface="宋体" panose="02010600030101010101" pitchFamily="2" charset="-122"/>
              </a:rPr>
              <a:t>，把关系表</a:t>
            </a:r>
            <a:r>
              <a:rPr lang="en-US" altLang="zh-CN" sz="1800" kern="100" dirty="0">
                <a:effectLst/>
                <a:latin typeface="Times New Roman" panose="02020603050405020304" pitchFamily="18" charset="0"/>
                <a:ea typeface="宋体" panose="02010600030101010101" pitchFamily="2" charset="-122"/>
              </a:rPr>
              <a:t>R</a:t>
            </a:r>
            <a:r>
              <a:rPr lang="zh-CN" altLang="zh-CN" sz="1800" kern="100" dirty="0">
                <a:effectLst/>
                <a:latin typeface="Times New Roman" panose="02020603050405020304" pitchFamily="18" charset="0"/>
                <a:ea typeface="宋体" panose="02010600030101010101" pitchFamily="2" charset="-122"/>
              </a:rPr>
              <a:t>赋值给结果集</a:t>
            </a:r>
            <a:r>
              <a:rPr lang="en-US" altLang="zh-CN" sz="1800" kern="100" dirty="0" err="1">
                <a:effectLst/>
                <a:latin typeface="Times New Roman" panose="02020603050405020304" pitchFamily="18" charset="0"/>
                <a:ea typeface="宋体" panose="02010600030101010101" pitchFamily="2" charset="-122"/>
              </a:rPr>
              <a:t>tnew</a:t>
            </a:r>
            <a:r>
              <a:rPr lang="zh-CN" altLang="zh-CN" sz="1800" kern="100" dirty="0">
                <a:effectLst/>
                <a:latin typeface="Times New Roman" panose="02020603050405020304" pitchFamily="18" charset="0"/>
                <a:ea typeface="宋体" panose="02010600030101010101" pitchFamily="2" charset="-122"/>
              </a:rPr>
              <a:t>，结果集的内容就是</a:t>
            </a:r>
            <a:r>
              <a:rPr lang="en-US" altLang="zh-CN" sz="1800" kern="100" dirty="0">
                <a:effectLst/>
                <a:latin typeface="Times New Roman" panose="02020603050405020304" pitchFamily="18" charset="0"/>
                <a:ea typeface="宋体" panose="02010600030101010101" pitchFamily="2" charset="-122"/>
              </a:rPr>
              <a:t>R</a:t>
            </a:r>
            <a:r>
              <a:rPr lang="zh-CN" altLang="zh-CN" sz="1800" kern="100" dirty="0">
                <a:effectLst/>
                <a:latin typeface="Times New Roman" panose="02020603050405020304" pitchFamily="18" charset="0"/>
                <a:ea typeface="宋体" panose="02010600030101010101" pitchFamily="2" charset="-122"/>
              </a:rPr>
              <a:t>；</a:t>
            </a:r>
          </a:p>
          <a:p>
            <a:pPr indent="266700" algn="l">
              <a:lnSpc>
                <a:spcPct val="110000"/>
              </a:lnSpc>
              <a:tabLst>
                <a:tab pos="914400" algn="l"/>
              </a:tabLst>
            </a:pPr>
            <a:r>
              <a:rPr lang="zh-CN" altLang="zh-CN" sz="1800" kern="100" dirty="0">
                <a:effectLst/>
                <a:latin typeface="Times New Roman" panose="02020603050405020304" pitchFamily="18" charset="0"/>
                <a:ea typeface="宋体" panose="02010600030101010101" pitchFamily="2" charset="-122"/>
              </a:rPr>
              <a:t>·遍历关系表</a:t>
            </a:r>
            <a:r>
              <a:rPr lang="en-US" altLang="zh-CN" sz="1800" kern="100" dirty="0">
                <a:effectLst/>
                <a:latin typeface="Times New Roman" panose="02020603050405020304" pitchFamily="18" charset="0"/>
                <a:ea typeface="宋体" panose="02010600030101010101" pitchFamily="2" charset="-122"/>
              </a:rPr>
              <a:t>S</a:t>
            </a:r>
            <a:r>
              <a:rPr lang="zh-CN" altLang="zh-CN" sz="1800" kern="100" dirty="0">
                <a:effectLst/>
                <a:latin typeface="Times New Roman" panose="02020603050405020304" pitchFamily="18" charset="0"/>
                <a:ea typeface="宋体" panose="02010600030101010101" pitchFamily="2" charset="-122"/>
              </a:rPr>
              <a:t>，如果存在相同数据则将数据删除，如果不存在则将</a:t>
            </a:r>
            <a:r>
              <a:rPr lang="en-US" altLang="zh-CN" sz="1800" kern="100" dirty="0" err="1">
                <a:effectLst/>
                <a:latin typeface="Times New Roman" panose="02020603050405020304" pitchFamily="18" charset="0"/>
                <a:ea typeface="宋体" panose="02010600030101010101" pitchFamily="2" charset="-122"/>
              </a:rPr>
              <a:t>tnew</a:t>
            </a:r>
            <a:r>
              <a:rPr lang="zh-CN" altLang="zh-CN" sz="1800" kern="100" dirty="0">
                <a:effectLst/>
                <a:latin typeface="Times New Roman" panose="02020603050405020304" pitchFamily="18" charset="0"/>
                <a:ea typeface="宋体" panose="02010600030101010101" pitchFamily="2" charset="-122"/>
              </a:rPr>
              <a:t>中的对应数据保留。</a:t>
            </a:r>
          </a:p>
          <a:p>
            <a:pPr algn="just">
              <a:lnSpc>
                <a:spcPct val="110000"/>
              </a:lnSpc>
            </a:pPr>
            <a:r>
              <a:rPr lang="zh-CN" altLang="zh-CN" sz="1800" kern="100" dirty="0">
                <a:solidFill>
                  <a:srgbClr val="C00000"/>
                </a:solidFill>
                <a:effectLst/>
                <a:latin typeface="Times New Roman" panose="02020603050405020304" pitchFamily="18" charset="0"/>
                <a:ea typeface="宋体" panose="02010600030101010101" pitchFamily="2" charset="-122"/>
              </a:rPr>
              <a:t>（</a:t>
            </a:r>
            <a:r>
              <a:rPr lang="en-US" altLang="zh-CN" sz="1800" kern="100" dirty="0">
                <a:solidFill>
                  <a:srgbClr val="C00000"/>
                </a:solidFill>
                <a:effectLst/>
                <a:latin typeface="Times New Roman" panose="02020603050405020304" pitchFamily="18" charset="0"/>
                <a:ea typeface="宋体" panose="02010600030101010101" pitchFamily="2" charset="-122"/>
              </a:rPr>
              <a:t>4</a:t>
            </a:r>
            <a:r>
              <a:rPr lang="zh-CN" altLang="zh-CN" sz="1800" kern="100" dirty="0">
                <a:solidFill>
                  <a:srgbClr val="C00000"/>
                </a:solidFill>
                <a:effectLst/>
                <a:latin typeface="Times New Roman" panose="02020603050405020304" pitchFamily="18" charset="0"/>
                <a:ea typeface="宋体" panose="02010600030101010101" pitchFamily="2" charset="-122"/>
              </a:rPr>
              <a:t>）</a:t>
            </a:r>
            <a:r>
              <a:rPr lang="en-US" altLang="zh-CN" sz="1800" kern="100" dirty="0">
                <a:solidFill>
                  <a:srgbClr val="C00000"/>
                </a:solidFill>
                <a:effectLst/>
                <a:latin typeface="Times New Roman" panose="02020603050405020304" pitchFamily="18" charset="0"/>
                <a:ea typeface="宋体" panose="02010600030101010101" pitchFamily="2" charset="-122"/>
              </a:rPr>
              <a:t>table </a:t>
            </a:r>
            <a:r>
              <a:rPr lang="en-US" altLang="zh-CN" sz="1800" kern="100" dirty="0" err="1">
                <a:solidFill>
                  <a:srgbClr val="C00000"/>
                </a:solidFill>
                <a:effectLst/>
                <a:latin typeface="Times New Roman" panose="02020603050405020304" pitchFamily="18" charset="0"/>
                <a:ea typeface="宋体" panose="02010600030101010101" pitchFamily="2" charset="-122"/>
              </a:rPr>
              <a:t>yunshadow</a:t>
            </a:r>
            <a:r>
              <a:rPr lang="en-US" altLang="zh-CN" sz="1800" kern="100" dirty="0">
                <a:solidFill>
                  <a:srgbClr val="C00000"/>
                </a:solidFill>
                <a:effectLst/>
                <a:latin typeface="Times New Roman" panose="02020603050405020304" pitchFamily="18" charset="0"/>
                <a:ea typeface="宋体" panose="02010600030101010101" pitchFamily="2" charset="-122"/>
              </a:rPr>
              <a:t>(table *t1,char pro[][],int k) -- </a:t>
            </a:r>
            <a:r>
              <a:rPr lang="zh-CN" altLang="zh-CN" sz="1800" kern="100" dirty="0">
                <a:solidFill>
                  <a:srgbClr val="C00000"/>
                </a:solidFill>
                <a:effectLst/>
                <a:latin typeface="Times New Roman" panose="02020603050405020304" pitchFamily="18" charset="0"/>
                <a:ea typeface="宋体" panose="02010600030101010101" pitchFamily="2" charset="-122"/>
              </a:rPr>
              <a:t>两张表的投影操作</a:t>
            </a:r>
          </a:p>
          <a:p>
            <a:pPr indent="266700" algn="l">
              <a:lnSpc>
                <a:spcPct val="110000"/>
              </a:lnSpc>
              <a:tabLst>
                <a:tab pos="914400" algn="l"/>
              </a:tabLst>
            </a:pPr>
            <a:r>
              <a:rPr lang="zh-CN" altLang="zh-CN" sz="1800" kern="100" dirty="0">
                <a:effectLst/>
                <a:latin typeface="Times New Roman" panose="02020603050405020304" pitchFamily="18" charset="0"/>
                <a:ea typeface="宋体" panose="02010600030101010101" pitchFamily="2" charset="-122"/>
              </a:rPr>
              <a:t>·创建表的指针</a:t>
            </a:r>
            <a:r>
              <a:rPr lang="en-US" altLang="zh-CN" sz="1800" kern="100" dirty="0">
                <a:effectLst/>
                <a:latin typeface="Times New Roman" panose="02020603050405020304" pitchFamily="18" charset="0"/>
                <a:ea typeface="宋体" panose="02010600030101010101" pitchFamily="2" charset="-122"/>
              </a:rPr>
              <a:t>t1</a:t>
            </a:r>
            <a:r>
              <a:rPr lang="zh-CN" altLang="zh-CN" sz="1800" kern="100" dirty="0">
                <a:effectLst/>
                <a:latin typeface="Times New Roman" panose="02020603050405020304" pitchFamily="18" charset="0"/>
                <a:ea typeface="宋体" panose="02010600030101010101" pitchFamily="2" charset="-122"/>
              </a:rPr>
              <a:t>，数组</a:t>
            </a:r>
            <a:r>
              <a:rPr lang="en-US" altLang="zh-CN" sz="1800" kern="100" dirty="0">
                <a:effectLst/>
                <a:latin typeface="Times New Roman" panose="02020603050405020304" pitchFamily="18" charset="0"/>
                <a:ea typeface="宋体" panose="02010600030101010101" pitchFamily="2" charset="-122"/>
              </a:rPr>
              <a:t>pro[][]</a:t>
            </a:r>
            <a:r>
              <a:rPr lang="zh-CN" altLang="zh-CN" sz="1800" kern="100" dirty="0">
                <a:effectLst/>
                <a:latin typeface="Times New Roman" panose="02020603050405020304" pitchFamily="18" charset="0"/>
                <a:ea typeface="宋体" panose="02010600030101010101" pitchFamily="2" charset="-122"/>
              </a:rPr>
              <a:t>存放投影属性的名称，整数</a:t>
            </a:r>
            <a:r>
              <a:rPr lang="en-US" altLang="zh-CN" sz="1800" kern="100" dirty="0">
                <a:effectLst/>
                <a:latin typeface="Times New Roman" panose="02020603050405020304" pitchFamily="18" charset="0"/>
                <a:ea typeface="宋体" panose="02010600030101010101" pitchFamily="2" charset="-122"/>
              </a:rPr>
              <a:t>k</a:t>
            </a:r>
            <a:r>
              <a:rPr lang="zh-CN" altLang="zh-CN" sz="1800" kern="100" dirty="0">
                <a:effectLst/>
                <a:latin typeface="Times New Roman" panose="02020603050405020304" pitchFamily="18" charset="0"/>
                <a:ea typeface="宋体" panose="02010600030101010101" pitchFamily="2" charset="-122"/>
              </a:rPr>
              <a:t>表示投影出属性的个数；</a:t>
            </a:r>
          </a:p>
          <a:p>
            <a:pPr indent="266700" algn="l">
              <a:lnSpc>
                <a:spcPct val="110000"/>
              </a:lnSpc>
              <a:tabLst>
                <a:tab pos="914400" algn="l"/>
              </a:tabLst>
            </a:pPr>
            <a:r>
              <a:rPr lang="zh-CN" altLang="zh-CN" sz="1800" kern="100" dirty="0">
                <a:effectLst/>
                <a:latin typeface="Times New Roman" panose="02020603050405020304" pitchFamily="18" charset="0"/>
                <a:ea typeface="宋体" panose="02010600030101010101" pitchFamily="2" charset="-122"/>
              </a:rPr>
              <a:t>·读取用户输入的属性名，找到关系表</a:t>
            </a:r>
            <a:r>
              <a:rPr lang="en-US" altLang="zh-CN" sz="1800" kern="100" dirty="0">
                <a:effectLst/>
                <a:latin typeface="Times New Roman" panose="02020603050405020304" pitchFamily="18" charset="0"/>
                <a:ea typeface="宋体" panose="02010600030101010101" pitchFamily="2" charset="-122"/>
              </a:rPr>
              <a:t>R</a:t>
            </a:r>
            <a:r>
              <a:rPr lang="zh-CN" altLang="zh-CN" sz="1800" kern="100" dirty="0">
                <a:effectLst/>
                <a:latin typeface="Times New Roman" panose="02020603050405020304" pitchFamily="18" charset="0"/>
                <a:ea typeface="宋体" panose="02010600030101010101" pitchFamily="2" charset="-122"/>
              </a:rPr>
              <a:t>中对应属性的位置；</a:t>
            </a:r>
          </a:p>
          <a:p>
            <a:pPr indent="266700" algn="l">
              <a:lnSpc>
                <a:spcPct val="110000"/>
              </a:lnSpc>
              <a:tabLst>
                <a:tab pos="914400" algn="l"/>
              </a:tabLst>
            </a:pPr>
            <a:r>
              <a:rPr lang="zh-CN" altLang="zh-CN" sz="1800" kern="100" dirty="0">
                <a:effectLst/>
                <a:latin typeface="Times New Roman" panose="02020603050405020304" pitchFamily="18" charset="0"/>
                <a:ea typeface="宋体" panose="02010600030101010101" pitchFamily="2" charset="-122"/>
              </a:rPr>
              <a:t>·遍历该属性中的数据，并将其添加到新表中。</a:t>
            </a:r>
          </a:p>
        </p:txBody>
      </p:sp>
    </p:spTree>
    <p:extLst>
      <p:ext uri="{BB962C8B-B14F-4D97-AF65-F5344CB8AC3E}">
        <p14:creationId xmlns:p14="http://schemas.microsoft.com/office/powerpoint/2010/main" val="3248280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421590-E072-D515-5276-EA2ADA899C56}"/>
              </a:ext>
            </a:extLst>
          </p:cNvPr>
          <p:cNvSpPr>
            <a:spLocks noGrp="1"/>
          </p:cNvSpPr>
          <p:nvPr>
            <p:ph type="title"/>
          </p:nvPr>
        </p:nvSpPr>
        <p:spPr>
          <a:xfrm>
            <a:off x="807856" y="594042"/>
            <a:ext cx="9412386" cy="927261"/>
          </a:xfrm>
        </p:spPr>
        <p:txBody>
          <a:bodyPr/>
          <a:lstStyle/>
          <a:p>
            <a:pPr defTabSz="457200"/>
            <a:r>
              <a:rPr lang="zh-CN" altLang="en-US" sz="2400" dirty="0">
                <a:solidFill>
                  <a:schemeClr val="tx1"/>
                </a:solidFill>
                <a:latin typeface="+mn-lt"/>
              </a:rPr>
              <a:t>视图的创建、删除、显示的详细设计思路：</a:t>
            </a:r>
          </a:p>
        </p:txBody>
      </p:sp>
      <p:sp>
        <p:nvSpPr>
          <p:cNvPr id="3" name="内容占位符 2">
            <a:extLst>
              <a:ext uri="{FF2B5EF4-FFF2-40B4-BE49-F238E27FC236}">
                <a16:creationId xmlns:a16="http://schemas.microsoft.com/office/drawing/2014/main" id="{D77AF2FC-FDCE-0D12-A5BF-7857D9542C26}"/>
              </a:ext>
            </a:extLst>
          </p:cNvPr>
          <p:cNvSpPr>
            <a:spLocks noGrp="1"/>
          </p:cNvSpPr>
          <p:nvPr>
            <p:ph idx="1"/>
          </p:nvPr>
        </p:nvSpPr>
        <p:spPr>
          <a:xfrm>
            <a:off x="1066799" y="1319001"/>
            <a:ext cx="10181129" cy="5017063"/>
          </a:xfrm>
        </p:spPr>
        <p:txBody>
          <a:bodyPr>
            <a:normAutofit fontScale="62500" lnSpcReduction="20000"/>
          </a:bodyPr>
          <a:lstStyle/>
          <a:p>
            <a:pPr marL="0" indent="0" algn="just" defTabSz="457200">
              <a:lnSpc>
                <a:spcPct val="130000"/>
              </a:lnSpc>
              <a:buNone/>
            </a:pPr>
            <a:r>
              <a:rPr lang="zh-CN" altLang="en-US" sz="2100" kern="100" dirty="0">
                <a:solidFill>
                  <a:srgbClr val="C00000"/>
                </a:solidFill>
                <a:latin typeface="Times New Roman" panose="02020603050405020304" pitchFamily="18" charset="0"/>
                <a:ea typeface="宋体" panose="02010600030101010101" pitchFamily="2" charset="-122"/>
              </a:rPr>
              <a:t>（</a:t>
            </a:r>
            <a:r>
              <a:rPr lang="en-US" altLang="zh-CN" sz="2100" kern="100" dirty="0">
                <a:solidFill>
                  <a:srgbClr val="C00000"/>
                </a:solidFill>
                <a:latin typeface="Times New Roman" panose="02020603050405020304" pitchFamily="18" charset="0"/>
                <a:ea typeface="宋体" panose="02010600030101010101" pitchFamily="2" charset="-122"/>
              </a:rPr>
              <a:t>1</a:t>
            </a:r>
            <a:r>
              <a:rPr lang="zh-CN" altLang="en-US" sz="2100" kern="100" dirty="0">
                <a:solidFill>
                  <a:srgbClr val="C00000"/>
                </a:solidFill>
                <a:latin typeface="Times New Roman" panose="02020603050405020304" pitchFamily="18" charset="0"/>
                <a:ea typeface="宋体" panose="02010600030101010101" pitchFamily="2" charset="-122"/>
              </a:rPr>
              <a:t>）</a:t>
            </a:r>
            <a:r>
              <a:rPr lang="en-US" altLang="zh-CN" sz="2100" kern="100" dirty="0">
                <a:solidFill>
                  <a:srgbClr val="C00000"/>
                </a:solidFill>
                <a:latin typeface="Times New Roman" panose="02020603050405020304" pitchFamily="18" charset="0"/>
                <a:ea typeface="宋体" panose="02010600030101010101" pitchFamily="2" charset="-122"/>
              </a:rPr>
              <a:t>void </a:t>
            </a:r>
            <a:r>
              <a:rPr lang="en-US" altLang="zh-CN" sz="2100" kern="100" dirty="0" err="1">
                <a:solidFill>
                  <a:srgbClr val="C00000"/>
                </a:solidFill>
                <a:latin typeface="Times New Roman" panose="02020603050405020304" pitchFamily="18" charset="0"/>
                <a:ea typeface="宋体" panose="02010600030101010101" pitchFamily="2" charset="-122"/>
              </a:rPr>
              <a:t>viewcreate</a:t>
            </a:r>
            <a:r>
              <a:rPr lang="en-US" altLang="zh-CN" sz="2100" kern="100" dirty="0">
                <a:solidFill>
                  <a:srgbClr val="C00000"/>
                </a:solidFill>
                <a:latin typeface="Times New Roman" panose="02020603050405020304" pitchFamily="18" charset="0"/>
                <a:ea typeface="宋体" panose="02010600030101010101" pitchFamily="2" charset="-122"/>
              </a:rPr>
              <a:t>() -- </a:t>
            </a:r>
            <a:r>
              <a:rPr lang="zh-CN" altLang="en-US" sz="2100" kern="100" dirty="0">
                <a:solidFill>
                  <a:srgbClr val="C00000"/>
                </a:solidFill>
                <a:latin typeface="Times New Roman" panose="02020603050405020304" pitchFamily="18" charset="0"/>
                <a:ea typeface="宋体" panose="02010600030101010101" pitchFamily="2" charset="-122"/>
              </a:rPr>
              <a:t>视图的创建</a:t>
            </a:r>
          </a:p>
          <a:p>
            <a:pPr marL="0" indent="0">
              <a:buNone/>
            </a:pPr>
            <a:r>
              <a:rPr lang="en-US" altLang="zh-CN" sz="2300" kern="100" dirty="0">
                <a:latin typeface="Times New Roman" panose="02020603050405020304" pitchFamily="18" charset="0"/>
                <a:ea typeface="宋体" panose="02010600030101010101" pitchFamily="2" charset="-122"/>
              </a:rPr>
              <a:t>·</a:t>
            </a:r>
            <a:r>
              <a:rPr lang="zh-CN" altLang="en-US" sz="2300" kern="100" dirty="0">
                <a:latin typeface="Times New Roman" panose="02020603050405020304" pitchFamily="18" charset="0"/>
                <a:ea typeface="宋体" panose="02010600030101010101" pitchFamily="2" charset="-122"/>
              </a:rPr>
              <a:t>首先利用</a:t>
            </a:r>
            <a:r>
              <a:rPr lang="en-US" altLang="zh-CN" sz="2300" kern="100" dirty="0">
                <a:latin typeface="Times New Roman" panose="02020603050405020304" pitchFamily="18" charset="0"/>
                <a:ea typeface="宋体" panose="02010600030101010101" pitchFamily="2" charset="-122"/>
              </a:rPr>
              <a:t>if</a:t>
            </a:r>
            <a:r>
              <a:rPr lang="zh-CN" altLang="en-US" sz="2300" kern="100" dirty="0">
                <a:latin typeface="Times New Roman" panose="02020603050405020304" pitchFamily="18" charset="0"/>
                <a:ea typeface="宋体" panose="02010600030101010101" pitchFamily="2" charset="-122"/>
              </a:rPr>
              <a:t>语句判断该用户是否具有“创建视图”的权限，如果有则继续操作；</a:t>
            </a:r>
          </a:p>
          <a:p>
            <a:pPr marL="0" indent="0">
              <a:buNone/>
            </a:pPr>
            <a:r>
              <a:rPr lang="zh-CN" altLang="zh-CN" sz="2400" kern="100" dirty="0">
                <a:effectLst/>
                <a:latin typeface="Times New Roman" panose="02020603050405020304" pitchFamily="18" charset="0"/>
                <a:ea typeface="宋体" panose="02010600030101010101" pitchFamily="2" charset="-122"/>
              </a:rPr>
              <a:t>·</a:t>
            </a:r>
            <a:r>
              <a:rPr lang="zh-CN" altLang="en-US" sz="2300" kern="100" dirty="0">
                <a:latin typeface="Times New Roman" panose="02020603050405020304" pitchFamily="18" charset="0"/>
                <a:ea typeface="宋体" panose="02010600030101010101" pitchFamily="2" charset="-122"/>
              </a:rPr>
              <a:t>设计提示语句引导用户依次输入新建视图的名称、对应表名、字段个数，字段名，字段个数不能超过设定的最大值，否则创建失败；</a:t>
            </a:r>
          </a:p>
          <a:p>
            <a:pPr marL="0" indent="0">
              <a:buNone/>
            </a:pPr>
            <a:r>
              <a:rPr lang="zh-CN" altLang="zh-CN" sz="2400" kern="100" dirty="0">
                <a:effectLst/>
                <a:latin typeface="Times New Roman" panose="02020603050405020304" pitchFamily="18" charset="0"/>
                <a:ea typeface="宋体" panose="02010600030101010101" pitchFamily="2" charset="-122"/>
              </a:rPr>
              <a:t>·</a:t>
            </a:r>
            <a:r>
              <a:rPr lang="zh-CN" altLang="en-US" sz="2300" kern="100" dirty="0">
                <a:latin typeface="Times New Roman" panose="02020603050405020304" pitchFamily="18" charset="0"/>
                <a:ea typeface="宋体" panose="02010600030101010101" pitchFamily="2" charset="-122"/>
              </a:rPr>
              <a:t>设计提示语句引导用户循环输入各字段名称，如果输入错误则会跳出提示“没有找到该字段”。</a:t>
            </a:r>
          </a:p>
          <a:p>
            <a:pPr marL="0" indent="0" algn="just" defTabSz="457200">
              <a:lnSpc>
                <a:spcPct val="130000"/>
              </a:lnSpc>
              <a:buNone/>
            </a:pPr>
            <a:r>
              <a:rPr lang="zh-CN" altLang="en-US" sz="2100" kern="100" dirty="0">
                <a:solidFill>
                  <a:srgbClr val="C00000"/>
                </a:solidFill>
                <a:latin typeface="Times New Roman" panose="02020603050405020304" pitchFamily="18" charset="0"/>
                <a:ea typeface="宋体" panose="02010600030101010101" pitchFamily="2" charset="-122"/>
              </a:rPr>
              <a:t> （</a:t>
            </a:r>
            <a:r>
              <a:rPr lang="en-US" altLang="zh-CN" sz="2100" kern="100" dirty="0">
                <a:solidFill>
                  <a:srgbClr val="C00000"/>
                </a:solidFill>
                <a:latin typeface="Times New Roman" panose="02020603050405020304" pitchFamily="18" charset="0"/>
                <a:ea typeface="宋体" panose="02010600030101010101" pitchFamily="2" charset="-122"/>
              </a:rPr>
              <a:t>2</a:t>
            </a:r>
            <a:r>
              <a:rPr lang="zh-CN" altLang="en-US" sz="2100" kern="100" dirty="0">
                <a:solidFill>
                  <a:srgbClr val="C00000"/>
                </a:solidFill>
                <a:latin typeface="Times New Roman" panose="02020603050405020304" pitchFamily="18" charset="0"/>
                <a:ea typeface="宋体" panose="02010600030101010101" pitchFamily="2" charset="-122"/>
              </a:rPr>
              <a:t>）</a:t>
            </a:r>
            <a:r>
              <a:rPr lang="en-US" altLang="zh-CN" sz="2100" kern="100" dirty="0">
                <a:solidFill>
                  <a:srgbClr val="C00000"/>
                </a:solidFill>
                <a:latin typeface="Times New Roman" panose="02020603050405020304" pitchFamily="18" charset="0"/>
                <a:ea typeface="宋体" panose="02010600030101010101" pitchFamily="2" charset="-122"/>
              </a:rPr>
              <a:t>void </a:t>
            </a:r>
            <a:r>
              <a:rPr lang="en-US" altLang="zh-CN" sz="2100" kern="100" dirty="0" err="1">
                <a:solidFill>
                  <a:srgbClr val="C00000"/>
                </a:solidFill>
                <a:latin typeface="Times New Roman" panose="02020603050405020304" pitchFamily="18" charset="0"/>
                <a:ea typeface="宋体" panose="02010600030101010101" pitchFamily="2" charset="-122"/>
              </a:rPr>
              <a:t>viewdrop</a:t>
            </a:r>
            <a:r>
              <a:rPr lang="en-US" altLang="zh-CN" sz="2100" kern="100" dirty="0">
                <a:solidFill>
                  <a:srgbClr val="C00000"/>
                </a:solidFill>
                <a:latin typeface="Times New Roman" panose="02020603050405020304" pitchFamily="18" charset="0"/>
                <a:ea typeface="宋体" panose="02010600030101010101" pitchFamily="2" charset="-122"/>
              </a:rPr>
              <a:t>() – </a:t>
            </a:r>
            <a:r>
              <a:rPr lang="zh-CN" altLang="en-US" sz="2100" kern="100" dirty="0">
                <a:solidFill>
                  <a:srgbClr val="C00000"/>
                </a:solidFill>
                <a:latin typeface="Times New Roman" panose="02020603050405020304" pitchFamily="18" charset="0"/>
                <a:ea typeface="宋体" panose="02010600030101010101" pitchFamily="2" charset="-122"/>
              </a:rPr>
              <a:t>视图的删除</a:t>
            </a:r>
          </a:p>
          <a:p>
            <a:pPr marL="0" indent="0">
              <a:lnSpc>
                <a:spcPct val="120000"/>
              </a:lnSpc>
              <a:buNone/>
            </a:pPr>
            <a:r>
              <a:rPr lang="en-US" altLang="zh-CN" sz="2300" kern="100" dirty="0">
                <a:latin typeface="Times New Roman" panose="02020603050405020304" pitchFamily="18" charset="0"/>
                <a:ea typeface="宋体" panose="02010600030101010101" pitchFamily="2" charset="-122"/>
              </a:rPr>
              <a:t>·</a:t>
            </a:r>
            <a:r>
              <a:rPr lang="zh-CN" altLang="en-US" sz="2300" kern="100" dirty="0">
                <a:latin typeface="Times New Roman" panose="02020603050405020304" pitchFamily="18" charset="0"/>
                <a:ea typeface="宋体" panose="02010600030101010101" pitchFamily="2" charset="-122"/>
              </a:rPr>
              <a:t>首先利用</a:t>
            </a:r>
            <a:r>
              <a:rPr lang="en-US" altLang="zh-CN" sz="2300" kern="100" dirty="0">
                <a:latin typeface="Times New Roman" panose="02020603050405020304" pitchFamily="18" charset="0"/>
                <a:ea typeface="宋体" panose="02010600030101010101" pitchFamily="2" charset="-122"/>
              </a:rPr>
              <a:t>if</a:t>
            </a:r>
            <a:r>
              <a:rPr lang="zh-CN" altLang="en-US" sz="2300" kern="100" dirty="0">
                <a:latin typeface="Times New Roman" panose="02020603050405020304" pitchFamily="18" charset="0"/>
                <a:ea typeface="宋体" panose="02010600030101010101" pitchFamily="2" charset="-122"/>
              </a:rPr>
              <a:t>语句判断该用户是否具有“删除该视图”的权限，如果有则继续操作；</a:t>
            </a:r>
          </a:p>
          <a:p>
            <a:pPr marL="0" indent="0">
              <a:lnSpc>
                <a:spcPct val="120000"/>
              </a:lnSpc>
              <a:buNone/>
            </a:pPr>
            <a:r>
              <a:rPr lang="en-US" altLang="zh-CN" sz="2300" kern="100" dirty="0">
                <a:latin typeface="Times New Roman" panose="02020603050405020304" pitchFamily="18" charset="0"/>
                <a:ea typeface="宋体" panose="02010600030101010101" pitchFamily="2" charset="-122"/>
              </a:rPr>
              <a:t>·</a:t>
            </a:r>
            <a:r>
              <a:rPr lang="zh-CN" altLang="en-US" sz="2300" kern="100" dirty="0">
                <a:latin typeface="Times New Roman" panose="02020603050405020304" pitchFamily="18" charset="0"/>
                <a:ea typeface="宋体" panose="02010600030101010101" pitchFamily="2" charset="-122"/>
              </a:rPr>
              <a:t>再利用</a:t>
            </a:r>
            <a:r>
              <a:rPr lang="en-US" altLang="zh-CN" sz="2300" kern="100" dirty="0">
                <a:latin typeface="Times New Roman" panose="02020603050405020304" pitchFamily="18" charset="0"/>
                <a:ea typeface="宋体" panose="02010600030101010101" pitchFamily="2" charset="-122"/>
              </a:rPr>
              <a:t>if</a:t>
            </a:r>
            <a:r>
              <a:rPr lang="zh-CN" altLang="en-US" sz="2300" kern="100" dirty="0">
                <a:latin typeface="Times New Roman" panose="02020603050405020304" pitchFamily="18" charset="0"/>
                <a:ea typeface="宋体" panose="02010600030101010101" pitchFamily="2" charset="-122"/>
              </a:rPr>
              <a:t>语句判断该表是否处于锁状态，如是则退出，不是则上锁，继续操作；</a:t>
            </a:r>
          </a:p>
          <a:p>
            <a:pPr marL="0" indent="0">
              <a:lnSpc>
                <a:spcPct val="120000"/>
              </a:lnSpc>
              <a:buNone/>
            </a:pPr>
            <a:r>
              <a:rPr lang="en-US" altLang="zh-CN" sz="2300" kern="100" dirty="0">
                <a:latin typeface="Times New Roman" panose="02020603050405020304" pitchFamily="18" charset="0"/>
                <a:ea typeface="宋体" panose="02010600030101010101" pitchFamily="2" charset="-122"/>
              </a:rPr>
              <a:t>·</a:t>
            </a:r>
            <a:r>
              <a:rPr lang="zh-CN" altLang="en-US" sz="2300" kern="100" dirty="0">
                <a:latin typeface="Times New Roman" panose="02020603050405020304" pitchFamily="18" charset="0"/>
                <a:ea typeface="宋体" panose="02010600030101010101" pitchFamily="2" charset="-122"/>
              </a:rPr>
              <a:t>设计提示语句引导用户输入要删除的视图的名称，利用</a:t>
            </a:r>
            <a:r>
              <a:rPr lang="en-US" altLang="zh-CN" sz="2300" kern="100" dirty="0">
                <a:latin typeface="Times New Roman" panose="02020603050405020304" pitchFamily="18" charset="0"/>
                <a:ea typeface="宋体" panose="02010600030101010101" pitchFamily="2" charset="-122"/>
              </a:rPr>
              <a:t>for</a:t>
            </a:r>
            <a:r>
              <a:rPr lang="zh-CN" altLang="en-US" sz="2300" kern="100" dirty="0">
                <a:latin typeface="Times New Roman" panose="02020603050405020304" pitchFamily="18" charset="0"/>
                <a:ea typeface="宋体" panose="02010600030101010101" pitchFamily="2" charset="-122"/>
              </a:rPr>
              <a:t>循环判断是否在数据库文件中存在与该视图名一样的视图，如果有则进行删除（数组后项前移），如果没有则返回提示未找到该视图，请确认输入；</a:t>
            </a:r>
          </a:p>
          <a:p>
            <a:pPr marL="0" indent="0">
              <a:lnSpc>
                <a:spcPct val="120000"/>
              </a:lnSpc>
              <a:buNone/>
            </a:pPr>
            <a:r>
              <a:rPr lang="en-US" altLang="zh-CN" sz="2300" kern="100" dirty="0">
                <a:latin typeface="Times New Roman" panose="02020603050405020304" pitchFamily="18" charset="0"/>
                <a:ea typeface="宋体" panose="02010600030101010101" pitchFamily="2" charset="-122"/>
              </a:rPr>
              <a:t>·</a:t>
            </a:r>
            <a:r>
              <a:rPr lang="zh-CN" altLang="en-US" sz="2300" kern="100" dirty="0">
                <a:latin typeface="Times New Roman" panose="02020603050405020304" pitchFamily="18" charset="0"/>
                <a:ea typeface="宋体" panose="02010600030101010101" pitchFamily="2" charset="-122"/>
              </a:rPr>
              <a:t>最后表项信息及数据删除完成以后，界面提示删除成功，并且将此次操作记录写入日志文件中去；</a:t>
            </a:r>
          </a:p>
          <a:p>
            <a:pPr marL="0" indent="0">
              <a:lnSpc>
                <a:spcPct val="120000"/>
              </a:lnSpc>
              <a:buNone/>
            </a:pPr>
            <a:r>
              <a:rPr lang="en-US" altLang="zh-CN" sz="2300" kern="100" dirty="0">
                <a:latin typeface="Times New Roman" panose="02020603050405020304" pitchFamily="18" charset="0"/>
                <a:ea typeface="宋体" panose="02010600030101010101" pitchFamily="2" charset="-122"/>
              </a:rPr>
              <a:t>·</a:t>
            </a:r>
            <a:r>
              <a:rPr lang="zh-CN" altLang="en-US" sz="2300" kern="100" dirty="0">
                <a:latin typeface="Times New Roman" panose="02020603050405020304" pitchFamily="18" charset="0"/>
                <a:ea typeface="宋体" panose="02010600030101010101" pitchFamily="2" charset="-122"/>
              </a:rPr>
              <a:t>上述操作全部完成后，系统对该视图进行解锁；按回车返回上一级菜单。</a:t>
            </a:r>
          </a:p>
          <a:p>
            <a:pPr marL="0" indent="0" algn="just" defTabSz="457200">
              <a:lnSpc>
                <a:spcPct val="130000"/>
              </a:lnSpc>
              <a:buNone/>
            </a:pPr>
            <a:r>
              <a:rPr lang="zh-CN" altLang="en-US" sz="2100" kern="100" dirty="0">
                <a:solidFill>
                  <a:srgbClr val="C00000"/>
                </a:solidFill>
                <a:latin typeface="Times New Roman" panose="02020603050405020304" pitchFamily="18" charset="0"/>
                <a:ea typeface="宋体" panose="02010600030101010101" pitchFamily="2" charset="-122"/>
              </a:rPr>
              <a:t>（</a:t>
            </a:r>
            <a:r>
              <a:rPr lang="en-US" altLang="zh-CN" sz="2100" kern="100" dirty="0">
                <a:solidFill>
                  <a:srgbClr val="C00000"/>
                </a:solidFill>
                <a:latin typeface="Times New Roman" panose="02020603050405020304" pitchFamily="18" charset="0"/>
                <a:ea typeface="宋体" panose="02010600030101010101" pitchFamily="2" charset="-122"/>
              </a:rPr>
              <a:t>3</a:t>
            </a:r>
            <a:r>
              <a:rPr lang="zh-CN" altLang="en-US" sz="2100" kern="100" dirty="0">
                <a:solidFill>
                  <a:srgbClr val="C00000"/>
                </a:solidFill>
                <a:latin typeface="Times New Roman" panose="02020603050405020304" pitchFamily="18" charset="0"/>
                <a:ea typeface="宋体" panose="02010600030101010101" pitchFamily="2" charset="-122"/>
              </a:rPr>
              <a:t>）</a:t>
            </a:r>
            <a:r>
              <a:rPr lang="en-US" altLang="zh-CN" sz="2100" kern="100" dirty="0">
                <a:solidFill>
                  <a:srgbClr val="C00000"/>
                </a:solidFill>
                <a:latin typeface="Times New Roman" panose="02020603050405020304" pitchFamily="18" charset="0"/>
                <a:ea typeface="宋体" panose="02010600030101010101" pitchFamily="2" charset="-122"/>
              </a:rPr>
              <a:t>void </a:t>
            </a:r>
            <a:r>
              <a:rPr lang="en-US" altLang="zh-CN" sz="2100" kern="100" dirty="0" err="1">
                <a:solidFill>
                  <a:srgbClr val="C00000"/>
                </a:solidFill>
                <a:latin typeface="Times New Roman" panose="02020603050405020304" pitchFamily="18" charset="0"/>
                <a:ea typeface="宋体" panose="02010600030101010101" pitchFamily="2" charset="-122"/>
              </a:rPr>
              <a:t>viewtable</a:t>
            </a:r>
            <a:r>
              <a:rPr lang="en-US" altLang="zh-CN" sz="2100" kern="100" dirty="0">
                <a:solidFill>
                  <a:srgbClr val="C00000"/>
                </a:solidFill>
                <a:latin typeface="Times New Roman" panose="02020603050405020304" pitchFamily="18" charset="0"/>
                <a:ea typeface="宋体" panose="02010600030101010101" pitchFamily="2" charset="-122"/>
              </a:rPr>
              <a:t>() -- </a:t>
            </a:r>
            <a:r>
              <a:rPr lang="zh-CN" altLang="en-US" sz="2100" kern="100" dirty="0">
                <a:solidFill>
                  <a:srgbClr val="C00000"/>
                </a:solidFill>
                <a:latin typeface="Times New Roman" panose="02020603050405020304" pitchFamily="18" charset="0"/>
                <a:ea typeface="宋体" panose="02010600030101010101" pitchFamily="2" charset="-122"/>
              </a:rPr>
              <a:t>视图的显示</a:t>
            </a:r>
          </a:p>
          <a:p>
            <a:pPr marL="0" indent="0">
              <a:buNone/>
            </a:pPr>
            <a:r>
              <a:rPr lang="en-US" altLang="zh-CN" sz="2200" kern="100" dirty="0">
                <a:latin typeface="Times New Roman" panose="02020603050405020304" pitchFamily="18" charset="0"/>
                <a:ea typeface="宋体" panose="02010600030101010101" pitchFamily="2" charset="-122"/>
              </a:rPr>
              <a:t>·</a:t>
            </a:r>
            <a:r>
              <a:rPr lang="zh-CN" altLang="en-US" sz="2200" kern="100" dirty="0">
                <a:latin typeface="Times New Roman" panose="02020603050405020304" pitchFamily="18" charset="0"/>
                <a:ea typeface="宋体" panose="02010600030101010101" pitchFamily="2" charset="-122"/>
              </a:rPr>
              <a:t>用户需要输入想要查询的视图名；</a:t>
            </a:r>
          </a:p>
          <a:p>
            <a:pPr marL="0" indent="0">
              <a:buNone/>
            </a:pPr>
            <a:r>
              <a:rPr lang="en-US" altLang="zh-CN" sz="2200" kern="100" dirty="0">
                <a:latin typeface="Times New Roman" panose="02020603050405020304" pitchFamily="18" charset="0"/>
                <a:ea typeface="宋体" panose="02010600030101010101" pitchFamily="2" charset="-122"/>
              </a:rPr>
              <a:t>·</a:t>
            </a:r>
            <a:r>
              <a:rPr lang="zh-CN" altLang="en-US" sz="2200" kern="100" dirty="0">
                <a:latin typeface="Times New Roman" panose="02020603050405020304" pitchFamily="18" charset="0"/>
                <a:ea typeface="宋体" panose="02010600030101010101" pitchFamily="2" charset="-122"/>
              </a:rPr>
              <a:t>系统利用多重</a:t>
            </a:r>
            <a:r>
              <a:rPr lang="en-US" altLang="zh-CN" sz="2200" kern="100" dirty="0">
                <a:latin typeface="Times New Roman" panose="02020603050405020304" pitchFamily="18" charset="0"/>
                <a:ea typeface="宋体" panose="02010600030101010101" pitchFamily="2" charset="-122"/>
              </a:rPr>
              <a:t>for</a:t>
            </a:r>
            <a:r>
              <a:rPr lang="zh-CN" altLang="en-US" sz="2200" kern="100" dirty="0">
                <a:latin typeface="Times New Roman" panose="02020603050405020304" pitchFamily="18" charset="0"/>
                <a:ea typeface="宋体" panose="02010600030101010101" pitchFamily="2" charset="-122"/>
              </a:rPr>
              <a:t>循环和</a:t>
            </a:r>
            <a:r>
              <a:rPr lang="en-US" altLang="zh-CN" sz="2200" kern="100" dirty="0">
                <a:latin typeface="Times New Roman" panose="02020603050405020304" pitchFamily="18" charset="0"/>
                <a:ea typeface="宋体" panose="02010600030101010101" pitchFamily="2" charset="-122"/>
              </a:rPr>
              <a:t>if</a:t>
            </a:r>
            <a:r>
              <a:rPr lang="zh-CN" altLang="en-US" sz="2200" kern="100" dirty="0">
                <a:latin typeface="Times New Roman" panose="02020603050405020304" pitchFamily="18" charset="0"/>
                <a:ea typeface="宋体" panose="02010600030101010101" pitchFamily="2" charset="-122"/>
              </a:rPr>
              <a:t>语句在数据库中查找该视图，如未找到则返回提示未找到要查询的视图，如找到则输出该视图的信息；</a:t>
            </a:r>
          </a:p>
          <a:p>
            <a:pPr marL="0" indent="0">
              <a:buNone/>
            </a:pPr>
            <a:r>
              <a:rPr lang="en-US" altLang="zh-CN" sz="2200" kern="100" dirty="0">
                <a:latin typeface="Times New Roman" panose="02020603050405020304" pitchFamily="18" charset="0"/>
                <a:ea typeface="宋体" panose="02010600030101010101" pitchFamily="2" charset="-122"/>
              </a:rPr>
              <a:t>·</a:t>
            </a:r>
            <a:r>
              <a:rPr lang="zh-CN" altLang="en-US" sz="2200" kern="100" dirty="0">
                <a:latin typeface="Times New Roman" panose="02020603050405020304" pitchFamily="18" charset="0"/>
                <a:ea typeface="宋体" panose="02010600030101010101" pitchFamily="2" charset="-122"/>
              </a:rPr>
              <a:t>最终提示视图信息输出结束，按回车返回上一级菜单。</a:t>
            </a:r>
          </a:p>
          <a:p>
            <a:endParaRPr lang="zh-CN" altLang="en-US" dirty="0"/>
          </a:p>
        </p:txBody>
      </p:sp>
    </p:spTree>
    <p:extLst>
      <p:ext uri="{BB962C8B-B14F-4D97-AF65-F5344CB8AC3E}">
        <p14:creationId xmlns:p14="http://schemas.microsoft.com/office/powerpoint/2010/main" val="7249481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恳请老师指正</a:t>
            </a:r>
          </a:p>
        </p:txBody>
      </p:sp>
      <p:sp>
        <p:nvSpPr>
          <p:cNvPr id="3" name="文本占位符 2"/>
          <p:cNvSpPr>
            <a:spLocks noGrp="1"/>
          </p:cNvSpPr>
          <p:nvPr>
            <p:ph type="body" idx="1"/>
          </p:nvPr>
        </p:nvSpPr>
        <p:spPr/>
        <p:txBody>
          <a:bodyPr/>
          <a:lstStyle/>
          <a:p>
            <a:r>
              <a:rPr lang="zh-CN" altLang="en-US" sz="1800" b="1">
                <a:sym typeface="+mn-ea"/>
              </a:rPr>
              <a:t>第</a:t>
            </a:r>
            <a:r>
              <a:rPr lang="en-US" altLang="zh-CN" sz="1800" b="1">
                <a:sym typeface="+mn-ea"/>
              </a:rPr>
              <a:t>12</a:t>
            </a:r>
            <a:r>
              <a:rPr lang="zh-CN" altLang="en-US" sz="1800" b="1">
                <a:sym typeface="+mn-ea"/>
              </a:rPr>
              <a:t>组</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084209" y="2064077"/>
            <a:ext cx="2630078" cy="460375"/>
          </a:xfrm>
          <a:prstGeom prst="rect">
            <a:avLst/>
          </a:prstGeom>
          <a:noFill/>
        </p:spPr>
        <p:txBody>
          <a:bodyPr wrap="square" rtlCol="0">
            <a:spAutoFit/>
          </a:bodyPr>
          <a:lstStyle/>
          <a:p>
            <a:r>
              <a:rPr lang="zh-CN" altLang="en-US" sz="2400" b="1" dirty="0">
                <a:solidFill>
                  <a:schemeClr val="tx2"/>
                </a:solidFill>
              </a:rPr>
              <a:t>系统功能简介：</a:t>
            </a:r>
          </a:p>
        </p:txBody>
      </p:sp>
      <p:sp>
        <p:nvSpPr>
          <p:cNvPr id="5" name="文本框 4"/>
          <p:cNvSpPr txBox="1"/>
          <p:nvPr/>
        </p:nvSpPr>
        <p:spPr>
          <a:xfrm>
            <a:off x="1932305" y="2586990"/>
            <a:ext cx="8750935" cy="216852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dirty="0"/>
              <a:t>基于</a:t>
            </a:r>
            <a:r>
              <a:rPr dirty="0"/>
              <a:t>表的操作  </a:t>
            </a:r>
            <a:r>
              <a:rPr lang="en-US" dirty="0"/>
              <a:t> </a:t>
            </a:r>
            <a:r>
              <a:rPr lang="zh-CN" dirty="0"/>
              <a:t>创建</a:t>
            </a:r>
            <a:r>
              <a:rPr dirty="0"/>
              <a:t>表，</a:t>
            </a:r>
            <a:r>
              <a:rPr lang="zh-CN" dirty="0"/>
              <a:t>删除</a:t>
            </a:r>
            <a:r>
              <a:rPr dirty="0"/>
              <a:t>表，</a:t>
            </a:r>
            <a:r>
              <a:rPr lang="zh-CN" dirty="0"/>
              <a:t>修改表，查询</a:t>
            </a:r>
            <a:r>
              <a:rPr dirty="0"/>
              <a:t>表</a:t>
            </a:r>
          </a:p>
          <a:p>
            <a:pPr marL="285750" indent="-285750">
              <a:lnSpc>
                <a:spcPct val="150000"/>
              </a:lnSpc>
              <a:buFont typeface="Arial" panose="020B0604020202020204" pitchFamily="34" charset="0"/>
              <a:buChar char="•"/>
            </a:pPr>
            <a:r>
              <a:rPr lang="zh-CN" dirty="0"/>
              <a:t>基于数据的</a:t>
            </a:r>
            <a:r>
              <a:rPr dirty="0"/>
              <a:t>操作  </a:t>
            </a:r>
            <a:r>
              <a:rPr lang="en-US" dirty="0"/>
              <a:t> </a:t>
            </a:r>
            <a:r>
              <a:rPr lang="zh-CN" dirty="0"/>
              <a:t>插入数据</a:t>
            </a:r>
            <a:r>
              <a:rPr dirty="0"/>
              <a:t>，</a:t>
            </a:r>
            <a:r>
              <a:rPr lang="zh-CN" dirty="0"/>
              <a:t>删除数据</a:t>
            </a:r>
            <a:r>
              <a:rPr dirty="0"/>
              <a:t>，</a:t>
            </a:r>
            <a:r>
              <a:rPr lang="zh-CN" dirty="0"/>
              <a:t>修改数据，查询数据</a:t>
            </a:r>
            <a:endParaRPr dirty="0"/>
          </a:p>
          <a:p>
            <a:pPr marL="285750" indent="-285750">
              <a:lnSpc>
                <a:spcPct val="150000"/>
              </a:lnSpc>
              <a:buFont typeface="Arial" panose="020B0604020202020204" pitchFamily="34" charset="0"/>
              <a:buChar char="•"/>
            </a:pPr>
            <a:r>
              <a:rPr lang="zh-CN" dirty="0"/>
              <a:t>基于</a:t>
            </a:r>
            <a:r>
              <a:rPr lang="en-US" altLang="zh-CN" dirty="0"/>
              <a:t>SQL</a:t>
            </a:r>
            <a:r>
              <a:rPr lang="zh-CN" altLang="en-US" dirty="0"/>
              <a:t>语句的操作</a:t>
            </a:r>
            <a:endParaRPr dirty="0"/>
          </a:p>
          <a:p>
            <a:pPr indent="457200">
              <a:lnSpc>
                <a:spcPct val="150000"/>
              </a:lnSpc>
              <a:buFont typeface="Arial" panose="020B0604020202020204" pitchFamily="34" charset="0"/>
              <a:buNone/>
            </a:pPr>
            <a:r>
              <a:rPr dirty="0"/>
              <a:t>数据定义语言（DDL）</a:t>
            </a:r>
            <a:r>
              <a:rPr lang="en-US" dirty="0"/>
              <a:t> </a:t>
            </a:r>
            <a:r>
              <a:rPr dirty="0"/>
              <a:t>定义表</a:t>
            </a:r>
            <a:r>
              <a:rPr lang="zh-CN" dirty="0"/>
              <a:t>，删除表</a:t>
            </a:r>
            <a:r>
              <a:rPr lang="zh-CN" dirty="0">
                <a:sym typeface="+mn-ea"/>
              </a:rPr>
              <a:t>，</a:t>
            </a:r>
            <a:r>
              <a:rPr dirty="0">
                <a:sym typeface="+mn-ea"/>
              </a:rPr>
              <a:t>修改表</a:t>
            </a:r>
            <a:endParaRPr dirty="0"/>
          </a:p>
          <a:p>
            <a:pPr indent="457200">
              <a:lnSpc>
                <a:spcPct val="150000"/>
              </a:lnSpc>
              <a:buFont typeface="Arial" panose="020B0604020202020204" pitchFamily="34" charset="0"/>
              <a:buNone/>
            </a:pPr>
            <a:r>
              <a:rPr lang="zh-CN" dirty="0"/>
              <a:t>数据操纵语言（DML）</a:t>
            </a:r>
            <a:r>
              <a:rPr lang="en-US" altLang="zh-CN" dirty="0"/>
              <a:t> </a:t>
            </a:r>
            <a:r>
              <a:rPr lang="zh-CN" dirty="0"/>
              <a:t>插入</a:t>
            </a:r>
            <a:r>
              <a:rPr lang="zh-CN" dirty="0">
                <a:sym typeface="+mn-ea"/>
              </a:rPr>
              <a:t>数据，</a:t>
            </a:r>
            <a:r>
              <a:rPr lang="zh-CN" dirty="0"/>
              <a:t>删除</a:t>
            </a:r>
            <a:r>
              <a:rPr lang="zh-CN" dirty="0">
                <a:sym typeface="+mn-ea"/>
              </a:rPr>
              <a:t>数据，</a:t>
            </a:r>
            <a:r>
              <a:rPr lang="zh-CN" dirty="0"/>
              <a:t>修改</a:t>
            </a:r>
            <a:r>
              <a:rPr lang="zh-CN" dirty="0">
                <a:sym typeface="+mn-ea"/>
              </a:rPr>
              <a:t>数据，查询数据</a:t>
            </a:r>
            <a:r>
              <a:rPr lang="en-US" altLang="zh-CN" dirty="0">
                <a:sym typeface="+mn-ea"/>
              </a:rPr>
              <a:t>(</a:t>
            </a:r>
            <a:r>
              <a:rPr lang="zh-CN" altLang="en-US" dirty="0">
                <a:sym typeface="+mn-ea"/>
              </a:rPr>
              <a:t>单表</a:t>
            </a:r>
            <a:r>
              <a:rPr lang="en-US" altLang="zh-CN" dirty="0">
                <a:sym typeface="+mn-ea"/>
              </a:rPr>
              <a:t>/</a:t>
            </a:r>
            <a:r>
              <a:rPr lang="zh-CN" altLang="en-US" dirty="0">
                <a:sym typeface="+mn-ea"/>
              </a:rPr>
              <a:t>多表</a:t>
            </a:r>
            <a:r>
              <a:rPr lang="en-US" altLang="zh-CN" dirty="0">
                <a:sym typeface="+mn-ea"/>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084209" y="2064077"/>
            <a:ext cx="2630078" cy="460375"/>
          </a:xfrm>
          <a:prstGeom prst="rect">
            <a:avLst/>
          </a:prstGeom>
          <a:noFill/>
        </p:spPr>
        <p:txBody>
          <a:bodyPr wrap="square" rtlCol="0">
            <a:spAutoFit/>
          </a:bodyPr>
          <a:lstStyle/>
          <a:p>
            <a:r>
              <a:rPr lang="zh-CN" altLang="en-US" sz="2400" b="1" dirty="0">
                <a:solidFill>
                  <a:schemeClr val="tx2"/>
                </a:solidFill>
              </a:rPr>
              <a:t>系统操作技术：</a:t>
            </a:r>
          </a:p>
        </p:txBody>
      </p:sp>
      <p:sp>
        <p:nvSpPr>
          <p:cNvPr id="5" name="文本框 4"/>
          <p:cNvSpPr txBox="1"/>
          <p:nvPr/>
        </p:nvSpPr>
        <p:spPr>
          <a:xfrm>
            <a:off x="1970405" y="2625090"/>
            <a:ext cx="8750935" cy="175323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dirty="0"/>
              <a:t>基于</a:t>
            </a:r>
            <a:r>
              <a:rPr lang="en-US" dirty="0"/>
              <a:t>C++</a:t>
            </a:r>
            <a:r>
              <a:rPr lang="zh-CN" altLang="en-US" dirty="0"/>
              <a:t>语言实现，调用DOS全屏函数</a:t>
            </a:r>
          </a:p>
          <a:p>
            <a:pPr marL="285750" indent="-285750">
              <a:lnSpc>
                <a:spcPct val="150000"/>
              </a:lnSpc>
              <a:buFont typeface="Arial" panose="020B0604020202020204" pitchFamily="34" charset="0"/>
              <a:buChar char="•"/>
            </a:pPr>
            <a:r>
              <a:rPr lang="zh-CN" dirty="0"/>
              <a:t>运用</a:t>
            </a:r>
            <a:r>
              <a:rPr lang="en-US" altLang="zh-CN" dirty="0"/>
              <a:t>Code::Blocks 20.03</a:t>
            </a:r>
            <a:r>
              <a:rPr lang="zh-CN" altLang="en-US" dirty="0"/>
              <a:t>作为编译工具</a:t>
            </a:r>
            <a:endParaRPr dirty="0"/>
          </a:p>
          <a:p>
            <a:pPr marL="285750" indent="-285750">
              <a:lnSpc>
                <a:spcPct val="150000"/>
              </a:lnSpc>
              <a:buFont typeface="Arial" panose="020B0604020202020204" pitchFamily="34" charset="0"/>
              <a:buChar char="•"/>
            </a:pPr>
            <a:r>
              <a:rPr lang="zh-CN" altLang="en-US" dirty="0">
                <a:sym typeface="+mn-ea"/>
              </a:rPr>
              <a:t>数据库内容进行多文件存储，条理清晰</a:t>
            </a:r>
          </a:p>
          <a:p>
            <a:pPr marL="285750" indent="-285750">
              <a:lnSpc>
                <a:spcPct val="150000"/>
              </a:lnSpc>
              <a:buFont typeface="Arial" panose="020B0604020202020204" pitchFamily="34" charset="0"/>
              <a:buChar char="•"/>
            </a:pPr>
            <a:r>
              <a:rPr lang="zh-CN" altLang="en-US" dirty="0">
                <a:sym typeface="+mn-ea"/>
              </a:rPr>
              <a:t>独立函数实现独立功能，互不干扰</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38530" y="1371600"/>
            <a:ext cx="10796270" cy="4692650"/>
          </a:xfrm>
          <a:prstGeom prst="rect">
            <a:avLst/>
          </a:prstGeom>
          <a:noFill/>
        </p:spPr>
        <p:txBody>
          <a:bodyPr wrap="square" rtlCol="0">
            <a:spAutoFit/>
          </a:bodyPr>
          <a:lstStyle/>
          <a:p>
            <a:pPr indent="0">
              <a:lnSpc>
                <a:spcPct val="100000"/>
              </a:lnSpc>
              <a:spcBef>
                <a:spcPts val="600"/>
              </a:spcBef>
              <a:spcAft>
                <a:spcPts val="600"/>
              </a:spcAft>
              <a:buFont typeface="Wingdings" panose="05000000000000000000" charset="0"/>
              <a:buNone/>
            </a:pPr>
            <a:r>
              <a:rPr lang="en-US">
                <a:latin typeface="Times New Roman" panose="02020603050405020304" charset="0"/>
                <a:cs typeface="Times New Roman" panose="02020603050405020304" charset="0"/>
              </a:rPr>
              <a:t>//  1.</a:t>
            </a:r>
            <a:r>
              <a:rPr lang="zh-CN" altLang="en-US">
                <a:latin typeface="Times New Roman" panose="02020603050405020304" charset="0"/>
                <a:cs typeface="Times New Roman" panose="02020603050405020304" charset="0"/>
              </a:rPr>
              <a:t>数据表</a:t>
            </a:r>
            <a:endParaRPr>
              <a:latin typeface="Times New Roman" panose="02020603050405020304" charset="0"/>
              <a:cs typeface="Times New Roman" panose="02020603050405020304" charset="0"/>
            </a:endParaRPr>
          </a:p>
          <a:p>
            <a:pPr indent="0">
              <a:lnSpc>
                <a:spcPct val="100000"/>
              </a:lnSpc>
              <a:spcBef>
                <a:spcPts val="600"/>
              </a:spcBef>
              <a:spcAft>
                <a:spcPts val="0"/>
              </a:spcAft>
              <a:buFont typeface="Wingdings" panose="05000000000000000000" charset="0"/>
              <a:buNone/>
            </a:pPr>
            <a:r>
              <a:rPr>
                <a:latin typeface="Times New Roman" panose="02020603050405020304" charset="0"/>
                <a:cs typeface="Times New Roman" panose="02020603050405020304" charset="0"/>
              </a:rPr>
              <a:t>typedef struct</a:t>
            </a:r>
          </a:p>
          <a:p>
            <a:pPr indent="0">
              <a:lnSpc>
                <a:spcPct val="100000"/>
              </a:lnSpc>
              <a:spcBef>
                <a:spcPts val="600"/>
              </a:spcBef>
              <a:spcAft>
                <a:spcPts val="0"/>
              </a:spcAft>
              <a:buFont typeface="Wingdings" panose="05000000000000000000" charset="0"/>
              <a:buNone/>
            </a:pPr>
            <a:r>
              <a:rPr>
                <a:latin typeface="Times New Roman" panose="02020603050405020304" charset="0"/>
                <a:cs typeface="Times New Roman" panose="02020603050405020304" charset="0"/>
              </a:rPr>
              <a:t>{</a:t>
            </a:r>
          </a:p>
          <a:p>
            <a:pPr indent="0">
              <a:lnSpc>
                <a:spcPct val="100000"/>
              </a:lnSpc>
              <a:spcBef>
                <a:spcPts val="600"/>
              </a:spcBef>
              <a:spcAft>
                <a:spcPts val="0"/>
              </a:spcAft>
              <a:buFont typeface="Wingdings" panose="05000000000000000000" charset="0"/>
              <a:buNone/>
            </a:pPr>
            <a:r>
              <a:rPr>
                <a:latin typeface="Times New Roman" panose="02020603050405020304" charset="0"/>
                <a:cs typeface="Times New Roman" panose="02020603050405020304" charset="0"/>
              </a:rPr>
              <a:t>	int re_num;		//记录的个数</a:t>
            </a:r>
          </a:p>
          <a:p>
            <a:pPr indent="0">
              <a:lnSpc>
                <a:spcPct val="100000"/>
              </a:lnSpc>
              <a:spcBef>
                <a:spcPts val="600"/>
              </a:spcBef>
              <a:spcAft>
                <a:spcPts val="0"/>
              </a:spcAft>
              <a:buFont typeface="Wingdings" panose="05000000000000000000" charset="0"/>
              <a:buNone/>
            </a:pPr>
            <a:r>
              <a:rPr>
                <a:latin typeface="Times New Roman" panose="02020603050405020304" charset="0"/>
                <a:cs typeface="Times New Roman" panose="02020603050405020304" charset="0"/>
              </a:rPr>
              <a:t>	int pro_num;	//属性个数</a:t>
            </a:r>
          </a:p>
          <a:p>
            <a:pPr indent="0">
              <a:lnSpc>
                <a:spcPct val="100000"/>
              </a:lnSpc>
              <a:spcBef>
                <a:spcPts val="600"/>
              </a:spcBef>
              <a:spcAft>
                <a:spcPts val="0"/>
              </a:spcAft>
              <a:buFont typeface="Wingdings" panose="05000000000000000000" charset="0"/>
              <a:buNone/>
            </a:pPr>
            <a:r>
              <a:rPr>
                <a:latin typeface="Times New Roman" panose="02020603050405020304" charset="0"/>
                <a:cs typeface="Times New Roman" panose="02020603050405020304" charset="0"/>
              </a:rPr>
              <a:t>	int key_no;		//规定关键字是第几个属性,使用的是下标从0开始</a:t>
            </a:r>
          </a:p>
          <a:p>
            <a:pPr indent="0">
              <a:lnSpc>
                <a:spcPct val="100000"/>
              </a:lnSpc>
              <a:spcBef>
                <a:spcPts val="600"/>
              </a:spcBef>
              <a:spcAft>
                <a:spcPts val="0"/>
              </a:spcAft>
              <a:buFont typeface="Wingdings" panose="05000000000000000000" charset="0"/>
              <a:buNone/>
            </a:pPr>
            <a:r>
              <a:rPr>
                <a:latin typeface="Times New Roman" panose="02020603050405020304" charset="0"/>
                <a:cs typeface="Times New Roman" panose="02020603050405020304" charset="0"/>
              </a:rPr>
              <a:t>	//int pro_len[MAX_PRONUM];	//属性长度</a:t>
            </a:r>
          </a:p>
          <a:p>
            <a:pPr indent="0">
              <a:lnSpc>
                <a:spcPct val="100000"/>
              </a:lnSpc>
              <a:spcBef>
                <a:spcPts val="600"/>
              </a:spcBef>
              <a:spcAft>
                <a:spcPts val="0"/>
              </a:spcAft>
              <a:buFont typeface="Wingdings" panose="05000000000000000000" charset="0"/>
              <a:buNone/>
            </a:pPr>
            <a:r>
              <a:rPr>
                <a:latin typeface="Times New Roman" panose="02020603050405020304" charset="0"/>
                <a:cs typeface="Times New Roman" panose="02020603050405020304" charset="0"/>
              </a:rPr>
              <a:t>	char key[MAX_PROLEN];		//定义关键字,关键字也是一个属性</a:t>
            </a:r>
          </a:p>
          <a:p>
            <a:pPr indent="0">
              <a:lnSpc>
                <a:spcPct val="100000"/>
              </a:lnSpc>
              <a:spcBef>
                <a:spcPts val="600"/>
              </a:spcBef>
              <a:spcAft>
                <a:spcPts val="0"/>
              </a:spcAft>
              <a:buFont typeface="Wingdings" panose="05000000000000000000" charset="0"/>
              <a:buNone/>
            </a:pPr>
            <a:r>
              <a:rPr>
                <a:latin typeface="Times New Roman" panose="02020603050405020304" charset="0"/>
                <a:cs typeface="Times New Roman" panose="02020603050405020304" charset="0"/>
              </a:rPr>
              <a:t>	char tname[MAX_TNAME];		//表名</a:t>
            </a:r>
          </a:p>
          <a:p>
            <a:pPr indent="0">
              <a:lnSpc>
                <a:spcPct val="100000"/>
              </a:lnSpc>
              <a:spcBef>
                <a:spcPts val="600"/>
              </a:spcBef>
              <a:spcAft>
                <a:spcPts val="0"/>
              </a:spcAft>
              <a:buFont typeface="Wingdings" panose="05000000000000000000" charset="0"/>
              <a:buNone/>
            </a:pPr>
            <a:r>
              <a:rPr>
                <a:latin typeface="Times New Roman" panose="02020603050405020304" charset="0"/>
                <a:cs typeface="Times New Roman" panose="02020603050405020304" charset="0"/>
              </a:rPr>
              <a:t>	char proname[MAX_PRONUM][MAX_PROLEN];	//属性的名字</a:t>
            </a:r>
          </a:p>
          <a:p>
            <a:pPr indent="0">
              <a:lnSpc>
                <a:spcPct val="100000"/>
              </a:lnSpc>
              <a:spcBef>
                <a:spcPts val="600"/>
              </a:spcBef>
              <a:spcAft>
                <a:spcPts val="0"/>
              </a:spcAft>
              <a:buFont typeface="Wingdings" panose="05000000000000000000" charset="0"/>
              <a:buNone/>
            </a:pPr>
            <a:r>
              <a:rPr>
                <a:latin typeface="Times New Roman" panose="02020603050405020304" charset="0"/>
                <a:cs typeface="Times New Roman" panose="02020603050405020304" charset="0"/>
              </a:rPr>
              <a:t>	char protype[MAX_PRONUM];	</a:t>
            </a:r>
            <a:r>
              <a:rPr lang="en-US">
                <a:latin typeface="Times New Roman" panose="02020603050405020304" charset="0"/>
                <a:cs typeface="Times New Roman" panose="02020603050405020304" charset="0"/>
              </a:rPr>
              <a:t>  </a:t>
            </a:r>
            <a:r>
              <a:rPr>
                <a:latin typeface="Times New Roman" panose="02020603050405020304" charset="0"/>
                <a:cs typeface="Times New Roman" panose="02020603050405020304" charset="0"/>
              </a:rPr>
              <a:t>//属性的类型</a:t>
            </a:r>
          </a:p>
          <a:p>
            <a:pPr indent="0">
              <a:lnSpc>
                <a:spcPct val="100000"/>
              </a:lnSpc>
              <a:spcBef>
                <a:spcPts val="600"/>
              </a:spcBef>
              <a:spcAft>
                <a:spcPts val="0"/>
              </a:spcAft>
              <a:buFont typeface="Wingdings" panose="05000000000000000000" charset="0"/>
              <a:buNone/>
            </a:pPr>
            <a:r>
              <a:rPr>
                <a:latin typeface="Times New Roman" panose="02020603050405020304" charset="0"/>
                <a:cs typeface="Times New Roman" panose="02020603050405020304" charset="0"/>
              </a:rPr>
              <a:t>	char record[MAX_RECNUM][MAX_PRONUM][MAX_PROLEN];	</a:t>
            </a:r>
            <a:r>
              <a:rPr lang="en-US">
                <a:latin typeface="Times New Roman" panose="02020603050405020304" charset="0"/>
                <a:cs typeface="Times New Roman" panose="02020603050405020304" charset="0"/>
              </a:rPr>
              <a:t>    </a:t>
            </a:r>
            <a:r>
              <a:rPr>
                <a:latin typeface="Times New Roman" panose="02020603050405020304" charset="0"/>
                <a:cs typeface="Times New Roman" panose="02020603050405020304" charset="0"/>
              </a:rPr>
              <a:t>//三维表,保存的内容是记录的值</a:t>
            </a:r>
          </a:p>
          <a:p>
            <a:pPr indent="0">
              <a:lnSpc>
                <a:spcPct val="100000"/>
              </a:lnSpc>
              <a:spcBef>
                <a:spcPts val="600"/>
              </a:spcBef>
              <a:spcAft>
                <a:spcPts val="0"/>
              </a:spcAft>
              <a:buFont typeface="Wingdings" panose="05000000000000000000" charset="0"/>
              <a:buNone/>
            </a:pPr>
            <a:r>
              <a:rPr>
                <a:latin typeface="Times New Roman" panose="02020603050405020304" charset="0"/>
                <a:cs typeface="Times New Roman" panose="02020603050405020304" charset="0"/>
              </a:rPr>
              <a:t>}table;</a:t>
            </a:r>
          </a:p>
        </p:txBody>
      </p:sp>
      <p:sp>
        <p:nvSpPr>
          <p:cNvPr id="6" name="文本框 5"/>
          <p:cNvSpPr txBox="1"/>
          <p:nvPr/>
        </p:nvSpPr>
        <p:spPr>
          <a:xfrm>
            <a:off x="976630" y="755650"/>
            <a:ext cx="4064000" cy="460375"/>
          </a:xfrm>
          <a:prstGeom prst="rect">
            <a:avLst/>
          </a:prstGeom>
          <a:noFill/>
        </p:spPr>
        <p:txBody>
          <a:bodyPr wrap="square" rtlCol="0">
            <a:spAutoFit/>
          </a:bodyPr>
          <a:lstStyle/>
          <a:p>
            <a:pPr algn="l">
              <a:lnSpc>
                <a:spcPct val="100000"/>
              </a:lnSpc>
              <a:spcBef>
                <a:spcPts val="600"/>
              </a:spcBef>
              <a:buClrTx/>
              <a:buSzTx/>
              <a:buFontTx/>
            </a:pPr>
            <a:r>
              <a:rPr lang="zh-CN" altLang="en-US" sz="2400" b="1" dirty="0">
                <a:solidFill>
                  <a:schemeClr val="tx2"/>
                </a:solidFill>
                <a:sym typeface="+mn-ea"/>
              </a:rPr>
              <a:t>定义部分结构体：</a:t>
            </a:r>
            <a:endParaRPr lang="zh-CN" altLang="en-US" sz="2400" b="1" dirty="0">
              <a:solidFill>
                <a:schemeClr val="tx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05205" y="1543050"/>
            <a:ext cx="10188575" cy="3984625"/>
          </a:xfrm>
          <a:prstGeom prst="rect">
            <a:avLst/>
          </a:prstGeom>
          <a:noFill/>
        </p:spPr>
        <p:txBody>
          <a:bodyPr wrap="square" rtlCol="0">
            <a:spAutoFit/>
          </a:bodyPr>
          <a:lstStyle/>
          <a:p>
            <a:pPr indent="0">
              <a:lnSpc>
                <a:spcPct val="100000"/>
              </a:lnSpc>
              <a:spcBef>
                <a:spcPts val="600"/>
              </a:spcBef>
              <a:spcAft>
                <a:spcPts val="600"/>
              </a:spcAft>
              <a:buFont typeface="Wingdings" panose="05000000000000000000" charset="0"/>
              <a:buNone/>
            </a:pPr>
            <a:r>
              <a:rPr lang="en-US">
                <a:latin typeface="Times New Roman" panose="02020603050405020304" charset="0"/>
                <a:cs typeface="Times New Roman" panose="02020603050405020304" charset="0"/>
              </a:rPr>
              <a:t>//  2.</a:t>
            </a:r>
            <a:r>
              <a:rPr lang="zh-CN" altLang="en-US">
                <a:latin typeface="Times New Roman" panose="02020603050405020304" charset="0"/>
                <a:cs typeface="Times New Roman" panose="02020603050405020304" charset="0"/>
              </a:rPr>
              <a:t>视图</a:t>
            </a:r>
            <a:endParaRPr>
              <a:latin typeface="Times New Roman" panose="02020603050405020304" charset="0"/>
              <a:cs typeface="Times New Roman" panose="02020603050405020304" charset="0"/>
            </a:endParaRPr>
          </a:p>
          <a:p>
            <a:pPr indent="0">
              <a:lnSpc>
                <a:spcPct val="100000"/>
              </a:lnSpc>
              <a:spcBef>
                <a:spcPts val="600"/>
              </a:spcBef>
              <a:spcAft>
                <a:spcPts val="0"/>
              </a:spcAft>
              <a:buFont typeface="Wingdings" panose="05000000000000000000" charset="0"/>
              <a:buNone/>
            </a:pPr>
            <a:r>
              <a:rPr>
                <a:latin typeface="Times New Roman" panose="02020603050405020304" charset="0"/>
                <a:cs typeface="Times New Roman" panose="02020603050405020304" charset="0"/>
              </a:rPr>
              <a:t>typedef struct</a:t>
            </a:r>
          </a:p>
          <a:p>
            <a:pPr indent="0">
              <a:lnSpc>
                <a:spcPct val="100000"/>
              </a:lnSpc>
              <a:spcBef>
                <a:spcPts val="600"/>
              </a:spcBef>
              <a:spcAft>
                <a:spcPts val="0"/>
              </a:spcAft>
              <a:buFont typeface="Wingdings" panose="05000000000000000000" charset="0"/>
              <a:buNone/>
            </a:pPr>
            <a:r>
              <a:rPr>
                <a:latin typeface="Times New Roman" panose="02020603050405020304" charset="0"/>
                <a:cs typeface="Times New Roman" panose="02020603050405020304" charset="0"/>
              </a:rPr>
              <a:t>{</a:t>
            </a:r>
          </a:p>
          <a:p>
            <a:pPr indent="0">
              <a:lnSpc>
                <a:spcPct val="100000"/>
              </a:lnSpc>
              <a:spcBef>
                <a:spcPts val="600"/>
              </a:spcBef>
              <a:spcAft>
                <a:spcPts val="0"/>
              </a:spcAft>
              <a:buFont typeface="Wingdings" panose="05000000000000000000" charset="0"/>
              <a:buNone/>
            </a:pPr>
            <a:r>
              <a:rPr>
                <a:latin typeface="Times New Roman" panose="02020603050405020304" charset="0"/>
                <a:cs typeface="Times New Roman" panose="02020603050405020304" charset="0"/>
              </a:rPr>
              <a:t>	char proname[MAX_PRONUM][MAX_PROLEN];	//可见的属性</a:t>
            </a:r>
          </a:p>
          <a:p>
            <a:pPr indent="0">
              <a:lnSpc>
                <a:spcPct val="100000"/>
              </a:lnSpc>
              <a:spcBef>
                <a:spcPts val="600"/>
              </a:spcBef>
              <a:spcAft>
                <a:spcPts val="0"/>
              </a:spcAft>
              <a:buFont typeface="Wingdings" panose="05000000000000000000" charset="0"/>
              <a:buNone/>
            </a:pPr>
            <a:r>
              <a:rPr>
                <a:latin typeface="Times New Roman" panose="02020603050405020304" charset="0"/>
                <a:cs typeface="Times New Roman" panose="02020603050405020304" charset="0"/>
              </a:rPr>
              <a:t>	int prono[MAX_PRONUM];		//可见属性的下标</a:t>
            </a:r>
          </a:p>
          <a:p>
            <a:pPr indent="0">
              <a:lnSpc>
                <a:spcPct val="100000"/>
              </a:lnSpc>
              <a:spcBef>
                <a:spcPts val="600"/>
              </a:spcBef>
              <a:spcAft>
                <a:spcPts val="0"/>
              </a:spcAft>
              <a:buFont typeface="Wingdings" panose="05000000000000000000" charset="0"/>
              <a:buNone/>
            </a:pPr>
            <a:r>
              <a:rPr>
                <a:latin typeface="Times New Roman" panose="02020603050405020304" charset="0"/>
                <a:cs typeface="Times New Roman" panose="02020603050405020304" charset="0"/>
              </a:rPr>
              <a:t>	char tname[MAX_TNAME];		//对应的表名</a:t>
            </a:r>
          </a:p>
          <a:p>
            <a:pPr indent="0">
              <a:lnSpc>
                <a:spcPct val="100000"/>
              </a:lnSpc>
              <a:spcBef>
                <a:spcPts val="600"/>
              </a:spcBef>
              <a:spcAft>
                <a:spcPts val="0"/>
              </a:spcAft>
              <a:buFont typeface="Wingdings" panose="05000000000000000000" charset="0"/>
              <a:buNone/>
            </a:pPr>
            <a:r>
              <a:rPr>
                <a:latin typeface="Times New Roman" panose="02020603050405020304" charset="0"/>
                <a:cs typeface="Times New Roman" panose="02020603050405020304" charset="0"/>
              </a:rPr>
              <a:t>	char vname[MAX_TNAME];		//视图名</a:t>
            </a:r>
          </a:p>
          <a:p>
            <a:pPr indent="0">
              <a:lnSpc>
                <a:spcPct val="100000"/>
              </a:lnSpc>
              <a:spcBef>
                <a:spcPts val="600"/>
              </a:spcBef>
              <a:spcAft>
                <a:spcPts val="0"/>
              </a:spcAft>
              <a:buFont typeface="Wingdings" panose="05000000000000000000" charset="0"/>
              <a:buNone/>
            </a:pPr>
            <a:r>
              <a:rPr>
                <a:latin typeface="Times New Roman" panose="02020603050405020304" charset="0"/>
                <a:cs typeface="Times New Roman" panose="02020603050405020304" charset="0"/>
              </a:rPr>
              <a:t>	int pro_num;</a:t>
            </a:r>
          </a:p>
          <a:p>
            <a:pPr indent="0">
              <a:lnSpc>
                <a:spcPct val="100000"/>
              </a:lnSpc>
              <a:spcBef>
                <a:spcPts val="600"/>
              </a:spcBef>
              <a:spcAft>
                <a:spcPts val="0"/>
              </a:spcAft>
              <a:buFont typeface="Wingdings" panose="05000000000000000000" charset="0"/>
              <a:buNone/>
            </a:pPr>
            <a:r>
              <a:rPr>
                <a:latin typeface="Times New Roman" panose="02020603050405020304" charset="0"/>
                <a:cs typeface="Times New Roman" panose="02020603050405020304" charset="0"/>
              </a:rPr>
              <a:t>}view;		//视图，该试图对应一个表，一个表可以对应多个视图</a:t>
            </a:r>
          </a:p>
          <a:p>
            <a:pPr indent="0">
              <a:lnSpc>
                <a:spcPct val="100000"/>
              </a:lnSpc>
              <a:spcBef>
                <a:spcPts val="600"/>
              </a:spcBef>
              <a:spcAft>
                <a:spcPts val="0"/>
              </a:spcAft>
              <a:buFont typeface="Wingdings" panose="05000000000000000000" charset="0"/>
              <a:buNone/>
            </a:pPr>
            <a:endParaRPr>
              <a:latin typeface="Times New Roman" panose="02020603050405020304" charset="0"/>
              <a:cs typeface="Times New Roman" panose="02020603050405020304" charset="0"/>
            </a:endParaRPr>
          </a:p>
          <a:p>
            <a:pPr indent="0">
              <a:lnSpc>
                <a:spcPct val="100000"/>
              </a:lnSpc>
              <a:spcBef>
                <a:spcPts val="600"/>
              </a:spcBef>
              <a:spcAft>
                <a:spcPts val="0"/>
              </a:spcAft>
              <a:buFont typeface="Wingdings" panose="05000000000000000000" charset="0"/>
              <a:buNone/>
            </a:pPr>
            <a:endParaRPr>
              <a:latin typeface="Times New Roman" panose="02020603050405020304" charset="0"/>
              <a:cs typeface="Times New Roman" panose="02020603050405020304" charset="0"/>
            </a:endParaRPr>
          </a:p>
        </p:txBody>
      </p:sp>
      <p:sp>
        <p:nvSpPr>
          <p:cNvPr id="6" name="文本框 5"/>
          <p:cNvSpPr txBox="1"/>
          <p:nvPr/>
        </p:nvSpPr>
        <p:spPr>
          <a:xfrm>
            <a:off x="976630" y="755650"/>
            <a:ext cx="4064000" cy="460375"/>
          </a:xfrm>
          <a:prstGeom prst="rect">
            <a:avLst/>
          </a:prstGeom>
          <a:noFill/>
        </p:spPr>
        <p:txBody>
          <a:bodyPr wrap="square" rtlCol="0">
            <a:spAutoFit/>
          </a:bodyPr>
          <a:lstStyle/>
          <a:p>
            <a:pPr algn="l">
              <a:lnSpc>
                <a:spcPct val="100000"/>
              </a:lnSpc>
              <a:spcBef>
                <a:spcPts val="600"/>
              </a:spcBef>
              <a:buClrTx/>
              <a:buSzTx/>
              <a:buFontTx/>
            </a:pPr>
            <a:r>
              <a:rPr lang="zh-CN" altLang="en-US" sz="2400" b="1" dirty="0">
                <a:solidFill>
                  <a:schemeClr val="tx2"/>
                </a:solidFill>
                <a:sym typeface="+mn-ea"/>
              </a:rPr>
              <a:t>定义部分结构体：</a:t>
            </a:r>
            <a:endParaRPr lang="zh-CN" altLang="en-US" sz="2400" b="1" dirty="0">
              <a:solidFill>
                <a:schemeClr val="tx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86155" y="1604010"/>
            <a:ext cx="5450840" cy="2967355"/>
          </a:xfrm>
          <a:prstGeom prst="rect">
            <a:avLst/>
          </a:prstGeom>
          <a:noFill/>
        </p:spPr>
        <p:txBody>
          <a:bodyPr wrap="square" rtlCol="0">
            <a:noAutofit/>
          </a:bodyPr>
          <a:lstStyle/>
          <a:p>
            <a:pPr indent="0">
              <a:lnSpc>
                <a:spcPct val="100000"/>
              </a:lnSpc>
              <a:spcBef>
                <a:spcPts val="600"/>
              </a:spcBef>
              <a:spcAft>
                <a:spcPts val="0"/>
              </a:spcAft>
              <a:buFont typeface="Wingdings" panose="05000000000000000000" charset="0"/>
              <a:buNone/>
            </a:pPr>
            <a:r>
              <a:rPr lang="en-US">
                <a:latin typeface="Times New Roman" panose="02020603050405020304" charset="0"/>
                <a:cs typeface="Times New Roman" panose="02020603050405020304" charset="0"/>
              </a:rPr>
              <a:t>//  3.</a:t>
            </a:r>
            <a:r>
              <a:rPr lang="zh-CN" altLang="en-US">
                <a:latin typeface="Times New Roman" panose="02020603050405020304" charset="0"/>
                <a:cs typeface="Times New Roman" panose="02020603050405020304" charset="0"/>
              </a:rPr>
              <a:t>索引</a:t>
            </a:r>
            <a:endParaRPr>
              <a:latin typeface="Times New Roman" panose="02020603050405020304" charset="0"/>
              <a:cs typeface="Times New Roman" panose="02020603050405020304" charset="0"/>
            </a:endParaRPr>
          </a:p>
          <a:p>
            <a:pPr indent="0">
              <a:lnSpc>
                <a:spcPct val="100000"/>
              </a:lnSpc>
              <a:spcBef>
                <a:spcPts val="600"/>
              </a:spcBef>
              <a:spcAft>
                <a:spcPts val="0"/>
              </a:spcAft>
              <a:buFont typeface="Wingdings" panose="05000000000000000000" charset="0"/>
              <a:buNone/>
            </a:pPr>
            <a:r>
              <a:rPr>
                <a:latin typeface="Times New Roman" panose="02020603050405020304" charset="0"/>
                <a:cs typeface="Times New Roman" panose="02020603050405020304" charset="0"/>
                <a:sym typeface="+mn-ea"/>
              </a:rPr>
              <a:t>typedef struct</a:t>
            </a:r>
            <a:endParaRPr>
              <a:latin typeface="Times New Roman" panose="02020603050405020304" charset="0"/>
              <a:cs typeface="Times New Roman" panose="02020603050405020304" charset="0"/>
            </a:endParaRPr>
          </a:p>
          <a:p>
            <a:pPr indent="0">
              <a:lnSpc>
                <a:spcPct val="100000"/>
              </a:lnSpc>
              <a:spcBef>
                <a:spcPts val="600"/>
              </a:spcBef>
              <a:spcAft>
                <a:spcPts val="0"/>
              </a:spcAft>
              <a:buFont typeface="Wingdings" panose="05000000000000000000" charset="0"/>
              <a:buNone/>
            </a:pPr>
            <a:r>
              <a:rPr>
                <a:latin typeface="Times New Roman" panose="02020603050405020304" charset="0"/>
                <a:cs typeface="Times New Roman" panose="02020603050405020304" charset="0"/>
                <a:sym typeface="+mn-ea"/>
              </a:rPr>
              <a:t>{</a:t>
            </a:r>
            <a:endParaRPr>
              <a:latin typeface="Times New Roman" panose="02020603050405020304" charset="0"/>
              <a:cs typeface="Times New Roman" panose="02020603050405020304" charset="0"/>
            </a:endParaRPr>
          </a:p>
          <a:p>
            <a:pPr indent="0">
              <a:lnSpc>
                <a:spcPct val="100000"/>
              </a:lnSpc>
              <a:spcBef>
                <a:spcPts val="600"/>
              </a:spcBef>
              <a:spcAft>
                <a:spcPts val="0"/>
              </a:spcAft>
              <a:buFont typeface="Wingdings" panose="05000000000000000000" charset="0"/>
              <a:buNone/>
            </a:pPr>
            <a:r>
              <a:rPr>
                <a:latin typeface="Times New Roman" panose="02020603050405020304" charset="0"/>
                <a:cs typeface="Times New Roman" panose="02020603050405020304" charset="0"/>
                <a:sym typeface="+mn-ea"/>
              </a:rPr>
              <a:t>	char iname[MAX_TNAME];	</a:t>
            </a:r>
          </a:p>
          <a:p>
            <a:pPr marL="457200" lvl="1" indent="457200">
              <a:lnSpc>
                <a:spcPct val="100000"/>
              </a:lnSpc>
              <a:spcBef>
                <a:spcPts val="600"/>
              </a:spcBef>
              <a:spcAft>
                <a:spcPts val="0"/>
              </a:spcAft>
              <a:buFont typeface="Wingdings" panose="05000000000000000000" charset="0"/>
              <a:buNone/>
            </a:pPr>
            <a:r>
              <a:rPr lang="en-US">
                <a:latin typeface="Times New Roman" panose="02020603050405020304" charset="0"/>
                <a:cs typeface="Times New Roman" panose="02020603050405020304" charset="0"/>
                <a:sym typeface="+mn-ea"/>
              </a:rPr>
              <a:t> </a:t>
            </a:r>
            <a:r>
              <a:rPr>
                <a:latin typeface="Times New Roman" panose="02020603050405020304" charset="0"/>
                <a:cs typeface="Times New Roman" panose="02020603050405020304" charset="0"/>
                <a:sym typeface="+mn-ea"/>
              </a:rPr>
              <a:t>//一个索引对应一个表</a:t>
            </a:r>
            <a:endParaRPr>
              <a:latin typeface="Times New Roman" panose="02020603050405020304" charset="0"/>
              <a:cs typeface="Times New Roman" panose="02020603050405020304" charset="0"/>
            </a:endParaRPr>
          </a:p>
          <a:p>
            <a:pPr indent="0">
              <a:lnSpc>
                <a:spcPct val="100000"/>
              </a:lnSpc>
              <a:spcBef>
                <a:spcPts val="600"/>
              </a:spcBef>
              <a:spcAft>
                <a:spcPts val="0"/>
              </a:spcAft>
              <a:buFont typeface="Wingdings" panose="05000000000000000000" charset="0"/>
              <a:buNone/>
            </a:pPr>
            <a:r>
              <a:rPr>
                <a:latin typeface="Times New Roman" panose="02020603050405020304" charset="0"/>
                <a:cs typeface="Times New Roman" panose="02020603050405020304" charset="0"/>
                <a:sym typeface="+mn-ea"/>
              </a:rPr>
              <a:t>	int key_num;</a:t>
            </a:r>
            <a:endParaRPr>
              <a:latin typeface="Times New Roman" panose="02020603050405020304" charset="0"/>
              <a:cs typeface="Times New Roman" panose="02020603050405020304" charset="0"/>
            </a:endParaRPr>
          </a:p>
          <a:p>
            <a:pPr indent="0">
              <a:lnSpc>
                <a:spcPct val="100000"/>
              </a:lnSpc>
              <a:spcBef>
                <a:spcPts val="600"/>
              </a:spcBef>
              <a:spcAft>
                <a:spcPts val="0"/>
              </a:spcAft>
              <a:buFont typeface="Wingdings" panose="05000000000000000000" charset="0"/>
              <a:buNone/>
            </a:pPr>
            <a:r>
              <a:rPr>
                <a:latin typeface="Times New Roman" panose="02020603050405020304" charset="0"/>
                <a:cs typeface="Times New Roman" panose="02020603050405020304" charset="0"/>
                <a:sym typeface="+mn-ea"/>
              </a:rPr>
              <a:t>	char key[MAX_RECNUM][MAX_PROLEN];</a:t>
            </a:r>
            <a:endParaRPr>
              <a:latin typeface="Times New Roman" panose="02020603050405020304" charset="0"/>
              <a:cs typeface="Times New Roman" panose="02020603050405020304" charset="0"/>
            </a:endParaRPr>
          </a:p>
          <a:p>
            <a:pPr indent="0">
              <a:lnSpc>
                <a:spcPct val="100000"/>
              </a:lnSpc>
              <a:spcBef>
                <a:spcPts val="600"/>
              </a:spcBef>
              <a:spcAft>
                <a:spcPts val="0"/>
              </a:spcAft>
              <a:buFont typeface="Wingdings" panose="05000000000000000000" charset="0"/>
              <a:buNone/>
            </a:pPr>
            <a:r>
              <a:rPr>
                <a:latin typeface="Times New Roman" panose="02020603050405020304" charset="0"/>
                <a:cs typeface="Times New Roman" panose="02020603050405020304" charset="0"/>
                <a:sym typeface="+mn-ea"/>
              </a:rPr>
              <a:t>}index;</a:t>
            </a:r>
            <a:endParaRPr>
              <a:latin typeface="Times New Roman" panose="02020603050405020304" charset="0"/>
              <a:cs typeface="Times New Roman" panose="02020603050405020304" charset="0"/>
            </a:endParaRPr>
          </a:p>
        </p:txBody>
      </p:sp>
      <p:sp>
        <p:nvSpPr>
          <p:cNvPr id="6" name="文本框 5"/>
          <p:cNvSpPr txBox="1"/>
          <p:nvPr/>
        </p:nvSpPr>
        <p:spPr>
          <a:xfrm>
            <a:off x="976630" y="755650"/>
            <a:ext cx="4064000" cy="460375"/>
          </a:xfrm>
          <a:prstGeom prst="rect">
            <a:avLst/>
          </a:prstGeom>
          <a:noFill/>
        </p:spPr>
        <p:txBody>
          <a:bodyPr wrap="square" rtlCol="0">
            <a:spAutoFit/>
          </a:bodyPr>
          <a:lstStyle/>
          <a:p>
            <a:pPr algn="l">
              <a:lnSpc>
                <a:spcPct val="100000"/>
              </a:lnSpc>
              <a:spcBef>
                <a:spcPts val="600"/>
              </a:spcBef>
              <a:buClrTx/>
              <a:buSzTx/>
              <a:buFontTx/>
            </a:pPr>
            <a:r>
              <a:rPr lang="zh-CN" altLang="en-US" sz="2400" b="1" dirty="0">
                <a:solidFill>
                  <a:schemeClr val="tx2"/>
                </a:solidFill>
                <a:sym typeface="+mn-ea"/>
              </a:rPr>
              <a:t>定义部分结构体：</a:t>
            </a:r>
            <a:endParaRPr lang="zh-CN" altLang="en-US" sz="2400" b="1" dirty="0">
              <a:solidFill>
                <a:schemeClr val="tx2"/>
              </a:solidFill>
            </a:endParaRPr>
          </a:p>
        </p:txBody>
      </p:sp>
      <p:sp>
        <p:nvSpPr>
          <p:cNvPr id="2" name="文本框 1"/>
          <p:cNvSpPr txBox="1"/>
          <p:nvPr/>
        </p:nvSpPr>
        <p:spPr>
          <a:xfrm>
            <a:off x="6517005" y="1604010"/>
            <a:ext cx="5045710" cy="2846070"/>
          </a:xfrm>
          <a:prstGeom prst="rect">
            <a:avLst/>
          </a:prstGeom>
          <a:noFill/>
        </p:spPr>
        <p:txBody>
          <a:bodyPr wrap="square" rtlCol="0">
            <a:spAutoFit/>
          </a:bodyPr>
          <a:lstStyle/>
          <a:p>
            <a:pPr indent="0">
              <a:lnSpc>
                <a:spcPct val="100000"/>
              </a:lnSpc>
              <a:spcBef>
                <a:spcPts val="1200"/>
              </a:spcBef>
              <a:spcAft>
                <a:spcPts val="0"/>
              </a:spcAft>
              <a:buFont typeface="Wingdings" panose="05000000000000000000" charset="0"/>
              <a:buNone/>
            </a:pPr>
            <a:r>
              <a:rPr lang="en-US">
                <a:latin typeface="Times New Roman" panose="02020603050405020304" charset="0"/>
                <a:cs typeface="Times New Roman" panose="02020603050405020304" charset="0"/>
              </a:rPr>
              <a:t>//  4.</a:t>
            </a:r>
            <a:r>
              <a:rPr lang="zh-CN" altLang="en-US">
                <a:latin typeface="Times New Roman" panose="02020603050405020304" charset="0"/>
                <a:cs typeface="Times New Roman" panose="02020603050405020304" charset="0"/>
              </a:rPr>
              <a:t>用户</a:t>
            </a:r>
            <a:endParaRPr>
              <a:latin typeface="Times New Roman" panose="02020603050405020304" charset="0"/>
              <a:cs typeface="Times New Roman" panose="02020603050405020304" charset="0"/>
            </a:endParaRPr>
          </a:p>
          <a:p>
            <a:pPr indent="0">
              <a:lnSpc>
                <a:spcPct val="100000"/>
              </a:lnSpc>
              <a:spcBef>
                <a:spcPts val="600"/>
              </a:spcBef>
              <a:spcAft>
                <a:spcPts val="0"/>
              </a:spcAft>
              <a:buFont typeface="Wingdings" panose="05000000000000000000" charset="0"/>
              <a:buNone/>
            </a:pPr>
            <a:r>
              <a:rPr>
                <a:latin typeface="Times New Roman" panose="02020603050405020304" charset="0"/>
                <a:cs typeface="Times New Roman" panose="02020603050405020304" charset="0"/>
                <a:sym typeface="+mn-ea"/>
              </a:rPr>
              <a:t>typedef struct</a:t>
            </a:r>
            <a:endParaRPr>
              <a:latin typeface="Times New Roman" panose="02020603050405020304" charset="0"/>
              <a:cs typeface="Times New Roman" panose="02020603050405020304" charset="0"/>
            </a:endParaRPr>
          </a:p>
          <a:p>
            <a:pPr indent="0">
              <a:lnSpc>
                <a:spcPct val="100000"/>
              </a:lnSpc>
              <a:spcBef>
                <a:spcPts val="600"/>
              </a:spcBef>
              <a:spcAft>
                <a:spcPts val="0"/>
              </a:spcAft>
              <a:buFont typeface="Wingdings" panose="05000000000000000000" charset="0"/>
              <a:buNone/>
            </a:pPr>
            <a:r>
              <a:rPr>
                <a:latin typeface="Times New Roman" panose="02020603050405020304" charset="0"/>
                <a:cs typeface="Times New Roman" panose="02020603050405020304" charset="0"/>
                <a:sym typeface="+mn-ea"/>
              </a:rPr>
              <a:t>{</a:t>
            </a:r>
            <a:endParaRPr>
              <a:latin typeface="Times New Roman" panose="02020603050405020304" charset="0"/>
              <a:cs typeface="Times New Roman" panose="02020603050405020304" charset="0"/>
            </a:endParaRPr>
          </a:p>
          <a:p>
            <a:pPr indent="0">
              <a:lnSpc>
                <a:spcPct val="100000"/>
              </a:lnSpc>
              <a:spcBef>
                <a:spcPts val="600"/>
              </a:spcBef>
              <a:spcAft>
                <a:spcPts val="0"/>
              </a:spcAft>
              <a:buFont typeface="Wingdings" panose="05000000000000000000" charset="0"/>
              <a:buNone/>
            </a:pPr>
            <a:r>
              <a:rPr>
                <a:latin typeface="Times New Roman" panose="02020603050405020304" charset="0"/>
                <a:cs typeface="Times New Roman" panose="02020603050405020304" charset="0"/>
                <a:sym typeface="+mn-ea"/>
              </a:rPr>
              <a:t>	char username[MAX_USERLEN];</a:t>
            </a:r>
            <a:endParaRPr>
              <a:latin typeface="Times New Roman" panose="02020603050405020304" charset="0"/>
              <a:cs typeface="Times New Roman" panose="02020603050405020304" charset="0"/>
            </a:endParaRPr>
          </a:p>
          <a:p>
            <a:pPr indent="0">
              <a:lnSpc>
                <a:spcPct val="100000"/>
              </a:lnSpc>
              <a:spcBef>
                <a:spcPts val="600"/>
              </a:spcBef>
              <a:spcAft>
                <a:spcPts val="0"/>
              </a:spcAft>
              <a:buFont typeface="Wingdings" panose="05000000000000000000" charset="0"/>
              <a:buNone/>
            </a:pPr>
            <a:r>
              <a:rPr>
                <a:latin typeface="Times New Roman" panose="02020603050405020304" charset="0"/>
                <a:cs typeface="Times New Roman" panose="02020603050405020304" charset="0"/>
                <a:sym typeface="+mn-ea"/>
              </a:rPr>
              <a:t>	char pwd[MAX_PWDLEN];</a:t>
            </a:r>
            <a:endParaRPr>
              <a:latin typeface="Times New Roman" panose="02020603050405020304" charset="0"/>
              <a:cs typeface="Times New Roman" panose="02020603050405020304" charset="0"/>
            </a:endParaRPr>
          </a:p>
          <a:p>
            <a:pPr indent="0">
              <a:lnSpc>
                <a:spcPct val="100000"/>
              </a:lnSpc>
              <a:spcBef>
                <a:spcPts val="600"/>
              </a:spcBef>
              <a:spcAft>
                <a:spcPts val="0"/>
              </a:spcAft>
              <a:buFont typeface="Wingdings" panose="05000000000000000000" charset="0"/>
              <a:buNone/>
            </a:pPr>
            <a:r>
              <a:rPr>
                <a:latin typeface="Times New Roman" panose="02020603050405020304" charset="0"/>
                <a:cs typeface="Times New Roman" panose="02020603050405020304" charset="0"/>
                <a:sym typeface="+mn-ea"/>
              </a:rPr>
              <a:t>	int revoke;	</a:t>
            </a:r>
          </a:p>
          <a:p>
            <a:pPr marL="457200" lvl="1" indent="457200">
              <a:lnSpc>
                <a:spcPct val="100000"/>
              </a:lnSpc>
              <a:spcBef>
                <a:spcPts val="600"/>
              </a:spcBef>
              <a:spcAft>
                <a:spcPts val="0"/>
              </a:spcAft>
              <a:buFont typeface="Wingdings" panose="05000000000000000000" charset="0"/>
              <a:buNone/>
            </a:pPr>
            <a:r>
              <a:rPr>
                <a:latin typeface="Times New Roman" panose="02020603050405020304" charset="0"/>
                <a:cs typeface="Times New Roman" panose="02020603050405020304" charset="0"/>
                <a:sym typeface="+mn-ea"/>
              </a:rPr>
              <a:t>//0是glz，1是nb</a:t>
            </a:r>
            <a:endParaRPr>
              <a:latin typeface="Times New Roman" panose="02020603050405020304" charset="0"/>
              <a:cs typeface="Times New Roman" panose="02020603050405020304" charset="0"/>
            </a:endParaRPr>
          </a:p>
          <a:p>
            <a:pPr indent="0">
              <a:lnSpc>
                <a:spcPct val="100000"/>
              </a:lnSpc>
              <a:spcBef>
                <a:spcPts val="600"/>
              </a:spcBef>
              <a:spcAft>
                <a:spcPts val="0"/>
              </a:spcAft>
              <a:buFont typeface="Wingdings" panose="05000000000000000000" charset="0"/>
              <a:buNone/>
            </a:pPr>
            <a:r>
              <a:rPr>
                <a:latin typeface="Times New Roman" panose="02020603050405020304" charset="0"/>
                <a:cs typeface="Times New Roman" panose="02020603050405020304" charset="0"/>
                <a:sym typeface="+mn-ea"/>
              </a:rPr>
              <a:t>}user;</a:t>
            </a:r>
            <a:endParaRPr>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12734" y="1702127"/>
            <a:ext cx="2630078" cy="460375"/>
          </a:xfrm>
          <a:prstGeom prst="rect">
            <a:avLst/>
          </a:prstGeom>
          <a:noFill/>
        </p:spPr>
        <p:txBody>
          <a:bodyPr wrap="square" rtlCol="0">
            <a:spAutoFit/>
          </a:bodyPr>
          <a:lstStyle/>
          <a:p>
            <a:r>
              <a:rPr lang="zh-CN" altLang="en-US" sz="2400" b="1" dirty="0">
                <a:solidFill>
                  <a:schemeClr val="tx2"/>
                </a:solidFill>
              </a:rPr>
              <a:t>分工情况</a:t>
            </a:r>
            <a:endParaRPr lang="zh-CN" altLang="en-US" dirty="0"/>
          </a:p>
        </p:txBody>
      </p:sp>
      <p:sp>
        <p:nvSpPr>
          <p:cNvPr id="5" name="文本框 4"/>
          <p:cNvSpPr txBox="1"/>
          <p:nvPr/>
        </p:nvSpPr>
        <p:spPr>
          <a:xfrm>
            <a:off x="1994217" y="2042944"/>
            <a:ext cx="8203565" cy="3377207"/>
          </a:xfrm>
          <a:prstGeom prst="rect">
            <a:avLst/>
          </a:prstGeom>
          <a:noFill/>
        </p:spPr>
        <p:txBody>
          <a:bodyPr wrap="square" rtlCol="0">
            <a:spAutoFit/>
          </a:bodyPr>
          <a:lstStyle/>
          <a:p>
            <a:pPr>
              <a:lnSpc>
                <a:spcPct val="150000"/>
              </a:lnSpc>
            </a:pPr>
            <a:r>
              <a:rPr lang="en-US" altLang="zh-CN" b="1" dirty="0"/>
              <a:t> </a:t>
            </a:r>
            <a:r>
              <a:rPr lang="zh-CN" altLang="en-US" b="1" dirty="0"/>
              <a:t>刘子言 </a:t>
            </a:r>
            <a:r>
              <a:rPr lang="zh-CN" altLang="en-US" dirty="0"/>
              <a:t>：</a:t>
            </a:r>
            <a:endParaRPr lang="en-US" altLang="zh-CN" dirty="0"/>
          </a:p>
          <a:p>
            <a:pPr marL="285750" indent="-285750">
              <a:lnSpc>
                <a:spcPct val="150000"/>
              </a:lnSpc>
              <a:buFont typeface="Arial" panose="020B0604020202020204" pitchFamily="34" charset="0"/>
              <a:buChar char="•"/>
            </a:pPr>
            <a:r>
              <a:rPr lang="zh-CN" altLang="en-US" dirty="0"/>
              <a:t>负责</a:t>
            </a:r>
            <a:r>
              <a:rPr dirty="0"/>
              <a:t>数据库表结构的创建及修改</a:t>
            </a:r>
            <a:r>
              <a:rPr lang="zh-CN" dirty="0"/>
              <a:t>：</a:t>
            </a:r>
          </a:p>
          <a:p>
            <a:pPr indent="457200">
              <a:lnSpc>
                <a:spcPct val="150000"/>
              </a:lnSpc>
              <a:buFont typeface="Arial" panose="020B0604020202020204" pitchFamily="34" charset="0"/>
              <a:buNone/>
            </a:pPr>
            <a:r>
              <a:rPr dirty="0"/>
              <a:t>在实验要求1的基础上，对数据库文件内容进行读写，</a:t>
            </a:r>
            <a:r>
              <a:rPr lang="zh-CN" dirty="0"/>
              <a:t>主要实现了表的创建、表的删除、表项信息</a:t>
            </a:r>
            <a:r>
              <a:rPr lang="zh-CN" dirty="0">
                <a:sym typeface="+mn-ea"/>
              </a:rPr>
              <a:t>查询</a:t>
            </a:r>
            <a:r>
              <a:rPr lang="zh-CN" dirty="0"/>
              <a:t>、表属性</a:t>
            </a:r>
            <a:r>
              <a:rPr lang="zh-CN" dirty="0">
                <a:sym typeface="+mn-ea"/>
              </a:rPr>
              <a:t>更改</a:t>
            </a:r>
            <a:r>
              <a:rPr lang="zh-CN" dirty="0"/>
              <a:t>等功能；</a:t>
            </a:r>
          </a:p>
          <a:p>
            <a:pPr marL="285750" indent="-285750">
              <a:lnSpc>
                <a:spcPct val="150000"/>
              </a:lnSpc>
              <a:buFont typeface="Arial" panose="020B0604020202020204" pitchFamily="34" charset="0"/>
              <a:buChar char="•"/>
            </a:pPr>
            <a:r>
              <a:rPr lang="zh-CN" dirty="0"/>
              <a:t>表项信息</a:t>
            </a:r>
            <a:r>
              <a:rPr lang="zh-CN" dirty="0">
                <a:sym typeface="+mn-ea"/>
              </a:rPr>
              <a:t>查询</a:t>
            </a:r>
            <a:r>
              <a:rPr lang="en-US" altLang="zh-CN" dirty="0"/>
              <a:t> </a:t>
            </a:r>
            <a:r>
              <a:rPr lang="zh-CN" dirty="0"/>
              <a:t>分为两个子功能：查询所有表信息、输入表名查询单个表信息；</a:t>
            </a:r>
          </a:p>
          <a:p>
            <a:pPr marL="285750" indent="-285750">
              <a:lnSpc>
                <a:spcPct val="150000"/>
              </a:lnSpc>
              <a:buFont typeface="Arial" panose="020B0604020202020204" pitchFamily="34" charset="0"/>
              <a:buChar char="•"/>
            </a:pPr>
            <a:r>
              <a:rPr lang="zh-CN" dirty="0"/>
              <a:t>表属性</a:t>
            </a:r>
            <a:r>
              <a:rPr lang="zh-CN" dirty="0">
                <a:sym typeface="+mn-ea"/>
              </a:rPr>
              <a:t>更改</a:t>
            </a:r>
            <a:r>
              <a:rPr lang="en-US" altLang="zh-CN" dirty="0"/>
              <a:t> </a:t>
            </a:r>
            <a:r>
              <a:rPr lang="zh-CN" dirty="0"/>
              <a:t>分为五个子功能：修改表名、</a:t>
            </a:r>
            <a:r>
              <a:rPr dirty="0"/>
              <a:t>修改字段、新增字段、删除字段</a:t>
            </a:r>
            <a:r>
              <a:rPr lang="zh-CN" dirty="0"/>
              <a:t>、</a:t>
            </a:r>
            <a:r>
              <a:rPr dirty="0" err="1"/>
              <a:t>重选主键</a:t>
            </a:r>
            <a:r>
              <a:rPr lang="zh-CN" dirty="0"/>
              <a:t>。</a:t>
            </a:r>
            <a:endParaRPr lang="en-US" altLang="zh-CN" dirty="0"/>
          </a:p>
          <a:p>
            <a:pPr marL="285750" indent="-285750">
              <a:lnSpc>
                <a:spcPct val="150000"/>
              </a:lnSpc>
              <a:buFont typeface="Arial" panose="020B0604020202020204" pitchFamily="34" charset="0"/>
              <a:buChar char="•"/>
            </a:pPr>
            <a:r>
              <a:rPr lang="zh-CN" altLang="en-US" dirty="0"/>
              <a:t>负责部分的文档编写</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18160" y="1051560"/>
            <a:ext cx="5424805" cy="460375"/>
          </a:xfrm>
          <a:prstGeom prst="rect">
            <a:avLst/>
          </a:prstGeom>
          <a:noFill/>
        </p:spPr>
        <p:txBody>
          <a:bodyPr wrap="square" rtlCol="0">
            <a:spAutoFit/>
          </a:bodyPr>
          <a:lstStyle/>
          <a:p>
            <a:r>
              <a:rPr sz="2400" dirty="0">
                <a:sym typeface="+mn-ea"/>
              </a:rPr>
              <a:t>数据库表结构的创建及修改</a:t>
            </a:r>
            <a:r>
              <a:rPr lang="en-US" sz="2400" dirty="0">
                <a:sym typeface="+mn-ea"/>
              </a:rPr>
              <a:t> </a:t>
            </a:r>
            <a:r>
              <a:rPr lang="zh-CN" sz="2400" dirty="0">
                <a:sym typeface="+mn-ea"/>
              </a:rPr>
              <a:t>实现思路</a:t>
            </a:r>
            <a:r>
              <a:rPr lang="zh-CN" altLang="en-US" sz="2400" dirty="0"/>
              <a:t>：</a:t>
            </a:r>
          </a:p>
        </p:txBody>
      </p:sp>
      <p:sp>
        <p:nvSpPr>
          <p:cNvPr id="5" name="文本框 4"/>
          <p:cNvSpPr txBox="1"/>
          <p:nvPr/>
        </p:nvSpPr>
        <p:spPr>
          <a:xfrm>
            <a:off x="804545" y="1674495"/>
            <a:ext cx="7164070" cy="424624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a:sym typeface="+mn-ea"/>
              </a:rPr>
              <a:t>根据输入的数字判定所选功能，进入相关操作界面</a:t>
            </a:r>
            <a:r>
              <a:rPr lang="zh-CN" altLang="en-US" sz="2000" dirty="0"/>
              <a:t>；</a:t>
            </a:r>
          </a:p>
          <a:p>
            <a:pPr marL="285750" indent="-285750">
              <a:lnSpc>
                <a:spcPct val="150000"/>
              </a:lnSpc>
              <a:buFont typeface="Arial" panose="020B0604020202020204" pitchFamily="34" charset="0"/>
              <a:buChar char="•"/>
            </a:pPr>
            <a:r>
              <a:rPr lang="zh-CN" altLang="en-US" sz="2000" dirty="0"/>
              <a:t>判断该用户是否具有利用此功能操作此表的权限；</a:t>
            </a:r>
            <a:endParaRPr lang="en-US" altLang="zh-CN" sz="2000" dirty="0"/>
          </a:p>
          <a:p>
            <a:pPr marL="285750" indent="-285750">
              <a:lnSpc>
                <a:spcPct val="150000"/>
              </a:lnSpc>
              <a:buFont typeface="Arial" panose="020B0604020202020204" pitchFamily="34" charset="0"/>
              <a:buChar char="•"/>
            </a:pPr>
            <a:r>
              <a:rPr lang="zh-CN" altLang="en-US" sz="2000" dirty="0"/>
              <a:t>若用户选择的功能为增删改（非读取/查询）操作，则在操作前会先对该表上锁，避免数据丢失等问题；</a:t>
            </a:r>
          </a:p>
          <a:p>
            <a:pPr marL="285750" indent="-285750">
              <a:lnSpc>
                <a:spcPct val="150000"/>
              </a:lnSpc>
              <a:buFont typeface="Arial" panose="020B0604020202020204" pitchFamily="34" charset="0"/>
              <a:buChar char="•"/>
            </a:pPr>
            <a:r>
              <a:rPr lang="zh-CN" altLang="en-US" sz="2000" dirty="0">
                <a:sym typeface="+mn-ea"/>
              </a:rPr>
              <a:t>利用多重</a:t>
            </a:r>
            <a:r>
              <a:rPr lang="en-US" altLang="zh-CN" sz="2000" dirty="0">
                <a:sym typeface="+mn-ea"/>
              </a:rPr>
              <a:t>for</a:t>
            </a:r>
            <a:r>
              <a:rPr lang="zh-CN" altLang="en-US" sz="2000" dirty="0">
                <a:sym typeface="+mn-ea"/>
              </a:rPr>
              <a:t>循环和</a:t>
            </a:r>
            <a:r>
              <a:rPr lang="en-US" altLang="zh-CN" sz="2000" dirty="0">
                <a:sym typeface="+mn-ea"/>
              </a:rPr>
              <a:t>if</a:t>
            </a:r>
            <a:r>
              <a:rPr lang="zh-CN" altLang="en-US" sz="2000" dirty="0">
                <a:sym typeface="+mn-ea"/>
              </a:rPr>
              <a:t>语句找到需要操作的表以及表中某字段；</a:t>
            </a:r>
            <a:endParaRPr lang="zh-CN" altLang="en-US" sz="2000" dirty="0"/>
          </a:p>
          <a:p>
            <a:pPr marL="285750" indent="-285750">
              <a:lnSpc>
                <a:spcPct val="150000"/>
              </a:lnSpc>
              <a:buFont typeface="Arial" panose="020B0604020202020204" pitchFamily="34" charset="0"/>
              <a:buChar char="•"/>
            </a:pPr>
            <a:r>
              <a:rPr lang="zh-CN" altLang="en-US" sz="2000" dirty="0"/>
              <a:t>从</a:t>
            </a:r>
            <a:r>
              <a:rPr lang="en-US" altLang="zh-CN" sz="2000" dirty="0"/>
              <a:t>.db</a:t>
            </a:r>
            <a:r>
              <a:rPr lang="zh-CN" altLang="en-US" sz="2000" dirty="0"/>
              <a:t>文件中读取该表原有的信息，包括表名、属性个数、主键、各属性项信息等；</a:t>
            </a:r>
            <a:endParaRPr lang="en-US" altLang="zh-CN" sz="2000" dirty="0"/>
          </a:p>
          <a:p>
            <a:pPr marL="285750" indent="-285750">
              <a:lnSpc>
                <a:spcPct val="150000"/>
              </a:lnSpc>
              <a:buFont typeface="Arial" panose="020B0604020202020204" pitchFamily="34" charset="0"/>
              <a:buChar char="•"/>
            </a:pPr>
            <a:r>
              <a:rPr lang="zh-CN" altLang="en-US" sz="2000" dirty="0"/>
              <a:t>根据界面文字提示依次输入相关内容，实现对应功能，并更新</a:t>
            </a:r>
            <a:r>
              <a:rPr lang="en-US" altLang="zh-CN" sz="2000" dirty="0"/>
              <a:t>.</a:t>
            </a:r>
            <a:r>
              <a:rPr lang="en-US" altLang="zh-CN" sz="2000" dirty="0" err="1"/>
              <a:t>db</a:t>
            </a:r>
            <a:r>
              <a:rPr lang="zh-CN" altLang="en-US" sz="2000" dirty="0"/>
              <a:t>文件中的相关信息</a:t>
            </a:r>
            <a:r>
              <a:rPr lang="en-US" altLang="zh-CN" sz="2000" dirty="0"/>
              <a:t>(</a:t>
            </a:r>
            <a:r>
              <a:rPr lang="zh-CN" altLang="en-US" sz="2000" dirty="0"/>
              <a:t>若为查询操作直接显示即可</a:t>
            </a:r>
            <a:r>
              <a:rPr lang="en-US" altLang="zh-CN" sz="2000" dirty="0"/>
              <a:t>)</a:t>
            </a:r>
            <a:r>
              <a:rPr lang="zh-CN" altLang="en-US" sz="2000" dirty="0"/>
              <a:t>；</a:t>
            </a:r>
          </a:p>
        </p:txBody>
      </p:sp>
      <p:sp>
        <p:nvSpPr>
          <p:cNvPr id="3" name="文本框 2"/>
          <p:cNvSpPr txBox="1"/>
          <p:nvPr/>
        </p:nvSpPr>
        <p:spPr>
          <a:xfrm>
            <a:off x="8098790" y="1407160"/>
            <a:ext cx="3809365" cy="3276600"/>
          </a:xfrm>
          <a:prstGeom prst="rect">
            <a:avLst/>
          </a:prstGeom>
          <a:noFill/>
        </p:spPr>
        <p:txBody>
          <a:bodyPr wrap="square" rtlCol="0">
            <a:spAutoFit/>
          </a:bodyPr>
          <a:lstStyle/>
          <a:p>
            <a:pPr>
              <a:lnSpc>
                <a:spcPct val="100000"/>
              </a:lnSpc>
              <a:spcBef>
                <a:spcPts val="600"/>
              </a:spcBef>
              <a:spcAft>
                <a:spcPts val="600"/>
              </a:spcAft>
            </a:pPr>
            <a:r>
              <a:rPr lang="zh-CN" altLang="en-US"/>
              <a:t>相关函数：</a:t>
            </a:r>
          </a:p>
          <a:p>
            <a:pPr indent="0">
              <a:lnSpc>
                <a:spcPct val="100000"/>
              </a:lnSpc>
              <a:spcBef>
                <a:spcPts val="600"/>
              </a:spcBef>
              <a:spcAft>
                <a:spcPts val="0"/>
              </a:spcAft>
              <a:buFont typeface="Wingdings" panose="05000000000000000000" charset="0"/>
              <a:buNone/>
            </a:pPr>
            <a:r>
              <a:rPr lang="en-US" altLang="zh-CN"/>
              <a:t>· </a:t>
            </a:r>
            <a:r>
              <a:rPr lang="zh-CN" altLang="en-US"/>
              <a:t>void tablecreate()</a:t>
            </a:r>
            <a:r>
              <a:rPr lang="en-US" altLang="zh-CN"/>
              <a:t> </a:t>
            </a:r>
          </a:p>
          <a:p>
            <a:pPr indent="0">
              <a:lnSpc>
                <a:spcPct val="100000"/>
              </a:lnSpc>
              <a:spcBef>
                <a:spcPts val="600"/>
              </a:spcBef>
              <a:spcAft>
                <a:spcPts val="0"/>
              </a:spcAft>
              <a:buFont typeface="Wingdings" panose="05000000000000000000" charset="0"/>
              <a:buNone/>
            </a:pPr>
            <a:r>
              <a:rPr lang="en-US" altLang="zh-CN"/>
              <a:t>                   -- </a:t>
            </a:r>
            <a:r>
              <a:rPr lang="zh-CN" altLang="en-US"/>
              <a:t>表的创建</a:t>
            </a:r>
          </a:p>
          <a:p>
            <a:pPr indent="0">
              <a:lnSpc>
                <a:spcPct val="100000"/>
              </a:lnSpc>
              <a:spcBef>
                <a:spcPts val="600"/>
              </a:spcBef>
              <a:spcAft>
                <a:spcPts val="0"/>
              </a:spcAft>
              <a:buFont typeface="Wingdings" panose="05000000000000000000" charset="0"/>
              <a:buNone/>
            </a:pPr>
            <a:r>
              <a:rPr lang="en-US" altLang="zh-CN"/>
              <a:t>· void tabledrop()</a:t>
            </a:r>
          </a:p>
          <a:p>
            <a:pPr indent="0">
              <a:lnSpc>
                <a:spcPct val="100000"/>
              </a:lnSpc>
              <a:spcBef>
                <a:spcPts val="600"/>
              </a:spcBef>
              <a:spcAft>
                <a:spcPts val="0"/>
              </a:spcAft>
              <a:buFont typeface="Wingdings" panose="05000000000000000000" charset="0"/>
              <a:buNone/>
            </a:pPr>
            <a:r>
              <a:rPr lang="en-US" altLang="zh-CN"/>
              <a:t>                   -- </a:t>
            </a:r>
            <a:r>
              <a:rPr lang="zh-CN" altLang="en-US"/>
              <a:t>表的删除</a:t>
            </a:r>
          </a:p>
          <a:p>
            <a:pPr indent="0">
              <a:lnSpc>
                <a:spcPct val="100000"/>
              </a:lnSpc>
              <a:spcBef>
                <a:spcPts val="600"/>
              </a:spcBef>
              <a:spcAft>
                <a:spcPts val="0"/>
              </a:spcAft>
              <a:buFont typeface="Wingdings" panose="05000000000000000000" charset="0"/>
              <a:buNone/>
            </a:pPr>
            <a:r>
              <a:rPr lang="en-US" altLang="zh-CN"/>
              <a:t>· void tablechange()</a:t>
            </a:r>
          </a:p>
          <a:p>
            <a:pPr indent="0">
              <a:lnSpc>
                <a:spcPct val="100000"/>
              </a:lnSpc>
              <a:spcBef>
                <a:spcPts val="600"/>
              </a:spcBef>
              <a:spcAft>
                <a:spcPts val="0"/>
              </a:spcAft>
              <a:buFont typeface="Wingdings" panose="05000000000000000000" charset="0"/>
              <a:buNone/>
            </a:pPr>
            <a:r>
              <a:rPr lang="en-US" altLang="zh-CN"/>
              <a:t>                   -- 表属性更改</a:t>
            </a:r>
          </a:p>
          <a:p>
            <a:pPr indent="0">
              <a:lnSpc>
                <a:spcPct val="100000"/>
              </a:lnSpc>
              <a:spcBef>
                <a:spcPts val="600"/>
              </a:spcBef>
              <a:spcAft>
                <a:spcPts val="0"/>
              </a:spcAft>
              <a:buFont typeface="Wingdings" panose="05000000000000000000" charset="0"/>
              <a:buNone/>
            </a:pPr>
            <a:r>
              <a:rPr lang="en-US" altLang="zh-CN"/>
              <a:t>· void outputts()</a:t>
            </a:r>
          </a:p>
          <a:p>
            <a:pPr indent="0">
              <a:lnSpc>
                <a:spcPct val="100000"/>
              </a:lnSpc>
              <a:spcBef>
                <a:spcPts val="600"/>
              </a:spcBef>
              <a:spcAft>
                <a:spcPts val="0"/>
              </a:spcAft>
              <a:buFont typeface="Wingdings" panose="05000000000000000000" charset="0"/>
              <a:buNone/>
            </a:pPr>
            <a:r>
              <a:rPr lang="en-US" altLang="zh-CN"/>
              <a:t>                   -- 表项信息</a:t>
            </a:r>
            <a:r>
              <a:rPr lang="zh-CN" altLang="en-US"/>
              <a:t>查询</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499448A0-8832-24B0-8C65-BD693C5ECC5B}"/>
              </a:ext>
            </a:extLst>
          </p:cNvPr>
          <p:cNvSpPr txBox="1"/>
          <p:nvPr/>
        </p:nvSpPr>
        <p:spPr>
          <a:xfrm>
            <a:off x="1864659" y="2160494"/>
            <a:ext cx="8417859" cy="2862322"/>
          </a:xfrm>
          <a:prstGeom prst="rect">
            <a:avLst/>
          </a:prstGeom>
          <a:noFill/>
        </p:spPr>
        <p:txBody>
          <a:bodyPr wrap="square" rtlCol="0">
            <a:spAutoFit/>
          </a:bodyPr>
          <a:lstStyle/>
          <a:p>
            <a:r>
              <a:rPr lang="zh-CN" altLang="en-US" b="1" dirty="0"/>
              <a:t>张新浩</a:t>
            </a:r>
            <a:r>
              <a:rPr lang="en-US" altLang="zh-CN" b="1" dirty="0"/>
              <a:t>&amp;</a:t>
            </a:r>
            <a:r>
              <a:rPr lang="zh-CN" altLang="en-US" b="1" dirty="0"/>
              <a:t>林芷珊</a:t>
            </a:r>
            <a:endParaRPr lang="en-US" altLang="zh-CN" b="1" dirty="0"/>
          </a:p>
          <a:p>
            <a:endParaRPr lang="en-US" altLang="zh-CN" b="1" dirty="0"/>
          </a:p>
          <a:p>
            <a:r>
              <a:rPr lang="zh-CN" altLang="en-US" dirty="0"/>
              <a:t>负责记录的增删改查的功能实现</a:t>
            </a:r>
            <a:endParaRPr lang="en-US" altLang="zh-CN" dirty="0"/>
          </a:p>
          <a:p>
            <a:r>
              <a:rPr lang="zh-CN" altLang="en-US" dirty="0"/>
              <a:t>包括交互式地对记录进行操作，以及使用</a:t>
            </a:r>
            <a:r>
              <a:rPr lang="en-US" altLang="zh-CN" dirty="0" err="1"/>
              <a:t>sql</a:t>
            </a:r>
            <a:r>
              <a:rPr lang="zh-CN" altLang="en-US" dirty="0"/>
              <a:t>语言</a:t>
            </a:r>
            <a:r>
              <a:rPr lang="en-US" altLang="zh-CN" dirty="0" err="1"/>
              <a:t>dml</a:t>
            </a:r>
            <a:r>
              <a:rPr lang="zh-CN" altLang="en-US" dirty="0"/>
              <a:t>对记录进行操作两种方式</a:t>
            </a:r>
            <a:endParaRPr lang="en-US" altLang="zh-CN" dirty="0"/>
          </a:p>
          <a:p>
            <a:endParaRPr lang="en-US" altLang="zh-CN" dirty="0"/>
          </a:p>
          <a:p>
            <a:r>
              <a:rPr lang="zh-CN" altLang="en-US" dirty="0">
                <a:latin typeface="+mn-ea"/>
              </a:rPr>
              <a:t>张新浩：</a:t>
            </a:r>
            <a:r>
              <a:rPr lang="en-US" altLang="zh-CN" dirty="0">
                <a:latin typeface="+mn-ea"/>
              </a:rPr>
              <a:t>DML</a:t>
            </a:r>
            <a:r>
              <a:rPr lang="zh-CN" altLang="en-US" dirty="0">
                <a:latin typeface="+mn-ea"/>
              </a:rPr>
              <a:t>的</a:t>
            </a:r>
            <a:r>
              <a:rPr lang="en-US" altLang="zh-CN" dirty="0" err="1">
                <a:latin typeface="+mn-ea"/>
              </a:rPr>
              <a:t>Sql</a:t>
            </a:r>
            <a:r>
              <a:rPr lang="en-US" altLang="zh-CN" dirty="0">
                <a:latin typeface="+mn-ea"/>
              </a:rPr>
              <a:t> </a:t>
            </a:r>
            <a:r>
              <a:rPr lang="zh-CN" altLang="en-US" dirty="0">
                <a:latin typeface="+mn-ea"/>
              </a:rPr>
              <a:t>插入，查询（多表），交互式插入查询，备份与恢复，负责部分的文档编写</a:t>
            </a:r>
            <a:endParaRPr lang="en-US" altLang="zh-CN" dirty="0">
              <a:latin typeface="+mn-ea"/>
            </a:endParaRPr>
          </a:p>
          <a:p>
            <a:endParaRPr lang="en-US" altLang="zh-CN" dirty="0">
              <a:latin typeface="+mn-ea"/>
            </a:endParaRPr>
          </a:p>
          <a:p>
            <a:r>
              <a:rPr lang="zh-CN" altLang="en-US" dirty="0">
                <a:latin typeface="+mn-ea"/>
              </a:rPr>
              <a:t>林芷珊：</a:t>
            </a:r>
            <a:r>
              <a:rPr lang="en-US" altLang="zh-CN" dirty="0">
                <a:latin typeface="+mn-ea"/>
              </a:rPr>
              <a:t>DML</a:t>
            </a:r>
            <a:r>
              <a:rPr lang="zh-CN" altLang="en-US" dirty="0">
                <a:latin typeface="+mn-ea"/>
              </a:rPr>
              <a:t>的</a:t>
            </a:r>
            <a:r>
              <a:rPr lang="en-US" altLang="zh-CN" dirty="0" err="1">
                <a:latin typeface="+mn-ea"/>
              </a:rPr>
              <a:t>Sql</a:t>
            </a:r>
            <a:r>
              <a:rPr lang="en-US" altLang="zh-CN" dirty="0">
                <a:latin typeface="+mn-ea"/>
              </a:rPr>
              <a:t> </a:t>
            </a:r>
            <a:r>
              <a:rPr lang="zh-CN" altLang="en-US" dirty="0">
                <a:latin typeface="+mn-ea"/>
              </a:rPr>
              <a:t>删除，修改，查询（多表），交互式删除，修改，负责部分的文档编写</a:t>
            </a:r>
          </a:p>
        </p:txBody>
      </p:sp>
      <p:sp>
        <p:nvSpPr>
          <p:cNvPr id="6" name="文本框 5">
            <a:extLst>
              <a:ext uri="{FF2B5EF4-FFF2-40B4-BE49-F238E27FC236}">
                <a16:creationId xmlns:a16="http://schemas.microsoft.com/office/drawing/2014/main" id="{011018D2-BFEE-5A4F-893F-399009F5D4B7}"/>
              </a:ext>
            </a:extLst>
          </p:cNvPr>
          <p:cNvSpPr txBox="1"/>
          <p:nvPr/>
        </p:nvSpPr>
        <p:spPr>
          <a:xfrm>
            <a:off x="1864659" y="1586753"/>
            <a:ext cx="1766047" cy="400110"/>
          </a:xfrm>
          <a:prstGeom prst="rect">
            <a:avLst/>
          </a:prstGeom>
          <a:noFill/>
        </p:spPr>
        <p:txBody>
          <a:bodyPr wrap="square" rtlCol="0">
            <a:spAutoFit/>
          </a:bodyPr>
          <a:lstStyle/>
          <a:p>
            <a:r>
              <a:rPr lang="zh-CN" altLang="en-US" sz="2000" dirty="0"/>
              <a:t>分工情况</a:t>
            </a:r>
            <a:r>
              <a:rPr lang="zh-CN" altLang="en-US" dirty="0"/>
              <a:t>：</a:t>
            </a:r>
          </a:p>
        </p:txBody>
      </p:sp>
    </p:spTree>
    <p:extLst>
      <p:ext uri="{BB962C8B-B14F-4D97-AF65-F5344CB8AC3E}">
        <p14:creationId xmlns:p14="http://schemas.microsoft.com/office/powerpoint/2010/main" val="349791359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2YxMzllMzRhOTA2YmEzZGY4Zjg5MDkwNGU0Yjc1OGQifQ=="/>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肥皂">
  <a:themeElements>
    <a:clrScheme name="Savon">
      <a:dk1>
        <a:sysClr val="windowText" lastClr="000000"/>
      </a:dk1>
      <a:lt1>
        <a:sysClr val="window" lastClr="FFFFFF"/>
      </a:lt1>
      <a:dk2>
        <a:srgbClr val="736059"/>
      </a:dk2>
      <a:lt2>
        <a:srgbClr val="E7E0C7"/>
      </a:lt2>
      <a:accent1>
        <a:srgbClr val="92B0C8"/>
      </a:accent1>
      <a:accent2>
        <a:srgbClr val="E37C3D"/>
      </a:accent2>
      <a:accent3>
        <a:srgbClr val="A5AB81"/>
      </a:accent3>
      <a:accent4>
        <a:srgbClr val="E9B635"/>
      </a:accent4>
      <a:accent5>
        <a:srgbClr val="7BA79D"/>
      </a:accent5>
      <a:accent6>
        <a:srgbClr val="968C8C"/>
      </a:accent6>
      <a:hlink>
        <a:srgbClr val="F7A115"/>
      </a:hlink>
      <a:folHlink>
        <a:srgbClr val="969696"/>
      </a:folHlink>
    </a:clrScheme>
    <a:fontScheme name="Savon">
      <a:majorFont>
        <a:latin typeface="Garamond"/>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肥皂</Template>
  <TotalTime>702</TotalTime>
  <Words>1846</Words>
  <Application>Microsoft Office PowerPoint</Application>
  <PresentationFormat>宽屏</PresentationFormat>
  <Paragraphs>159</Paragraphs>
  <Slides>15</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15</vt:i4>
      </vt:variant>
    </vt:vector>
  </HeadingPairs>
  <TitlesOfParts>
    <vt:vector size="21" baseType="lpstr">
      <vt:lpstr>宋体</vt:lpstr>
      <vt:lpstr>Arial</vt:lpstr>
      <vt:lpstr>Garamond</vt:lpstr>
      <vt:lpstr>Times New Roman</vt:lpstr>
      <vt:lpstr>Wingdings</vt:lpstr>
      <vt:lpstr>肥皂</vt:lpstr>
      <vt:lpstr>数据库管理系统 DBMS项目介绍</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视图的创建、删除、显示的详细设计思路：</vt:lpstr>
      <vt:lpstr>恳请老师指正</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 新浩</dc:creator>
  <cp:lastModifiedBy>张 新浩</cp:lastModifiedBy>
  <cp:revision>116</cp:revision>
  <dcterms:created xsi:type="dcterms:W3CDTF">2023-01-10T01:28:00Z</dcterms:created>
  <dcterms:modified xsi:type="dcterms:W3CDTF">2023-01-12T03:54:53Z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C315E4BD13D147DF886D8A33A11156A2</vt:lpwstr>
  </property>
  <property fmtid="{D5CDD505-2E9C-101B-9397-08002B2CF9AE}" pid="3" name="KSOProductBuildVer">
    <vt:lpwstr>2052-11.1.0.13703</vt:lpwstr>
  </property>
</Properties>
</file>