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notesMasterIdLst>
    <p:notesMasterId r:id="rId12"/>
  </p:notesMasterIdLst>
  <p:sldIdLst>
    <p:sldId id="256" r:id="rId2"/>
    <p:sldId id="286" r:id="rId3"/>
    <p:sldId id="289" r:id="rId4"/>
    <p:sldId id="287" r:id="rId5"/>
    <p:sldId id="300" r:id="rId6"/>
    <p:sldId id="303" r:id="rId7"/>
    <p:sldId id="301" r:id="rId8"/>
    <p:sldId id="288" r:id="rId9"/>
    <p:sldId id="302" r:id="rId10"/>
    <p:sldId id="290" r:id="rId1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F4347E4D-FC61-4E21-85DE-D64BD6FE744E}" type="datetimeFigureOut">
              <a:rPr lang="zh-CN" altLang="en-US"/>
              <a:pPr>
                <a:defRPr/>
              </a:pPr>
              <a:t>2022-12-31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1D2564C-2D5C-409C-9C47-A6EB4DF347D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D2564C-2D5C-409C-9C47-A6EB4DF347DD}" type="slidenum">
              <a:rPr lang="zh-CN" altLang="en-US" smtClean="0"/>
              <a:pPr>
                <a:defRPr/>
              </a:pPr>
              <a:t>2</a:t>
            </a:fld>
            <a:endParaRPr lang="zh-CN" altLang="en-US"/>
          </a:p>
        </p:txBody>
      </p:sp>
    </p:spTree>
    <p:extLst>
      <p:ext uri="{BB962C8B-B14F-4D97-AF65-F5344CB8AC3E}">
        <p14:creationId xmlns:p14="http://schemas.microsoft.com/office/powerpoint/2010/main" val="1920191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D2564C-2D5C-409C-9C47-A6EB4DF347DD}" type="slidenum">
              <a:rPr lang="zh-CN" altLang="en-US" smtClean="0"/>
              <a:pPr>
                <a:defRPr/>
              </a:pPr>
              <a:t>7</a:t>
            </a:fld>
            <a:endParaRPr lang="zh-CN" altLang="en-US"/>
          </a:p>
        </p:txBody>
      </p:sp>
    </p:spTree>
    <p:extLst>
      <p:ext uri="{BB962C8B-B14F-4D97-AF65-F5344CB8AC3E}">
        <p14:creationId xmlns:p14="http://schemas.microsoft.com/office/powerpoint/2010/main" val="375610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矩形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矩形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矩形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矩形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1" name="圆角矩形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12" name="圆角矩形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3" name="矩形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4" name="矩形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5" name="矩形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6" name="矩形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smtClean="0"/>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7" name="日期占位符 27"/>
          <p:cNvSpPr>
            <a:spLocks noGrp="1"/>
          </p:cNvSpPr>
          <p:nvPr>
            <p:ph type="dt" sz="half" idx="10"/>
          </p:nvPr>
        </p:nvSpPr>
        <p:spPr>
          <a:xfrm>
            <a:off x="6705600" y="4206875"/>
            <a:ext cx="960438" cy="457200"/>
          </a:xfrm>
        </p:spPr>
        <p:txBody>
          <a:bodyPr/>
          <a:lstStyle>
            <a:lvl1pPr>
              <a:defRPr/>
            </a:lvl1pPr>
          </a:lstStyle>
          <a:p>
            <a:pPr>
              <a:defRPr/>
            </a:pPr>
            <a:endParaRPr lang="en-US" altLang="zh-CN"/>
          </a:p>
        </p:txBody>
      </p:sp>
      <p:sp>
        <p:nvSpPr>
          <p:cNvPr id="18" name="页脚占位符 16"/>
          <p:cNvSpPr>
            <a:spLocks noGrp="1"/>
          </p:cNvSpPr>
          <p:nvPr>
            <p:ph type="ftr" sz="quarter" idx="11"/>
          </p:nvPr>
        </p:nvSpPr>
        <p:spPr>
          <a:xfrm>
            <a:off x="5410200" y="4205288"/>
            <a:ext cx="1295400" cy="457200"/>
          </a:xfrm>
        </p:spPr>
        <p:txBody>
          <a:bodyPr/>
          <a:lstStyle>
            <a:lvl1pPr>
              <a:defRPr/>
            </a:lvl1pPr>
          </a:lstStyle>
          <a:p>
            <a:pPr>
              <a:defRPr/>
            </a:pPr>
            <a:endParaRPr lang="en-US" altLang="zh-CN"/>
          </a:p>
        </p:txBody>
      </p:sp>
      <p:sp>
        <p:nvSpPr>
          <p:cNvPr id="19" name="灯片编号占位符 28"/>
          <p:cNvSpPr>
            <a:spLocks noGrp="1"/>
          </p:cNvSpPr>
          <p:nvPr>
            <p:ph type="sldNum" sz="quarter" idx="12"/>
          </p:nvPr>
        </p:nvSpPr>
        <p:spPr>
          <a:xfrm>
            <a:off x="8320088" y="1588"/>
            <a:ext cx="747712" cy="365125"/>
          </a:xfrm>
        </p:spPr>
        <p:txBody>
          <a:bodyPr/>
          <a:lstStyle>
            <a:lvl1pPr>
              <a:defRPr>
                <a:solidFill>
                  <a:schemeClr val="bg1"/>
                </a:solidFill>
              </a:defRPr>
            </a:lvl1pPr>
          </a:lstStyle>
          <a:p>
            <a:pPr>
              <a:defRPr/>
            </a:pPr>
            <a:fld id="{2C729ED8-2C88-49A3-8434-89EA2A2CF03B}" type="slidenum">
              <a:rPr lang="en-US" altLang="zh-CN"/>
              <a:pPr>
                <a:defRPr/>
              </a:pPr>
              <a:t>‹#›</a:t>
            </a:fld>
            <a:endParaRPr lang="en-US" altLang="zh-CN"/>
          </a:p>
        </p:txBody>
      </p:sp>
    </p:spTree>
    <p:extLst>
      <p:ext uri="{BB962C8B-B14F-4D97-AF65-F5344CB8AC3E}">
        <p14:creationId xmlns:p14="http://schemas.microsoft.com/office/powerpoint/2010/main" val="286142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EE588A9C-D1C5-41D5-AC6A-EFB2A7590168}" type="slidenum">
              <a:rPr lang="en-US" altLang="zh-CN"/>
              <a:pPr>
                <a:defRPr/>
              </a:pPr>
              <a:t>‹#›</a:t>
            </a:fld>
            <a:endParaRPr lang="en-US" altLang="zh-CN"/>
          </a:p>
        </p:txBody>
      </p:sp>
    </p:spTree>
    <p:extLst>
      <p:ext uri="{BB962C8B-B14F-4D97-AF65-F5344CB8AC3E}">
        <p14:creationId xmlns:p14="http://schemas.microsoft.com/office/powerpoint/2010/main" val="119123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71EAF764-EE96-4DEC-B1F7-F0FED5734C7E}" type="slidenum">
              <a:rPr lang="en-US" altLang="zh-CN"/>
              <a:pPr>
                <a:defRPr/>
              </a:pPr>
              <a:t>‹#›</a:t>
            </a:fld>
            <a:endParaRPr lang="en-US" altLang="zh-CN"/>
          </a:p>
        </p:txBody>
      </p:sp>
    </p:spTree>
    <p:extLst>
      <p:ext uri="{BB962C8B-B14F-4D97-AF65-F5344CB8AC3E}">
        <p14:creationId xmlns:p14="http://schemas.microsoft.com/office/powerpoint/2010/main" val="175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3B545DF5-62FB-4749-91EE-CD35ADDD7A85}" type="slidenum">
              <a:rPr lang="en-US" altLang="zh-CN"/>
              <a:pPr>
                <a:defRPr/>
              </a:pPr>
              <a:t>‹#›</a:t>
            </a:fld>
            <a:endParaRPr lang="en-US" altLang="zh-CN"/>
          </a:p>
        </p:txBody>
      </p:sp>
    </p:spTree>
    <p:extLst>
      <p:ext uri="{BB962C8B-B14F-4D97-AF65-F5344CB8AC3E}">
        <p14:creationId xmlns:p14="http://schemas.microsoft.com/office/powerpoint/2010/main" val="260428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pPr>
              <a:defRPr/>
            </a:pPr>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12"/>
          </p:nvPr>
        </p:nvSpPr>
        <p:spPr/>
        <p:txBody>
          <a:bodyPr/>
          <a:lstStyle>
            <a:lvl1pPr>
              <a:defRPr/>
            </a:lvl1pPr>
          </a:lstStyle>
          <a:p>
            <a:pPr>
              <a:defRPr/>
            </a:pPr>
            <a:fld id="{8391B5B2-BFB7-41DE-A709-4E218C4F9A1C}" type="slidenum">
              <a:rPr lang="en-US" altLang="zh-CN"/>
              <a:pPr>
                <a:defRPr/>
              </a:pPr>
              <a:t>‹#›</a:t>
            </a:fld>
            <a:endParaRPr lang="en-US" altLang="zh-CN"/>
          </a:p>
        </p:txBody>
      </p:sp>
    </p:spTree>
    <p:extLst>
      <p:ext uri="{BB962C8B-B14F-4D97-AF65-F5344CB8AC3E}">
        <p14:creationId xmlns:p14="http://schemas.microsoft.com/office/powerpoint/2010/main" val="56477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DD86F995-66D0-4666-A4EE-0F2A5A830E47}" type="slidenum">
              <a:rPr lang="en-US" altLang="zh-CN"/>
              <a:pPr>
                <a:defRPr/>
              </a:pPr>
              <a:t>‹#›</a:t>
            </a:fld>
            <a:endParaRPr lang="en-US" altLang="zh-CN"/>
          </a:p>
        </p:txBody>
      </p:sp>
    </p:spTree>
    <p:extLst>
      <p:ext uri="{BB962C8B-B14F-4D97-AF65-F5344CB8AC3E}">
        <p14:creationId xmlns:p14="http://schemas.microsoft.com/office/powerpoint/2010/main" val="108306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lstStyle>
            <a:lvl1pPr>
              <a:defRPr sz="4000" b="0" i="0" cap="none"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25"/>
          <p:cNvSpPr>
            <a:spLocks noGrp="1"/>
          </p:cNvSpPr>
          <p:nvPr>
            <p:ph type="dt" sz="half" idx="10"/>
          </p:nvPr>
        </p:nvSpPr>
        <p:spPr/>
        <p:txBody>
          <a:bodyPr rtlCol="0"/>
          <a:lstStyle>
            <a:lvl1pPr>
              <a:defRPr/>
            </a:lvl1pPr>
          </a:lstStyle>
          <a:p>
            <a:pPr>
              <a:defRPr/>
            </a:pPr>
            <a:endParaRPr lang="en-US" altLang="zh-CN"/>
          </a:p>
        </p:txBody>
      </p:sp>
      <p:sp>
        <p:nvSpPr>
          <p:cNvPr id="8" name="灯片编号占位符 26"/>
          <p:cNvSpPr>
            <a:spLocks noGrp="1"/>
          </p:cNvSpPr>
          <p:nvPr>
            <p:ph type="sldNum" sz="quarter" idx="11"/>
          </p:nvPr>
        </p:nvSpPr>
        <p:spPr/>
        <p:txBody>
          <a:bodyPr/>
          <a:lstStyle>
            <a:lvl1pPr>
              <a:defRPr/>
            </a:lvl1pPr>
          </a:lstStyle>
          <a:p>
            <a:pPr>
              <a:defRPr/>
            </a:pPr>
            <a:fld id="{5801036B-FD64-4C0E-9EDB-A0F67A0DB20C}" type="slidenum">
              <a:rPr lang="en-US" altLang="zh-CN"/>
              <a:pPr>
                <a:defRPr/>
              </a:pPr>
              <a:t>‹#›</a:t>
            </a:fld>
            <a:endParaRPr lang="en-US" altLang="zh-CN"/>
          </a:p>
        </p:txBody>
      </p:sp>
      <p:sp>
        <p:nvSpPr>
          <p:cNvPr id="9" name="页脚占位符 27"/>
          <p:cNvSpPr>
            <a:spLocks noGrp="1"/>
          </p:cNvSpPr>
          <p:nvPr>
            <p:ph type="ftr" sz="quarter" idx="12"/>
          </p:nvPr>
        </p:nvSpPr>
        <p:spPr/>
        <p:txBody>
          <a:bodyPr rtlCol="0"/>
          <a:lstStyle>
            <a:lvl1pPr>
              <a:defRPr/>
            </a:lvl1pPr>
          </a:lstStyle>
          <a:p>
            <a:pPr>
              <a:defRPr/>
            </a:pPr>
            <a:endParaRPr lang="en-US" altLang="zh-CN"/>
          </a:p>
        </p:txBody>
      </p:sp>
    </p:spTree>
    <p:extLst>
      <p:ext uri="{BB962C8B-B14F-4D97-AF65-F5344CB8AC3E}">
        <p14:creationId xmlns:p14="http://schemas.microsoft.com/office/powerpoint/2010/main" val="322524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smtClean="0"/>
              <a:t>单击此处编辑母版标题样式</a:t>
            </a:r>
            <a:endParaRPr lang="en-US"/>
          </a:p>
        </p:txBody>
      </p:sp>
      <p:sp>
        <p:nvSpPr>
          <p:cNvPr id="3" name="日期占位符 2"/>
          <p:cNvSpPr>
            <a:spLocks noGrp="1"/>
          </p:cNvSpPr>
          <p:nvPr>
            <p:ph type="dt" sz="half" idx="10"/>
          </p:nvPr>
        </p:nvSpPr>
        <p:spPr>
          <a:xfrm>
            <a:off x="6583363" y="612775"/>
            <a:ext cx="957262" cy="457200"/>
          </a:xfrm>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79F90134-1202-48AD-BEE5-3FE11AD3B5A5}" type="slidenum">
              <a:rPr lang="en-US" altLang="zh-CN"/>
              <a:pPr>
                <a:defRPr/>
              </a:pPr>
              <a:t>‹#›</a:t>
            </a:fld>
            <a:endParaRPr lang="en-US" altLang="zh-CN"/>
          </a:p>
        </p:txBody>
      </p:sp>
    </p:spTree>
    <p:extLst>
      <p:ext uri="{BB962C8B-B14F-4D97-AF65-F5344CB8AC3E}">
        <p14:creationId xmlns:p14="http://schemas.microsoft.com/office/powerpoint/2010/main" val="29711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22"/>
          <p:cNvSpPr>
            <a:spLocks noGrp="1"/>
          </p:cNvSpPr>
          <p:nvPr>
            <p:ph type="sldNum" sz="quarter" idx="12"/>
          </p:nvPr>
        </p:nvSpPr>
        <p:spPr/>
        <p:txBody>
          <a:bodyPr/>
          <a:lstStyle>
            <a:lvl1pPr>
              <a:defRPr/>
            </a:lvl1pPr>
          </a:lstStyle>
          <a:p>
            <a:pPr>
              <a:defRPr/>
            </a:pPr>
            <a:fld id="{B7B8CBE6-4482-4B86-8561-B57BDA9CE1E9}" type="slidenum">
              <a:rPr lang="en-US" altLang="zh-CN"/>
              <a:pPr>
                <a:defRPr/>
              </a:pPr>
              <a:t>‹#›</a:t>
            </a:fld>
            <a:endParaRPr lang="en-US" altLang="zh-CN"/>
          </a:p>
        </p:txBody>
      </p:sp>
    </p:spTree>
    <p:extLst>
      <p:ext uri="{BB962C8B-B14F-4D97-AF65-F5344CB8AC3E}">
        <p14:creationId xmlns:p14="http://schemas.microsoft.com/office/powerpoint/2010/main" val="209162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smtClean="0"/>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D7B8F509-C584-490D-9DBD-DB6DA4C891EC}" type="slidenum">
              <a:rPr lang="en-US" altLang="zh-CN"/>
              <a:pPr>
                <a:defRPr/>
              </a:pPr>
              <a:t>‹#›</a:t>
            </a:fld>
            <a:endParaRPr lang="en-US" altLang="zh-CN"/>
          </a:p>
        </p:txBody>
      </p:sp>
    </p:spTree>
    <p:extLst>
      <p:ext uri="{BB962C8B-B14F-4D97-AF65-F5344CB8AC3E}">
        <p14:creationId xmlns:p14="http://schemas.microsoft.com/office/powerpoint/2010/main" val="6802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p:txBody>
          <a:bodyPr/>
          <a:lstStyle>
            <a:lvl1pPr>
              <a:defRPr/>
            </a:lvl1pPr>
          </a:lstStyle>
          <a:p>
            <a:pPr>
              <a:defRPr/>
            </a:pPr>
            <a:fld id="{D367D6E9-D918-4CA4-B8D2-79DD564ED775}" type="slidenum">
              <a:rPr lang="en-US" altLang="zh-CN"/>
              <a:pPr>
                <a:defRPr/>
              </a:pPr>
              <a:t>‹#›</a:t>
            </a:fld>
            <a:endParaRPr lang="en-US" altLang="zh-CN"/>
          </a:p>
        </p:txBody>
      </p:sp>
    </p:spTree>
    <p:extLst>
      <p:ext uri="{BB962C8B-B14F-4D97-AF65-F5344CB8AC3E}">
        <p14:creationId xmlns:p14="http://schemas.microsoft.com/office/powerpoint/2010/main" val="87500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9" name="矩形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0" name="矩形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1" name="矩形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2" name="矩形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3" name="圆角矩形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34" name="圆角矩形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5" name="矩形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6" name="矩形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37" name="矩形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8" name="矩形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9" name="矩形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0" name="矩形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039" name="标题占位符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40" name="文本占位符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 name="日期占位符 13"/>
          <p:cNvSpPr>
            <a:spLocks noGrp="1"/>
          </p:cNvSpPr>
          <p:nvPr>
            <p:ph type="dt" sz="half" idx="2"/>
          </p:nvPr>
        </p:nvSpPr>
        <p:spPr>
          <a:xfrm>
            <a:off x="6586538" y="612775"/>
            <a:ext cx="957262" cy="457200"/>
          </a:xfrm>
          <a:prstGeom prst="rect">
            <a:avLst/>
          </a:prstGeom>
        </p:spPr>
        <p:txBody>
          <a:bodyPr vert="horz"/>
          <a:lstStyle>
            <a:lvl1pPr algn="l" eaLnBrk="1" latinLnBrk="0" hangingPunct="1">
              <a:defRPr kumimoji="0" sz="800">
                <a:solidFill>
                  <a:schemeClr val="accent2"/>
                </a:solidFill>
                <a:latin typeface="Arial" charset="0"/>
              </a:defRPr>
            </a:lvl1pPr>
          </a:lstStyle>
          <a:p>
            <a:pPr>
              <a:defRPr/>
            </a:pPr>
            <a:endParaRPr lang="en-US" altLang="zh-CN"/>
          </a:p>
        </p:txBody>
      </p:sp>
      <p:sp>
        <p:nvSpPr>
          <p:cNvPr id="3" name="页脚占位符 2"/>
          <p:cNvSpPr>
            <a:spLocks noGrp="1"/>
          </p:cNvSpPr>
          <p:nvPr>
            <p:ph type="ftr" sz="quarter" idx="3"/>
          </p:nvPr>
        </p:nvSpPr>
        <p:spPr>
          <a:xfrm>
            <a:off x="5257800" y="612775"/>
            <a:ext cx="1325563" cy="457200"/>
          </a:xfrm>
          <a:prstGeom prst="rect">
            <a:avLst/>
          </a:prstGeom>
        </p:spPr>
        <p:txBody>
          <a:bodyPr vert="horz"/>
          <a:lstStyle>
            <a:lvl1pPr algn="r" eaLnBrk="1" latinLnBrk="0" hangingPunct="1">
              <a:defRPr kumimoji="0" sz="800">
                <a:solidFill>
                  <a:schemeClr val="accent2"/>
                </a:solidFill>
                <a:latin typeface="Arial" charset="0"/>
              </a:defRPr>
            </a:lvl1pPr>
          </a:lstStyle>
          <a:p>
            <a:pPr>
              <a:defRPr/>
            </a:pPr>
            <a:endParaRPr lang="en-US" altLang="zh-CN"/>
          </a:p>
        </p:txBody>
      </p:sp>
      <p:sp>
        <p:nvSpPr>
          <p:cNvPr id="23" name="灯片编号占位符 22"/>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a:solidFill>
                  <a:srgbClr val="FFFFFF"/>
                </a:solidFill>
              </a:defRPr>
            </a:lvl1pPr>
          </a:lstStyle>
          <a:p>
            <a:pPr>
              <a:defRPr/>
            </a:pPr>
            <a:fld id="{357EC788-9CCC-4977-8FAB-9BF856EAD3C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35" r:id="rId1"/>
    <p:sldLayoutId id="2147484027" r:id="rId2"/>
    <p:sldLayoutId id="2147484028" r:id="rId3"/>
    <p:sldLayoutId id="2147484029" r:id="rId4"/>
    <p:sldLayoutId id="2147484036" r:id="rId5"/>
    <p:sldLayoutId id="2147484037" r:id="rId6"/>
    <p:sldLayoutId id="2147484030" r:id="rId7"/>
    <p:sldLayoutId id="2147484031" r:id="rId8"/>
    <p:sldLayoutId id="2147484032" r:id="rId9"/>
    <p:sldLayoutId id="2147484033" r:id="rId10"/>
    <p:sldLayoutId id="2147484034"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2pPr>
      <a:lvl3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3pPr>
      <a:lvl4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4pPr>
      <a:lvl5pPr algn="l" rtl="0" eaLnBrk="0" fontAlgn="base" hangingPunct="0">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5pPr>
      <a:lvl6pPr marL="4572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6pPr>
      <a:lvl7pPr marL="9144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7pPr>
      <a:lvl8pPr marL="13716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8pPr>
      <a:lvl9pPr marL="1828800" algn="l" rtl="0" fontAlgn="base">
        <a:spcBef>
          <a:spcPct val="0"/>
        </a:spcBef>
        <a:spcAft>
          <a:spcPct val="0"/>
        </a:spcAft>
        <a:defRPr sz="4000">
          <a:solidFill>
            <a:schemeClr val="tx2"/>
          </a:solidFill>
          <a:latin typeface="Trebuchet MS" panose="020B0603020202020204" pitchFamily="34" charset="0"/>
          <a:ea typeface="方正姚体" panose="02010601030101010101"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684213" y="1628775"/>
            <a:ext cx="7772400" cy="792163"/>
          </a:xfrm>
        </p:spPr>
        <p:txBody>
          <a:bodyPr/>
          <a:lstStyle/>
          <a:p>
            <a:pPr eaLnBrk="1" hangingPunct="1"/>
            <a:r>
              <a:rPr lang="zh-CN" altLang="en-US" b="1" dirty="0" smtClean="0"/>
              <a:t>数据库原理课程设计</a:t>
            </a:r>
          </a:p>
        </p:txBody>
      </p:sp>
      <p:sp>
        <p:nvSpPr>
          <p:cNvPr id="6147" name="副标题 1"/>
          <p:cNvSpPr>
            <a:spLocks noGrp="1"/>
          </p:cNvSpPr>
          <p:nvPr>
            <p:ph type="subTitle" idx="1"/>
          </p:nvPr>
        </p:nvSpPr>
        <p:spPr>
          <a:xfrm>
            <a:off x="682659" y="4653136"/>
            <a:ext cx="4953000" cy="575989"/>
          </a:xfrm>
        </p:spPr>
        <p:txBody>
          <a:bodyPr/>
          <a:lstStyle/>
          <a:p>
            <a:pPr marL="63500" eaLnBrk="1" hangingPunct="1"/>
            <a:r>
              <a:rPr lang="zh-CN" altLang="en-US" sz="2800" b="1" dirty="0" smtClean="0">
                <a:solidFill>
                  <a:schemeClr val="tx1"/>
                </a:solidFill>
              </a:rPr>
              <a:t>张海腾，王占全</a:t>
            </a:r>
            <a:endParaRPr lang="en-US" altLang="zh-CN" sz="2800" b="1" dirty="0" smtClean="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498475" y="1700213"/>
            <a:ext cx="803433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3200" b="1" dirty="0">
                <a:latin typeface="Times New Roman" panose="02020603050405020304" pitchFamily="18" charset="0"/>
                <a:cs typeface="Times New Roman" panose="02020603050405020304" pitchFamily="18" charset="0"/>
              </a:rPr>
              <a:t>参考</a:t>
            </a:r>
            <a:r>
              <a:rPr kumimoji="1" lang="en-US" altLang="zh-CN" sz="3200" b="1" dirty="0" smtClean="0">
                <a:latin typeface="Times New Roman" panose="02020603050405020304" pitchFamily="18" charset="0"/>
                <a:cs typeface="Times New Roman" panose="02020603050405020304" pitchFamily="18" charset="0"/>
              </a:rPr>
              <a:t>A</a:t>
            </a:r>
            <a:r>
              <a:rPr kumimoji="1" lang="zh-CN" altLang="en-US" sz="3200" b="1" dirty="0" smtClean="0">
                <a:latin typeface="Times New Roman" panose="02020603050405020304" pitchFamily="18" charset="0"/>
                <a:cs typeface="Times New Roman" panose="02020603050405020304" pitchFamily="18" charset="0"/>
              </a:rPr>
              <a:t>：</a:t>
            </a:r>
            <a:r>
              <a:rPr kumimoji="1" lang="en-US" altLang="zh-CN" sz="3200" b="1" dirty="0" smtClean="0">
                <a:latin typeface="Times New Roman" panose="02020603050405020304" pitchFamily="18" charset="0"/>
                <a:cs typeface="Times New Roman" panose="02020603050405020304" pitchFamily="18" charset="0"/>
              </a:rPr>
              <a:t>《</a:t>
            </a:r>
            <a:r>
              <a:rPr kumimoji="1" lang="zh-CN" altLang="en-US" sz="3200" b="1" dirty="0" smtClean="0">
                <a:latin typeface="Times New Roman" panose="02020603050405020304" pitchFamily="18" charset="0"/>
                <a:cs typeface="Times New Roman" panose="02020603050405020304" pitchFamily="18" charset="0"/>
              </a:rPr>
              <a:t>数据库原理课程设计内容提要</a:t>
            </a:r>
            <a:r>
              <a:rPr kumimoji="1" lang="en-US" altLang="zh-CN" sz="3200" b="1" dirty="0" smtClean="0">
                <a:latin typeface="Times New Roman" panose="02020603050405020304" pitchFamily="18" charset="0"/>
                <a:cs typeface="Times New Roman" panose="02020603050405020304" pitchFamily="18" charset="0"/>
              </a:rPr>
              <a:t>》</a:t>
            </a:r>
          </a:p>
          <a:p>
            <a:pPr eaLnBrk="1" hangingPunct="1">
              <a:lnSpc>
                <a:spcPct val="125000"/>
              </a:lnSpc>
            </a:pPr>
            <a:r>
              <a:rPr kumimoji="1" lang="zh-CN" altLang="en-US" sz="3200" b="1" dirty="0">
                <a:latin typeface="Times New Roman" panose="02020603050405020304" pitchFamily="18" charset="0"/>
                <a:cs typeface="Times New Roman" panose="02020603050405020304" pitchFamily="18" charset="0"/>
              </a:rPr>
              <a:t>参考</a:t>
            </a:r>
            <a:r>
              <a:rPr kumimoji="1" lang="en-US" altLang="zh-CN" sz="3200" b="1" dirty="0" smtClean="0">
                <a:latin typeface="Times New Roman" panose="02020603050405020304" pitchFamily="18" charset="0"/>
                <a:cs typeface="Times New Roman" panose="02020603050405020304" pitchFamily="18" charset="0"/>
              </a:rPr>
              <a:t>B:    </a:t>
            </a:r>
            <a:r>
              <a:rPr kumimoji="1" lang="zh-CN" altLang="en-US" sz="3200" b="1" dirty="0" smtClean="0">
                <a:latin typeface="Times New Roman" panose="02020603050405020304" pitchFamily="18" charset="0"/>
                <a:cs typeface="Times New Roman" panose="02020603050405020304" pitchFamily="18" charset="0"/>
              </a:rPr>
              <a:t>数据库管理系统内部结构及其</a:t>
            </a:r>
            <a:r>
              <a:rPr kumimoji="1" lang="en-US" altLang="zh-CN" sz="3200" b="1" dirty="0" smtClean="0">
                <a:latin typeface="Times New Roman" panose="02020603050405020304" pitchFamily="18" charset="0"/>
                <a:cs typeface="Times New Roman" panose="02020603050405020304" pitchFamily="18" charset="0"/>
              </a:rPr>
              <a:t>C</a:t>
            </a:r>
            <a:r>
              <a:rPr kumimoji="1" lang="zh-CN" altLang="en-US" sz="3200" b="1" dirty="0" smtClean="0">
                <a:latin typeface="Times New Roman" panose="02020603050405020304" pitchFamily="18" charset="0"/>
                <a:cs typeface="Times New Roman" panose="02020603050405020304" pitchFamily="18" charset="0"/>
              </a:rPr>
              <a:t>语言实现</a:t>
            </a:r>
            <a:r>
              <a:rPr kumimoji="1" lang="en-US" altLang="zh-CN" sz="3200" b="1" dirty="0" smtClean="0">
                <a:latin typeface="Times New Roman" panose="02020603050405020304" pitchFamily="18" charset="0"/>
                <a:cs typeface="Times New Roman" panose="02020603050405020304" pitchFamily="18" charset="0"/>
              </a:rPr>
              <a:t>_10277890.pdz+ssreader5.4.22518.exe</a:t>
            </a:r>
          </a:p>
          <a:p>
            <a:pPr eaLnBrk="1" hangingPunct="1">
              <a:lnSpc>
                <a:spcPct val="125000"/>
              </a:lnSpc>
            </a:pPr>
            <a:r>
              <a:rPr kumimoji="1" lang="zh-CN" altLang="en-US" sz="3200" b="1" dirty="0">
                <a:latin typeface="Times New Roman" panose="02020603050405020304" pitchFamily="18" charset="0"/>
                <a:cs typeface="Times New Roman" panose="02020603050405020304" pitchFamily="18" charset="0"/>
              </a:rPr>
              <a:t>参考</a:t>
            </a:r>
            <a:r>
              <a:rPr kumimoji="1" lang="en-US" altLang="zh-CN" sz="3200" b="1" dirty="0" smtClean="0">
                <a:latin typeface="Times New Roman" panose="02020603050405020304" pitchFamily="18" charset="0"/>
                <a:cs typeface="Times New Roman" panose="02020603050405020304" pitchFamily="18" charset="0"/>
              </a:rPr>
              <a:t>C:  DBMS1.rar</a:t>
            </a:r>
            <a:endParaRPr kumimoji="1" lang="en-US" altLang="zh-CN" sz="3200" b="1" dirty="0">
              <a:latin typeface="Times New Roman" panose="02020603050405020304" pitchFamily="18" charset="0"/>
              <a:cs typeface="Times New Roman" panose="02020603050405020304" pitchFamily="18" charset="0"/>
            </a:endParaRPr>
          </a:p>
        </p:txBody>
      </p:sp>
      <p:sp>
        <p:nvSpPr>
          <p:cNvPr id="14339" name="TextBox 1"/>
          <p:cNvSpPr txBox="1">
            <a:spLocks noChangeArrowheads="1"/>
          </p:cNvSpPr>
          <p:nvPr/>
        </p:nvSpPr>
        <p:spPr bwMode="auto">
          <a:xfrm>
            <a:off x="951706" y="620688"/>
            <a:ext cx="7127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dirty="0">
                <a:solidFill>
                  <a:srgbClr val="FF0000"/>
                </a:solidFill>
              </a:rPr>
              <a:t>课程</a:t>
            </a:r>
            <a:r>
              <a:rPr lang="zh-CN" altLang="en-US" sz="4000" b="1" dirty="0" smtClean="0">
                <a:solidFill>
                  <a:srgbClr val="FF0000"/>
                </a:solidFill>
              </a:rPr>
              <a:t>设计内容提要和参考</a:t>
            </a:r>
            <a:endParaRPr lang="en-US" altLang="zh-CN" sz="4000"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450848" y="1556792"/>
            <a:ext cx="8369624"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800" b="1" dirty="0" smtClean="0">
                <a:latin typeface="Times New Roman" panose="02020603050405020304" pitchFamily="18" charset="0"/>
                <a:cs typeface="Times New Roman" panose="02020603050405020304" pitchFamily="18" charset="0"/>
              </a:rPr>
              <a:t>1</a:t>
            </a:r>
            <a:r>
              <a:rPr kumimoji="1" lang="zh-CN" altLang="en-US" sz="2800" b="1" dirty="0" smtClean="0">
                <a:latin typeface="Times New Roman" panose="02020603050405020304" pitchFamily="18" charset="0"/>
                <a:cs typeface="Times New Roman" panose="02020603050405020304" pitchFamily="18" charset="0"/>
              </a:rPr>
              <a:t>、在此门课程设计实践环节中，要求学生在深刻理解数据库管理系统内部原理和实现机制基础上，运用</a:t>
            </a:r>
            <a:r>
              <a:rPr kumimoji="1" lang="en-US" altLang="zh-CN" sz="2800" b="1" dirty="0" smtClean="0">
                <a:latin typeface="Times New Roman" panose="02020603050405020304" pitchFamily="18" charset="0"/>
                <a:cs typeface="Times New Roman" panose="02020603050405020304" pitchFamily="18" charset="0"/>
              </a:rPr>
              <a:t>C</a:t>
            </a:r>
            <a:r>
              <a:rPr kumimoji="1" lang="zh-CN" altLang="en-US" sz="2800" b="1" dirty="0" smtClean="0">
                <a:latin typeface="Times New Roman" panose="02020603050405020304" pitchFamily="18" charset="0"/>
                <a:cs typeface="Times New Roman" panose="02020603050405020304" pitchFamily="18" charset="0"/>
              </a:rPr>
              <a:t>、</a:t>
            </a:r>
            <a:r>
              <a:rPr kumimoji="1" lang="en-US" altLang="zh-CN" sz="2800" b="1" dirty="0" smtClean="0">
                <a:latin typeface="Times New Roman" panose="02020603050405020304" pitchFamily="18" charset="0"/>
                <a:cs typeface="Times New Roman" panose="02020603050405020304" pitchFamily="18" charset="0"/>
              </a:rPr>
              <a:t>C++</a:t>
            </a:r>
            <a:r>
              <a:rPr kumimoji="1" lang="zh-CN" altLang="en-US" sz="2800" b="1" dirty="0" smtClean="0">
                <a:latin typeface="Times New Roman" panose="02020603050405020304" pitchFamily="18" charset="0"/>
                <a:cs typeface="Times New Roman" panose="02020603050405020304" pitchFamily="18" charset="0"/>
              </a:rPr>
              <a:t>、</a:t>
            </a:r>
            <a:r>
              <a:rPr kumimoji="1" lang="en-US" altLang="zh-CN" sz="2800" b="1" dirty="0" smtClean="0">
                <a:latin typeface="Times New Roman" panose="02020603050405020304" pitchFamily="18" charset="0"/>
                <a:cs typeface="Times New Roman" panose="02020603050405020304" pitchFamily="18" charset="0"/>
              </a:rPr>
              <a:t>Java</a:t>
            </a:r>
            <a:r>
              <a:rPr kumimoji="1" lang="zh-CN" altLang="en-US" sz="2800" b="1" dirty="0" smtClean="0">
                <a:latin typeface="Times New Roman" panose="02020603050405020304" pitchFamily="18" charset="0"/>
                <a:cs typeface="Times New Roman" panose="02020603050405020304" pitchFamily="18" charset="0"/>
              </a:rPr>
              <a:t>等程序设计语言，结合数据库技术、编译技术和文字处理技术设计开发一个</a:t>
            </a:r>
            <a:r>
              <a:rPr kumimoji="1" lang="en-US" altLang="zh-CN" sz="2800" b="1" dirty="0" smtClean="0">
                <a:latin typeface="Times New Roman" panose="02020603050405020304" pitchFamily="18" charset="0"/>
                <a:cs typeface="Times New Roman" panose="02020603050405020304" pitchFamily="18" charset="0"/>
              </a:rPr>
              <a:t>DBMS</a:t>
            </a:r>
            <a:r>
              <a:rPr kumimoji="1" lang="zh-CN" altLang="en-US" sz="2800" b="1" dirty="0" smtClean="0">
                <a:latin typeface="Times New Roman" panose="02020603050405020304" pitchFamily="18" charset="0"/>
                <a:cs typeface="Times New Roman" panose="02020603050405020304" pitchFamily="18" charset="0"/>
              </a:rPr>
              <a:t>系统。</a:t>
            </a:r>
            <a:endParaRPr kumimoji="1" lang="en-US" altLang="zh-CN" sz="2800" b="1" dirty="0" smtClean="0">
              <a:latin typeface="Times New Roman" panose="02020603050405020304" pitchFamily="18" charset="0"/>
              <a:cs typeface="Times New Roman" panose="02020603050405020304" pitchFamily="18" charset="0"/>
            </a:endParaRPr>
          </a:p>
          <a:p>
            <a:pPr eaLnBrk="1" hangingPunct="1">
              <a:lnSpc>
                <a:spcPct val="125000"/>
              </a:lnSpc>
            </a:pPr>
            <a:r>
              <a:rPr kumimoji="1" lang="en-US" altLang="zh-CN" sz="2800" b="1" dirty="0" smtClean="0">
                <a:latin typeface="Times New Roman" panose="02020603050405020304" pitchFamily="18" charset="0"/>
                <a:cs typeface="Times New Roman" panose="02020603050405020304" pitchFamily="18" charset="0"/>
              </a:rPr>
              <a:t>2</a:t>
            </a:r>
            <a:r>
              <a:rPr kumimoji="1" lang="zh-CN" altLang="en-US" sz="2800" b="1" dirty="0" smtClean="0">
                <a:latin typeface="Times New Roman" panose="02020603050405020304" pitchFamily="18" charset="0"/>
                <a:cs typeface="Times New Roman" panose="02020603050405020304" pitchFamily="18" charset="0"/>
              </a:rPr>
              <a:t>、通过本课程的学习，不仅帮助学生巩固关于数据结构、算法、编译原理、程序设计的基础知识，还能锻炼学生分析问题和解决问题的能力，有助于培养学生对系统整体观的认识，增强学生的团队合作能力和组织协调能力。 </a:t>
            </a:r>
          </a:p>
        </p:txBody>
      </p:sp>
      <p:sp>
        <p:nvSpPr>
          <p:cNvPr id="7171" name="TextBox 1"/>
          <p:cNvSpPr txBox="1">
            <a:spLocks noChangeArrowheads="1"/>
          </p:cNvSpPr>
          <p:nvPr/>
        </p:nvSpPr>
        <p:spPr bwMode="auto">
          <a:xfrm>
            <a:off x="2484436" y="620688"/>
            <a:ext cx="41036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dirty="0">
                <a:solidFill>
                  <a:srgbClr val="FF0000"/>
                </a:solidFill>
              </a:rPr>
              <a:t>课程设计目标</a:t>
            </a:r>
            <a:endParaRPr lang="en-US" altLang="zh-CN" sz="4400"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539750" y="1557338"/>
            <a:ext cx="821055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3200" b="1" dirty="0">
                <a:solidFill>
                  <a:srgbClr val="0000FF"/>
                </a:solidFill>
                <a:latin typeface="Times New Roman" panose="02020603050405020304" pitchFamily="18" charset="0"/>
                <a:cs typeface="Times New Roman" panose="02020603050405020304" pitchFamily="18" charset="0"/>
              </a:rPr>
              <a:t>时间：</a:t>
            </a:r>
            <a:r>
              <a:rPr kumimoji="1" lang="en-US" altLang="zh-CN" sz="3200" b="1" dirty="0" smtClean="0">
                <a:latin typeface="Times New Roman" panose="02020603050405020304" pitchFamily="18" charset="0"/>
                <a:cs typeface="Times New Roman" panose="02020603050405020304" pitchFamily="18" charset="0"/>
              </a:rPr>
              <a:t>2023</a:t>
            </a:r>
            <a:r>
              <a:rPr kumimoji="1" lang="zh-CN" altLang="en-US" sz="3200" b="1" dirty="0" smtClean="0">
                <a:latin typeface="Times New Roman" panose="02020603050405020304" pitchFamily="18" charset="0"/>
                <a:cs typeface="Times New Roman" panose="02020603050405020304" pitchFamily="18" charset="0"/>
              </a:rPr>
              <a:t>年</a:t>
            </a:r>
            <a:r>
              <a:rPr kumimoji="1" lang="en-US" altLang="zh-CN" sz="3200" b="1" dirty="0" smtClean="0">
                <a:latin typeface="Times New Roman" panose="02020603050405020304" pitchFamily="18" charset="0"/>
                <a:cs typeface="Times New Roman" panose="02020603050405020304" pitchFamily="18" charset="0"/>
              </a:rPr>
              <a:t>1</a:t>
            </a:r>
            <a:r>
              <a:rPr kumimoji="1" lang="zh-CN" altLang="en-US" sz="3200" b="1" dirty="0" smtClean="0">
                <a:latin typeface="Times New Roman" panose="02020603050405020304" pitchFamily="18" charset="0"/>
                <a:cs typeface="Times New Roman" panose="02020603050405020304" pitchFamily="18" charset="0"/>
              </a:rPr>
              <a:t>月</a:t>
            </a:r>
            <a:r>
              <a:rPr kumimoji="1" lang="en-US" altLang="zh-CN" sz="3200" b="1" dirty="0" smtClean="0">
                <a:latin typeface="Times New Roman" panose="02020603050405020304" pitchFamily="18" charset="0"/>
                <a:cs typeface="Times New Roman" panose="02020603050405020304" pitchFamily="18" charset="0"/>
              </a:rPr>
              <a:t>3</a:t>
            </a:r>
            <a:r>
              <a:rPr kumimoji="1" lang="zh-CN" altLang="en-US" sz="3200" b="1" dirty="0" smtClean="0">
                <a:latin typeface="Times New Roman" panose="02020603050405020304" pitchFamily="18" charset="0"/>
                <a:cs typeface="Times New Roman" panose="02020603050405020304" pitchFamily="18" charset="0"/>
              </a:rPr>
              <a:t>日</a:t>
            </a:r>
            <a:r>
              <a:rPr kumimoji="1" lang="en-US" altLang="zh-CN" sz="3200" b="1" dirty="0">
                <a:latin typeface="Times New Roman" panose="02020603050405020304" pitchFamily="18" charset="0"/>
                <a:cs typeface="Times New Roman" panose="02020603050405020304" pitchFamily="18" charset="0"/>
              </a:rPr>
              <a:t>-</a:t>
            </a:r>
            <a:r>
              <a:rPr kumimoji="1" lang="en-US" altLang="zh-CN" sz="3200" b="1" dirty="0" smtClean="0">
                <a:latin typeface="Times New Roman" panose="02020603050405020304" pitchFamily="18" charset="0"/>
                <a:cs typeface="Times New Roman" panose="02020603050405020304" pitchFamily="18" charset="0"/>
              </a:rPr>
              <a:t>2023</a:t>
            </a:r>
            <a:r>
              <a:rPr kumimoji="1" lang="zh-CN" altLang="en-US" sz="3200" b="1" dirty="0" smtClean="0">
                <a:latin typeface="Times New Roman" panose="02020603050405020304" pitchFamily="18" charset="0"/>
                <a:cs typeface="Times New Roman" panose="02020603050405020304" pitchFamily="18" charset="0"/>
              </a:rPr>
              <a:t>年</a:t>
            </a:r>
            <a:r>
              <a:rPr kumimoji="1" lang="en-US" altLang="zh-CN" sz="3200" b="1" dirty="0" smtClean="0">
                <a:latin typeface="Times New Roman" panose="02020603050405020304" pitchFamily="18" charset="0"/>
                <a:cs typeface="Times New Roman" panose="02020603050405020304" pitchFamily="18" charset="0"/>
              </a:rPr>
              <a:t>1</a:t>
            </a:r>
            <a:r>
              <a:rPr kumimoji="1" lang="zh-CN" altLang="en-US" sz="3200" b="1" dirty="0" smtClean="0">
                <a:latin typeface="Times New Roman" panose="02020603050405020304" pitchFamily="18" charset="0"/>
                <a:cs typeface="Times New Roman" panose="02020603050405020304" pitchFamily="18" charset="0"/>
              </a:rPr>
              <a:t>月</a:t>
            </a:r>
            <a:r>
              <a:rPr kumimoji="1" lang="en-US" altLang="zh-CN" sz="3200" b="1" dirty="0" smtClean="0">
                <a:latin typeface="Times New Roman" panose="02020603050405020304" pitchFamily="18" charset="0"/>
                <a:cs typeface="Times New Roman" panose="02020603050405020304" pitchFamily="18" charset="0"/>
              </a:rPr>
              <a:t>12</a:t>
            </a:r>
            <a:r>
              <a:rPr kumimoji="1" lang="zh-CN" altLang="en-US" sz="3200" b="1" dirty="0" smtClean="0">
                <a:latin typeface="Times New Roman" panose="02020603050405020304" pitchFamily="18" charset="0"/>
                <a:cs typeface="Times New Roman" panose="02020603050405020304" pitchFamily="18" charset="0"/>
              </a:rPr>
              <a:t>日</a:t>
            </a:r>
            <a:endParaRPr kumimoji="1" lang="en-US" altLang="zh-CN" sz="3200" b="1" dirty="0">
              <a:latin typeface="Times New Roman" panose="02020603050405020304" pitchFamily="18" charset="0"/>
              <a:cs typeface="Times New Roman" panose="02020603050405020304" pitchFamily="18" charset="0"/>
            </a:endParaRPr>
          </a:p>
          <a:p>
            <a:pPr eaLnBrk="1" hangingPunct="1">
              <a:lnSpc>
                <a:spcPct val="125000"/>
              </a:lnSpc>
            </a:pPr>
            <a:r>
              <a:rPr kumimoji="1" lang="zh-CN" altLang="en-US" sz="3200" b="1" dirty="0">
                <a:solidFill>
                  <a:srgbClr val="0000FF"/>
                </a:solidFill>
                <a:latin typeface="Times New Roman" panose="02020603050405020304" pitchFamily="18" charset="0"/>
                <a:cs typeface="Times New Roman" panose="02020603050405020304" pitchFamily="18" charset="0"/>
              </a:rPr>
              <a:t>地点</a:t>
            </a:r>
            <a:r>
              <a:rPr kumimoji="1" lang="zh-CN" altLang="en-US" sz="3200" b="1" dirty="0" smtClean="0">
                <a:solidFill>
                  <a:srgbClr val="0000FF"/>
                </a:solidFill>
                <a:latin typeface="Times New Roman" panose="02020603050405020304" pitchFamily="18" charset="0"/>
                <a:cs typeface="Times New Roman" panose="02020603050405020304" pitchFamily="18" charset="0"/>
              </a:rPr>
              <a:t>：</a:t>
            </a:r>
            <a:r>
              <a:rPr kumimoji="1" lang="zh-CN" altLang="en-US" sz="3200" b="1" dirty="0" smtClean="0">
                <a:latin typeface="Times New Roman" panose="02020603050405020304" pitchFamily="18" charset="0"/>
                <a:cs typeface="Times New Roman" panose="02020603050405020304" pitchFamily="18" charset="0"/>
              </a:rPr>
              <a:t>线上</a:t>
            </a:r>
            <a:endParaRPr kumimoji="1" lang="en-US" altLang="zh-CN" sz="3200" b="1" dirty="0">
              <a:latin typeface="Times New Roman" panose="02020603050405020304" pitchFamily="18" charset="0"/>
              <a:cs typeface="Times New Roman" panose="02020603050405020304" pitchFamily="18" charset="0"/>
            </a:endParaRPr>
          </a:p>
        </p:txBody>
      </p:sp>
      <p:sp>
        <p:nvSpPr>
          <p:cNvPr id="8195" name="TextBox 1"/>
          <p:cNvSpPr txBox="1">
            <a:spLocks noChangeArrowheads="1"/>
          </p:cNvSpPr>
          <p:nvPr/>
        </p:nvSpPr>
        <p:spPr bwMode="auto">
          <a:xfrm>
            <a:off x="2309813" y="692150"/>
            <a:ext cx="4895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a:solidFill>
                  <a:srgbClr val="FF0000"/>
                </a:solidFill>
              </a:rPr>
              <a:t>课程设计时间地点</a:t>
            </a:r>
            <a:endParaRPr lang="en-US" altLang="zh-CN" sz="4000" b="1">
              <a:solidFill>
                <a:srgbClr val="FF0000"/>
              </a:solidFill>
            </a:endParaRPr>
          </a:p>
        </p:txBody>
      </p:sp>
      <p:sp>
        <p:nvSpPr>
          <p:cNvPr id="8196" name="TextBox 1"/>
          <p:cNvSpPr txBox="1">
            <a:spLocks noChangeArrowheads="1"/>
          </p:cNvSpPr>
          <p:nvPr/>
        </p:nvSpPr>
        <p:spPr bwMode="auto">
          <a:xfrm>
            <a:off x="1987550" y="3495675"/>
            <a:ext cx="5680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dirty="0">
                <a:solidFill>
                  <a:srgbClr val="FF0000"/>
                </a:solidFill>
              </a:rPr>
              <a:t>课程设计成绩评定方法</a:t>
            </a:r>
            <a:endParaRPr lang="en-US" altLang="zh-CN" sz="4000" b="1" dirty="0">
              <a:solidFill>
                <a:srgbClr val="FF0000"/>
              </a:solidFill>
            </a:endParaRPr>
          </a:p>
        </p:txBody>
      </p:sp>
      <p:sp>
        <p:nvSpPr>
          <p:cNvPr id="8197" name="矩形 1"/>
          <p:cNvSpPr>
            <a:spLocks noChangeArrowheads="1"/>
          </p:cNvSpPr>
          <p:nvPr/>
        </p:nvSpPr>
        <p:spPr bwMode="auto">
          <a:xfrm>
            <a:off x="508000" y="4652963"/>
            <a:ext cx="84232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3000" b="1" dirty="0">
                <a:solidFill>
                  <a:srgbClr val="0000FF"/>
                </a:solidFill>
                <a:latin typeface="Times New Roman" panose="02020603050405020304" pitchFamily="18" charset="0"/>
                <a:cs typeface="Times New Roman" panose="02020603050405020304" pitchFamily="18" charset="0"/>
              </a:rPr>
              <a:t>总体成绩</a:t>
            </a:r>
            <a:r>
              <a:rPr kumimoji="1" lang="en-US" altLang="zh-CN" sz="3000" b="1" dirty="0">
                <a:solidFill>
                  <a:srgbClr val="0000FF"/>
                </a:solidFill>
                <a:latin typeface="Times New Roman" panose="02020603050405020304" pitchFamily="18" charset="0"/>
                <a:cs typeface="Times New Roman" panose="02020603050405020304" pitchFamily="18" charset="0"/>
              </a:rPr>
              <a:t>=</a:t>
            </a:r>
            <a:r>
              <a:rPr kumimoji="1" lang="zh-CN" altLang="en-US" sz="3000" b="1" dirty="0">
                <a:solidFill>
                  <a:srgbClr val="0000FF"/>
                </a:solidFill>
                <a:latin typeface="Times New Roman" panose="02020603050405020304" pitchFamily="18" charset="0"/>
                <a:cs typeface="Times New Roman" panose="02020603050405020304" pitchFamily="18" charset="0"/>
              </a:rPr>
              <a:t>实验验收成绩*</a:t>
            </a:r>
            <a:r>
              <a:rPr kumimoji="1" lang="en-US" altLang="zh-CN" sz="3000" b="1" dirty="0">
                <a:solidFill>
                  <a:srgbClr val="0000FF"/>
                </a:solidFill>
                <a:latin typeface="Times New Roman" panose="02020603050405020304" pitchFamily="18" charset="0"/>
                <a:cs typeface="Times New Roman" panose="02020603050405020304" pitchFamily="18" charset="0"/>
              </a:rPr>
              <a:t>50%+</a:t>
            </a:r>
            <a:r>
              <a:rPr kumimoji="1" lang="zh-CN" altLang="en-US" sz="3000" b="1" dirty="0">
                <a:solidFill>
                  <a:srgbClr val="0000FF"/>
                </a:solidFill>
                <a:latin typeface="Times New Roman" panose="02020603050405020304" pitchFamily="18" charset="0"/>
                <a:cs typeface="Times New Roman" panose="02020603050405020304" pitchFamily="18" charset="0"/>
              </a:rPr>
              <a:t>平时成绩*</a:t>
            </a:r>
            <a:r>
              <a:rPr kumimoji="1" lang="en-US" altLang="zh-CN" sz="3000" b="1" dirty="0">
                <a:solidFill>
                  <a:srgbClr val="0000FF"/>
                </a:solidFill>
                <a:latin typeface="Times New Roman" panose="02020603050405020304" pitchFamily="18" charset="0"/>
                <a:cs typeface="Times New Roman" panose="02020603050405020304" pitchFamily="18" charset="0"/>
              </a:rPr>
              <a:t>30%+  </a:t>
            </a:r>
          </a:p>
          <a:p>
            <a:pPr eaLnBrk="1" hangingPunct="1">
              <a:lnSpc>
                <a:spcPct val="125000"/>
              </a:lnSpc>
            </a:pPr>
            <a:r>
              <a:rPr kumimoji="1" lang="en-US" altLang="zh-CN" sz="3000" b="1" dirty="0">
                <a:solidFill>
                  <a:srgbClr val="0000FF"/>
                </a:solidFill>
                <a:latin typeface="Times New Roman" panose="02020603050405020304" pitchFamily="18" charset="0"/>
                <a:cs typeface="Times New Roman" panose="02020603050405020304" pitchFamily="18" charset="0"/>
              </a:rPr>
              <a:t>                   </a:t>
            </a:r>
            <a:r>
              <a:rPr kumimoji="1" lang="zh-CN" altLang="en-US" sz="3000" b="1" dirty="0">
                <a:solidFill>
                  <a:srgbClr val="0000FF"/>
                </a:solidFill>
                <a:latin typeface="Times New Roman" panose="02020603050405020304" pitchFamily="18" charset="0"/>
                <a:cs typeface="Times New Roman" panose="02020603050405020304" pitchFamily="18" charset="0"/>
              </a:rPr>
              <a:t>实验报告成绩*</a:t>
            </a:r>
            <a:r>
              <a:rPr kumimoji="1" lang="en-US" altLang="zh-CN" sz="3000" b="1" dirty="0">
                <a:solidFill>
                  <a:srgbClr val="0000FF"/>
                </a:solidFill>
                <a:latin typeface="Times New Roman" panose="02020603050405020304" pitchFamily="18" charset="0"/>
                <a:cs typeface="Times New Roman" panose="02020603050405020304" pitchFamily="18" charset="0"/>
              </a:rPr>
              <a:t>20%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539552" y="1700808"/>
            <a:ext cx="803771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3200" b="1" dirty="0">
                <a:latin typeface="Times New Roman" panose="02020603050405020304" pitchFamily="18" charset="0"/>
                <a:cs typeface="Times New Roman" panose="02020603050405020304" pitchFamily="18" charset="0"/>
              </a:rPr>
              <a:t>1</a:t>
            </a:r>
            <a:r>
              <a:rPr kumimoji="1" lang="zh-CN" altLang="en-US" sz="3200" b="1" dirty="0">
                <a:latin typeface="Times New Roman" panose="02020603050405020304" pitchFamily="18" charset="0"/>
                <a:cs typeface="Times New Roman" panose="02020603050405020304" pitchFamily="18" charset="0"/>
              </a:rPr>
              <a:t>、每</a:t>
            </a:r>
            <a:r>
              <a:rPr kumimoji="1" lang="en-US" altLang="zh-CN" sz="3200" b="1" dirty="0">
                <a:latin typeface="Times New Roman" panose="02020603050405020304" pitchFamily="18" charset="0"/>
                <a:cs typeface="Times New Roman" panose="02020603050405020304" pitchFamily="18" charset="0"/>
              </a:rPr>
              <a:t>4~6</a:t>
            </a:r>
            <a:r>
              <a:rPr kumimoji="1" lang="zh-CN" altLang="en-US" sz="3200" b="1" dirty="0">
                <a:latin typeface="Times New Roman" panose="02020603050405020304" pitchFamily="18" charset="0"/>
                <a:cs typeface="Times New Roman" panose="02020603050405020304" pitchFamily="18" charset="0"/>
              </a:rPr>
              <a:t>人一组（自由组合），每组确定一个组长；组长合理安排好组中每个成员的工作量。</a:t>
            </a:r>
            <a:endParaRPr kumimoji="1" lang="en-US" altLang="zh-CN" sz="3200" b="1" dirty="0">
              <a:latin typeface="Times New Roman" panose="02020603050405020304" pitchFamily="18" charset="0"/>
              <a:cs typeface="Times New Roman" panose="02020603050405020304" pitchFamily="18" charset="0"/>
            </a:endParaRPr>
          </a:p>
          <a:p>
            <a:pPr eaLnBrk="1" hangingPunct="1">
              <a:lnSpc>
                <a:spcPct val="125000"/>
              </a:lnSpc>
            </a:pPr>
            <a:r>
              <a:rPr kumimoji="1" lang="en-US" altLang="zh-CN" sz="3200" b="1" dirty="0">
                <a:latin typeface="Times New Roman" panose="02020603050405020304" pitchFamily="18" charset="0"/>
                <a:cs typeface="Times New Roman" panose="02020603050405020304" pitchFamily="18" charset="0"/>
              </a:rPr>
              <a:t>2</a:t>
            </a:r>
            <a:r>
              <a:rPr kumimoji="1" lang="zh-CN" altLang="en-US" sz="3200" b="1" dirty="0" smtClean="0">
                <a:latin typeface="Times New Roman" panose="02020603050405020304" pitchFamily="18" charset="0"/>
                <a:cs typeface="Times New Roman" panose="02020603050405020304" pitchFamily="18" charset="0"/>
              </a:rPr>
              <a:t>、</a:t>
            </a:r>
            <a:r>
              <a:rPr kumimoji="1" lang="en-US" altLang="zh-CN" sz="3200" b="1" dirty="0">
                <a:latin typeface="Times New Roman" panose="02020603050405020304" pitchFamily="18" charset="0"/>
                <a:cs typeface="Times New Roman" panose="02020603050405020304" pitchFamily="18" charset="0"/>
              </a:rPr>
              <a:t>1</a:t>
            </a:r>
            <a:r>
              <a:rPr kumimoji="1" lang="zh-CN" altLang="en-US" sz="3200" b="1" dirty="0" smtClean="0">
                <a:latin typeface="Times New Roman" panose="02020603050405020304" pitchFamily="18" charset="0"/>
                <a:cs typeface="Times New Roman" panose="02020603050405020304" pitchFamily="18" charset="0"/>
              </a:rPr>
              <a:t>月</a:t>
            </a:r>
            <a:r>
              <a:rPr kumimoji="1" lang="en-US" altLang="zh-CN" sz="3200" b="1" dirty="0" smtClean="0">
                <a:latin typeface="Times New Roman" panose="02020603050405020304" pitchFamily="18" charset="0"/>
                <a:cs typeface="Times New Roman" panose="02020603050405020304" pitchFamily="18" charset="0"/>
              </a:rPr>
              <a:t>3</a:t>
            </a:r>
            <a:r>
              <a:rPr kumimoji="1" lang="zh-CN" altLang="en-US" sz="3200" b="1" dirty="0" smtClean="0">
                <a:latin typeface="Times New Roman" panose="02020603050405020304" pitchFamily="18" charset="0"/>
                <a:cs typeface="Times New Roman" panose="02020603050405020304" pitchFamily="18" charset="0"/>
              </a:rPr>
              <a:t>日周二中午</a:t>
            </a:r>
            <a:r>
              <a:rPr kumimoji="1" lang="en-US" altLang="zh-CN" sz="3200" b="1" dirty="0">
                <a:latin typeface="Times New Roman" panose="02020603050405020304" pitchFamily="18" charset="0"/>
                <a:cs typeface="Times New Roman" panose="02020603050405020304" pitchFamily="18" charset="0"/>
              </a:rPr>
              <a:t>1</a:t>
            </a:r>
            <a:r>
              <a:rPr kumimoji="1" lang="zh-CN" altLang="en-US" sz="3200" b="1" dirty="0">
                <a:latin typeface="Times New Roman" panose="02020603050405020304" pitchFamily="18" charset="0"/>
                <a:cs typeface="Times New Roman" panose="02020603050405020304" pitchFamily="18" charset="0"/>
              </a:rPr>
              <a:t>点之前请各班长把分组</a:t>
            </a:r>
            <a:r>
              <a:rPr kumimoji="1" lang="zh-CN" altLang="en-US" sz="3200" b="1" dirty="0" smtClean="0">
                <a:latin typeface="Times New Roman" panose="02020603050405020304" pitchFamily="18" charset="0"/>
                <a:cs typeface="Times New Roman" panose="02020603050405020304" pitchFamily="18" charset="0"/>
              </a:rPr>
              <a:t>名单</a:t>
            </a:r>
            <a:r>
              <a:rPr kumimoji="1" lang="en-US" altLang="zh-CN" sz="3200" b="1" dirty="0" smtClean="0">
                <a:latin typeface="Times New Roman" panose="02020603050405020304" pitchFamily="18" charset="0"/>
                <a:cs typeface="Times New Roman" panose="02020603050405020304" pitchFamily="18" charset="0"/>
              </a:rPr>
              <a:t>(</a:t>
            </a:r>
            <a:r>
              <a:rPr kumimoji="1" lang="zh-CN" altLang="en-US" sz="3200" b="1" dirty="0">
                <a:latin typeface="Times New Roman" panose="02020603050405020304" pitchFamily="18" charset="0"/>
                <a:cs typeface="Times New Roman" panose="02020603050405020304" pitchFamily="18" charset="0"/>
              </a:rPr>
              <a:t>按照附件中模板</a:t>
            </a:r>
            <a:r>
              <a:rPr kumimoji="1" lang="en-US" altLang="zh-CN" sz="3200" b="1" dirty="0" smtClean="0">
                <a:latin typeface="Times New Roman" panose="02020603050405020304" pitchFamily="18" charset="0"/>
                <a:cs typeface="Times New Roman" panose="02020603050405020304" pitchFamily="18" charset="0"/>
              </a:rPr>
              <a:t>)</a:t>
            </a:r>
            <a:r>
              <a:rPr kumimoji="1" lang="zh-CN" altLang="en-US" sz="3200" b="1" dirty="0" smtClean="0">
                <a:latin typeface="Times New Roman" panose="02020603050405020304" pitchFamily="18" charset="0"/>
                <a:cs typeface="Times New Roman" panose="02020603050405020304" pitchFamily="18" charset="0"/>
              </a:rPr>
              <a:t> 发给</a:t>
            </a:r>
            <a:r>
              <a:rPr kumimoji="1" lang="zh-CN" altLang="en-US" sz="3200" b="1" dirty="0" smtClean="0">
                <a:latin typeface="Times New Roman" panose="02020603050405020304" pitchFamily="18" charset="0"/>
                <a:cs typeface="Times New Roman" panose="02020603050405020304" pitchFamily="18" charset="0"/>
              </a:rPr>
              <a:t>我。</a:t>
            </a:r>
            <a:endParaRPr kumimoji="1" lang="en-US" altLang="zh-CN" sz="3200" b="1" dirty="0">
              <a:latin typeface="Times New Roman" panose="02020603050405020304" pitchFamily="18" charset="0"/>
              <a:cs typeface="Times New Roman" panose="02020603050405020304" pitchFamily="18" charset="0"/>
            </a:endParaRPr>
          </a:p>
        </p:txBody>
      </p:sp>
      <p:sp>
        <p:nvSpPr>
          <p:cNvPr id="9219" name="TextBox 1"/>
          <p:cNvSpPr txBox="1">
            <a:spLocks noChangeArrowheads="1"/>
          </p:cNvSpPr>
          <p:nvPr/>
        </p:nvSpPr>
        <p:spPr bwMode="auto">
          <a:xfrm>
            <a:off x="1035050" y="530225"/>
            <a:ext cx="7127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0000"/>
                </a:solidFill>
              </a:rPr>
              <a:t>课程设计分组</a:t>
            </a:r>
            <a:endParaRPr lang="en-US" altLang="zh-CN" sz="4000" b="1">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51520" y="1484784"/>
            <a:ext cx="8345686"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800" b="1" dirty="0" smtClean="0">
                <a:latin typeface="Times New Roman" panose="02020603050405020304" pitchFamily="18" charset="0"/>
                <a:cs typeface="Times New Roman" panose="02020603050405020304" pitchFamily="18" charset="0"/>
              </a:rPr>
              <a:t>☆</a:t>
            </a:r>
            <a:r>
              <a:rPr kumimoji="1" lang="en-US" altLang="zh-CN" sz="2800" b="1" dirty="0" smtClean="0">
                <a:latin typeface="Times New Roman" panose="02020603050405020304" pitchFamily="18" charset="0"/>
                <a:cs typeface="Times New Roman" panose="02020603050405020304" pitchFamily="18" charset="0"/>
              </a:rPr>
              <a:t>1</a:t>
            </a:r>
            <a:r>
              <a:rPr kumimoji="1" lang="zh-CN" altLang="en-US" sz="2800" b="1" dirty="0" smtClean="0">
                <a:latin typeface="Times New Roman" panose="02020603050405020304" pitchFamily="18" charset="0"/>
                <a:cs typeface="Times New Roman" panose="02020603050405020304" pitchFamily="18" charset="0"/>
              </a:rPr>
              <a:t>、学习数据库管理系统的内部原理和运行机制，分析如何设计一个满足特定需求的</a:t>
            </a:r>
            <a:r>
              <a:rPr kumimoji="1" lang="en-US" altLang="zh-CN" sz="2800" b="1" dirty="0" smtClean="0">
                <a:latin typeface="Times New Roman" panose="02020603050405020304" pitchFamily="18" charset="0"/>
                <a:cs typeface="Times New Roman" panose="02020603050405020304" pitchFamily="18" charset="0"/>
              </a:rPr>
              <a:t>DBMS</a:t>
            </a:r>
            <a:r>
              <a:rPr kumimoji="1" lang="zh-CN" altLang="en-US" sz="2800" b="1" dirty="0" smtClean="0">
                <a:latin typeface="Times New Roman" panose="02020603050405020304" pitchFamily="18" charset="0"/>
                <a:cs typeface="Times New Roman" panose="02020603050405020304" pitchFamily="18" charset="0"/>
              </a:rPr>
              <a:t>系统，完成需求分析文档。</a:t>
            </a:r>
          </a:p>
          <a:p>
            <a:pPr eaLnBrk="1" hangingPunct="1">
              <a:lnSpc>
                <a:spcPct val="125000"/>
              </a:lnSpc>
            </a:pPr>
            <a:r>
              <a:rPr kumimoji="1" lang="zh-CN" altLang="en-US" sz="2800" b="1" dirty="0" smtClean="0">
                <a:latin typeface="Times New Roman" panose="02020603050405020304" pitchFamily="18" charset="0"/>
                <a:cs typeface="Times New Roman" panose="02020603050405020304" pitchFamily="18" charset="0"/>
              </a:rPr>
              <a:t>☆</a:t>
            </a:r>
            <a:r>
              <a:rPr kumimoji="1" lang="en-US" altLang="zh-CN" sz="2800" b="1" dirty="0" smtClean="0">
                <a:latin typeface="Times New Roman" panose="02020603050405020304" pitchFamily="18" charset="0"/>
                <a:cs typeface="Times New Roman" panose="02020603050405020304" pitchFamily="18" charset="0"/>
              </a:rPr>
              <a:t>2</a:t>
            </a:r>
            <a:r>
              <a:rPr kumimoji="1" lang="zh-CN" altLang="en-US" sz="2800" b="1" dirty="0" smtClean="0">
                <a:latin typeface="Times New Roman" panose="02020603050405020304" pitchFamily="18" charset="0"/>
                <a:cs typeface="Times New Roman" panose="02020603050405020304" pitchFamily="18" charset="0"/>
              </a:rPr>
              <a:t>、对系统中将要采用的数据结构和算法以及程序设计语言进行研究和比对，选用合适的方法解决系统的核心问题，并给出总体设计和详细设计的思路，完成系统设计文档。</a:t>
            </a:r>
          </a:p>
          <a:p>
            <a:pPr eaLnBrk="1" hangingPunct="1">
              <a:lnSpc>
                <a:spcPct val="125000"/>
              </a:lnSpc>
            </a:pPr>
            <a:r>
              <a:rPr kumimoji="1" lang="zh-CN" altLang="en-US" sz="2800" b="1" dirty="0" smtClean="0">
                <a:latin typeface="Times New Roman" panose="02020603050405020304" pitchFamily="18" charset="0"/>
                <a:cs typeface="Times New Roman" panose="02020603050405020304" pitchFamily="18" charset="0"/>
              </a:rPr>
              <a:t>☆</a:t>
            </a:r>
            <a:r>
              <a:rPr kumimoji="1" lang="en-US" altLang="zh-CN" sz="2800" b="1" dirty="0" smtClean="0">
                <a:latin typeface="Times New Roman" panose="02020603050405020304" pitchFamily="18" charset="0"/>
                <a:cs typeface="Times New Roman" panose="02020603050405020304" pitchFamily="18" charset="0"/>
              </a:rPr>
              <a:t>3</a:t>
            </a:r>
            <a:r>
              <a:rPr kumimoji="1" lang="zh-CN" altLang="en-US" sz="2800" b="1" dirty="0" smtClean="0">
                <a:latin typeface="Times New Roman" panose="02020603050405020304" pitchFamily="18" charset="0"/>
                <a:cs typeface="Times New Roman" panose="02020603050405020304" pitchFamily="18" charset="0"/>
              </a:rPr>
              <a:t>、选用特定的编程语言和编程环境，构建和调试系统。</a:t>
            </a:r>
          </a:p>
        </p:txBody>
      </p:sp>
      <p:sp>
        <p:nvSpPr>
          <p:cNvPr id="10243" name="TextBox 1"/>
          <p:cNvSpPr txBox="1">
            <a:spLocks noChangeArrowheads="1"/>
          </p:cNvSpPr>
          <p:nvPr/>
        </p:nvSpPr>
        <p:spPr bwMode="auto">
          <a:xfrm>
            <a:off x="1012825" y="533400"/>
            <a:ext cx="7127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0000"/>
                </a:solidFill>
              </a:rPr>
              <a:t>课程设计要求</a:t>
            </a:r>
            <a:endParaRPr lang="en-US" altLang="zh-CN" sz="4000" b="1">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251520" y="1772816"/>
            <a:ext cx="834568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14350" indent="-5143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800" b="1" dirty="0" smtClean="0">
                <a:latin typeface="Times New Roman" panose="02020603050405020304" pitchFamily="18" charset="0"/>
                <a:cs typeface="Times New Roman" panose="02020603050405020304" pitchFamily="18" charset="0"/>
              </a:rPr>
              <a:t>☆</a:t>
            </a:r>
            <a:r>
              <a:rPr kumimoji="1" lang="en-US" altLang="zh-CN" sz="2800" b="1" dirty="0" smtClean="0">
                <a:latin typeface="Times New Roman" panose="02020603050405020304" pitchFamily="18" charset="0"/>
                <a:cs typeface="Times New Roman" panose="02020603050405020304" pitchFamily="18" charset="0"/>
              </a:rPr>
              <a:t>4</a:t>
            </a:r>
            <a:r>
              <a:rPr kumimoji="1" lang="zh-CN" altLang="en-US" sz="2800" b="1" dirty="0" smtClean="0">
                <a:latin typeface="Times New Roman" panose="02020603050405020304" pitchFamily="18" charset="0"/>
                <a:cs typeface="Times New Roman" panose="02020603050405020304" pitchFamily="18" charset="0"/>
              </a:rPr>
              <a:t>、完善和测试系统，并能够分析其优势和局限性，在此基础上进行不断改进，完成系统测试文档。</a:t>
            </a:r>
          </a:p>
          <a:p>
            <a:pPr eaLnBrk="1" hangingPunct="1">
              <a:lnSpc>
                <a:spcPct val="125000"/>
              </a:lnSpc>
            </a:pPr>
            <a:r>
              <a:rPr kumimoji="1" lang="zh-CN" altLang="en-US" sz="2800" b="1" dirty="0" smtClean="0">
                <a:latin typeface="Times New Roman" panose="02020603050405020304" pitchFamily="18" charset="0"/>
                <a:cs typeface="Times New Roman" panose="02020603050405020304" pitchFamily="18" charset="0"/>
              </a:rPr>
              <a:t>☆</a:t>
            </a:r>
            <a:r>
              <a:rPr kumimoji="1" lang="en-US" altLang="zh-CN" sz="2800" b="1" dirty="0" smtClean="0">
                <a:latin typeface="Times New Roman" panose="02020603050405020304" pitchFamily="18" charset="0"/>
                <a:cs typeface="Times New Roman" panose="02020603050405020304" pitchFamily="18" charset="0"/>
              </a:rPr>
              <a:t>5</a:t>
            </a:r>
            <a:r>
              <a:rPr kumimoji="1" lang="zh-CN" altLang="en-US" sz="2800" b="1" dirty="0" smtClean="0">
                <a:latin typeface="Times New Roman" panose="02020603050405020304" pitchFamily="18" charset="0"/>
                <a:cs typeface="Times New Roman" panose="02020603050405020304" pitchFamily="18" charset="0"/>
              </a:rPr>
              <a:t>、学生合作完成一个系统，合理分工，相互协作，项目组长负责组织和协调团队成员，形成团队良好的合作和开发氛围。</a:t>
            </a:r>
            <a:endParaRPr kumimoji="1" lang="en-US" altLang="zh-CN" sz="2800" b="1" dirty="0" smtClean="0">
              <a:latin typeface="Times New Roman" panose="02020603050405020304" pitchFamily="18" charset="0"/>
              <a:cs typeface="Times New Roman" panose="02020603050405020304" pitchFamily="18" charset="0"/>
            </a:endParaRPr>
          </a:p>
          <a:p>
            <a:pPr eaLnBrk="1" hangingPunct="1">
              <a:lnSpc>
                <a:spcPct val="125000"/>
              </a:lnSpc>
            </a:pPr>
            <a:r>
              <a:rPr kumimoji="1" lang="zh-CN" altLang="en-US" sz="2800" b="1" dirty="0" smtClean="0">
                <a:latin typeface="Times New Roman" panose="02020603050405020304" pitchFamily="18" charset="0"/>
                <a:cs typeface="Times New Roman" panose="02020603050405020304" pitchFamily="18" charset="0"/>
              </a:rPr>
              <a:t>☆ </a:t>
            </a:r>
            <a:r>
              <a:rPr kumimoji="1" lang="en-US" altLang="zh-CN" sz="2800" b="1" dirty="0" smtClean="0">
                <a:latin typeface="Times New Roman" panose="02020603050405020304" pitchFamily="18" charset="0"/>
                <a:cs typeface="Times New Roman" panose="02020603050405020304" pitchFamily="18" charset="0"/>
              </a:rPr>
              <a:t>6</a:t>
            </a:r>
            <a:r>
              <a:rPr kumimoji="1" lang="zh-CN" altLang="en-US" sz="2800" b="1" dirty="0" smtClean="0">
                <a:latin typeface="Times New Roman" panose="02020603050405020304" pitchFamily="18" charset="0"/>
                <a:cs typeface="Times New Roman" panose="02020603050405020304" pitchFamily="18" charset="0"/>
              </a:rPr>
              <a:t>、整理形成完整的实验报告，</a:t>
            </a:r>
            <a:r>
              <a:rPr kumimoji="1" lang="zh-CN" altLang="zh-CN" sz="2800" b="1" dirty="0" smtClean="0">
                <a:latin typeface="Times New Roman" panose="02020603050405020304" pitchFamily="18" charset="0"/>
                <a:cs typeface="Times New Roman" panose="02020603050405020304" pitchFamily="18" charset="0"/>
              </a:rPr>
              <a:t>课程设计报告和源代码严禁抄袭，报告要严格遵照</a:t>
            </a:r>
            <a:r>
              <a:rPr kumimoji="1" lang="en-US" altLang="zh-CN" sz="2800" b="1" dirty="0" smtClean="0">
                <a:latin typeface="Times New Roman" panose="02020603050405020304" pitchFamily="18" charset="0"/>
                <a:cs typeface="Times New Roman" panose="02020603050405020304" pitchFamily="18" charset="0"/>
              </a:rPr>
              <a:t>“</a:t>
            </a:r>
            <a:r>
              <a:rPr kumimoji="1" lang="zh-CN" altLang="en-US" sz="2800" b="1" dirty="0" smtClean="0">
                <a:latin typeface="Times New Roman" panose="02020603050405020304" pitchFamily="18" charset="0"/>
                <a:cs typeface="Times New Roman" panose="02020603050405020304" pitchFamily="18" charset="0"/>
              </a:rPr>
              <a:t>数据库原理课程设计实验报告格式</a:t>
            </a:r>
            <a:r>
              <a:rPr kumimoji="1" lang="en-US" altLang="zh-CN" sz="2800" b="1" dirty="0" smtClean="0">
                <a:latin typeface="Times New Roman" panose="02020603050405020304" pitchFamily="18" charset="0"/>
                <a:cs typeface="Times New Roman" panose="02020603050405020304" pitchFamily="18" charset="0"/>
              </a:rPr>
              <a:t>”</a:t>
            </a:r>
            <a:r>
              <a:rPr kumimoji="1" lang="zh-CN" altLang="zh-CN" sz="2800" b="1" dirty="0" smtClean="0">
                <a:latin typeface="Times New Roman" panose="02020603050405020304" pitchFamily="18" charset="0"/>
                <a:cs typeface="Times New Roman" panose="02020603050405020304" pitchFamily="18" charset="0"/>
              </a:rPr>
              <a:t>的要求来撰写</a:t>
            </a:r>
            <a:r>
              <a:rPr kumimoji="1" lang="zh-CN" altLang="en-US" sz="2800" b="1" dirty="0" smtClean="0">
                <a:latin typeface="Times New Roman" panose="02020603050405020304" pitchFamily="18" charset="0"/>
                <a:cs typeface="Times New Roman" panose="02020603050405020304" pitchFamily="18" charset="0"/>
              </a:rPr>
              <a:t>。</a:t>
            </a:r>
          </a:p>
        </p:txBody>
      </p:sp>
      <p:sp>
        <p:nvSpPr>
          <p:cNvPr id="10243" name="TextBox 1"/>
          <p:cNvSpPr txBox="1">
            <a:spLocks noChangeArrowheads="1"/>
          </p:cNvSpPr>
          <p:nvPr/>
        </p:nvSpPr>
        <p:spPr bwMode="auto">
          <a:xfrm>
            <a:off x="1043608" y="764704"/>
            <a:ext cx="7127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dirty="0">
                <a:solidFill>
                  <a:srgbClr val="FF0000"/>
                </a:solidFill>
              </a:rPr>
              <a:t>课程设计要求</a:t>
            </a:r>
            <a:endParaRPr lang="en-US" altLang="zh-CN" sz="4000" b="1" dirty="0">
              <a:solidFill>
                <a:srgbClr val="FF0000"/>
              </a:solidFill>
            </a:endParaRPr>
          </a:p>
        </p:txBody>
      </p:sp>
    </p:spTree>
    <p:extLst>
      <p:ext uri="{BB962C8B-B14F-4D97-AF65-F5344CB8AC3E}">
        <p14:creationId xmlns:p14="http://schemas.microsoft.com/office/powerpoint/2010/main" val="2577955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179512" y="1412776"/>
            <a:ext cx="8609842"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400" b="1" dirty="0">
                <a:latin typeface="Times New Roman" panose="02020603050405020304" pitchFamily="18" charset="0"/>
                <a:cs typeface="Times New Roman" panose="02020603050405020304" pitchFamily="18" charset="0"/>
              </a:rPr>
              <a:t>课程设计平时集中和检查</a:t>
            </a:r>
            <a:r>
              <a:rPr kumimoji="1" lang="zh-CN" altLang="en-US" sz="2400" b="1" dirty="0" smtClean="0">
                <a:latin typeface="Times New Roman" panose="02020603050405020304" pitchFamily="18" charset="0"/>
                <a:cs typeface="Times New Roman" panose="02020603050405020304" pitchFamily="18" charset="0"/>
              </a:rPr>
              <a:t>分</a:t>
            </a:r>
            <a:r>
              <a:rPr kumimoji="1" lang="en-US" altLang="zh-CN" sz="2400" b="1" dirty="0" smtClean="0">
                <a:latin typeface="Times New Roman" panose="02020603050405020304" pitchFamily="18" charset="0"/>
                <a:cs typeface="Times New Roman" panose="02020603050405020304" pitchFamily="18" charset="0"/>
              </a:rPr>
              <a:t>3</a:t>
            </a:r>
            <a:r>
              <a:rPr kumimoji="1" lang="zh-CN" altLang="en-US" sz="2400" b="1" dirty="0" smtClean="0">
                <a:latin typeface="Times New Roman" panose="02020603050405020304" pitchFamily="18" charset="0"/>
                <a:cs typeface="Times New Roman" panose="02020603050405020304" pitchFamily="18" charset="0"/>
              </a:rPr>
              <a:t>次</a:t>
            </a:r>
            <a:r>
              <a:rPr kumimoji="1" lang="zh-CN" altLang="en-US" sz="2400" b="1" dirty="0">
                <a:latin typeface="Times New Roman" panose="02020603050405020304" pitchFamily="18" charset="0"/>
                <a:cs typeface="Times New Roman" panose="02020603050405020304" pitchFamily="18" charset="0"/>
              </a:rPr>
              <a:t>进行，时间如下：</a:t>
            </a:r>
            <a:endParaRPr kumimoji="1" lang="en-US" altLang="zh-CN" sz="2400" b="1" dirty="0">
              <a:latin typeface="Times New Roman" panose="02020603050405020304" pitchFamily="18" charset="0"/>
              <a:cs typeface="Times New Roman" panose="02020603050405020304" pitchFamily="18" charset="0"/>
            </a:endParaRPr>
          </a:p>
          <a:p>
            <a:pPr eaLnBrk="1" hangingPunct="1">
              <a:lnSpc>
                <a:spcPct val="120000"/>
              </a:lnSpc>
            </a:pP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smtClean="0">
                <a:latin typeface="Times New Roman" panose="02020603050405020304" pitchFamily="18" charset="0"/>
                <a:cs typeface="Times New Roman" panose="02020603050405020304" pitchFamily="18" charset="0"/>
              </a:rPr>
              <a:t>、</a:t>
            </a:r>
            <a:r>
              <a:rPr kumimoji="1" lang="en-US" altLang="zh-CN" sz="2400" b="1" dirty="0" smtClean="0">
                <a:latin typeface="Times New Roman" panose="02020603050405020304" pitchFamily="18" charset="0"/>
                <a:cs typeface="Times New Roman" panose="02020603050405020304" pitchFamily="18" charset="0"/>
              </a:rPr>
              <a:t>1</a:t>
            </a:r>
            <a:r>
              <a:rPr kumimoji="1" lang="zh-CN" altLang="en-US" sz="2400" b="1" dirty="0" smtClean="0">
                <a:latin typeface="Times New Roman" panose="02020603050405020304" pitchFamily="18" charset="0"/>
                <a:cs typeface="Times New Roman" panose="02020603050405020304" pitchFamily="18" charset="0"/>
              </a:rPr>
              <a:t>月</a:t>
            </a:r>
            <a:r>
              <a:rPr kumimoji="1" lang="en-US" altLang="zh-CN" sz="2400" b="1" dirty="0" smtClean="0">
                <a:latin typeface="Times New Roman" panose="02020603050405020304" pitchFamily="18" charset="0"/>
                <a:cs typeface="Times New Roman" panose="02020603050405020304" pitchFamily="18" charset="0"/>
              </a:rPr>
              <a:t>3</a:t>
            </a:r>
            <a:r>
              <a:rPr kumimoji="1" lang="zh-CN" altLang="en-US" sz="2400" b="1" dirty="0" smtClean="0">
                <a:latin typeface="Times New Roman" panose="02020603050405020304" pitchFamily="18" charset="0"/>
                <a:cs typeface="Times New Roman" panose="02020603050405020304" pitchFamily="18" charset="0"/>
              </a:rPr>
              <a:t>日周二上午</a:t>
            </a:r>
            <a:r>
              <a:rPr kumimoji="1" lang="en-US" altLang="zh-CN" sz="2400" b="1" dirty="0" smtClean="0">
                <a:latin typeface="Times New Roman" panose="02020603050405020304" pitchFamily="18" charset="0"/>
                <a:cs typeface="Times New Roman" panose="02020603050405020304" pitchFamily="18" charset="0"/>
              </a:rPr>
              <a:t>9</a:t>
            </a:r>
            <a:r>
              <a:rPr kumimoji="1" lang="zh-CN" altLang="en-US" sz="2400" b="1" dirty="0" smtClean="0">
                <a:latin typeface="Times New Roman" panose="02020603050405020304" pitchFamily="18" charset="0"/>
                <a:cs typeface="Times New Roman" panose="02020603050405020304" pitchFamily="18" charset="0"/>
              </a:rPr>
              <a:t>点</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dirty="0" smtClean="0">
                <a:latin typeface="Times New Roman" panose="02020603050405020304" pitchFamily="18" charset="0"/>
                <a:cs typeface="Times New Roman" panose="02020603050405020304" pitchFamily="18" charset="0"/>
              </a:rPr>
              <a:t>11</a:t>
            </a:r>
            <a:r>
              <a:rPr kumimoji="1" lang="zh-CN" altLang="en-US" sz="2400" b="1" dirty="0" smtClean="0">
                <a:latin typeface="Times New Roman" panose="02020603050405020304" pitchFamily="18" charset="0"/>
                <a:cs typeface="Times New Roman" panose="02020603050405020304" pitchFamily="18" charset="0"/>
              </a:rPr>
              <a:t>点</a:t>
            </a:r>
            <a:r>
              <a:rPr kumimoji="1" lang="zh-CN" altLang="en-US" sz="2400" b="1" dirty="0">
                <a:latin typeface="Times New Roman" panose="02020603050405020304" pitchFamily="18" charset="0"/>
                <a:cs typeface="Times New Roman" panose="02020603050405020304" pitchFamily="18" charset="0"/>
              </a:rPr>
              <a:t>，讲解课程设计内容，课程设计安排和分组、课题情况，回答问题。（腾讯会议 </a:t>
            </a:r>
            <a:r>
              <a:rPr kumimoji="1" lang="en-US" altLang="zh-CN" sz="2400" b="1" dirty="0">
                <a:latin typeface="Times New Roman" panose="02020603050405020304" pitchFamily="18" charset="0"/>
                <a:cs typeface="Times New Roman" panose="02020603050405020304" pitchFamily="18" charset="0"/>
              </a:rPr>
              <a:t>ID</a:t>
            </a:r>
            <a:r>
              <a:rPr kumimoji="1" lang="zh-CN" altLang="en-US" sz="2400" b="1" dirty="0" smtClean="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 688-4934-9530 </a:t>
            </a:r>
            <a:r>
              <a:rPr kumimoji="1" lang="zh-CN" altLang="en-US" sz="2400" b="1" dirty="0" smtClean="0">
                <a:latin typeface="Times New Roman" panose="02020603050405020304" pitchFamily="18" charset="0"/>
                <a:cs typeface="Times New Roman" panose="02020603050405020304" pitchFamily="18" charset="0"/>
              </a:rPr>
              <a:t>）</a:t>
            </a:r>
            <a:endParaRPr kumimoji="1" lang="en-US" altLang="zh-CN" sz="2400" b="1" dirty="0">
              <a:latin typeface="Times New Roman" panose="02020603050405020304" pitchFamily="18" charset="0"/>
              <a:cs typeface="Times New Roman" panose="02020603050405020304" pitchFamily="18" charset="0"/>
            </a:endParaRPr>
          </a:p>
          <a:p>
            <a:pPr eaLnBrk="1" hangingPunct="1">
              <a:lnSpc>
                <a:spcPct val="120000"/>
              </a:lnSpc>
            </a:pPr>
            <a:r>
              <a:rPr kumimoji="1" lang="en-US" altLang="zh-CN" sz="2400" b="1" dirty="0" smtClean="0">
                <a:latin typeface="Times New Roman" panose="02020603050405020304" pitchFamily="18" charset="0"/>
                <a:cs typeface="Times New Roman" panose="02020603050405020304" pitchFamily="18" charset="0"/>
              </a:rPr>
              <a:t>2</a:t>
            </a:r>
            <a:r>
              <a:rPr kumimoji="1" lang="zh-CN" altLang="en-US" sz="2400" b="1" dirty="0" smtClean="0">
                <a:latin typeface="Times New Roman" panose="02020603050405020304" pitchFamily="18" charset="0"/>
                <a:cs typeface="Times New Roman" panose="02020603050405020304" pitchFamily="18" charset="0"/>
              </a:rPr>
              <a:t>、</a:t>
            </a:r>
            <a:r>
              <a:rPr kumimoji="1" lang="en-US" altLang="zh-CN" sz="2400" b="1" dirty="0" smtClean="0">
                <a:latin typeface="Times New Roman" panose="02020603050405020304" pitchFamily="18" charset="0"/>
                <a:cs typeface="Times New Roman" panose="02020603050405020304" pitchFamily="18" charset="0"/>
              </a:rPr>
              <a:t>1</a:t>
            </a:r>
            <a:r>
              <a:rPr kumimoji="1" lang="zh-CN" altLang="en-US" sz="2400" b="1" dirty="0" smtClean="0">
                <a:latin typeface="Times New Roman" panose="02020603050405020304" pitchFamily="18" charset="0"/>
                <a:cs typeface="Times New Roman" panose="02020603050405020304" pitchFamily="18" charset="0"/>
              </a:rPr>
              <a:t>月</a:t>
            </a:r>
            <a:r>
              <a:rPr kumimoji="1" lang="en-US" altLang="zh-CN" sz="2400" b="1" dirty="0" smtClean="0">
                <a:latin typeface="Times New Roman" panose="02020603050405020304" pitchFamily="18" charset="0"/>
                <a:cs typeface="Times New Roman" panose="02020603050405020304" pitchFamily="18" charset="0"/>
              </a:rPr>
              <a:t>6</a:t>
            </a:r>
            <a:r>
              <a:rPr kumimoji="1" lang="zh-CN" altLang="en-US" sz="2400" b="1" dirty="0" smtClean="0">
                <a:latin typeface="Times New Roman" panose="02020603050405020304" pitchFamily="18" charset="0"/>
                <a:cs typeface="Times New Roman" panose="02020603050405020304" pitchFamily="18" charset="0"/>
              </a:rPr>
              <a:t>日周五下午</a:t>
            </a:r>
            <a:r>
              <a:rPr kumimoji="1" lang="en-US" altLang="zh-CN" sz="2400" b="1" dirty="0" smtClean="0">
                <a:latin typeface="Times New Roman" panose="02020603050405020304" pitchFamily="18" charset="0"/>
                <a:cs typeface="Times New Roman" panose="02020603050405020304" pitchFamily="18" charset="0"/>
              </a:rPr>
              <a:t>13</a:t>
            </a:r>
            <a:r>
              <a:rPr kumimoji="1" lang="zh-CN" altLang="en-US" sz="2400" b="1" dirty="0" smtClean="0">
                <a:latin typeface="Times New Roman" panose="02020603050405020304" pitchFamily="18" charset="0"/>
                <a:cs typeface="Times New Roman" panose="02020603050405020304" pitchFamily="18" charset="0"/>
              </a:rPr>
              <a:t>点</a:t>
            </a:r>
            <a:r>
              <a:rPr kumimoji="1" lang="en-US" altLang="zh-CN" sz="2400" b="1" dirty="0" smtClean="0">
                <a:latin typeface="Times New Roman" panose="02020603050405020304" pitchFamily="18" charset="0"/>
                <a:cs typeface="Times New Roman" panose="02020603050405020304" pitchFamily="18" charset="0"/>
              </a:rPr>
              <a:t>30-18</a:t>
            </a:r>
            <a:r>
              <a:rPr kumimoji="1" lang="zh-CN" altLang="en-US" sz="2400" b="1" dirty="0" smtClean="0">
                <a:latin typeface="Times New Roman" panose="02020603050405020304" pitchFamily="18" charset="0"/>
                <a:cs typeface="Times New Roman" panose="02020603050405020304" pitchFamily="18" charset="0"/>
              </a:rPr>
              <a:t>：</a:t>
            </a:r>
            <a:r>
              <a:rPr kumimoji="1" lang="en-US" altLang="zh-CN" sz="2400" b="1" dirty="0" smtClean="0">
                <a:latin typeface="Times New Roman" panose="02020603050405020304" pitchFamily="18" charset="0"/>
                <a:cs typeface="Times New Roman" panose="02020603050405020304" pitchFamily="18" charset="0"/>
              </a:rPr>
              <a:t>30</a:t>
            </a:r>
            <a:r>
              <a:rPr kumimoji="1" lang="zh-CN" altLang="en-US" sz="2400" b="1" dirty="0" smtClean="0">
                <a:latin typeface="Times New Roman" panose="02020603050405020304" pitchFamily="18" charset="0"/>
                <a:cs typeface="Times New Roman" panose="02020603050405020304" pitchFamily="18" charset="0"/>
              </a:rPr>
              <a:t>分，课程设计过程检查，各小组组长或组员汇报课题进展情况，每组</a:t>
            </a:r>
            <a:r>
              <a:rPr kumimoji="1" lang="en-US" altLang="zh-CN" sz="2400" b="1" dirty="0" smtClean="0">
                <a:latin typeface="Times New Roman" panose="02020603050405020304" pitchFamily="18" charset="0"/>
                <a:cs typeface="Times New Roman" panose="02020603050405020304" pitchFamily="18" charset="0"/>
              </a:rPr>
              <a:t>6</a:t>
            </a:r>
            <a:r>
              <a:rPr kumimoji="1" lang="zh-CN" altLang="en-US" sz="2400" b="1" dirty="0" smtClean="0">
                <a:latin typeface="Times New Roman" panose="02020603050405020304" pitchFamily="18" charset="0"/>
                <a:cs typeface="Times New Roman" panose="02020603050405020304" pitchFamily="18" charset="0"/>
              </a:rPr>
              <a:t>分钟左右，可以采用</a:t>
            </a:r>
            <a:r>
              <a:rPr kumimoji="1" lang="en-US" altLang="zh-CN" sz="2400" b="1" dirty="0" smtClean="0">
                <a:latin typeface="Times New Roman" panose="02020603050405020304" pitchFamily="18" charset="0"/>
                <a:cs typeface="Times New Roman" panose="02020603050405020304" pitchFamily="18" charset="0"/>
              </a:rPr>
              <a:t>WORD</a:t>
            </a:r>
            <a:r>
              <a:rPr kumimoji="1" lang="zh-CN" altLang="en-US" sz="2400" b="1" dirty="0" smtClean="0">
                <a:latin typeface="Times New Roman" panose="02020603050405020304" pitchFamily="18" charset="0"/>
                <a:cs typeface="Times New Roman" panose="02020603050405020304" pitchFamily="18" charset="0"/>
              </a:rPr>
              <a:t>文档、</a:t>
            </a:r>
            <a:r>
              <a:rPr kumimoji="1" lang="en-US" altLang="zh-CN" sz="2400" b="1" dirty="0" smtClean="0">
                <a:latin typeface="Times New Roman" panose="02020603050405020304" pitchFamily="18" charset="0"/>
                <a:cs typeface="Times New Roman" panose="02020603050405020304" pitchFamily="18" charset="0"/>
              </a:rPr>
              <a:t>PPT</a:t>
            </a:r>
            <a:r>
              <a:rPr kumimoji="1" lang="zh-CN" altLang="en-US" sz="2400" b="1" dirty="0" smtClean="0">
                <a:latin typeface="Times New Roman" panose="02020603050405020304" pitchFamily="18" charset="0"/>
                <a:cs typeface="Times New Roman" panose="02020603050405020304" pitchFamily="18" charset="0"/>
              </a:rPr>
              <a:t>或者演示</a:t>
            </a:r>
            <a:r>
              <a:rPr kumimoji="1" lang="zh-CN" altLang="en-US" sz="2400" b="1" dirty="0">
                <a:latin typeface="Times New Roman" panose="02020603050405020304" pitchFamily="18" charset="0"/>
                <a:cs typeface="Times New Roman" panose="02020603050405020304" pitchFamily="18" charset="0"/>
              </a:rPr>
              <a:t>。 （腾讯会议 </a:t>
            </a:r>
            <a:r>
              <a:rPr kumimoji="1" lang="en-US" altLang="zh-CN" sz="2400" b="1" dirty="0">
                <a:latin typeface="Times New Roman" panose="02020603050405020304" pitchFamily="18" charset="0"/>
                <a:cs typeface="Times New Roman" panose="02020603050405020304" pitchFamily="18" charset="0"/>
              </a:rPr>
              <a:t>ID</a:t>
            </a:r>
            <a:r>
              <a:rPr kumimoji="1" lang="zh-CN" altLang="en-US" sz="2400" b="1" dirty="0" smtClean="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 688-4934-9530 </a:t>
            </a:r>
            <a:r>
              <a:rPr kumimoji="1" lang="zh-CN" altLang="en-US" sz="2400" b="1" dirty="0" smtClean="0">
                <a:latin typeface="Times New Roman" panose="02020603050405020304" pitchFamily="18" charset="0"/>
                <a:cs typeface="Times New Roman" panose="02020603050405020304" pitchFamily="18" charset="0"/>
              </a:rPr>
              <a:t>） </a:t>
            </a:r>
            <a:r>
              <a:rPr kumimoji="1" lang="en-US" altLang="zh-CN" sz="2400" b="1" dirty="0" smtClean="0">
                <a:latin typeface="Times New Roman" panose="02020603050405020304" pitchFamily="18" charset="0"/>
                <a:cs typeface="Times New Roman" panose="02020603050405020304" pitchFamily="18" charset="0"/>
              </a:rPr>
              <a:t>3</a:t>
            </a:r>
            <a:r>
              <a:rPr kumimoji="1" lang="zh-CN" altLang="en-US" sz="2400" b="1" dirty="0" smtClean="0">
                <a:latin typeface="Times New Roman" panose="02020603050405020304" pitchFamily="18" charset="0"/>
                <a:cs typeface="Times New Roman" panose="02020603050405020304" pitchFamily="18" charset="0"/>
              </a:rPr>
              <a:t>、</a:t>
            </a:r>
            <a:r>
              <a:rPr kumimoji="1" lang="en-US" altLang="zh-CN" sz="2400" b="1" dirty="0" smtClean="0">
                <a:latin typeface="Times New Roman" panose="02020603050405020304" pitchFamily="18" charset="0"/>
                <a:cs typeface="Times New Roman" panose="02020603050405020304" pitchFamily="18" charset="0"/>
              </a:rPr>
              <a:t>1</a:t>
            </a:r>
            <a:r>
              <a:rPr kumimoji="1" lang="zh-CN" altLang="en-US" sz="2400" b="1" dirty="0" smtClean="0">
                <a:latin typeface="Times New Roman" panose="02020603050405020304" pitchFamily="18" charset="0"/>
                <a:cs typeface="Times New Roman" panose="02020603050405020304" pitchFamily="18" charset="0"/>
              </a:rPr>
              <a:t>月</a:t>
            </a:r>
            <a:r>
              <a:rPr kumimoji="1" lang="en-US" altLang="zh-CN" sz="2400" b="1" dirty="0" smtClean="0">
                <a:latin typeface="Times New Roman" panose="02020603050405020304" pitchFamily="18" charset="0"/>
                <a:cs typeface="Times New Roman" panose="02020603050405020304" pitchFamily="18" charset="0"/>
              </a:rPr>
              <a:t>10</a:t>
            </a:r>
            <a:r>
              <a:rPr kumimoji="1" lang="zh-CN" altLang="en-US" sz="2400" b="1" dirty="0" smtClean="0">
                <a:latin typeface="Times New Roman" panose="02020603050405020304" pitchFamily="18" charset="0"/>
                <a:cs typeface="Times New Roman" panose="02020603050405020304" pitchFamily="18" charset="0"/>
              </a:rPr>
              <a:t>日周二下午</a:t>
            </a:r>
            <a:r>
              <a:rPr kumimoji="1" lang="en-US" altLang="zh-CN" sz="2400" b="1" dirty="0" smtClean="0">
                <a:latin typeface="Times New Roman" panose="02020603050405020304" pitchFamily="18" charset="0"/>
                <a:cs typeface="Times New Roman" panose="02020603050405020304" pitchFamily="18" charset="0"/>
              </a:rPr>
              <a:t>13</a:t>
            </a:r>
            <a:r>
              <a:rPr kumimoji="1" lang="zh-CN" altLang="en-US" sz="2400" b="1" dirty="0" smtClean="0">
                <a:latin typeface="Times New Roman" panose="02020603050405020304" pitchFamily="18" charset="0"/>
                <a:cs typeface="Times New Roman" panose="02020603050405020304" pitchFamily="18" charset="0"/>
              </a:rPr>
              <a:t>点</a:t>
            </a:r>
            <a:r>
              <a:rPr kumimoji="1" lang="en-US" altLang="zh-CN" sz="2400" b="1" dirty="0" smtClean="0">
                <a:latin typeface="Times New Roman" panose="02020603050405020304" pitchFamily="18" charset="0"/>
                <a:cs typeface="Times New Roman" panose="02020603050405020304" pitchFamily="18" charset="0"/>
              </a:rPr>
              <a:t>30-18</a:t>
            </a:r>
            <a:r>
              <a:rPr kumimoji="1" lang="zh-CN" altLang="en-US" sz="2400" b="1" dirty="0" smtClean="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30</a:t>
            </a:r>
            <a:r>
              <a:rPr kumimoji="1" lang="zh-CN" altLang="en-US" sz="2400" b="1" dirty="0">
                <a:latin typeface="Times New Roman" panose="02020603050405020304" pitchFamily="18" charset="0"/>
                <a:cs typeface="Times New Roman" panose="02020603050405020304" pitchFamily="18" charset="0"/>
              </a:rPr>
              <a:t>分，课程设计过程检查，各小组组长或组员汇报课题进展情况，每</a:t>
            </a:r>
            <a:r>
              <a:rPr kumimoji="1" lang="zh-CN" altLang="en-US" sz="2400" b="1" dirty="0" smtClean="0">
                <a:latin typeface="Times New Roman" panose="02020603050405020304" pitchFamily="18" charset="0"/>
                <a:cs typeface="Times New Roman" panose="02020603050405020304" pitchFamily="18" charset="0"/>
              </a:rPr>
              <a:t>组</a:t>
            </a:r>
            <a:r>
              <a:rPr kumimoji="1" lang="en-US" altLang="zh-CN" sz="2400" b="1" dirty="0" smtClean="0">
                <a:latin typeface="Times New Roman" panose="02020603050405020304" pitchFamily="18" charset="0"/>
                <a:cs typeface="Times New Roman" panose="02020603050405020304" pitchFamily="18" charset="0"/>
              </a:rPr>
              <a:t>6</a:t>
            </a:r>
            <a:r>
              <a:rPr kumimoji="1" lang="zh-CN" altLang="en-US" sz="2400" b="1" dirty="0" smtClean="0">
                <a:latin typeface="Times New Roman" panose="02020603050405020304" pitchFamily="18" charset="0"/>
                <a:cs typeface="Times New Roman" panose="02020603050405020304" pitchFamily="18" charset="0"/>
              </a:rPr>
              <a:t>分钟</a:t>
            </a:r>
            <a:r>
              <a:rPr kumimoji="1" lang="zh-CN" altLang="en-US" sz="2400" b="1" dirty="0">
                <a:latin typeface="Times New Roman" panose="02020603050405020304" pitchFamily="18" charset="0"/>
                <a:cs typeface="Times New Roman" panose="02020603050405020304" pitchFamily="18" charset="0"/>
              </a:rPr>
              <a:t>左右，可以采用</a:t>
            </a:r>
            <a:r>
              <a:rPr kumimoji="1" lang="en-US" altLang="zh-CN" sz="2400" b="1" dirty="0">
                <a:latin typeface="Times New Roman" panose="02020603050405020304" pitchFamily="18" charset="0"/>
                <a:cs typeface="Times New Roman" panose="02020603050405020304" pitchFamily="18" charset="0"/>
              </a:rPr>
              <a:t>WORD</a:t>
            </a:r>
            <a:r>
              <a:rPr kumimoji="1" lang="zh-CN" altLang="en-US" sz="2400" b="1" dirty="0">
                <a:latin typeface="Times New Roman" panose="02020603050405020304" pitchFamily="18" charset="0"/>
                <a:cs typeface="Times New Roman" panose="02020603050405020304" pitchFamily="18" charset="0"/>
              </a:rPr>
              <a:t>文档、</a:t>
            </a:r>
            <a:r>
              <a:rPr kumimoji="1" lang="en-US" altLang="zh-CN" sz="2400" b="1" dirty="0">
                <a:latin typeface="Times New Roman" panose="02020603050405020304" pitchFamily="18" charset="0"/>
                <a:cs typeface="Times New Roman" panose="02020603050405020304" pitchFamily="18" charset="0"/>
              </a:rPr>
              <a:t>PPT</a:t>
            </a:r>
            <a:r>
              <a:rPr kumimoji="1" lang="zh-CN" altLang="en-US" sz="2400" b="1" dirty="0">
                <a:latin typeface="Times New Roman" panose="02020603050405020304" pitchFamily="18" charset="0"/>
                <a:cs typeface="Times New Roman" panose="02020603050405020304" pitchFamily="18" charset="0"/>
              </a:rPr>
              <a:t>或者演示。 （腾讯会议 </a:t>
            </a:r>
            <a:r>
              <a:rPr kumimoji="1" lang="en-US" altLang="zh-CN" sz="2400" b="1" dirty="0">
                <a:latin typeface="Times New Roman" panose="02020603050405020304" pitchFamily="18" charset="0"/>
                <a:cs typeface="Times New Roman" panose="02020603050405020304" pitchFamily="18" charset="0"/>
              </a:rPr>
              <a:t>ID</a:t>
            </a:r>
            <a:r>
              <a:rPr kumimoji="1" lang="zh-CN" altLang="en-US" sz="2400" b="1" dirty="0" smtClean="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 688-4934-9530 </a:t>
            </a:r>
            <a:r>
              <a:rPr kumimoji="1" lang="zh-CN" altLang="en-US" sz="2400" b="1" dirty="0" smtClean="0">
                <a:latin typeface="Times New Roman" panose="02020603050405020304" pitchFamily="18" charset="0"/>
                <a:cs typeface="Times New Roman" panose="02020603050405020304" pitchFamily="18" charset="0"/>
              </a:rPr>
              <a:t>）</a:t>
            </a:r>
            <a:r>
              <a:rPr kumimoji="1" lang="zh-CN" altLang="en-US" sz="2000" b="1" dirty="0" smtClean="0">
                <a:solidFill>
                  <a:srgbClr val="FF0000"/>
                </a:solidFill>
                <a:latin typeface="Times New Roman" panose="02020603050405020304" pitchFamily="18" charset="0"/>
                <a:cs typeface="Times New Roman" panose="02020603050405020304" pitchFamily="18" charset="0"/>
              </a:rPr>
              <a:t>注意</a:t>
            </a:r>
            <a:r>
              <a:rPr kumimoji="1" lang="zh-CN" altLang="en-US" sz="2000" b="1" dirty="0">
                <a:solidFill>
                  <a:srgbClr val="FF0000"/>
                </a:solidFill>
                <a:latin typeface="Times New Roman" panose="02020603050405020304" pitchFamily="18" charset="0"/>
                <a:cs typeface="Times New Roman" panose="02020603050405020304" pitchFamily="18" charset="0"/>
              </a:rPr>
              <a:t>：平时集中时间请所有同学都参加，</a:t>
            </a:r>
            <a:r>
              <a:rPr kumimoji="1" lang="zh-CN" altLang="en-US" sz="2000" b="1" dirty="0" smtClean="0">
                <a:solidFill>
                  <a:srgbClr val="FF0000"/>
                </a:solidFill>
                <a:latin typeface="Times New Roman" panose="02020603050405020304" pitchFamily="18" charset="0"/>
                <a:cs typeface="Times New Roman" panose="02020603050405020304" pitchFamily="18" charset="0"/>
              </a:rPr>
              <a:t>会不</a:t>
            </a:r>
            <a:r>
              <a:rPr kumimoji="1" lang="zh-CN" altLang="en-US" sz="2000" b="1" dirty="0">
                <a:solidFill>
                  <a:srgbClr val="FF0000"/>
                </a:solidFill>
                <a:latin typeface="Times New Roman" panose="02020603050405020304" pitchFamily="18" charset="0"/>
                <a:cs typeface="Times New Roman" panose="02020603050405020304" pitchFamily="18" charset="0"/>
              </a:rPr>
              <a:t>定时</a:t>
            </a:r>
            <a:r>
              <a:rPr kumimoji="1" lang="zh-CN" altLang="en-US" sz="2000" b="1" dirty="0" smtClean="0">
                <a:solidFill>
                  <a:srgbClr val="FF0000"/>
                </a:solidFill>
                <a:latin typeface="Times New Roman" panose="02020603050405020304" pitchFamily="18" charset="0"/>
                <a:cs typeface="Times New Roman" panose="02020603050405020304" pitchFamily="18" charset="0"/>
              </a:rPr>
              <a:t>点名。</a:t>
            </a:r>
            <a:endParaRPr kumimoji="1" lang="en-US" altLang="zh-CN" sz="2000" b="1" dirty="0">
              <a:solidFill>
                <a:srgbClr val="FF0000"/>
              </a:solidFill>
              <a:latin typeface="Times New Roman" panose="02020603050405020304" pitchFamily="18" charset="0"/>
              <a:cs typeface="Times New Roman" panose="02020603050405020304" pitchFamily="18" charset="0"/>
            </a:endParaRPr>
          </a:p>
        </p:txBody>
      </p:sp>
      <p:sp>
        <p:nvSpPr>
          <p:cNvPr id="11267" name="TextBox 1"/>
          <p:cNvSpPr txBox="1">
            <a:spLocks noChangeArrowheads="1"/>
          </p:cNvSpPr>
          <p:nvPr/>
        </p:nvSpPr>
        <p:spPr bwMode="auto">
          <a:xfrm>
            <a:off x="1012825" y="533400"/>
            <a:ext cx="712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solidFill>
                  <a:srgbClr val="FF0000"/>
                </a:solidFill>
              </a:rPr>
              <a:t>课程设计平时集中和检查时间</a:t>
            </a:r>
            <a:endParaRPr lang="en-US" altLang="zh-CN" sz="3600" b="1">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472585" y="1484784"/>
            <a:ext cx="83639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600" b="1" dirty="0">
                <a:latin typeface="Times New Roman" panose="02020603050405020304" pitchFamily="18" charset="0"/>
                <a:cs typeface="Times New Roman" panose="02020603050405020304" pitchFamily="18" charset="0"/>
              </a:rPr>
              <a:t>时间</a:t>
            </a:r>
            <a:r>
              <a:rPr kumimoji="1" lang="zh-CN" altLang="en-US" sz="2600" b="1" dirty="0" smtClean="0">
                <a:latin typeface="Times New Roman" panose="02020603050405020304" pitchFamily="18" charset="0"/>
                <a:cs typeface="Times New Roman" panose="02020603050405020304" pitchFamily="18" charset="0"/>
              </a:rPr>
              <a:t>：</a:t>
            </a:r>
            <a:r>
              <a:rPr kumimoji="1" lang="en-US" altLang="zh-CN" sz="2600" b="1" dirty="0" smtClean="0">
                <a:latin typeface="Times New Roman" panose="02020603050405020304" pitchFamily="18" charset="0"/>
                <a:cs typeface="Times New Roman" panose="02020603050405020304" pitchFamily="18" charset="0"/>
              </a:rPr>
              <a:t>1</a:t>
            </a:r>
            <a:r>
              <a:rPr kumimoji="1" lang="zh-CN" altLang="en-US" sz="2600" b="1" dirty="0" smtClean="0">
                <a:latin typeface="Times New Roman" panose="02020603050405020304" pitchFamily="18" charset="0"/>
                <a:cs typeface="Times New Roman" panose="02020603050405020304" pitchFamily="18" charset="0"/>
              </a:rPr>
              <a:t>月</a:t>
            </a:r>
            <a:r>
              <a:rPr kumimoji="1" lang="en-US" altLang="zh-CN" sz="2600" b="1" dirty="0" smtClean="0">
                <a:latin typeface="Times New Roman" panose="02020603050405020304" pitchFamily="18" charset="0"/>
                <a:cs typeface="Times New Roman" panose="02020603050405020304" pitchFamily="18" charset="0"/>
              </a:rPr>
              <a:t>12</a:t>
            </a:r>
            <a:r>
              <a:rPr kumimoji="1" lang="zh-CN" altLang="en-US" sz="2600" b="1" dirty="0" smtClean="0">
                <a:latin typeface="Times New Roman" panose="02020603050405020304" pitchFamily="18" charset="0"/>
                <a:cs typeface="Times New Roman" panose="02020603050405020304" pitchFamily="18" charset="0"/>
              </a:rPr>
              <a:t>日上午</a:t>
            </a:r>
            <a:r>
              <a:rPr kumimoji="1" lang="en-US" altLang="zh-CN" sz="2600" b="1" dirty="0" smtClean="0">
                <a:latin typeface="Times New Roman" panose="02020603050405020304" pitchFamily="18" charset="0"/>
                <a:cs typeface="Times New Roman" panose="02020603050405020304" pitchFamily="18" charset="0"/>
              </a:rPr>
              <a:t>9</a:t>
            </a:r>
            <a:r>
              <a:rPr kumimoji="1" lang="zh-CN" altLang="en-US" sz="2600" b="1" dirty="0" smtClean="0">
                <a:latin typeface="Times New Roman" panose="02020603050405020304" pitchFamily="18" charset="0"/>
                <a:cs typeface="Times New Roman" panose="02020603050405020304" pitchFamily="18" charset="0"/>
              </a:rPr>
              <a:t>：</a:t>
            </a:r>
            <a:r>
              <a:rPr kumimoji="1" lang="en-US" altLang="zh-CN" sz="2600" b="1" dirty="0" smtClean="0">
                <a:latin typeface="Times New Roman" panose="02020603050405020304" pitchFamily="18" charset="0"/>
                <a:cs typeface="Times New Roman" panose="02020603050405020304" pitchFamily="18" charset="0"/>
              </a:rPr>
              <a:t>00</a:t>
            </a:r>
            <a:r>
              <a:rPr kumimoji="1" lang="zh-CN" altLang="en-US" sz="2600" b="1" dirty="0">
                <a:latin typeface="Times New Roman" panose="02020603050405020304" pitchFamily="18" charset="0"/>
                <a:cs typeface="Times New Roman" panose="02020603050405020304" pitchFamily="18" charset="0"/>
              </a:rPr>
              <a:t>分</a:t>
            </a:r>
            <a:r>
              <a:rPr kumimoji="1" lang="en-US" altLang="zh-CN" sz="2600" b="1" dirty="0">
                <a:latin typeface="Times New Roman" panose="02020603050405020304" pitchFamily="18" charset="0"/>
                <a:cs typeface="Times New Roman" panose="02020603050405020304" pitchFamily="18" charset="0"/>
              </a:rPr>
              <a:t>-12</a:t>
            </a:r>
            <a:r>
              <a:rPr kumimoji="1" lang="zh-CN" altLang="en-US" sz="2600" b="1" dirty="0" smtClean="0">
                <a:latin typeface="Times New Roman" panose="02020603050405020304" pitchFamily="18" charset="0"/>
                <a:cs typeface="Times New Roman" panose="02020603050405020304" pitchFamily="18" charset="0"/>
              </a:rPr>
              <a:t>：</a:t>
            </a:r>
            <a:r>
              <a:rPr kumimoji="1" lang="en-US" altLang="zh-CN" sz="2600" b="1" dirty="0" smtClean="0">
                <a:latin typeface="Times New Roman" panose="02020603050405020304" pitchFamily="18" charset="0"/>
                <a:cs typeface="Times New Roman" panose="02020603050405020304" pitchFamily="18" charset="0"/>
              </a:rPr>
              <a:t>00</a:t>
            </a:r>
            <a:r>
              <a:rPr kumimoji="1" lang="zh-CN" altLang="en-US" sz="2600" b="1" dirty="0">
                <a:latin typeface="Times New Roman" panose="02020603050405020304" pitchFamily="18" charset="0"/>
                <a:cs typeface="Times New Roman" panose="02020603050405020304" pitchFamily="18" charset="0"/>
              </a:rPr>
              <a:t>（单数组）</a:t>
            </a:r>
          </a:p>
          <a:p>
            <a:pPr eaLnBrk="1" hangingPunct="1">
              <a:lnSpc>
                <a:spcPct val="120000"/>
              </a:lnSpc>
            </a:pPr>
            <a:r>
              <a:rPr kumimoji="1" lang="zh-CN" altLang="en-US" sz="2600" b="1" dirty="0" smtClean="0">
                <a:latin typeface="Times New Roman" panose="02020603050405020304" pitchFamily="18" charset="0"/>
                <a:cs typeface="Times New Roman" panose="02020603050405020304" pitchFamily="18" charset="0"/>
              </a:rPr>
              <a:t>腾讯会议 </a:t>
            </a:r>
            <a:r>
              <a:rPr kumimoji="1" lang="en-US" altLang="zh-CN" sz="2600" b="1" dirty="0" smtClean="0">
                <a:latin typeface="Times New Roman" panose="02020603050405020304" pitchFamily="18" charset="0"/>
                <a:cs typeface="Times New Roman" panose="02020603050405020304" pitchFamily="18" charset="0"/>
              </a:rPr>
              <a:t>ID</a:t>
            </a:r>
            <a:r>
              <a:rPr kumimoji="1" lang="zh-CN" altLang="en-US" sz="2600" b="1" dirty="0" smtClean="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 </a:t>
            </a:r>
            <a:r>
              <a:rPr kumimoji="1" lang="en-US" altLang="zh-CN" sz="2400" b="1" dirty="0" smtClean="0">
                <a:latin typeface="Times New Roman" panose="02020603050405020304" pitchFamily="18" charset="0"/>
                <a:cs typeface="Times New Roman" panose="02020603050405020304" pitchFamily="18" charset="0"/>
              </a:rPr>
              <a:t>688-4934-9530</a:t>
            </a:r>
          </a:p>
          <a:p>
            <a:pPr eaLnBrk="1" hangingPunct="1">
              <a:lnSpc>
                <a:spcPct val="120000"/>
              </a:lnSpc>
            </a:pPr>
            <a:r>
              <a:rPr kumimoji="1" lang="zh-CN" altLang="en-US" sz="2600" b="1" dirty="0" smtClean="0">
                <a:latin typeface="Times New Roman" panose="02020603050405020304" pitchFamily="18" charset="0"/>
                <a:cs typeface="Times New Roman" panose="02020603050405020304" pitchFamily="18" charset="0"/>
              </a:rPr>
              <a:t>时间：</a:t>
            </a:r>
            <a:r>
              <a:rPr kumimoji="1" lang="en-US" altLang="zh-CN" sz="2600" b="1" dirty="0" smtClean="0">
                <a:latin typeface="Times New Roman" panose="02020603050405020304" pitchFamily="18" charset="0"/>
                <a:cs typeface="Times New Roman" panose="02020603050405020304" pitchFamily="18" charset="0"/>
              </a:rPr>
              <a:t>1</a:t>
            </a:r>
            <a:r>
              <a:rPr kumimoji="1" lang="zh-CN" altLang="en-US" sz="2600" b="1" dirty="0" smtClean="0">
                <a:latin typeface="Times New Roman" panose="02020603050405020304" pitchFamily="18" charset="0"/>
                <a:cs typeface="Times New Roman" panose="02020603050405020304" pitchFamily="18" charset="0"/>
              </a:rPr>
              <a:t>月</a:t>
            </a:r>
            <a:r>
              <a:rPr kumimoji="1" lang="en-US" altLang="zh-CN" sz="2600" b="1" dirty="0" smtClean="0">
                <a:latin typeface="Times New Roman" panose="02020603050405020304" pitchFamily="18" charset="0"/>
                <a:cs typeface="Times New Roman" panose="02020603050405020304" pitchFamily="18" charset="0"/>
              </a:rPr>
              <a:t>12</a:t>
            </a:r>
            <a:r>
              <a:rPr kumimoji="1" lang="zh-CN" altLang="en-US" sz="2600" b="1" dirty="0" smtClean="0">
                <a:latin typeface="Times New Roman" panose="02020603050405020304" pitchFamily="18" charset="0"/>
                <a:cs typeface="Times New Roman" panose="02020603050405020304" pitchFamily="18" charset="0"/>
              </a:rPr>
              <a:t>日下午</a:t>
            </a:r>
            <a:r>
              <a:rPr kumimoji="1" lang="en-US" altLang="zh-CN" sz="2600" b="1" dirty="0" smtClean="0">
                <a:latin typeface="Times New Roman" panose="02020603050405020304" pitchFamily="18" charset="0"/>
                <a:cs typeface="Times New Roman" panose="02020603050405020304" pitchFamily="18" charset="0"/>
              </a:rPr>
              <a:t>13</a:t>
            </a:r>
            <a:r>
              <a:rPr kumimoji="1" lang="zh-CN" altLang="en-US" sz="2600" b="1" dirty="0" smtClean="0">
                <a:latin typeface="Times New Roman" panose="02020603050405020304" pitchFamily="18" charset="0"/>
                <a:cs typeface="Times New Roman" panose="02020603050405020304" pitchFamily="18" charset="0"/>
              </a:rPr>
              <a:t>：</a:t>
            </a:r>
            <a:r>
              <a:rPr kumimoji="1" lang="en-US" altLang="zh-CN" sz="2600" b="1" dirty="0" smtClean="0">
                <a:latin typeface="Times New Roman" panose="02020603050405020304" pitchFamily="18" charset="0"/>
                <a:cs typeface="Times New Roman" panose="02020603050405020304" pitchFamily="18" charset="0"/>
              </a:rPr>
              <a:t>30</a:t>
            </a:r>
            <a:r>
              <a:rPr kumimoji="1" lang="zh-CN" altLang="en-US" sz="2600" b="1" dirty="0" smtClean="0">
                <a:latin typeface="Times New Roman" panose="02020603050405020304" pitchFamily="18" charset="0"/>
                <a:cs typeface="Times New Roman" panose="02020603050405020304" pitchFamily="18" charset="0"/>
              </a:rPr>
              <a:t>分</a:t>
            </a:r>
            <a:r>
              <a:rPr kumimoji="1" lang="en-US" altLang="zh-CN" sz="2600" b="1" dirty="0" smtClean="0">
                <a:latin typeface="Times New Roman" panose="02020603050405020304" pitchFamily="18" charset="0"/>
                <a:cs typeface="Times New Roman" panose="02020603050405020304" pitchFamily="18" charset="0"/>
              </a:rPr>
              <a:t>-17</a:t>
            </a:r>
            <a:r>
              <a:rPr kumimoji="1" lang="zh-CN" altLang="en-US" sz="2600" b="1" dirty="0" smtClean="0">
                <a:latin typeface="Times New Roman" panose="02020603050405020304" pitchFamily="18" charset="0"/>
                <a:cs typeface="Times New Roman" panose="02020603050405020304" pitchFamily="18" charset="0"/>
              </a:rPr>
              <a:t>：</a:t>
            </a:r>
            <a:r>
              <a:rPr kumimoji="1" lang="en-US" altLang="zh-CN" sz="2600" b="1" dirty="0" smtClean="0">
                <a:latin typeface="Times New Roman" panose="02020603050405020304" pitchFamily="18" charset="0"/>
                <a:cs typeface="Times New Roman" panose="02020603050405020304" pitchFamily="18" charset="0"/>
              </a:rPr>
              <a:t>00</a:t>
            </a:r>
            <a:r>
              <a:rPr kumimoji="1" lang="zh-CN" altLang="en-US" sz="2600" b="1" dirty="0" smtClean="0">
                <a:latin typeface="Times New Roman" panose="02020603050405020304" pitchFamily="18" charset="0"/>
                <a:cs typeface="Times New Roman" panose="02020603050405020304" pitchFamily="18" charset="0"/>
              </a:rPr>
              <a:t>（双数组）</a:t>
            </a:r>
          </a:p>
          <a:p>
            <a:pPr eaLnBrk="1" hangingPunct="1">
              <a:lnSpc>
                <a:spcPct val="120000"/>
              </a:lnSpc>
            </a:pPr>
            <a:r>
              <a:rPr kumimoji="1" lang="zh-CN" altLang="en-US" sz="2600" b="1" dirty="0" smtClean="0">
                <a:latin typeface="Times New Roman" panose="02020603050405020304" pitchFamily="18" charset="0"/>
                <a:cs typeface="Times New Roman" panose="02020603050405020304" pitchFamily="18" charset="0"/>
              </a:rPr>
              <a:t>腾讯会议 </a:t>
            </a:r>
            <a:r>
              <a:rPr kumimoji="1" lang="en-US" altLang="zh-CN" sz="2600" b="1" dirty="0" smtClean="0">
                <a:latin typeface="Times New Roman" panose="02020603050405020304" pitchFamily="18" charset="0"/>
                <a:cs typeface="Times New Roman" panose="02020603050405020304" pitchFamily="18" charset="0"/>
              </a:rPr>
              <a:t>ID</a:t>
            </a:r>
            <a:r>
              <a:rPr kumimoji="1" lang="zh-CN" altLang="en-US" sz="2600" b="1" dirty="0" smtClean="0">
                <a:latin typeface="Times New Roman" panose="02020603050405020304" pitchFamily="18" charset="0"/>
                <a:cs typeface="Times New Roman" panose="02020603050405020304" pitchFamily="18" charset="0"/>
              </a:rPr>
              <a:t>：</a:t>
            </a:r>
            <a:r>
              <a:rPr kumimoji="1" lang="en-US" altLang="zh-CN" sz="2600" b="1" dirty="0">
                <a:latin typeface="Times New Roman" panose="02020603050405020304" pitchFamily="18" charset="0"/>
                <a:cs typeface="Times New Roman" panose="02020603050405020304" pitchFamily="18" charset="0"/>
              </a:rPr>
              <a:t> </a:t>
            </a:r>
            <a:r>
              <a:rPr kumimoji="1" lang="en-US" altLang="zh-CN" sz="2600" b="1" dirty="0" smtClean="0">
                <a:latin typeface="Times New Roman" panose="02020603050405020304" pitchFamily="18" charset="0"/>
                <a:cs typeface="Times New Roman" panose="02020603050405020304" pitchFamily="18" charset="0"/>
              </a:rPr>
              <a:t>688-4934-9530</a:t>
            </a:r>
          </a:p>
          <a:p>
            <a:pPr eaLnBrk="1" hangingPunct="1">
              <a:lnSpc>
                <a:spcPct val="120000"/>
              </a:lnSpc>
            </a:pPr>
            <a:r>
              <a:rPr kumimoji="1" lang="zh-CN" altLang="en-US" sz="2600" b="1" dirty="0" smtClean="0">
                <a:latin typeface="Times New Roman" panose="02020603050405020304" pitchFamily="18" charset="0"/>
                <a:cs typeface="Times New Roman" panose="02020603050405020304" pitchFamily="18" charset="0"/>
              </a:rPr>
              <a:t>要求</a:t>
            </a:r>
            <a:r>
              <a:rPr kumimoji="1" lang="zh-CN" altLang="en-US" sz="2600" b="1" dirty="0">
                <a:latin typeface="Times New Roman" panose="02020603050405020304" pitchFamily="18" charset="0"/>
                <a:cs typeface="Times New Roman" panose="02020603050405020304" pitchFamily="18" charset="0"/>
              </a:rPr>
              <a:t>如下：</a:t>
            </a:r>
          </a:p>
          <a:p>
            <a:pPr eaLnBrk="1" hangingPunct="1">
              <a:lnSpc>
                <a:spcPct val="120000"/>
              </a:lnSpc>
            </a:pPr>
            <a:r>
              <a:rPr kumimoji="1" lang="en-US" altLang="zh-CN" sz="2600" b="1" dirty="0">
                <a:latin typeface="Times New Roman" panose="02020603050405020304" pitchFamily="18" charset="0"/>
                <a:cs typeface="Times New Roman" panose="02020603050405020304" pitchFamily="18" charset="0"/>
              </a:rPr>
              <a:t>1</a:t>
            </a:r>
            <a:r>
              <a:rPr kumimoji="1" lang="zh-CN" altLang="en-US" sz="2600" b="1" dirty="0">
                <a:latin typeface="Times New Roman" panose="02020603050405020304" pitchFamily="18" charset="0"/>
                <a:cs typeface="Times New Roman" panose="02020603050405020304" pitchFamily="18" charset="0"/>
              </a:rPr>
              <a:t>、各组交付程序源代码、课程设计报告</a:t>
            </a:r>
            <a:r>
              <a:rPr kumimoji="1" lang="zh-CN" altLang="en-US" sz="2600" b="1" dirty="0" smtClean="0">
                <a:latin typeface="Times New Roman" panose="02020603050405020304" pitchFamily="18" charset="0"/>
                <a:cs typeface="Times New Roman" panose="02020603050405020304" pitchFamily="18" charset="0"/>
              </a:rPr>
              <a:t>文档、</a:t>
            </a:r>
            <a:r>
              <a:rPr kumimoji="1" lang="en-US" altLang="zh-CN" sz="2600" b="1" dirty="0">
                <a:latin typeface="Times New Roman" panose="02020603050405020304" pitchFamily="18" charset="0"/>
                <a:cs typeface="Times New Roman" panose="02020603050405020304" pitchFamily="18" charset="0"/>
              </a:rPr>
              <a:t>PPT</a:t>
            </a:r>
            <a:r>
              <a:rPr kumimoji="1" lang="zh-CN" altLang="en-US" sz="2600" b="1" dirty="0" smtClean="0">
                <a:latin typeface="Times New Roman" panose="02020603050405020304" pitchFamily="18" charset="0"/>
                <a:cs typeface="Times New Roman" panose="02020603050405020304" pitchFamily="18" charset="0"/>
              </a:rPr>
              <a:t>电子版、小组成员每人</a:t>
            </a:r>
            <a:r>
              <a:rPr kumimoji="1" lang="zh-CN" altLang="en-US" sz="2600" b="1" dirty="0">
                <a:latin typeface="Times New Roman" panose="02020603050405020304" pitchFamily="18" charset="0"/>
                <a:cs typeface="Times New Roman" panose="02020603050405020304" pitchFamily="18" charset="0"/>
              </a:rPr>
              <a:t>填写一张考核表（模板见</a:t>
            </a:r>
            <a:r>
              <a:rPr kumimoji="1" lang="zh-CN" altLang="en-US" sz="2600" b="1" dirty="0" smtClean="0">
                <a:latin typeface="Times New Roman" panose="02020603050405020304" pitchFamily="18" charset="0"/>
                <a:cs typeface="Times New Roman" panose="02020603050405020304" pitchFamily="18" charset="0"/>
              </a:rPr>
              <a:t>附件，命名：学号</a:t>
            </a:r>
            <a:r>
              <a:rPr kumimoji="1" lang="en-US" altLang="zh-CN" sz="2600" b="1" dirty="0" smtClean="0">
                <a:latin typeface="Times New Roman" panose="02020603050405020304" pitchFamily="18" charset="0"/>
                <a:cs typeface="Times New Roman" panose="02020603050405020304" pitchFamily="18" charset="0"/>
              </a:rPr>
              <a:t>+</a:t>
            </a:r>
            <a:r>
              <a:rPr kumimoji="1" lang="zh-CN" altLang="en-US" sz="2600" b="1" dirty="0" smtClean="0">
                <a:latin typeface="Times New Roman" panose="02020603050405020304" pitchFamily="18" charset="0"/>
                <a:cs typeface="Times New Roman" panose="02020603050405020304" pitchFamily="18" charset="0"/>
              </a:rPr>
              <a:t>姓名</a:t>
            </a:r>
            <a:r>
              <a:rPr kumimoji="1" lang="en-US" altLang="zh-CN" sz="2600" b="1" dirty="0" smtClean="0">
                <a:latin typeface="Times New Roman" panose="02020603050405020304" pitchFamily="18" charset="0"/>
                <a:cs typeface="Times New Roman" panose="02020603050405020304" pitchFamily="18" charset="0"/>
              </a:rPr>
              <a:t>.doc</a:t>
            </a:r>
            <a:r>
              <a:rPr kumimoji="1" lang="zh-CN" altLang="en-US" sz="2600" b="1" dirty="0" smtClean="0">
                <a:latin typeface="Times New Roman" panose="02020603050405020304" pitchFamily="18" charset="0"/>
                <a:cs typeface="Times New Roman" panose="02020603050405020304" pitchFamily="18" charset="0"/>
              </a:rPr>
              <a:t>），</a:t>
            </a:r>
            <a:r>
              <a:rPr kumimoji="1" lang="zh-CN" altLang="en-US" sz="2600" b="1" dirty="0">
                <a:latin typeface="Times New Roman" panose="02020603050405020304" pitchFamily="18" charset="0"/>
                <a:cs typeface="Times New Roman" panose="02020603050405020304" pitchFamily="18" charset="0"/>
              </a:rPr>
              <a:t>由组长打包</a:t>
            </a:r>
            <a:r>
              <a:rPr kumimoji="1" lang="zh-CN" altLang="en-US" sz="2600" b="1" dirty="0" smtClean="0">
                <a:latin typeface="Times New Roman" panose="02020603050405020304" pitchFamily="18" charset="0"/>
                <a:cs typeface="Times New Roman" panose="02020603050405020304" pitchFamily="18" charset="0"/>
              </a:rPr>
              <a:t>上交本科信息化平台，</a:t>
            </a:r>
            <a:r>
              <a:rPr kumimoji="1" lang="zh-CN" altLang="en-US" sz="2600" b="1" dirty="0">
                <a:latin typeface="Times New Roman" panose="02020603050405020304" pitchFamily="18" charset="0"/>
                <a:cs typeface="Times New Roman" panose="02020603050405020304" pitchFamily="18" charset="0"/>
              </a:rPr>
              <a:t>每组一份，以</a:t>
            </a:r>
            <a:r>
              <a:rPr kumimoji="1" lang="zh-CN" altLang="en-US" sz="2600" b="1" dirty="0" smtClean="0">
                <a:latin typeface="Times New Roman" panose="02020603050405020304" pitchFamily="18" charset="0"/>
                <a:cs typeface="Times New Roman" panose="02020603050405020304" pitchFamily="18" charset="0"/>
              </a:rPr>
              <a:t>组长名字</a:t>
            </a:r>
            <a:r>
              <a:rPr kumimoji="1" lang="en-US" altLang="zh-CN" sz="2600" b="1" dirty="0" smtClean="0">
                <a:latin typeface="Times New Roman" panose="02020603050405020304" pitchFamily="18" charset="0"/>
                <a:cs typeface="Times New Roman" panose="02020603050405020304" pitchFamily="18" charset="0"/>
              </a:rPr>
              <a:t>+</a:t>
            </a:r>
            <a:r>
              <a:rPr kumimoji="1" lang="zh-CN" altLang="en-US" sz="2600" b="1" dirty="0" smtClean="0">
                <a:latin typeface="Times New Roman" panose="02020603050405020304" pitchFamily="18" charset="0"/>
                <a:cs typeface="Times New Roman" panose="02020603050405020304" pitchFamily="18" charset="0"/>
              </a:rPr>
              <a:t>学号命名</a:t>
            </a:r>
            <a:r>
              <a:rPr kumimoji="1" lang="zh-CN" altLang="en-US" sz="2600" b="1" dirty="0">
                <a:latin typeface="Times New Roman" panose="02020603050405020304" pitchFamily="18" charset="0"/>
                <a:cs typeface="Times New Roman" panose="02020603050405020304" pitchFamily="18" charset="0"/>
              </a:rPr>
              <a:t>。（未上交的组不能参加验收</a:t>
            </a:r>
            <a:r>
              <a:rPr kumimoji="1" lang="zh-CN" altLang="en-US" sz="2600" b="1" dirty="0" smtClean="0">
                <a:latin typeface="Times New Roman" panose="02020603050405020304" pitchFamily="18" charset="0"/>
                <a:cs typeface="Times New Roman" panose="02020603050405020304" pitchFamily="18" charset="0"/>
              </a:rPr>
              <a:t>）</a:t>
            </a:r>
            <a:endParaRPr kumimoji="1" lang="zh-CN" altLang="en-US" sz="2600" b="1" dirty="0">
              <a:latin typeface="Times New Roman" panose="02020603050405020304" pitchFamily="18" charset="0"/>
              <a:cs typeface="Times New Roman" panose="02020603050405020304" pitchFamily="18" charset="0"/>
            </a:endParaRPr>
          </a:p>
        </p:txBody>
      </p:sp>
      <p:sp>
        <p:nvSpPr>
          <p:cNvPr id="12291" name="TextBox 1"/>
          <p:cNvSpPr txBox="1">
            <a:spLocks noChangeArrowheads="1"/>
          </p:cNvSpPr>
          <p:nvPr/>
        </p:nvSpPr>
        <p:spPr bwMode="auto">
          <a:xfrm>
            <a:off x="1090609" y="692696"/>
            <a:ext cx="712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a:solidFill>
                  <a:srgbClr val="FF0000"/>
                </a:solidFill>
              </a:rPr>
              <a:t>课程设计验收</a:t>
            </a:r>
            <a:endParaRPr lang="en-US" altLang="zh-CN" sz="3600"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343689" y="1571038"/>
            <a:ext cx="8621713"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800" b="1" dirty="0" smtClean="0">
                <a:latin typeface="Times New Roman" panose="02020603050405020304" pitchFamily="18" charset="0"/>
                <a:cs typeface="Times New Roman" panose="02020603050405020304" pitchFamily="18" charset="0"/>
              </a:rPr>
              <a:t>2</a:t>
            </a:r>
            <a:r>
              <a:rPr kumimoji="1" lang="zh-CN" altLang="en-US" sz="2800" b="1" dirty="0" smtClean="0">
                <a:latin typeface="Times New Roman" panose="02020603050405020304" pitchFamily="18" charset="0"/>
                <a:cs typeface="Times New Roman" panose="02020603050405020304" pitchFamily="18" charset="0"/>
              </a:rPr>
              <a:t>、</a:t>
            </a:r>
            <a:r>
              <a:rPr kumimoji="1" lang="zh-CN" altLang="en-US" sz="2800" b="1" dirty="0">
                <a:latin typeface="Times New Roman" panose="02020603050405020304" pitchFamily="18" charset="0"/>
                <a:cs typeface="Times New Roman" panose="02020603050405020304" pitchFamily="18" charset="0"/>
              </a:rPr>
              <a:t>每组准备一个</a:t>
            </a:r>
            <a:r>
              <a:rPr kumimoji="1" lang="en-US" altLang="zh-CN" sz="2800" b="1" dirty="0">
                <a:latin typeface="Times New Roman" panose="02020603050405020304" pitchFamily="18" charset="0"/>
                <a:cs typeface="Times New Roman" panose="02020603050405020304" pitchFamily="18" charset="0"/>
              </a:rPr>
              <a:t>5</a:t>
            </a:r>
            <a:r>
              <a:rPr kumimoji="1" lang="zh-CN" altLang="en-US" sz="2800" b="1" dirty="0">
                <a:latin typeface="Times New Roman" panose="02020603050405020304" pitchFamily="18" charset="0"/>
                <a:cs typeface="Times New Roman" panose="02020603050405020304" pitchFamily="18" charset="0"/>
              </a:rPr>
              <a:t>分钟左右</a:t>
            </a:r>
            <a:r>
              <a:rPr kumimoji="1" lang="en-US" altLang="zh-CN" sz="2800" b="1" dirty="0">
                <a:latin typeface="Times New Roman" panose="02020603050405020304" pitchFamily="18" charset="0"/>
                <a:cs typeface="Times New Roman" panose="02020603050405020304" pitchFamily="18" charset="0"/>
              </a:rPr>
              <a:t>PPT</a:t>
            </a:r>
            <a:r>
              <a:rPr kumimoji="1" lang="zh-CN" altLang="en-US" sz="2800" b="1" dirty="0">
                <a:latin typeface="Times New Roman" panose="02020603050405020304" pitchFamily="18" charset="0"/>
                <a:cs typeface="Times New Roman" panose="02020603050405020304" pitchFamily="18" charset="0"/>
              </a:rPr>
              <a:t>，由组长讲解小组工作。各组演示自己的程序（</a:t>
            </a:r>
            <a:r>
              <a:rPr kumimoji="1" lang="en-US" altLang="zh-CN" sz="2800" b="1" dirty="0">
                <a:latin typeface="Times New Roman" panose="02020603050405020304" pitchFamily="18" charset="0"/>
                <a:cs typeface="Times New Roman" panose="02020603050405020304" pitchFamily="18" charset="0"/>
              </a:rPr>
              <a:t>5</a:t>
            </a:r>
            <a:r>
              <a:rPr kumimoji="1" lang="zh-CN" altLang="en-US" sz="2800" b="1" dirty="0">
                <a:latin typeface="Times New Roman" panose="02020603050405020304" pitchFamily="18" charset="0"/>
                <a:cs typeface="Times New Roman" panose="02020603050405020304" pitchFamily="18" charset="0"/>
              </a:rPr>
              <a:t>分钟）。</a:t>
            </a:r>
          </a:p>
          <a:p>
            <a:pPr eaLnBrk="1" hangingPunct="1">
              <a:lnSpc>
                <a:spcPct val="120000"/>
              </a:lnSpc>
            </a:pPr>
            <a:r>
              <a:rPr kumimoji="1" lang="en-US" altLang="zh-CN" sz="2800" b="1" dirty="0" smtClean="0">
                <a:latin typeface="Times New Roman" panose="02020603050405020304" pitchFamily="18" charset="0"/>
                <a:cs typeface="Times New Roman" panose="02020603050405020304" pitchFamily="18" charset="0"/>
              </a:rPr>
              <a:t>3</a:t>
            </a:r>
            <a:r>
              <a:rPr kumimoji="1" lang="zh-CN" altLang="en-US" sz="2800" b="1" dirty="0" smtClean="0">
                <a:latin typeface="Times New Roman" panose="02020603050405020304" pitchFamily="18" charset="0"/>
                <a:cs typeface="Times New Roman" panose="02020603050405020304" pitchFamily="18" charset="0"/>
              </a:rPr>
              <a:t>、</a:t>
            </a:r>
            <a:r>
              <a:rPr kumimoji="1" lang="zh-CN" altLang="en-US" sz="2800" b="1" dirty="0">
                <a:latin typeface="Times New Roman" panose="02020603050405020304" pitchFamily="18" charset="0"/>
                <a:cs typeface="Times New Roman" panose="02020603050405020304" pitchFamily="18" charset="0"/>
              </a:rPr>
              <a:t>每人口头讲解自己的工作内容，并接受提问（</a:t>
            </a:r>
            <a:r>
              <a:rPr kumimoji="1" lang="en-US" altLang="zh-CN" sz="2800" b="1" dirty="0">
                <a:latin typeface="Times New Roman" panose="02020603050405020304" pitchFamily="18" charset="0"/>
                <a:cs typeface="Times New Roman" panose="02020603050405020304" pitchFamily="18" charset="0"/>
              </a:rPr>
              <a:t>10</a:t>
            </a:r>
            <a:r>
              <a:rPr kumimoji="1" lang="zh-CN" altLang="en-US" sz="2800" b="1" dirty="0">
                <a:latin typeface="Times New Roman" panose="02020603050405020304" pitchFamily="18" charset="0"/>
                <a:cs typeface="Times New Roman" panose="02020603050405020304" pitchFamily="18" charset="0"/>
              </a:rPr>
              <a:t>分钟）。</a:t>
            </a:r>
          </a:p>
          <a:p>
            <a:pPr eaLnBrk="1" hangingPunct="1">
              <a:lnSpc>
                <a:spcPct val="120000"/>
              </a:lnSpc>
            </a:pPr>
            <a:r>
              <a:rPr kumimoji="1" lang="en-US" altLang="zh-CN" sz="2800" b="1" dirty="0" smtClean="0">
                <a:latin typeface="Times New Roman" panose="02020603050405020304" pitchFamily="18" charset="0"/>
                <a:cs typeface="Times New Roman" panose="02020603050405020304" pitchFamily="18" charset="0"/>
              </a:rPr>
              <a:t>4</a:t>
            </a:r>
            <a:r>
              <a:rPr kumimoji="1" lang="zh-CN" altLang="en-US" sz="2800" b="1" dirty="0" smtClean="0">
                <a:latin typeface="Times New Roman" panose="02020603050405020304" pitchFamily="18" charset="0"/>
                <a:cs typeface="Times New Roman" panose="02020603050405020304" pitchFamily="18" charset="0"/>
              </a:rPr>
              <a:t>、</a:t>
            </a:r>
            <a:r>
              <a:rPr kumimoji="1" lang="zh-CN" altLang="en-US" sz="2800" b="1" dirty="0">
                <a:latin typeface="Times New Roman" panose="02020603050405020304" pitchFamily="18" charset="0"/>
                <a:cs typeface="Times New Roman" panose="02020603050405020304" pitchFamily="18" charset="0"/>
              </a:rPr>
              <a:t>验收过程中，讲解人要求打开摄像头。</a:t>
            </a:r>
          </a:p>
          <a:p>
            <a:pPr eaLnBrk="1" hangingPunct="1">
              <a:lnSpc>
                <a:spcPct val="120000"/>
              </a:lnSpc>
            </a:pPr>
            <a:r>
              <a:rPr kumimoji="1" lang="en-US" altLang="zh-CN" sz="2800" b="1" dirty="0" smtClean="0">
                <a:latin typeface="Times New Roman" panose="02020603050405020304" pitchFamily="18" charset="0"/>
                <a:cs typeface="Times New Roman" panose="02020603050405020304" pitchFamily="18" charset="0"/>
              </a:rPr>
              <a:t>5</a:t>
            </a:r>
            <a:r>
              <a:rPr kumimoji="1" lang="zh-CN" altLang="en-US" sz="2800" b="1" dirty="0" smtClean="0">
                <a:latin typeface="Times New Roman" panose="02020603050405020304" pitchFamily="18" charset="0"/>
                <a:cs typeface="Times New Roman" panose="02020603050405020304" pitchFamily="18" charset="0"/>
              </a:rPr>
              <a:t>、验收次序</a:t>
            </a:r>
            <a:r>
              <a:rPr kumimoji="1" lang="zh-CN" altLang="en-US" sz="2800" b="1" dirty="0">
                <a:latin typeface="Times New Roman" panose="02020603050405020304" pitchFamily="18" charset="0"/>
                <a:cs typeface="Times New Roman" panose="02020603050405020304" pitchFamily="18" charset="0"/>
              </a:rPr>
              <a:t>抽签决定。</a:t>
            </a:r>
          </a:p>
          <a:p>
            <a:pPr eaLnBrk="1" hangingPunct="1">
              <a:lnSpc>
                <a:spcPct val="120000"/>
              </a:lnSpc>
            </a:pPr>
            <a:r>
              <a:rPr kumimoji="1" lang="en-US" altLang="zh-CN" sz="2800" b="1" dirty="0" smtClean="0">
                <a:latin typeface="Times New Roman" panose="02020603050405020304" pitchFamily="18" charset="0"/>
                <a:cs typeface="Times New Roman" panose="02020603050405020304" pitchFamily="18" charset="0"/>
              </a:rPr>
              <a:t>6</a:t>
            </a:r>
            <a:r>
              <a:rPr kumimoji="1" lang="zh-CN" altLang="en-US" sz="2800" b="1" dirty="0" smtClean="0">
                <a:latin typeface="Times New Roman" panose="02020603050405020304" pitchFamily="18" charset="0"/>
                <a:cs typeface="Times New Roman" panose="02020603050405020304" pitchFamily="18" charset="0"/>
              </a:rPr>
              <a:t>、验收</a:t>
            </a:r>
            <a:r>
              <a:rPr kumimoji="1" lang="zh-CN" altLang="en-US" sz="2800" b="1" dirty="0">
                <a:latin typeface="Times New Roman" panose="02020603050405020304" pitchFamily="18" charset="0"/>
                <a:cs typeface="Times New Roman" panose="02020603050405020304" pitchFamily="18" charset="0"/>
              </a:rPr>
              <a:t>过程中不进行集体点名，验收前后同学可以选择留在会议或退出会议。</a:t>
            </a:r>
          </a:p>
        </p:txBody>
      </p:sp>
      <p:sp>
        <p:nvSpPr>
          <p:cNvPr id="13315" name="TextBox 1"/>
          <p:cNvSpPr txBox="1">
            <a:spLocks noChangeArrowheads="1"/>
          </p:cNvSpPr>
          <p:nvPr/>
        </p:nvSpPr>
        <p:spPr bwMode="auto">
          <a:xfrm>
            <a:off x="1090607" y="764704"/>
            <a:ext cx="7127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a:solidFill>
                  <a:srgbClr val="FF0000"/>
                </a:solidFill>
              </a:rPr>
              <a:t>课程设计验收</a:t>
            </a:r>
            <a:endParaRPr lang="en-US" altLang="zh-CN" sz="3600" b="1"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1874</TotalTime>
  <Words>846</Words>
  <Application>Microsoft Office PowerPoint</Application>
  <PresentationFormat>全屏显示(4:3)</PresentationFormat>
  <Paragraphs>45</Paragraphs>
  <Slides>10</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方正姚体</vt:lpstr>
      <vt:lpstr>宋体</vt:lpstr>
      <vt:lpstr>Arial</vt:lpstr>
      <vt:lpstr>Calibri</vt:lpstr>
      <vt:lpstr>Georgia</vt:lpstr>
      <vt:lpstr>Times New Roman</vt:lpstr>
      <vt:lpstr>Trebuchet MS</vt:lpstr>
      <vt:lpstr>Wingdings 2</vt:lpstr>
      <vt:lpstr>都市</vt:lpstr>
      <vt:lpstr>数据库原理课程设计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应用软件开发课程设计</dc:title>
  <dc:creator>V</dc:creator>
  <cp:lastModifiedBy>Windows 用户</cp:lastModifiedBy>
  <cp:revision>395</cp:revision>
  <dcterms:created xsi:type="dcterms:W3CDTF">2013-09-03T01:04:15Z</dcterms:created>
  <dcterms:modified xsi:type="dcterms:W3CDTF">2022-12-31T09:08:10Z</dcterms:modified>
</cp:coreProperties>
</file>