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7" r:id="rId3"/>
    <p:sldId id="258" r:id="rId4"/>
    <p:sldId id="259" r:id="rId5"/>
    <p:sldId id="266" r:id="rId6"/>
    <p:sldId id="268" r:id="rId7"/>
    <p:sldId id="275" r:id="rId8"/>
    <p:sldId id="276" r:id="rId9"/>
    <p:sldId id="277" r:id="rId10"/>
    <p:sldId id="278" r:id="rId11"/>
    <p:sldId id="282" r:id="rId12"/>
    <p:sldId id="283" r:id="rId13"/>
    <p:sldId id="269" r:id="rId14"/>
    <p:sldId id="270" r:id="rId15"/>
    <p:sldId id="260" r:id="rId16"/>
    <p:sldId id="261" r:id="rId17"/>
    <p:sldId id="274" r:id="rId18"/>
    <p:sldId id="273" r:id="rId19"/>
    <p:sldId id="262" r:id="rId20"/>
    <p:sldId id="280" r:id="rId21"/>
    <p:sldId id="281" r:id="rId22"/>
    <p:sldId id="272" r:id="rId23"/>
    <p:sldId id="264" r:id="rId24"/>
    <p:sldId id="284"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015" autoAdjust="0"/>
  </p:normalViewPr>
  <p:slideViewPr>
    <p:cSldViewPr snapToGrid="0">
      <p:cViewPr varScale="1">
        <p:scale>
          <a:sx n="88" d="100"/>
          <a:sy n="88" d="100"/>
        </p:scale>
        <p:origin x="2320" y="176"/>
      </p:cViewPr>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08/02/2018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a:t>
            </a:fld>
            <a:endParaRPr lang="en-GB"/>
          </a:p>
        </p:txBody>
      </p:sp>
    </p:spTree>
    <p:extLst>
      <p:ext uri="{BB962C8B-B14F-4D97-AF65-F5344CB8AC3E}">
        <p14:creationId xmlns:p14="http://schemas.microsoft.com/office/powerpoint/2010/main" val="34547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11</a:t>
            </a:fld>
            <a:endParaRPr lang="en-GB"/>
          </a:p>
        </p:txBody>
      </p:sp>
    </p:spTree>
    <p:extLst>
      <p:ext uri="{BB962C8B-B14F-4D97-AF65-F5344CB8AC3E}">
        <p14:creationId xmlns:p14="http://schemas.microsoft.com/office/powerpoint/2010/main" val="114375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12</a:t>
            </a:fld>
            <a:endParaRPr lang="en-GB"/>
          </a:p>
        </p:txBody>
      </p:sp>
    </p:spTree>
    <p:extLst>
      <p:ext uri="{BB962C8B-B14F-4D97-AF65-F5344CB8AC3E}">
        <p14:creationId xmlns:p14="http://schemas.microsoft.com/office/powerpoint/2010/main" val="219998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a:t>Calculating the force field vectors for each pixel in an</a:t>
            </a:r>
            <a:r>
              <a:rPr lang="en-GB" baseline="0" dirty="0"/>
              <a:t> image of an area of interest</a:t>
            </a:r>
            <a:endParaRPr lang="en-GB" dirty="0"/>
          </a:p>
          <a:p>
            <a:pPr marL="228600" lvl="0" indent="-228600">
              <a:buFont typeface="+mj-lt"/>
              <a:buAutoNum type="arabicPeriod"/>
            </a:pPr>
            <a:r>
              <a:rPr lang="en-GB" dirty="0"/>
              <a:t>Calculating the potential energy fields for each pixel to find the overlapping potential energy functions of all the image pixels for that specific pixel location which is repeated for all pixels in the image to generate a </a:t>
            </a:r>
            <a:r>
              <a:rPr lang="en-GB" b="1" dirty="0"/>
              <a:t>potential energy surface </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13</a:t>
            </a:fld>
            <a:endParaRPr lang="en-GB"/>
          </a:p>
        </p:txBody>
      </p:sp>
    </p:spTree>
    <p:extLst>
      <p:ext uri="{BB962C8B-B14F-4D97-AF65-F5344CB8AC3E}">
        <p14:creationId xmlns:p14="http://schemas.microsoft.com/office/powerpoint/2010/main" val="16499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a:t>Force field –&gt; potential energy surface: comparable to mountain with peaks and ridges, where peaks = potential energy wells (sources) and ridges = energy channels, that lead to the wells (picture 2)</a:t>
            </a:r>
          </a:p>
          <a:p>
            <a:pPr marL="228600" indent="-228600">
              <a:buFont typeface="+mj-lt"/>
              <a:buAutoNum type="arabicPeriod"/>
            </a:pPr>
            <a:r>
              <a:rPr lang="en-GB" dirty="0"/>
              <a:t>To 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a:br>
            <a:r>
              <a:rPr lang="en-GB" dirty="0"/>
              <a:t>gradient is zero and no further force is exerted = no more movement</a:t>
            </a:r>
          </a:p>
          <a:p>
            <a:pPr marL="228600" indent="-228600">
              <a:buFont typeface="+mj-lt"/>
              <a:buAutoNum type="arabicPeriod"/>
            </a:pPr>
            <a:r>
              <a:rPr lang="en-GB" dirty="0"/>
              <a:t>Picture</a:t>
            </a:r>
            <a:r>
              <a:rPr lang="en-GB" baseline="0" dirty="0"/>
              <a:t> 3: superimposed wells over force field magnitude</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14</a:t>
            </a:fld>
            <a:endParaRPr lang="en-GB"/>
          </a:p>
        </p:txBody>
      </p:sp>
    </p:spTree>
    <p:extLst>
      <p:ext uri="{BB962C8B-B14F-4D97-AF65-F5344CB8AC3E}">
        <p14:creationId xmlns:p14="http://schemas.microsoft.com/office/powerpoint/2010/main" val="379766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baseline="0" dirty="0"/>
              <a:t>Show scale invariance, </a:t>
            </a:r>
            <a:r>
              <a:rPr lang="en-GB" baseline="0" dirty="0" err="1"/>
              <a:t>initialisaition</a:t>
            </a:r>
            <a:r>
              <a:rPr lang="en-GB" baseline="0" dirty="0"/>
              <a:t> invariance follows: It can be shown that the force and energy fields scale by the same factor by which the image was scaled. This results from the fact that larger distance imply weaker forces</a:t>
            </a:r>
            <a:endParaRPr lang="en-GB" dirty="0"/>
          </a:p>
          <a:p>
            <a:pPr marL="228600" indent="-228600">
              <a:buFont typeface="+mj-lt"/>
              <a:buAutoNum type="arabicPeriod"/>
            </a:pPr>
            <a:r>
              <a:rPr lang="en-GB"/>
              <a:t>O</a:t>
            </a:r>
            <a:endParaRPr lang="en-GB" dirty="0"/>
          </a:p>
          <a:p>
            <a:pPr marL="228600" indent="-228600">
              <a:buFont typeface="+mj-lt"/>
              <a:buAutoNum type="arabicPeriod"/>
            </a:pPr>
            <a:r>
              <a:rPr lang="en-GB" dirty="0"/>
              <a:t>O</a:t>
            </a:r>
          </a:p>
          <a:p>
            <a:pPr marL="228600" indent="-228600">
              <a:buFont typeface="+mj-lt"/>
              <a:buAutoNum type="arabicPeriod"/>
            </a:pPr>
            <a:r>
              <a:rPr lang="en-GB" dirty="0"/>
              <a:t>Representation</a:t>
            </a:r>
            <a:r>
              <a:rPr lang="en-GB" baseline="0" dirty="0"/>
              <a:t> matrices are square and invertible, which was confirmed by test on different sized images</a:t>
            </a:r>
          </a:p>
          <a:p>
            <a:pPr marL="228600" indent="-228600">
              <a:buFont typeface="+mj-lt"/>
              <a:buAutoNum type="arabicPeriod"/>
            </a:pPr>
            <a:r>
              <a:rPr lang="en-GB" baseline="0" dirty="0"/>
              <a:t>Confirmed by measured averaged normalised distance of the well positions together with the accumulated direction to the position of each well-point from a chosen reference point</a:t>
            </a:r>
          </a:p>
          <a:p>
            <a:pPr marL="685800" lvl="1" indent="-228600">
              <a:buFont typeface="+mj-lt"/>
              <a:buAutoNum type="arabicPeriod"/>
            </a:pPr>
            <a:r>
              <a:rPr lang="en-GB" baseline="0" dirty="0"/>
              <a:t>Use enough initialisation points to ensure all wells are extracted</a:t>
            </a:r>
          </a:p>
          <a:p>
            <a:pPr marL="685800" lvl="1" indent="-228600">
              <a:buFont typeface="+mj-lt"/>
              <a:buAutoNum type="arabicPeriod"/>
            </a:pPr>
            <a:r>
              <a:rPr lang="en-GB" baseline="0" dirty="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15</a:t>
            </a:fld>
            <a:endParaRPr lang="en-GB"/>
          </a:p>
        </p:txBody>
      </p:sp>
    </p:spTree>
    <p:extLst>
      <p:ext uri="{BB962C8B-B14F-4D97-AF65-F5344CB8AC3E}">
        <p14:creationId xmlns:p14="http://schemas.microsoft.com/office/powerpoint/2010/main" val="175569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Talk about implementation details, show the code and how it works</a:t>
            </a:r>
          </a:p>
          <a:p>
            <a:pPr marL="171450" indent="-171450">
              <a:buFontTx/>
              <a:buChar char="-"/>
            </a:pPr>
            <a:r>
              <a:rPr lang="en-GB" dirty="0"/>
              <a:t>imageForceField2</a:t>
            </a:r>
          </a:p>
          <a:p>
            <a:pPr marL="628650" lvl="1" indent="-171450">
              <a:buFontTx/>
              <a:buChar char="-"/>
            </a:pPr>
            <a:r>
              <a:rPr lang="en-GB" dirty="0"/>
              <a:t>There is a scaling factor which doubles the image</a:t>
            </a:r>
          </a:p>
          <a:p>
            <a:pPr marL="628650" lvl="1" indent="-171450">
              <a:buFontTx/>
              <a:buChar char="-"/>
            </a:pPr>
            <a:r>
              <a:rPr lang="en-GB" dirty="0"/>
              <a:t>The Force field numbers are transformed into real numbers from complex number vector space</a:t>
            </a:r>
          </a:p>
          <a:p>
            <a:pPr marL="1085850" lvl="2" indent="-171450">
              <a:buFontTx/>
              <a:buChar char="-"/>
            </a:pPr>
            <a:r>
              <a:rPr lang="en-GB" dirty="0"/>
              <a:t>They are rescaled to values between 0 and 255</a:t>
            </a:r>
          </a:p>
          <a:p>
            <a:pPr marL="628650" lvl="1" indent="-171450">
              <a:buFontTx/>
              <a:buChar char="-"/>
            </a:pPr>
            <a:r>
              <a:rPr lang="en-GB" dirty="0"/>
              <a:t>The generated force field is re-arranged differently and therefore need to be stitched together into an image</a:t>
            </a:r>
          </a:p>
          <a:p>
            <a:pPr marL="1085850" lvl="2" indent="-171450">
              <a:buFontTx/>
              <a:buChar char="-"/>
            </a:pPr>
            <a:r>
              <a:rPr lang="en-GB" dirty="0"/>
              <a:t>This stitching depends on the scale value used</a:t>
            </a:r>
          </a:p>
          <a:p>
            <a:pPr marL="1085850" lvl="2" indent="-171450">
              <a:buFontTx/>
              <a:buChar char="-"/>
            </a:pPr>
            <a:r>
              <a:rPr lang="en-GB" dirty="0"/>
              <a:t>They are then stacked together easily using </a:t>
            </a:r>
            <a:r>
              <a:rPr lang="en-GB" dirty="0" err="1"/>
              <a:t>numpy</a:t>
            </a:r>
            <a:r>
              <a:rPr lang="en-GB" dirty="0"/>
              <a:t> helper functions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a:t>The trick to making it work is to resize the image to smaller values roughly around (300,200)</a:t>
            </a:r>
          </a:p>
          <a:p>
            <a:pPr marL="1085850" lvl="2" indent="-171450">
              <a:buFontTx/>
              <a:buChar char="-"/>
            </a:pPr>
            <a:r>
              <a:rPr lang="en-GB" dirty="0"/>
              <a:t>300 x 200 = 60000 pixels which gets scaled x2 =&gt; 120,000 , which is a lot even using the </a:t>
            </a:r>
            <a:r>
              <a:rPr lang="en-GB" dirty="0" err="1"/>
              <a:t>fourier</a:t>
            </a:r>
            <a:r>
              <a:rPr lang="en-GB" dirty="0"/>
              <a:t> transform on a simple machine like this</a:t>
            </a:r>
          </a:p>
          <a:p>
            <a:pPr marL="1085850" lvl="2" indent="-171450">
              <a:buFontTx/>
              <a:buChar char="-"/>
            </a:pPr>
            <a:r>
              <a:rPr lang="en-GB" dirty="0"/>
              <a:t>Imagine a larger image of around (500,500) =&gt; 500,000 pixels</a:t>
            </a:r>
          </a:p>
          <a:p>
            <a:pPr marL="1085850" lvl="2" indent="-171450">
              <a:buFontTx/>
              <a:buChar char="-"/>
            </a:pPr>
            <a:r>
              <a:rPr lang="en-GB" dirty="0"/>
              <a:t>For real time streaming, as shown in the code `stream`, its best a small image size is used (250,150)</a:t>
            </a:r>
          </a:p>
          <a:p>
            <a:pPr marL="1085850" lvl="2" indent="-171450">
              <a:buFontTx/>
              <a:buChar char="-"/>
            </a:pPr>
            <a:endParaRPr lang="en-GB" dirty="0"/>
          </a:p>
        </p:txBody>
      </p:sp>
      <p:sp>
        <p:nvSpPr>
          <p:cNvPr id="4" name="Slide Number Placeholder 3"/>
          <p:cNvSpPr>
            <a:spLocks noGrp="1"/>
          </p:cNvSpPr>
          <p:nvPr>
            <p:ph type="sldNum" sz="quarter" idx="10"/>
          </p:nvPr>
        </p:nvSpPr>
        <p:spPr/>
        <p:txBody>
          <a:bodyPr/>
          <a:lstStyle/>
          <a:p>
            <a:fld id="{EF2D93C9-B2FF-4D76-8851-D84BA33B2773}" type="slidenum">
              <a:rPr lang="en-GB" smtClean="0"/>
              <a:t>18</a:t>
            </a:fld>
            <a:endParaRPr lang="en-GB"/>
          </a:p>
        </p:txBody>
      </p:sp>
    </p:spTree>
    <p:extLst>
      <p:ext uri="{BB962C8B-B14F-4D97-AF65-F5344CB8AC3E}">
        <p14:creationId xmlns:p14="http://schemas.microsoft.com/office/powerpoint/2010/main" val="2645902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It takes forever to compute using the brute force approach</a:t>
            </a:r>
            <a:endParaRPr lang="en-US" dirty="0"/>
          </a:p>
        </p:txBody>
      </p:sp>
      <p:sp>
        <p:nvSpPr>
          <p:cNvPr id="4" name="Slide Number Placeholder 3"/>
          <p:cNvSpPr>
            <a:spLocks noGrp="1"/>
          </p:cNvSpPr>
          <p:nvPr>
            <p:ph type="sldNum" sz="quarter" idx="10"/>
          </p:nvPr>
        </p:nvSpPr>
        <p:spPr/>
        <p:txBody>
          <a:bodyPr/>
          <a:lstStyle/>
          <a:p>
            <a:fld id="{EF2D93C9-B2FF-4D76-8851-D84BA33B2773}" type="slidenum">
              <a:rPr lang="en-GB" smtClean="0"/>
              <a:t>19</a:t>
            </a:fld>
            <a:endParaRPr lang="en-GB"/>
          </a:p>
        </p:txBody>
      </p:sp>
    </p:spTree>
    <p:extLst>
      <p:ext uri="{BB962C8B-B14F-4D97-AF65-F5344CB8AC3E}">
        <p14:creationId xmlns:p14="http://schemas.microsoft.com/office/powerpoint/2010/main" val="1854661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20</a:t>
            </a:fld>
            <a:endParaRPr lang="en-GB"/>
          </a:p>
        </p:txBody>
      </p:sp>
    </p:spTree>
    <p:extLst>
      <p:ext uri="{BB962C8B-B14F-4D97-AF65-F5344CB8AC3E}">
        <p14:creationId xmlns:p14="http://schemas.microsoft.com/office/powerpoint/2010/main" val="2317080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23</a:t>
            </a:fld>
            <a:endParaRPr lang="en-GB"/>
          </a:p>
        </p:txBody>
      </p:sp>
    </p:spTree>
    <p:extLst>
      <p:ext uri="{BB962C8B-B14F-4D97-AF65-F5344CB8AC3E}">
        <p14:creationId xmlns:p14="http://schemas.microsoft.com/office/powerpoint/2010/main" val="21275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24</a:t>
            </a:fld>
            <a:endParaRPr lang="en-GB"/>
          </a:p>
        </p:txBody>
      </p:sp>
    </p:spTree>
    <p:extLst>
      <p:ext uri="{BB962C8B-B14F-4D97-AF65-F5344CB8AC3E}">
        <p14:creationId xmlns:p14="http://schemas.microsoft.com/office/powerpoint/2010/main" val="261436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a:t>Objective:</a:t>
            </a:r>
          </a:p>
          <a:p>
            <a:pPr marL="628650" lvl="1" indent="-171450">
              <a:buFont typeface="Arial" panose="020B0604020202020204" pitchFamily="34" charset="0"/>
              <a:buChar char="•"/>
            </a:pPr>
            <a:r>
              <a:rPr lang="en-GB" dirty="0"/>
              <a:t>reduce dimensionality of pattern space</a:t>
            </a:r>
          </a:p>
          <a:p>
            <a:pPr marL="628650" lvl="1" indent="-171450">
              <a:buFont typeface="Arial" panose="020B0604020202020204" pitchFamily="34" charset="0"/>
              <a:buChar char="•"/>
            </a:pPr>
            <a:r>
              <a:rPr lang="en-GB" dirty="0"/>
              <a:t>yet maintain discriminator power for classification and invariant description</a:t>
            </a:r>
          </a:p>
          <a:p>
            <a:pPr marL="171450" lvl="0" indent="-171450">
              <a:buFont typeface="Arial" panose="020B0604020202020204" pitchFamily="34" charset="0"/>
              <a:buChar char="•"/>
            </a:pPr>
            <a:r>
              <a:rPr lang="en-GB" dirty="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a:t>Approaches:</a:t>
            </a:r>
          </a:p>
          <a:p>
            <a:pPr marL="685800" lvl="1" indent="-228600">
              <a:buFont typeface="+mj-lt"/>
              <a:buAutoNum type="arabicPeriod"/>
            </a:pPr>
            <a:r>
              <a:rPr lang="en-GB" dirty="0"/>
              <a:t>Brute Force:</a:t>
            </a:r>
            <a:br>
              <a:rPr lang="en-GB" dirty="0"/>
            </a:br>
            <a:r>
              <a:rPr lang="en-GB" dirty="0"/>
              <a:t>Each pixel is transformed using the Energy &amp; Force equations</a:t>
            </a:r>
          </a:p>
          <a:p>
            <a:pPr marL="685800" lvl="1" indent="-228600">
              <a:buFont typeface="+mj-lt"/>
              <a:buAutoNum type="arabicPeriod"/>
            </a:pPr>
            <a:r>
              <a:rPr lang="en-GB" dirty="0"/>
              <a:t>Frequency Domain Analysis: </a:t>
            </a:r>
            <a:br>
              <a:rPr lang="en-GB" dirty="0"/>
            </a:br>
            <a:r>
              <a:rPr lang="en-GB" dirty="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a:t>Assumption: (for mathematical convenience):</a:t>
            </a:r>
            <a:br>
              <a:rPr lang="en-GB" dirty="0"/>
            </a:br>
            <a:r>
              <a:rPr lang="en-GB" dirty="0"/>
              <a:t>Each pixel exerts an isotropic force on all the other pixels (they represent attractive particles, that act as the source of a spherically symmetric force field) that is proportional to pixel intensity and inversely proportional to the square of the distance, i.e. the</a:t>
            </a:r>
            <a:r>
              <a:rPr lang="en-GB" b="1" dirty="0"/>
              <a:t>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7</a:t>
            </a:fld>
            <a:endParaRPr lang="en-GB"/>
          </a:p>
        </p:txBody>
      </p:sp>
    </p:spTree>
    <p:extLst>
      <p:ext uri="{BB962C8B-B14F-4D97-AF65-F5344CB8AC3E}">
        <p14:creationId xmlns:p14="http://schemas.microsoft.com/office/powerpoint/2010/main" val="383570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8</a:t>
            </a:fld>
            <a:endParaRPr lang="en-GB"/>
          </a:p>
        </p:txBody>
      </p:sp>
    </p:spTree>
    <p:extLst>
      <p:ext uri="{BB962C8B-B14F-4D97-AF65-F5344CB8AC3E}">
        <p14:creationId xmlns:p14="http://schemas.microsoft.com/office/powerpoint/2010/main" val="52022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9</a:t>
            </a:fld>
            <a:endParaRPr lang="en-GB"/>
          </a:p>
        </p:txBody>
      </p:sp>
    </p:spTree>
    <p:extLst>
      <p:ext uri="{BB962C8B-B14F-4D97-AF65-F5344CB8AC3E}">
        <p14:creationId xmlns:p14="http://schemas.microsoft.com/office/powerpoint/2010/main" val="109072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10</a:t>
            </a:fld>
            <a:endParaRPr lang="en-GB"/>
          </a:p>
        </p:txBody>
      </p:sp>
    </p:spTree>
    <p:extLst>
      <p:ext uri="{BB962C8B-B14F-4D97-AF65-F5344CB8AC3E}">
        <p14:creationId xmlns:p14="http://schemas.microsoft.com/office/powerpoint/2010/main" val="39452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a:t>Ganiyu Ibraheem  Philipp Seybold</a:t>
            </a:r>
            <a:endParaRPr lang="en-GB" dirty="0"/>
          </a:p>
        </p:txBody>
      </p:sp>
      <p:sp>
        <p:nvSpPr>
          <p:cNvPr id="8" name="Fußzeilenplatzhalter 7"/>
          <p:cNvSpPr>
            <a:spLocks noGrp="1"/>
          </p:cNvSpPr>
          <p:nvPr>
            <p:ph type="ftr" sz="quarter" idx="11"/>
          </p:nvPr>
        </p:nvSpPr>
        <p:spPr/>
        <p:txBody>
          <a:bodyPr/>
          <a:lstStyle/>
          <a:p>
            <a:r>
              <a:rPr lang="en-GB" dirty="0"/>
              <a:t>COMP6206 Advanced Computer Vision</a:t>
            </a:r>
          </a:p>
        </p:txBody>
      </p:sp>
      <p:sp>
        <p:nvSpPr>
          <p:cNvPr id="9" name="Foliennummernplatzhalter 8"/>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8134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2438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dirty="0"/>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3182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316595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en-US"/>
              <a:t>Ganiyu Ibraheem  Philipp Seybold</a:t>
            </a:r>
            <a:endParaRPr lang="en-GB"/>
          </a:p>
        </p:txBody>
      </p:sp>
      <p:sp>
        <p:nvSpPr>
          <p:cNvPr id="8" name="Footer Placeholder 7"/>
          <p:cNvSpPr>
            <a:spLocks noGrp="1"/>
          </p:cNvSpPr>
          <p:nvPr>
            <p:ph type="ftr" sz="quarter" idx="11"/>
          </p:nvPr>
        </p:nvSpPr>
        <p:spPr/>
        <p:txBody>
          <a:bodyPr/>
          <a:lstStyle/>
          <a:p>
            <a:r>
              <a:rPr lang="en-GB"/>
              <a:t>COMP6206 Advanced Computer Vision</a:t>
            </a:r>
          </a:p>
        </p:txBody>
      </p:sp>
      <p:sp>
        <p:nvSpPr>
          <p:cNvPr id="9" name="Slide Number Placeholder 8"/>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r>
              <a:rPr lang="en-US"/>
              <a:t>Ganiyu Ibraheem  Philipp Seybold</a:t>
            </a:r>
            <a:endParaRPr lang="en-GB"/>
          </a:p>
        </p:txBody>
      </p:sp>
      <p:sp>
        <p:nvSpPr>
          <p:cNvPr id="4" name="Footer Placeholder 3"/>
          <p:cNvSpPr>
            <a:spLocks noGrp="1"/>
          </p:cNvSpPr>
          <p:nvPr>
            <p:ph type="ftr" sz="quarter" idx="11"/>
          </p:nvPr>
        </p:nvSpPr>
        <p:spPr/>
        <p:txBody>
          <a:bodyPr/>
          <a:lstStyle/>
          <a:p>
            <a:r>
              <a:rPr lang="en-GB"/>
              <a:t>COMP6206 Advanced Computer Vision</a:t>
            </a:r>
          </a:p>
        </p:txBody>
      </p:sp>
      <p:sp>
        <p:nvSpPr>
          <p:cNvPr id="5" name="Slide Number Placeholder 4"/>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Ganiyu Ibraheem  Philipp Seybold</a:t>
            </a:r>
            <a:endParaRPr lang="en-GB"/>
          </a:p>
        </p:txBody>
      </p:sp>
      <p:sp>
        <p:nvSpPr>
          <p:cNvPr id="3" name="Footer Placeholder 2"/>
          <p:cNvSpPr>
            <a:spLocks noGrp="1"/>
          </p:cNvSpPr>
          <p:nvPr>
            <p:ph type="ftr" sz="quarter" idx="11"/>
          </p:nvPr>
        </p:nvSpPr>
        <p:spPr/>
        <p:txBody>
          <a:bodyPr/>
          <a:lstStyle/>
          <a:p>
            <a:r>
              <a:rPr lang="en-GB"/>
              <a:t>COMP6206 Advanced Computer Vision</a:t>
            </a:r>
          </a:p>
        </p:txBody>
      </p:sp>
      <p:sp>
        <p:nvSpPr>
          <p:cNvPr id="4" name="Slide Number Placeholder 3"/>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COMP6206 Advanced Computer Vision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a:t>Force Field Transformation</a:t>
            </a:r>
          </a:p>
        </p:txBody>
      </p:sp>
      <p:sp>
        <p:nvSpPr>
          <p:cNvPr id="70" name="Untertitel 69"/>
          <p:cNvSpPr>
            <a:spLocks noGrp="1"/>
          </p:cNvSpPr>
          <p:nvPr>
            <p:ph type="subTitle" idx="1"/>
          </p:nvPr>
        </p:nvSpPr>
        <p:spPr/>
        <p:txBody>
          <a:bodyPr/>
          <a:lstStyle/>
          <a:p>
            <a:r>
              <a:rPr lang="en-GB" dirty="0"/>
              <a:t>Ganiyu Ibraheem &amp; Philipp Seybold</a:t>
            </a:r>
          </a:p>
          <a:p>
            <a:r>
              <a:rPr lang="en-GB" dirty="0"/>
              <a:t>Advanced Computer Vision</a:t>
            </a:r>
          </a:p>
        </p:txBody>
      </p:sp>
      <p:sp>
        <p:nvSpPr>
          <p:cNvPr id="8" name="Datumsplatzhalter 7"/>
          <p:cNvSpPr>
            <a:spLocks noGrp="1"/>
          </p:cNvSpPr>
          <p:nvPr>
            <p:ph type="dt" sz="half" idx="10"/>
          </p:nvPr>
        </p:nvSpPr>
        <p:spPr/>
        <p:txBody>
          <a:bodyPr/>
          <a:lstStyle/>
          <a:p>
            <a:r>
              <a:rPr lang="en-US" dirty="0"/>
              <a:t>Ganiyu Ibraheem  Philipp Seybold</a:t>
            </a:r>
            <a:endParaRPr lang="en-GB" dirty="0"/>
          </a:p>
        </p:txBody>
      </p:sp>
      <p:sp>
        <p:nvSpPr>
          <p:cNvPr id="9" name="Fußzeilenplatzhalter 8"/>
          <p:cNvSpPr>
            <a:spLocks noGrp="1"/>
          </p:cNvSpPr>
          <p:nvPr>
            <p:ph type="ftr" sz="quarter" idx="11"/>
          </p:nvPr>
        </p:nvSpPr>
        <p:spPr/>
        <p:txBody>
          <a:bodyPr/>
          <a:lstStyle/>
          <a:p>
            <a:r>
              <a:rPr lang="en-GB"/>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p:cNvSpPr/>
          <p:nvPr/>
        </p:nvSpPr>
        <p:spPr>
          <a:xfrm>
            <a:off x="3954173" y="1382290"/>
            <a:ext cx="583240"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106693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5862982" y="4565648"/>
            <a:ext cx="2652367" cy="5251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56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370093" y="5383530"/>
            <a:ext cx="3725470" cy="71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902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Method</a:t>
            </a:r>
          </a:p>
        </p:txBody>
      </p:sp>
      <p:pic>
        <p:nvPicPr>
          <p:cNvPr id="7" name="Inhaltsplatzhalter 6"/>
          <p:cNvPicPr>
            <a:picLocks noGrp="1" noChangeAspect="1"/>
          </p:cNvPicPr>
          <p:nvPr>
            <p:ph idx="1"/>
          </p:nvPr>
        </p:nvPicPr>
        <p:blipFill>
          <a:blip r:embed="rId3"/>
          <a:stretch>
            <a:fillRect/>
          </a:stretch>
        </p:blipFill>
        <p:spPr>
          <a:xfrm>
            <a:off x="743829" y="1307406"/>
            <a:ext cx="2723079" cy="4170086"/>
          </a:xfrm>
          <a:prstGeom prst="rect">
            <a:avLst/>
          </a:prstGeom>
        </p:spPr>
      </p:pic>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13</a:t>
            </a:fld>
            <a:endParaRPr lang="en-GB" dirty="0"/>
          </a:p>
        </p:txBody>
      </p:sp>
      <p:pic>
        <p:nvPicPr>
          <p:cNvPr id="9" name="Grafik 8"/>
          <p:cNvPicPr>
            <a:picLocks noChangeAspect="1"/>
          </p:cNvPicPr>
          <p:nvPr/>
        </p:nvPicPr>
        <p:blipFill>
          <a:blip r:embed="rId4"/>
          <a:stretch>
            <a:fillRect/>
          </a:stretch>
        </p:blipFill>
        <p:spPr>
          <a:xfrm>
            <a:off x="4310032" y="1216718"/>
            <a:ext cx="3622388" cy="3500391"/>
          </a:xfrm>
          <a:prstGeom prst="rect">
            <a:avLst/>
          </a:prstGeom>
        </p:spPr>
      </p:pic>
      <p:sp>
        <p:nvSpPr>
          <p:cNvPr id="11" name="Rechteck 10"/>
          <p:cNvSpPr/>
          <p:nvPr/>
        </p:nvSpPr>
        <p:spPr>
          <a:xfrm>
            <a:off x="301720" y="5637075"/>
            <a:ext cx="4465512" cy="400110"/>
          </a:xfrm>
          <a:prstGeom prst="rect">
            <a:avLst/>
          </a:prstGeom>
        </p:spPr>
        <p:txBody>
          <a:bodyPr wrap="square">
            <a:spAutoFit/>
          </a:bodyPr>
          <a:lstStyle/>
          <a:p>
            <a:pPr lvl="0" algn="ctr"/>
            <a:r>
              <a:rPr lang="en-GB" sz="2000" dirty="0"/>
              <a:t>Example force field vectors for an image</a:t>
            </a:r>
          </a:p>
        </p:txBody>
      </p:sp>
      <p:sp>
        <p:nvSpPr>
          <p:cNvPr id="10" name="Rechteck 9"/>
          <p:cNvSpPr/>
          <p:nvPr/>
        </p:nvSpPr>
        <p:spPr>
          <a:xfrm>
            <a:off x="6749876" y="5953414"/>
            <a:ext cx="4144549" cy="307777"/>
          </a:xfrm>
          <a:prstGeom prst="rect">
            <a:avLst/>
          </a:prstGeom>
        </p:spPr>
        <p:txBody>
          <a:bodyPr wrap="square">
            <a:spAutoFit/>
          </a:bodyPr>
          <a:lstStyle/>
          <a:p>
            <a:pPr lvl="0"/>
            <a:r>
              <a:rPr lang="en-GB" sz="1400" dirty="0"/>
              <a:t>Images source : [1]</a:t>
            </a:r>
          </a:p>
        </p:txBody>
      </p:sp>
      <p:sp>
        <p:nvSpPr>
          <p:cNvPr id="12" name="Rechteck 11"/>
          <p:cNvSpPr/>
          <p:nvPr/>
        </p:nvSpPr>
        <p:spPr>
          <a:xfrm>
            <a:off x="3882294" y="4694249"/>
            <a:ext cx="4465512" cy="400110"/>
          </a:xfrm>
          <a:prstGeom prst="rect">
            <a:avLst/>
          </a:prstGeom>
        </p:spPr>
        <p:txBody>
          <a:bodyPr wrap="square">
            <a:spAutoFit/>
          </a:bodyPr>
          <a:lstStyle/>
          <a:p>
            <a:pPr lvl="0" algn="ctr"/>
            <a:r>
              <a:rPr lang="en-GB" sz="2000" dirty="0"/>
              <a:t>Example potential energy surface</a:t>
            </a:r>
          </a:p>
        </p:txBody>
      </p:sp>
    </p:spTree>
    <p:extLst>
      <p:ext uri="{BB962C8B-B14F-4D97-AF65-F5344CB8AC3E}">
        <p14:creationId xmlns:p14="http://schemas.microsoft.com/office/powerpoint/2010/main" val="2224400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14</a:t>
            </a:fld>
            <a:endParaRPr lang="en-GB"/>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75" y="1719834"/>
            <a:ext cx="8189371" cy="4025414"/>
          </a:xfrm>
          <a:prstGeom prst="rect">
            <a:avLst/>
          </a:prstGeom>
        </p:spPr>
      </p:pic>
      <p:sp>
        <p:nvSpPr>
          <p:cNvPr id="9" name="Rechteck 8"/>
          <p:cNvSpPr/>
          <p:nvPr/>
        </p:nvSpPr>
        <p:spPr>
          <a:xfrm>
            <a:off x="6749876" y="5953414"/>
            <a:ext cx="4144549" cy="307777"/>
          </a:xfrm>
          <a:prstGeom prst="rect">
            <a:avLst/>
          </a:prstGeom>
        </p:spPr>
        <p:txBody>
          <a:bodyPr wrap="square">
            <a:spAutoFit/>
          </a:bodyPr>
          <a:lstStyle/>
          <a:p>
            <a:pPr lvl="0"/>
            <a:r>
              <a:rPr lang="en-GB" sz="1400" dirty="0"/>
              <a:t>Images source : [1]</a:t>
            </a:r>
          </a:p>
        </p:txBody>
      </p:sp>
      <p:sp>
        <p:nvSpPr>
          <p:cNvPr id="10" name="Rechteck 9"/>
          <p:cNvSpPr/>
          <p:nvPr/>
        </p:nvSpPr>
        <p:spPr>
          <a:xfrm>
            <a:off x="422910" y="1271988"/>
            <a:ext cx="8273796" cy="400110"/>
          </a:xfrm>
          <a:prstGeom prst="rect">
            <a:avLst/>
          </a:prstGeom>
        </p:spPr>
        <p:txBody>
          <a:bodyPr wrap="square">
            <a:spAutoFit/>
          </a:bodyPr>
          <a:lstStyle/>
          <a:p>
            <a:pPr lvl="0"/>
            <a:r>
              <a:rPr lang="en-GB" sz="2000" dirty="0"/>
              <a:t>1. Initialisation		 2. Force channels	 3. Superimposed wells</a:t>
            </a:r>
          </a:p>
        </p:txBody>
      </p:sp>
    </p:spTree>
    <p:extLst>
      <p:ext uri="{BB962C8B-B14F-4D97-AF65-F5344CB8AC3E}">
        <p14:creationId xmlns:p14="http://schemas.microsoft.com/office/powerpoint/2010/main" val="424512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 Application</a:t>
            </a:r>
          </a:p>
        </p:txBody>
      </p:sp>
      <p:sp>
        <p:nvSpPr>
          <p:cNvPr id="3" name="Inhaltsplatzhalter 2"/>
          <p:cNvSpPr>
            <a:spLocks noGrp="1"/>
          </p:cNvSpPr>
          <p:nvPr>
            <p:ph idx="1"/>
          </p:nvPr>
        </p:nvSpPr>
        <p:spPr>
          <a:xfrm>
            <a:off x="628650" y="1831278"/>
            <a:ext cx="7886700" cy="4351338"/>
          </a:xfrm>
        </p:spPr>
        <p:txBody>
          <a:bodyPr>
            <a:normAutofit/>
          </a:bodyPr>
          <a:lstStyle/>
          <a:p>
            <a:r>
              <a:rPr lang="en-GB" dirty="0"/>
              <a:t>Initialisation and scale invariant</a:t>
            </a:r>
          </a:p>
          <a:p>
            <a:r>
              <a:rPr lang="en-GB" dirty="0"/>
              <a:t>Intensity scale invariant</a:t>
            </a:r>
          </a:p>
          <a:p>
            <a:r>
              <a:rPr lang="en-GB" dirty="0"/>
              <a:t>Affected by localized changes in illumination</a:t>
            </a:r>
          </a:p>
          <a:p>
            <a:r>
              <a:rPr lang="en-GB" dirty="0"/>
              <a:t>All information is conserved by the transform</a:t>
            </a:r>
          </a:p>
          <a:p>
            <a:r>
              <a:rPr lang="en-GB" dirty="0"/>
              <a:t>Descriptors (e.g. wells positions) are unique</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15</a:t>
            </a:fld>
            <a:endParaRPr lang="en-GB"/>
          </a:p>
        </p:txBody>
      </p:sp>
    </p:spTree>
    <p:extLst>
      <p:ext uri="{BB962C8B-B14F-4D97-AF65-F5344CB8AC3E}">
        <p14:creationId xmlns:p14="http://schemas.microsoft.com/office/powerpoint/2010/main" val="32833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lum bright="3000"/>
            <a:extLst>
              <a:ext uri="{28A0092B-C50C-407E-A947-70E740481C1C}">
                <a14:useLocalDpi xmlns:a14="http://schemas.microsoft.com/office/drawing/2010/main" val="0"/>
              </a:ext>
            </a:extLst>
          </a:blip>
          <a:srcRect t="4259"/>
          <a:stretch/>
        </p:blipFill>
        <p:spPr>
          <a:xfrm flipH="1">
            <a:off x="4089412" y="1262381"/>
            <a:ext cx="5043437" cy="4763740"/>
          </a:xfrm>
          <a:prstGeom prst="rect">
            <a:avLst/>
          </a:prstGeom>
        </p:spPr>
      </p:pic>
      <p:sp>
        <p:nvSpPr>
          <p:cNvPr id="2" name="Titel 1"/>
          <p:cNvSpPr>
            <a:spLocks noGrp="1"/>
          </p:cNvSpPr>
          <p:nvPr>
            <p:ph type="title"/>
          </p:nvPr>
        </p:nvSpPr>
        <p:spPr/>
        <p:txBody>
          <a:bodyPr>
            <a:normAutofit/>
          </a:bodyPr>
          <a:lstStyle/>
          <a:p>
            <a:r>
              <a:rPr lang="en-GB" dirty="0"/>
              <a:t>Demonstration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16</a:t>
            </a:fld>
            <a:endParaRPr lang="en-GB"/>
          </a:p>
        </p:txBody>
      </p:sp>
      <p:pic>
        <p:nvPicPr>
          <p:cNvPr id="9" name="Grafik 8"/>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685947" y="1262381"/>
            <a:ext cx="3726616" cy="4169380"/>
          </a:xfrm>
          <a:prstGeom prst="rect">
            <a:avLst/>
          </a:prstGeom>
        </p:spPr>
      </p:pic>
    </p:spTree>
    <p:extLst>
      <p:ext uri="{BB962C8B-B14F-4D97-AF65-F5344CB8AC3E}">
        <p14:creationId xmlns:p14="http://schemas.microsoft.com/office/powerpoint/2010/main" val="343090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Demonstration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17</a:t>
            </a:fld>
            <a:endParaRPr lang="en-GB"/>
          </a:p>
        </p:txBody>
      </p:sp>
      <p:pic>
        <p:nvPicPr>
          <p:cNvPr id="10" name="Grafik 9"/>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28650" y="1185672"/>
            <a:ext cx="3587228" cy="4335018"/>
          </a:xfrm>
          <a:prstGeom prst="rect">
            <a:avLst/>
          </a:prstGeom>
        </p:spPr>
      </p:pic>
      <p:pic>
        <p:nvPicPr>
          <p:cNvPr id="11" name="Grafik 10"/>
          <p:cNvPicPr>
            <a:picLocks noChangeAspect="1"/>
          </p:cNvPicPr>
          <p:nvPr/>
        </p:nvPicPr>
        <p:blipFill rotWithShape="1">
          <a:blip r:embed="rId3">
            <a:lum bright="3000"/>
            <a:extLst>
              <a:ext uri="{28A0092B-C50C-407E-A947-70E740481C1C}">
                <a14:useLocalDpi xmlns:a14="http://schemas.microsoft.com/office/drawing/2010/main" val="0"/>
              </a:ext>
            </a:extLst>
          </a:blip>
          <a:srcRect l="16943" t="5627" r="18535" b="14991"/>
          <a:stretch/>
        </p:blipFill>
        <p:spPr>
          <a:xfrm>
            <a:off x="4560570" y="1185672"/>
            <a:ext cx="3543300" cy="4345205"/>
          </a:xfrm>
          <a:prstGeom prst="rect">
            <a:avLst/>
          </a:prstGeom>
        </p:spPr>
      </p:pic>
    </p:spTree>
    <p:extLst>
      <p:ext uri="{BB962C8B-B14F-4D97-AF65-F5344CB8AC3E}">
        <p14:creationId xmlns:p14="http://schemas.microsoft.com/office/powerpoint/2010/main" val="34753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Demonstration</a:t>
            </a:r>
          </a:p>
        </p:txBody>
      </p:sp>
      <p:sp>
        <p:nvSpPr>
          <p:cNvPr id="3" name="Inhaltsplatzhalter 2"/>
          <p:cNvSpPr>
            <a:spLocks noGrp="1"/>
          </p:cNvSpPr>
          <p:nvPr>
            <p:ph idx="1"/>
          </p:nvPr>
        </p:nvSpPr>
        <p:spPr>
          <a:xfrm>
            <a:off x="628650" y="752355"/>
            <a:ext cx="7886700" cy="5424608"/>
          </a:xfrm>
        </p:spPr>
        <p:txBody>
          <a:bodyPr anchor="ctr"/>
          <a:lstStyle/>
          <a:p>
            <a:pPr marL="0" indent="0" algn="ctr">
              <a:buNone/>
            </a:pPr>
            <a:r>
              <a:rPr lang="en-GB" dirty="0"/>
              <a:t>Live Demo</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18</a:t>
            </a:fld>
            <a:endParaRPr lang="en-GB"/>
          </a:p>
        </p:txBody>
      </p:sp>
    </p:spTree>
    <p:extLst>
      <p:ext uri="{BB962C8B-B14F-4D97-AF65-F5344CB8AC3E}">
        <p14:creationId xmlns:p14="http://schemas.microsoft.com/office/powerpoint/2010/main" val="3770345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pPr marL="0" lvl="0" indent="0">
                  <a:buNone/>
                </a:pPr>
                <a:r>
                  <a:rPr lang="en-GB" dirty="0"/>
                  <a:t>Advantages:</a:t>
                </a:r>
              </a:p>
              <a:p>
                <a:pPr lvl="1"/>
                <a:r>
                  <a:rPr lang="en-GB" dirty="0"/>
                  <a:t>Simplified implementation in time domain</a:t>
                </a:r>
              </a:p>
              <a:p>
                <a:pPr lvl="1"/>
                <a:r>
                  <a:rPr lang="en-GB" dirty="0"/>
                  <a:t>Time complexity reduced due to working in frequency domain: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b="0" i="1" dirty="0" smtClean="0">
                        <a:latin typeface="Cambria Math" panose="02040503050406030204" pitchFamily="18" charset="0"/>
                      </a:rPr>
                      <m:t>⋅</m:t>
                    </m:r>
                    <m:r>
                      <a:rPr lang="en-GB" i="1" dirty="0" smtClean="0">
                        <a:latin typeface="Cambria Math" panose="02040503050406030204" pitchFamily="18" charset="0"/>
                      </a:rPr>
                      <m:t> </m:t>
                    </m:r>
                    <m:r>
                      <m:rPr>
                        <m:sty m:val="p"/>
                      </m:rPr>
                      <a:rPr lang="en-GB" i="1" dirty="0">
                        <a:latin typeface="Cambria Math" panose="02040503050406030204" pitchFamily="18" charset="0"/>
                      </a:rPr>
                      <m:t>log</m:t>
                    </m:r>
                    <m:r>
                      <a:rPr lang="en-GB" i="1" dirty="0">
                        <a:latin typeface="Cambria Math" panose="02040503050406030204" pitchFamily="18" charset="0"/>
                      </a:rPr>
                      <m:t>⁡(</m:t>
                    </m:r>
                    <m:r>
                      <a:rPr lang="en-GB" i="1" dirty="0">
                        <a:latin typeface="Cambria Math" panose="02040503050406030204" pitchFamily="18" charset="0"/>
                      </a:rPr>
                      <m:t>𝑛</m:t>
                    </m:r>
                    <m:r>
                      <a:rPr lang="en-GB" i="1" dirty="0">
                        <a:latin typeface="Cambria Math" panose="02040503050406030204" pitchFamily="18" charset="0"/>
                      </a:rPr>
                      <m:t>))</m:t>
                    </m:r>
                  </m:oMath>
                </a14:m>
                <a:endParaRPr lang="en-GB" dirty="0"/>
              </a:p>
              <a:p>
                <a:pPr lvl="1"/>
                <a:r>
                  <a:rPr lang="en-GB" dirty="0"/>
                  <a:t>Finds application in edge detection</a:t>
                </a:r>
              </a:p>
              <a:p>
                <a:pPr lvl="1"/>
                <a:r>
                  <a:rPr lang="en-GB" dirty="0"/>
                  <a:t>Higher efficiency (99.2%) as compared to other techniques for </a:t>
                </a:r>
                <a:r>
                  <a:rPr lang="en-GB"/>
                  <a:t>ear biometrics</a:t>
                </a:r>
                <a:endParaRPr lang="en-GB" dirty="0"/>
              </a:p>
              <a:p>
                <a:pPr lvl="1"/>
                <a:r>
                  <a:rPr lang="en-GB" dirty="0"/>
                  <a:t>The Force Field Transforms are invertible</a:t>
                </a:r>
              </a:p>
              <a:p>
                <a:pPr lvl="1"/>
                <a:r>
                  <a:rPr lang="en-GB" dirty="0"/>
                  <a:t>It is scale invariant and tolerant to low noise</a:t>
                </a:r>
              </a:p>
              <a:p>
                <a:pPr lvl="2"/>
                <a:r>
                  <a:rPr lang="en-GB" dirty="0"/>
                  <a:t>Also invariant to changes in illumination</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608" t="-1902"/>
                </a:stretch>
              </a:blipFill>
            </p:spPr>
            <p:txBody>
              <a:bodyPr/>
              <a:lstStyle/>
              <a:p>
                <a:r>
                  <a:rPr lang="en-US">
                    <a:noFill/>
                  </a:rPr>
                  <a:t> </a:t>
                </a:r>
              </a:p>
            </p:txBody>
          </p:sp>
        </mc:Fallback>
      </mc:AlternateContent>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19</a:t>
            </a:fld>
            <a:endParaRPr lang="en-GB"/>
          </a:p>
        </p:txBody>
      </p:sp>
    </p:spTree>
    <p:extLst>
      <p:ext uri="{BB962C8B-B14F-4D97-AF65-F5344CB8AC3E}">
        <p14:creationId xmlns:p14="http://schemas.microsoft.com/office/powerpoint/2010/main" val="127639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a:t>Ganiyu Ibraheem  Philipp Seybold</a:t>
            </a:r>
            <a:endParaRPr lang="en-GB"/>
          </a:p>
        </p:txBody>
      </p:sp>
      <p:sp>
        <p:nvSpPr>
          <p:cNvPr id="4" name="Fußzeilenplatzhalter 3"/>
          <p:cNvSpPr>
            <a:spLocks noGrp="1"/>
          </p:cNvSpPr>
          <p:nvPr>
            <p:ph type="ftr" sz="quarter" idx="11"/>
          </p:nvPr>
        </p:nvSpPr>
        <p:spPr/>
        <p:txBody>
          <a:bodyPr/>
          <a:lstStyle/>
          <a:p>
            <a:r>
              <a:rPr lang="en-GB"/>
              <a:t>COMP6206 Advanced Computer Vision</a:t>
            </a:r>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Definition</a:t>
            </a:r>
          </a:p>
          <a:p>
            <a:r>
              <a:rPr lang="en-GB" dirty="0"/>
              <a:t>Method Application</a:t>
            </a:r>
          </a:p>
          <a:p>
            <a:r>
              <a:rPr lang="en-GB" dirty="0"/>
              <a:t>Demonstration</a:t>
            </a:r>
          </a:p>
          <a:p>
            <a:r>
              <a:rPr lang="en-GB" dirty="0"/>
              <a:t>Results</a:t>
            </a:r>
          </a:p>
          <a:p>
            <a:r>
              <a:rPr lang="en-GB" dirty="0"/>
              <a:t>Discussion</a:t>
            </a:r>
          </a:p>
          <a:p>
            <a:endParaRPr lang="en-GB" dirty="0"/>
          </a:p>
          <a:p>
            <a:endParaRPr lang="en-GB" dirty="0"/>
          </a:p>
        </p:txBody>
      </p:sp>
    </p:spTree>
    <p:extLst>
      <p:ext uri="{BB962C8B-B14F-4D97-AF65-F5344CB8AC3E}">
        <p14:creationId xmlns:p14="http://schemas.microsoft.com/office/powerpoint/2010/main" val="45762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1198720" y="3508255"/>
                <a:ext cx="6372225" cy="26492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m>
                            <m:mPr>
                              <m:mcs>
                                <m:mc>
                                  <m:mcPr>
                                    <m:count m:val="3"/>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0</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01</m:t>
                                    </m:r>
                                  </m:sub>
                                </m:sSub>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02</m:t>
                                    </m:r>
                                  </m:sub>
                                </m:sSub>
                              </m:e>
                            </m:mr>
                            <m:mr>
                              <m:e>
                                <m:r>
                                  <a:rPr lang="en-GB" sz="2400" i="1" smtClean="0">
                                    <a:latin typeface="Cambria Math" panose="02040503050406030204" pitchFamily="18" charset="0"/>
                                  </a:rPr>
                                  <m:t>⋮</m:t>
                                </m:r>
                              </m:e>
                              <m:e>
                                <m:r>
                                  <a:rPr lang="en-GB" sz="2400" b="0" i="1" smtClean="0">
                                    <a:latin typeface="Cambria Math" panose="02040503050406030204" pitchFamily="18" charset="0"/>
                                  </a:rPr>
                                  <m:t>⋅</m:t>
                                </m:r>
                              </m:e>
                              <m:e/>
                            </m:mr>
                            <m:mr>
                              <m:e>
                                <m:eqArr>
                                  <m:eqArrPr>
                                    <m:ctrlPr>
                                      <a:rPr lang="en-GB" sz="2400" i="1" smtClean="0">
                                        <a:latin typeface="Cambria Math" panose="02040503050406030204" pitchFamily="18" charset="0"/>
                                      </a:rPr>
                                    </m:ctrlPr>
                                  </m:eqArrPr>
                                  <m:e>
                                    <m:r>
                                      <a:rPr lang="en-GB" sz="2400" i="1">
                                        <a:latin typeface="Cambria Math" panose="02040503050406030204" pitchFamily="18" charset="0"/>
                                      </a:rPr>
                                      <m:t>⋮</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30</m:t>
                                        </m:r>
                                      </m:sub>
                                    </m:sSub>
                                  </m:e>
                                </m:eqArr>
                              </m:e>
                              <m:e>
                                <m:eqArr>
                                  <m:eqArrPr>
                                    <m:ctrlPr>
                                      <a:rPr lang="en-GB" sz="2400" i="1" smtClean="0">
                                        <a:latin typeface="Cambria Math" panose="02040503050406030204" pitchFamily="18" charset="0"/>
                                      </a:rPr>
                                    </m:ctrlPr>
                                  </m:eqArrP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31</m:t>
                                        </m:r>
                                      </m:sub>
                                    </m:sSub>
                                  </m:e>
                                </m:eqArr>
                              </m:e>
                              <m:e>
                                <m:eqArr>
                                  <m:eqArrPr>
                                    <m:ctrlPr>
                                      <a:rPr lang="en-GB" sz="2400" i="1" smtClean="0">
                                        <a:latin typeface="Cambria Math" panose="02040503050406030204" pitchFamily="18" charset="0"/>
                                      </a:rPr>
                                    </m:ctrlPr>
                                  </m:eqArrPr>
                                  <m:e>
                                    <m:r>
                                      <a:rPr lang="en-GB" sz="2400" i="1">
                                        <a:latin typeface="Cambria Math" panose="02040503050406030204" pitchFamily="18" charset="0"/>
                                      </a:rPr>
                                      <m:t>⋅</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32</m:t>
                                        </m:r>
                                      </m:sub>
                                    </m:sSub>
                                  </m:e>
                                </m:eqArr>
                              </m:e>
                            </m:mr>
                          </m:m>
                          <m:r>
                            <a:rPr lang="en-GB" sz="2400" b="0" i="1" smtClean="0">
                              <a:latin typeface="Cambria Math" panose="02040503050406030204" pitchFamily="18" charset="0"/>
                            </a:rPr>
                            <m:t>    </m:t>
                          </m:r>
                          <m:m>
                            <m:mPr>
                              <m:mcs>
                                <m:mc>
                                  <m:mcPr>
                                    <m:count m:val="1"/>
                                    <m:mcJc m:val="center"/>
                                  </m:mcPr>
                                </m:mc>
                              </m:mcs>
                              <m:ctrlPr>
                                <a:rPr lang="en-GB" sz="2400" b="0" i="1" smtClean="0">
                                  <a:latin typeface="Cambria Math" panose="02040503050406030204" pitchFamily="18" charset="0"/>
                                </a:rPr>
                              </m:ctrlPr>
                            </m:mPr>
                            <m:mr>
                              <m:e>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𝑑</m:t>
                                    </m:r>
                                  </m:e>
                                  <m:sub>
                                    <m:r>
                                      <m:rPr>
                                        <m:brk m:alnAt="7"/>
                                      </m:rPr>
                                      <a:rPr lang="en-GB" sz="2400" b="0" i="1" smtClean="0">
                                        <a:latin typeface="Cambria Math" panose="02040503050406030204" pitchFamily="18" charset="0"/>
                                      </a:rPr>
                                      <m:t>0</m:t>
                                    </m:r>
                                    <m:r>
                                      <a:rPr lang="en-GB" sz="2400" b="0" i="1" smtClean="0">
                                        <a:latin typeface="Cambria Math" panose="02040503050406030204" pitchFamily="18" charset="0"/>
                                      </a:rPr>
                                      <m:t>3</m:t>
                                    </m:r>
                                  </m:sub>
                                </m:sSub>
                              </m:e>
                            </m:mr>
                            <m:mr>
                              <m:e>
                                <m:r>
                                  <a:rPr lang="en-GB" sz="2400" i="1">
                                    <a:latin typeface="Cambria Math" panose="02040503050406030204" pitchFamily="18" charset="0"/>
                                  </a:rPr>
                                  <m:t>⋮</m:t>
                                </m:r>
                              </m:e>
                            </m:mr>
                            <m:mr>
                              <m:e>
                                <m:eqArr>
                                  <m:eqArrPr>
                                    <m:ctrlPr>
                                      <a:rPr lang="en-GB" sz="2400" b="0" i="1" smtClean="0">
                                        <a:latin typeface="Cambria Math" panose="02040503050406030204" pitchFamily="18" charset="0"/>
                                      </a:rPr>
                                    </m:ctrlPr>
                                  </m:eqArrPr>
                                  <m:e>
                                    <m:r>
                                      <a:rPr lang="en-GB" sz="2400" i="1">
                                        <a:latin typeface="Cambria Math" panose="02040503050406030204" pitchFamily="18" charset="0"/>
                                      </a:rPr>
                                      <m:t>⋮</m:t>
                                    </m:r>
                                  </m:e>
                                  <m:e>
                                    <m:r>
                                      <a:rPr lang="en-GB" sz="2400" b="0" i="1" smtClean="0">
                                        <a:latin typeface="Cambria Math" panose="02040503050406030204" pitchFamily="18" charset="0"/>
                                      </a:rPr>
                                      <m:t>0</m:t>
                                    </m:r>
                                  </m:e>
                                </m:eqArr>
                              </m:e>
                            </m:mr>
                          </m:m>
                        </m:e>
                      </m:d>
                      <m:r>
                        <a:rPr lang="en-GB" sz="2400" b="0" i="1" smtClean="0">
                          <a:latin typeface="Cambria Math" panose="02040503050406030204" pitchFamily="18" charset="0"/>
                        </a:rPr>
                        <m:t> </m:t>
                      </m:r>
                      <m:d>
                        <m:dPr>
                          <m:begChr m:val="["/>
                          <m:endChr m:val="]"/>
                          <m:ctrlPr>
                            <a:rPr lang="en-GB" sz="2400" i="1">
                              <a:latin typeface="Cambria Math" panose="02040503050406030204" pitchFamily="18" charset="0"/>
                            </a:rPr>
                          </m:ctrlPr>
                        </m:dPr>
                        <m:e>
                          <m:m>
                            <m:mPr>
                              <m:mcs>
                                <m:mc>
                                  <m:mcPr>
                                    <m:count m:val="1"/>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𝑟</m:t>
                                    </m:r>
                                  </m:e>
                                  <m:sub>
                                    <m:r>
                                      <m:rPr>
                                        <m:brk m:alnAt="7"/>
                                      </m:rPr>
                                      <a:rPr lang="en-GB" sz="2400" b="0" i="1" smtClean="0">
                                        <a:latin typeface="Cambria Math" panose="02040503050406030204" pitchFamily="18" charset="0"/>
                                      </a:rPr>
                                      <m:t>0</m:t>
                                    </m:r>
                                  </m:sub>
                                </m:sSub>
                                <m:r>
                                  <m:rPr>
                                    <m:brk m:alnAt="7"/>
                                  </m:rPr>
                                  <a:rPr lang="en-GB" sz="2400" b="0" i="1" smtClean="0">
                                    <a:latin typeface="Cambria Math" panose="02040503050406030204" pitchFamily="18" charset="0"/>
                                  </a:rPr>
                                  <m:t>)</m:t>
                                </m:r>
                              </m:e>
                            </m:mr>
                            <m:m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smtClean="0">
                                        <a:latin typeface="Cambria Math" panose="02040503050406030204" pitchFamily="18" charset="0"/>
                                      </a:rPr>
                                    </m:ctrlPr>
                                  </m:eqArrP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2</m:t>
                                        </m:r>
                                      </m:sub>
                                    </m:sSub>
                                    <m:r>
                                      <m:rPr>
                                        <m:brk m:alnAt="7"/>
                                      </m:rPr>
                                      <a:rPr lang="en-GB" sz="2400" i="1">
                                        <a:latin typeface="Cambria Math" panose="02040503050406030204" pitchFamily="18" charset="0"/>
                                      </a:rPr>
                                      <m:t>)</m:t>
                                    </m:r>
                                  </m:e>
                                  <m:e>
                                    <m:r>
                                      <m:rPr>
                                        <m:brk m:alnAt="7"/>
                                      </m:rP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3</m:t>
                                            </m:r>
                                          </m:sub>
                                        </m:sSub>
                                      </m:e>
                                    </m:d>
                                  </m:e>
                                </m:eqArr>
                              </m:e>
                            </m:mr>
                          </m:m>
                        </m:e>
                      </m:d>
                      <m:r>
                        <a:rPr lang="en-GB" sz="2400" b="0" i="1" smtClean="0">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m:rPr>
                                        <m:brk m:alnAt="7"/>
                                      </m:rPr>
                                      <a:rPr lang="en-GB" sz="2400" i="1">
                                        <a:latin typeface="Cambria Math" panose="02040503050406030204" pitchFamily="18" charset="0"/>
                                      </a:rPr>
                                      <m:t>0</m:t>
                                    </m:r>
                                  </m:sub>
                                </m:sSub>
                                <m:r>
                                  <m:rPr>
                                    <m:brk m:alnAt="7"/>
                                  </m:rPr>
                                  <a:rPr lang="en-GB" sz="2400" i="1">
                                    <a:latin typeface="Cambria Math" panose="02040503050406030204" pitchFamily="18" charset="0"/>
                                  </a:rPr>
                                  <m:t>)</m:t>
                                </m:r>
                              </m:e>
                            </m:m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a:latin typeface="Cambria Math" panose="02040503050406030204" pitchFamily="18" charset="0"/>
                                      </a:rPr>
                                    </m:ctrlPr>
                                  </m:eqArrP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2</m:t>
                                        </m:r>
                                      </m:sub>
                                    </m:sSub>
                                    <m:r>
                                      <m:rPr>
                                        <m:brk m:alnAt="7"/>
                                      </m:rPr>
                                      <a:rPr lang="en-GB" sz="2400" i="1">
                                        <a:latin typeface="Cambria Math" panose="02040503050406030204" pitchFamily="18" charset="0"/>
                                      </a:rPr>
                                      <m:t>)</m:t>
                                    </m:r>
                                  </m:e>
                                  <m:e>
                                    <m:r>
                                      <a:rPr lang="en-GB" sz="2400" b="0" i="1" smtClean="0">
                                        <a:latin typeface="Cambria Math" panose="02040503050406030204" pitchFamily="18" charset="0"/>
                                      </a:rPr>
                                      <m:t>𝐸</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3</m:t>
                                            </m:r>
                                          </m:sub>
                                        </m:sSub>
                                      </m:e>
                                    </m:d>
                                  </m:e>
                                </m:eqArr>
                              </m:e>
                            </m:mr>
                          </m:m>
                        </m:e>
                      </m:d>
                    </m:oMath>
                  </m:oMathPara>
                </a14:m>
                <a:endParaRPr lang="en-GB" sz="2400"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1198720" y="3508255"/>
                <a:ext cx="6372225" cy="2649282"/>
              </a:xfrm>
              <a:blipFill>
                <a:blip r:embed="rId3"/>
                <a:stretch>
                  <a:fillRect t="-922"/>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20</a:t>
            </a:fld>
            <a:endParaRPr lang="en-GB" dirty="0"/>
          </a:p>
        </p:txBody>
      </p:sp>
      <p:sp>
        <p:nvSpPr>
          <p:cNvPr id="7" name="Geschweifte Klammer links 6"/>
          <p:cNvSpPr/>
          <p:nvPr/>
        </p:nvSpPr>
        <p:spPr>
          <a:xfrm rot="16200000">
            <a:off x="3076258" y="3644655"/>
            <a:ext cx="199071" cy="272669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Geschweifte Klammer links 7"/>
          <p:cNvSpPr/>
          <p:nvPr/>
        </p:nvSpPr>
        <p:spPr>
          <a:xfrm rot="16200000">
            <a:off x="5146786" y="4587835"/>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feld 9"/>
              <p:cNvSpPr txBox="1"/>
              <p:nvPr/>
            </p:nvSpPr>
            <p:spPr>
              <a:xfrm>
                <a:off x="2835433" y="5212645"/>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𝐷</m:t>
                      </m:r>
                    </m:oMath>
                  </m:oMathPara>
                </a14:m>
                <a:endParaRPr lang="en-GB" dirty="0"/>
              </a:p>
            </p:txBody>
          </p:sp>
        </mc:Choice>
        <mc:Fallback xmlns="">
          <p:sp>
            <p:nvSpPr>
              <p:cNvPr id="10" name="Textfeld 9"/>
              <p:cNvSpPr txBox="1">
                <a:spLocks noRot="1" noChangeAspect="1" noMove="1" noResize="1" noEditPoints="1" noAdjustHandles="1" noChangeArrowheads="1" noChangeShapeType="1" noTextEdit="1"/>
              </p:cNvSpPr>
              <p:nvPr/>
            </p:nvSpPr>
            <p:spPr>
              <a:xfrm>
                <a:off x="2835433" y="5212645"/>
                <a:ext cx="741680"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875482" y="5212644"/>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𝑃</m:t>
                      </m:r>
                    </m:oMath>
                  </m:oMathPara>
                </a14:m>
                <a:endParaRPr lang="en-GB" dirty="0"/>
              </a:p>
            </p:txBody>
          </p:sp>
        </mc:Choice>
        <mc:Fallback xmlns="">
          <p:sp>
            <p:nvSpPr>
              <p:cNvPr id="11" name="Textfeld 10"/>
              <p:cNvSpPr txBox="1">
                <a:spLocks noRot="1" noChangeAspect="1" noMove="1" noResize="1" noEditPoints="1" noAdjustHandles="1" noChangeArrowheads="1" noChangeShapeType="1" noTextEdit="1"/>
              </p:cNvSpPr>
              <p:nvPr/>
            </p:nvSpPr>
            <p:spPr>
              <a:xfrm>
                <a:off x="4875482" y="5212644"/>
                <a:ext cx="741680"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feld 11"/>
              <p:cNvSpPr txBox="1"/>
              <p:nvPr/>
            </p:nvSpPr>
            <p:spPr>
              <a:xfrm>
                <a:off x="6186916" y="5212644"/>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𝐸</m:t>
                      </m:r>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6186916" y="5212644"/>
                <a:ext cx="741680"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1733833" y="1782554"/>
                <a:ext cx="2270194" cy="1057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𝑑</m:t>
                          </m:r>
                        </m:e>
                        <m:sub>
                          <m:r>
                            <a:rPr lang="en-GB" sz="2800" b="0" i="1" smtClean="0">
                              <a:latin typeface="Cambria Math" panose="02040503050406030204" pitchFamily="18" charset="0"/>
                            </a:rPr>
                            <m:t>𝑗𝑖</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d>
                            <m:dPr>
                              <m:begChr m:val="|"/>
                              <m:endChr m:val="|"/>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𝑗</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𝑖</m:t>
                                  </m:r>
                                </m:sub>
                              </m:sSub>
                            </m:e>
                          </m:d>
                        </m:den>
                      </m:f>
                    </m:oMath>
                  </m:oMathPara>
                </a14:m>
                <a:endParaRPr lang="en-GB" sz="28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1733833" y="1782554"/>
                <a:ext cx="2270194" cy="1057277"/>
              </a:xfrm>
              <a:prstGeom prst="rect">
                <a:avLst/>
              </a:prstGeom>
              <a:blipFill>
                <a:blip r:embed="rId7"/>
                <a:stretch>
                  <a:fillRect/>
                </a:stretch>
              </a:blipFill>
            </p:spPr>
            <p:txBody>
              <a:bodyPr/>
              <a:lstStyle/>
              <a:p>
                <a:r>
                  <a:rPr lang="en-GB">
                    <a:noFill/>
                  </a:rPr>
                  <a:t> </a:t>
                </a:r>
              </a:p>
            </p:txBody>
          </p:sp>
        </mc:Fallback>
      </mc:AlternateContent>
      <p:sp>
        <p:nvSpPr>
          <p:cNvPr id="14" name="Geschweifte Klammer links 13"/>
          <p:cNvSpPr/>
          <p:nvPr/>
        </p:nvSpPr>
        <p:spPr>
          <a:xfrm rot="16200000">
            <a:off x="6458220" y="4596601"/>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4579143" y="1885120"/>
                <a:ext cx="307181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𝐷𝑃</m:t>
                      </m:r>
                      <m:r>
                        <a:rPr lang="en-GB" sz="2800" b="0" i="1" smtClean="0">
                          <a:latin typeface="Cambria Math" panose="02040503050406030204" pitchFamily="18" charset="0"/>
                        </a:rPr>
                        <m:t>=</m:t>
                      </m:r>
                      <m:r>
                        <a:rPr lang="en-GB" sz="2800" b="0" i="1" smtClean="0">
                          <a:latin typeface="Cambria Math" panose="02040503050406030204" pitchFamily="18" charset="0"/>
                        </a:rPr>
                        <m:t>𝐸</m:t>
                      </m:r>
                    </m:oMath>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𝐷</m:t>
                          </m:r>
                        </m:e>
                        <m:sup>
                          <m:r>
                            <a:rPr lang="en-GB" sz="2800" b="0" i="1" smtClean="0">
                              <a:latin typeface="Cambria Math" panose="02040503050406030204" pitchFamily="18" charset="0"/>
                            </a:rPr>
                            <m:t>−1</m:t>
                          </m:r>
                        </m:sup>
                      </m:sSup>
                      <m:r>
                        <a:rPr lang="en-GB" sz="2800" b="0" i="1" smtClean="0">
                          <a:latin typeface="Cambria Math" panose="02040503050406030204" pitchFamily="18" charset="0"/>
                        </a:rPr>
                        <m:t>𝐸</m:t>
                      </m:r>
                    </m:oMath>
                  </m:oMathPara>
                </a14:m>
                <a:endParaRPr lang="en-GB" sz="2800" b="0" dirty="0"/>
              </a:p>
            </p:txBody>
          </p:sp>
        </mc:Choice>
        <mc:Fallback xmlns="">
          <p:sp>
            <p:nvSpPr>
              <p:cNvPr id="17" name="Textfeld 16"/>
              <p:cNvSpPr txBox="1">
                <a:spLocks noRot="1" noChangeAspect="1" noMove="1" noResize="1" noEditPoints="1" noAdjustHandles="1" noChangeArrowheads="1" noChangeShapeType="1" noTextEdit="1"/>
              </p:cNvSpPr>
              <p:nvPr/>
            </p:nvSpPr>
            <p:spPr>
              <a:xfrm>
                <a:off x="4579143" y="1885120"/>
                <a:ext cx="3071813" cy="954107"/>
              </a:xfrm>
              <a:prstGeom prst="rect">
                <a:avLst/>
              </a:prstGeom>
              <a:blipFill>
                <a:blip r:embed="rId8"/>
                <a:stretch>
                  <a:fillRect/>
                </a:stretch>
              </a:blipFill>
            </p:spPr>
            <p:txBody>
              <a:bodyPr/>
              <a:lstStyle/>
              <a:p>
                <a:r>
                  <a:rPr lang="en-GB">
                    <a:noFill/>
                  </a:rPr>
                  <a:t> </a:t>
                </a:r>
              </a:p>
            </p:txBody>
          </p:sp>
        </mc:Fallback>
      </mc:AlternateContent>
      <p:sp>
        <p:nvSpPr>
          <p:cNvPr id="19" name="Textfeld 18"/>
          <p:cNvSpPr txBox="1"/>
          <p:nvPr/>
        </p:nvSpPr>
        <p:spPr>
          <a:xfrm>
            <a:off x="628650" y="1037356"/>
            <a:ext cx="5942047" cy="523220"/>
          </a:xfrm>
          <a:prstGeom prst="rect">
            <a:avLst/>
          </a:prstGeom>
          <a:noFill/>
        </p:spPr>
        <p:txBody>
          <a:bodyPr wrap="square" rtlCol="0">
            <a:spAutoFit/>
          </a:bodyPr>
          <a:lstStyle/>
          <a:p>
            <a:r>
              <a:rPr lang="en-GB" sz="2800" dirty="0"/>
              <a:t>Invertible linear energy transform</a:t>
            </a:r>
          </a:p>
        </p:txBody>
      </p:sp>
    </p:spTree>
    <p:extLst>
      <p:ext uri="{BB962C8B-B14F-4D97-AF65-F5344CB8AC3E}">
        <p14:creationId xmlns:p14="http://schemas.microsoft.com/office/powerpoint/2010/main" val="363857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Result</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21</a:t>
            </a:fld>
            <a:endParaRPr lang="en-GB"/>
          </a:p>
        </p:txBody>
      </p:sp>
      <mc:AlternateContent xmlns:mc="http://schemas.openxmlformats.org/markup-compatibility/2006" xmlns:a14="http://schemas.microsoft.com/office/drawing/2010/main">
        <mc:Choice Requires="a14">
          <p:sp>
            <p:nvSpPr>
              <p:cNvPr id="7" name="Textfeld 6"/>
              <p:cNvSpPr txBox="1"/>
              <p:nvPr/>
            </p:nvSpPr>
            <p:spPr>
              <a:xfrm>
                <a:off x="984533" y="1977177"/>
                <a:ext cx="8902417" cy="369985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𝐸</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b="0" i="1" smtClean="0">
                                  <a:latin typeface="Cambria Math" panose="02040503050406030204" pitchFamily="18" charset="0"/>
                                </a:rPr>
                              </m:ctrlPr>
                            </m:dPr>
                            <m:e>
                              <m:eqArr>
                                <m:eqArrPr>
                                  <m:ctrlPr>
                                    <a:rPr lang="en-GB" sz="2400" b="0" i="1" smtClean="0">
                                      <a:latin typeface="Cambria Math" panose="02040503050406030204" pitchFamily="18" charset="0"/>
                                    </a:rPr>
                                  </m:ctrlPr>
                                </m:eqArr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𝑎</m:t>
                                      </m:r>
                                      <m:r>
                                        <a:rPr lang="en-GB" sz="2400" b="0" i="1" smtClean="0">
                                          <a:latin typeface="Cambria Math" panose="02040503050406030204" pitchFamily="18" charset="0"/>
                                        </a:rPr>
                                        <m:t>⋅</m:t>
                                      </m:r>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𝑖</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b="0" i="1" smtClean="0">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b="0" i="1" smtClean="0">
                                      <a:latin typeface="Cambria Math" panose="02040503050406030204" pitchFamily="18" charset="0"/>
                                    </a:rPr>
                                    <m:t>0</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𝑗</m:t>
                                  </m:r>
                                  <m:r>
                                    <a:rPr lang="en-GB" sz="2400" b="0" i="1" smtClean="0">
                                      <a:latin typeface="Cambria Math" panose="02040503050406030204" pitchFamily="18" charset="0"/>
                                      <a:ea typeface="Cambria Math" panose="02040503050406030204" pitchFamily="18" charset="0"/>
                                    </a:rPr>
                                    <m:t>                </m:t>
                                  </m:r>
                                </m:e>
                              </m:eqArr>
                            </m:e>
                          </m:d>
                        </m:e>
                      </m:nary>
                    </m:oMath>
                  </m:oMathPara>
                </a14:m>
                <a:endParaRPr lang="en-GB" sz="2400" b="0" i="1" dirty="0">
                  <a:latin typeface="Cambria Math" panose="02040503050406030204" pitchFamily="18" charset="0"/>
                </a:endParaRPr>
              </a:p>
              <a:p>
                <a:pPr/>
                <a:br>
                  <a:rPr lang="en-GB" sz="2400" b="0" i="1"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m:t>
                      </m:r>
                      <m:r>
                        <a:rPr lang="en-GB" sz="2400" i="1">
                          <a:latin typeface="Cambria Math" panose="02040503050406030204" pitchFamily="18" charset="0"/>
                        </a:rPr>
                        <m:t>𝑎</m:t>
                      </m:r>
                      <m:r>
                        <a:rPr lang="en-GB" sz="2400" b="0" i="1" smtClean="0">
                          <a:latin typeface="Cambria Math" panose="02040503050406030204" pitchFamily="18" charset="0"/>
                        </a:rPr>
                        <m:t>⋅</m:t>
                      </m:r>
                      <m:nary>
                        <m:naryPr>
                          <m:chr m:val="∑"/>
                          <m:supHide m:val="on"/>
                          <m:ctrlPr>
                            <a:rPr lang="en-GB" sz="2400" i="1">
                              <a:latin typeface="Cambria Math" panose="02040503050406030204" pitchFamily="18" charset="0"/>
                            </a:rPr>
                          </m:ctrlPr>
                        </m:naryPr>
                        <m:sub>
                          <m:r>
                            <m:rPr>
                              <m:brk m:alnAt="7"/>
                            </m:rPr>
                            <a:rPr lang="en-GB" sz="2400" i="1">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r>
                        <a:rPr lang="en-GB" sz="2400" b="0" i="0"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oMath>
                  </m:oMathPara>
                </a14:m>
                <a:endParaRPr lang="en-GB" sz="2400" dirty="0"/>
              </a:p>
            </p:txBody>
          </p:sp>
        </mc:Choice>
        <mc:Fallback xmlns="">
          <p:sp>
            <p:nvSpPr>
              <p:cNvPr id="7" name="Textfeld 6"/>
              <p:cNvSpPr txBox="1">
                <a:spLocks noRot="1" noChangeAspect="1" noMove="1" noResize="1" noEditPoints="1" noAdjustHandles="1" noChangeArrowheads="1" noChangeShapeType="1" noTextEdit="1"/>
              </p:cNvSpPr>
              <p:nvPr/>
            </p:nvSpPr>
            <p:spPr>
              <a:xfrm>
                <a:off x="984533" y="1977177"/>
                <a:ext cx="8902417" cy="3699859"/>
              </a:xfrm>
              <a:prstGeom prst="rect">
                <a:avLst/>
              </a:prstGeom>
              <a:blipFill>
                <a:blip r:embed="rId2"/>
                <a:stretch>
                  <a:fillRect/>
                </a:stretch>
              </a:blipFill>
            </p:spPr>
            <p:txBody>
              <a:bodyPr/>
              <a:lstStyle/>
              <a:p>
                <a:r>
                  <a:rPr lang="en-GB">
                    <a:noFill/>
                  </a:rPr>
                  <a:t> </a:t>
                </a:r>
              </a:p>
            </p:txBody>
          </p:sp>
        </mc:Fallback>
      </mc:AlternateContent>
      <p:sp>
        <p:nvSpPr>
          <p:cNvPr id="8" name="Textfeld 7"/>
          <p:cNvSpPr txBox="1"/>
          <p:nvPr/>
        </p:nvSpPr>
        <p:spPr>
          <a:xfrm>
            <a:off x="628650" y="1037356"/>
            <a:ext cx="5942047" cy="523220"/>
          </a:xfrm>
          <a:prstGeom prst="rect">
            <a:avLst/>
          </a:prstGeom>
          <a:noFill/>
        </p:spPr>
        <p:txBody>
          <a:bodyPr wrap="square" rtlCol="0">
            <a:spAutoFit/>
          </a:bodyPr>
          <a:lstStyle/>
          <a:p>
            <a:r>
              <a:rPr lang="en-GB" sz="2800" dirty="0"/>
              <a:t>Shape &amp; brightness sensitivity</a:t>
            </a:r>
          </a:p>
        </p:txBody>
      </p:sp>
    </p:spTree>
    <p:extLst>
      <p:ext uri="{BB962C8B-B14F-4D97-AF65-F5344CB8AC3E}">
        <p14:creationId xmlns:p14="http://schemas.microsoft.com/office/powerpoint/2010/main" val="329567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a:bodyPr>
              <a:lstStyle/>
              <a:p>
                <a:pPr marL="0" lvl="0" indent="0">
                  <a:buNone/>
                </a:pPr>
                <a:r>
                  <a:rPr lang="en-GB" dirty="0"/>
                  <a:t>Disadvantages:</a:t>
                </a:r>
              </a:p>
              <a:p>
                <a:pPr lvl="1"/>
                <a:r>
                  <a:rPr lang="en-GB" dirty="0"/>
                  <a:t>At times, transform generates only one ‘well’</a:t>
                </a:r>
              </a:p>
              <a:p>
                <a:pPr lvl="1"/>
                <a:r>
                  <a:rPr lang="en-GB" dirty="0"/>
                  <a:t>High computational costs for brute-force method: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²)</m:t>
                    </m:r>
                  </m:oMath>
                </a14:m>
                <a:endParaRPr lang="en-GB" dirty="0"/>
              </a:p>
              <a:p>
                <a:pPr lvl="1"/>
                <a:r>
                  <a:rPr lang="en-GB" dirty="0"/>
                  <a:t>Not widely applicable</a:t>
                </a:r>
              </a:p>
              <a:p>
                <a:pPr lvl="1"/>
                <a:r>
                  <a:rPr lang="en-GB" dirty="0"/>
                  <a:t>Occlusion by hair</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546" t="-2225" r="-155"/>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22</a:t>
            </a:fld>
            <a:endParaRPr lang="en-GB"/>
          </a:p>
        </p:txBody>
      </p:sp>
    </p:spTree>
    <p:extLst>
      <p:ext uri="{BB962C8B-B14F-4D97-AF65-F5344CB8AC3E}">
        <p14:creationId xmlns:p14="http://schemas.microsoft.com/office/powerpoint/2010/main" val="384011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Sources</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23</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1305140925"/>
              </p:ext>
            </p:extLst>
          </p:nvPr>
        </p:nvGraphicFramePr>
        <p:xfrm>
          <a:off x="628650" y="1482344"/>
          <a:ext cx="7886700" cy="3389376"/>
        </p:xfrm>
        <a:graphic>
          <a:graphicData uri="http://schemas.openxmlformats.org/drawingml/2006/table">
            <a:tbl>
              <a:tblPr firstRow="1" bandRow="1">
                <a:tableStyleId>{2D5ABB26-0587-4C30-8999-92F81FD0307C}</a:tableStyleId>
              </a:tblPr>
              <a:tblGrid>
                <a:gridCol w="602742">
                  <a:extLst>
                    <a:ext uri="{9D8B030D-6E8A-4147-A177-3AD203B41FA5}">
                      <a16:colId xmlns:a16="http://schemas.microsoft.com/office/drawing/2014/main" val="1144154568"/>
                    </a:ext>
                  </a:extLst>
                </a:gridCol>
                <a:gridCol w="7283958">
                  <a:extLst>
                    <a:ext uri="{9D8B030D-6E8A-4147-A177-3AD203B41FA5}">
                      <a16:colId xmlns:a16="http://schemas.microsoft.com/office/drawing/2014/main" val="2266596445"/>
                    </a:ext>
                  </a:extLst>
                </a:gridCol>
              </a:tblGrid>
              <a:tr h="895096">
                <a:tc>
                  <a:txBody>
                    <a:bodyPr/>
                    <a:lstStyle/>
                    <a:p>
                      <a:r>
                        <a:rPr lang="en-GB"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D.J. Hurley, M.S. Nixon, J.N. Carter, “</a:t>
                      </a:r>
                      <a:r>
                        <a:rPr lang="en-GB" sz="1800" b="0" i="0" u="none" strike="noStrike" kern="1200" baseline="0" dirty="0">
                          <a:solidFill>
                            <a:schemeClr val="tx1"/>
                          </a:solidFill>
                          <a:latin typeface="+mn-lt"/>
                          <a:ea typeface="+mn-ea"/>
                          <a:cs typeface="+mn-cs"/>
                        </a:rPr>
                        <a:t>Force field feature extraction for ear biometrics</a:t>
                      </a:r>
                      <a:r>
                        <a:rPr lang="en-GB" sz="1800" dirty="0"/>
                        <a:t>”, </a:t>
                      </a:r>
                      <a:r>
                        <a:rPr lang="en-GB" sz="1800" dirty="0" err="1"/>
                        <a:t>doi</a:t>
                      </a:r>
                      <a:r>
                        <a:rPr lang="en-GB" sz="1800" dirty="0"/>
                        <a:t>: 10.1016/j.cviu.2004.11.001,2004.</a:t>
                      </a:r>
                    </a:p>
                  </a:txBody>
                  <a:tcPr/>
                </a:tc>
                <a:extLst>
                  <a:ext uri="{0D108BD9-81ED-4DB2-BD59-A6C34878D82A}">
                    <a16:rowId xmlns:a16="http://schemas.microsoft.com/office/drawing/2014/main" val="2091674178"/>
                  </a:ext>
                </a:extLst>
              </a:tr>
              <a:tr h="370840">
                <a:tc>
                  <a:txBody>
                    <a:bodyPr/>
                    <a:lstStyle/>
                    <a:p>
                      <a:r>
                        <a:rPr lang="en-GB" dirty="0"/>
                        <a:t>[2]</a:t>
                      </a:r>
                    </a:p>
                  </a:txBody>
                  <a:tcPr/>
                </a:tc>
                <a:tc>
                  <a:txBody>
                    <a:bodyPr/>
                    <a:lstStyle/>
                    <a:p>
                      <a:r>
                        <a:rPr lang="en-GB" dirty="0"/>
                        <a:t>Nixon M.S., </a:t>
                      </a:r>
                      <a:r>
                        <a:rPr lang="en-GB" dirty="0" err="1"/>
                        <a:t>Aguado</a:t>
                      </a:r>
                      <a:r>
                        <a:rPr lang="en-GB" dirty="0"/>
                        <a:t> A.S. Feature Extraction and Image Processing for Computer Vision,</a:t>
                      </a:r>
                      <a:r>
                        <a:rPr lang="en-GB" baseline="0" dirty="0"/>
                        <a:t> </a:t>
                      </a:r>
                      <a:r>
                        <a:rPr lang="en-GB" dirty="0"/>
                        <a:t>3ed., 2012,</a:t>
                      </a:r>
                      <a:r>
                        <a:rPr lang="en-GB" baseline="0" dirty="0"/>
                        <a:t> </a:t>
                      </a:r>
                      <a:r>
                        <a:rPr lang="en-GB" dirty="0"/>
                        <a:t>ISBN: 0123965497, p.</a:t>
                      </a:r>
                      <a:r>
                        <a:rPr lang="en-GB" baseline="0" dirty="0"/>
                        <a:t> 121 - 122</a:t>
                      </a:r>
                      <a:endParaRPr lang="en-GB" dirty="0"/>
                    </a:p>
                  </a:txBody>
                  <a:tcPr/>
                </a:tc>
                <a:extLst>
                  <a:ext uri="{0D108BD9-81ED-4DB2-BD59-A6C34878D82A}">
                    <a16:rowId xmlns:a16="http://schemas.microsoft.com/office/drawing/2014/main" val="3571696316"/>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944246603"/>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2380812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Work distribution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24</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38162409"/>
              </p:ext>
            </p:extLst>
          </p:nvPr>
        </p:nvGraphicFramePr>
        <p:xfrm>
          <a:off x="628650" y="1482344"/>
          <a:ext cx="7886700" cy="4390136"/>
        </p:xfrm>
        <a:graphic>
          <a:graphicData uri="http://schemas.openxmlformats.org/drawingml/2006/table">
            <a:tbl>
              <a:tblPr firstRow="1" bandRow="1">
                <a:tableStyleId>{2D5ABB26-0587-4C30-8999-92F81FD0307C}</a:tableStyleId>
              </a:tblPr>
              <a:tblGrid>
                <a:gridCol w="960120">
                  <a:extLst>
                    <a:ext uri="{9D8B030D-6E8A-4147-A177-3AD203B41FA5}">
                      <a16:colId xmlns:a16="http://schemas.microsoft.com/office/drawing/2014/main" val="1144154568"/>
                    </a:ext>
                  </a:extLst>
                </a:gridCol>
                <a:gridCol w="6926580">
                  <a:extLst>
                    <a:ext uri="{9D8B030D-6E8A-4147-A177-3AD203B41FA5}">
                      <a16:colId xmlns:a16="http://schemas.microsoft.com/office/drawing/2014/main" val="2266596445"/>
                    </a:ext>
                  </a:extLst>
                </a:gridCol>
              </a:tblGrid>
              <a:tr h="895096">
                <a:tc gridSpan="2">
                  <a:txBody>
                    <a:bodyPr/>
                    <a:lstStyle/>
                    <a:p>
                      <a:r>
                        <a:rPr lang="en-GB" sz="2000" dirty="0"/>
                        <a:t>Equal</a:t>
                      </a:r>
                      <a:r>
                        <a:rPr lang="en-GB" sz="2000" baseline="0" dirty="0"/>
                        <a:t> workload for both group members in every part of the project with different focusses for the presentation:</a:t>
                      </a:r>
                      <a:endParaRPr lang="en-GB" sz="2000" dirty="0"/>
                    </a:p>
                  </a:txBody>
                  <a:tcPr/>
                </a:tc>
                <a:tc hMerge="1">
                  <a:txBody>
                    <a:bodyPr/>
                    <a:lstStyle/>
                    <a:p>
                      <a:endParaRPr lang="en-GB" dirty="0"/>
                    </a:p>
                  </a:txBody>
                  <a:tcPr/>
                </a:tc>
                <a:extLst>
                  <a:ext uri="{0D108BD9-81ED-4DB2-BD59-A6C34878D82A}">
                    <a16:rowId xmlns:a16="http://schemas.microsoft.com/office/drawing/2014/main" val="2091674178"/>
                  </a:ext>
                </a:extLst>
              </a:tr>
              <a:tr h="370840">
                <a:tc>
                  <a:txBody>
                    <a:bodyPr/>
                    <a:lstStyle/>
                    <a:p>
                      <a:r>
                        <a:rPr lang="en-GB" sz="2000" dirty="0"/>
                        <a:t>Ganiyu</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t>Implementation of stream feature and work</a:t>
                      </a:r>
                      <a:r>
                        <a:rPr lang="en-GB" sz="2000" baseline="0" dirty="0"/>
                        <a:t> </a:t>
                      </a:r>
                      <a:r>
                        <a:rPr lang="en-GB" sz="2000" dirty="0"/>
                        <a:t>on both approaches</a:t>
                      </a:r>
                      <a:r>
                        <a:rPr lang="en-GB" sz="2000" baseline="0" dirty="0"/>
                        <a:t> for the force field transformation; focused on math for implementation part</a:t>
                      </a:r>
                      <a:endParaRPr lang="en-GB" sz="2000" dirty="0"/>
                    </a:p>
                  </a:txBody>
                  <a:tcPr/>
                </a:tc>
                <a:extLst>
                  <a:ext uri="{0D108BD9-81ED-4DB2-BD59-A6C34878D82A}">
                    <a16:rowId xmlns:a16="http://schemas.microsoft.com/office/drawing/2014/main" val="3571696316"/>
                  </a:ext>
                </a:extLst>
              </a:tr>
              <a:tr h="960120">
                <a:tc>
                  <a:txBody>
                    <a:bodyPr/>
                    <a:lstStyle/>
                    <a:p>
                      <a:r>
                        <a:rPr lang="en-GB" sz="2000" dirty="0"/>
                        <a:t>Philipp</a:t>
                      </a:r>
                    </a:p>
                  </a:txBody>
                  <a:tcPr/>
                </a:tc>
                <a:tc>
                  <a:txBody>
                    <a:bodyPr/>
                    <a:lstStyle/>
                    <a:p>
                      <a:r>
                        <a:rPr lang="en-GB" sz="2000" dirty="0"/>
                        <a:t>Worked</a:t>
                      </a:r>
                      <a:r>
                        <a:rPr lang="en-GB" sz="2000" baseline="0" dirty="0"/>
                        <a:t> on both approaches when issues occurred and provided comparisons to other implementations; focused on theory of the approach as a whole</a:t>
                      </a:r>
                      <a:endParaRPr lang="en-GB" sz="2000" dirty="0"/>
                    </a:p>
                  </a:txBody>
                  <a:tcPr/>
                </a:tc>
                <a:extLst>
                  <a:ext uri="{0D108BD9-81ED-4DB2-BD59-A6C34878D82A}">
                    <a16:rowId xmlns:a16="http://schemas.microsoft.com/office/drawing/2014/main" val="3944246603"/>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310200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Discussion</a:t>
            </a:r>
          </a:p>
        </p:txBody>
      </p:sp>
      <p:sp>
        <p:nvSpPr>
          <p:cNvPr id="3" name="Inhaltsplatzhalter 2"/>
          <p:cNvSpPr>
            <a:spLocks noGrp="1"/>
          </p:cNvSpPr>
          <p:nvPr>
            <p:ph idx="1"/>
          </p:nvPr>
        </p:nvSpPr>
        <p:spPr/>
        <p:txBody>
          <a:bodyPr/>
          <a:lstStyle/>
          <a:p>
            <a:pPr marL="0" indent="0">
              <a:buNone/>
            </a:pPr>
            <a:r>
              <a:rPr lang="en-GB" dirty="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25</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Definition</a:t>
            </a:r>
          </a:p>
        </p:txBody>
      </p:sp>
      <p:sp>
        <p:nvSpPr>
          <p:cNvPr id="3" name="Inhaltsplatzhalter 2"/>
          <p:cNvSpPr>
            <a:spLocks noGrp="1"/>
          </p:cNvSpPr>
          <p:nvPr>
            <p:ph idx="1"/>
          </p:nvPr>
        </p:nvSpPr>
        <p:spPr/>
        <p:txBody>
          <a:bodyPr/>
          <a:lstStyle/>
          <a:p>
            <a:pPr lvl="0"/>
            <a:r>
              <a:rPr lang="en-GB" dirty="0"/>
              <a:t>Objective:</a:t>
            </a:r>
          </a:p>
          <a:p>
            <a:pPr lvl="1"/>
            <a:r>
              <a:rPr lang="en-GB" dirty="0"/>
              <a:t>Reduce dimensionality of pattern space</a:t>
            </a:r>
          </a:p>
          <a:p>
            <a:pPr lvl="1"/>
            <a:r>
              <a:rPr lang="en-GB" dirty="0"/>
              <a:t>Maintain discriminator power</a:t>
            </a:r>
          </a:p>
          <a:p>
            <a:r>
              <a:rPr lang="en-GB" dirty="0"/>
              <a:t>By: 	David J. Hurley, </a:t>
            </a:r>
            <a:br>
              <a:rPr lang="en-GB" dirty="0"/>
            </a:br>
            <a:r>
              <a:rPr lang="en-GB" dirty="0"/>
              <a:t>	Mark S. Nixon &amp; John N. Carter</a:t>
            </a:r>
          </a:p>
          <a:p>
            <a:r>
              <a:rPr lang="en-GB" dirty="0"/>
              <a:t>Domain: Ear &amp; face recognition</a:t>
            </a:r>
          </a:p>
          <a:p>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a:t>Idea: Treat every pixel as a force exerting particle</a:t>
            </a:r>
          </a:p>
          <a:p>
            <a:r>
              <a:rPr lang="en-GB" dirty="0"/>
              <a:t>Steps:</a:t>
            </a:r>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a:t>Potential well and channel extraction</a:t>
            </a:r>
          </a:p>
          <a:p>
            <a:pPr lvl="0"/>
            <a:r>
              <a:rPr lang="en-GB" dirty="0"/>
              <a:t>Approaches:</a:t>
            </a:r>
          </a:p>
          <a:p>
            <a:pPr marL="914400" lvl="1" indent="-457200">
              <a:buFont typeface="+mj-lt"/>
              <a:buAutoNum type="arabicPeriod"/>
            </a:pPr>
            <a:r>
              <a:rPr lang="en-GB" dirty="0"/>
              <a:t>Pixel by pixel</a:t>
            </a:r>
          </a:p>
          <a:p>
            <a:pPr marL="914400" lvl="1" indent="-457200">
              <a:buFont typeface="+mj-lt"/>
              <a:buAutoNum type="arabicPeriod"/>
            </a:pPr>
            <a:r>
              <a:rPr lang="en-GB" dirty="0"/>
              <a:t>Frequency domain analysis</a:t>
            </a:r>
          </a:p>
          <a:p>
            <a:pPr marL="914400" lvl="1" indent="-457200">
              <a:buFont typeface="+mj-lt"/>
              <a:buAutoNum type="arabicPeriod"/>
            </a:pPr>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8650" y="1018573"/>
                <a:ext cx="7886700" cy="1331088"/>
              </a:xfrm>
            </p:spPr>
            <p:txBody>
              <a:bodyPr>
                <a:normAutofit/>
              </a:bodyPr>
              <a:lstStyle/>
              <a:p>
                <a:pPr marL="0" lvl="0" indent="0">
                  <a:buNone/>
                </a:pPr>
                <a:r>
                  <a:rPr lang="en-GB" dirty="0"/>
                  <a:t>Assumption: </a:t>
                </a:r>
                <a:br>
                  <a:rPr lang="en-GB" dirty="0"/>
                </a:br>
                <a:r>
                  <a:rPr lang="en-GB" dirty="0"/>
                  <a:t>Each pixel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GB" dirty="0"/>
                  <a:t> exerts an isotropic force proportional to its intensity (brightness)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GB" dirty="0"/>
                  <a:t>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8650" y="1018573"/>
                <a:ext cx="7886700" cy="1331088"/>
              </a:xfrm>
              <a:blipFill>
                <a:blip r:embed="rId3"/>
                <a:stretch>
                  <a:fillRect l="-1546" t="-7339" r="-1005" b="-6881"/>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523279"/>
            <a:ext cx="4144549" cy="3463936"/>
            <a:chOff x="628649" y="2389924"/>
            <a:chExt cx="4895851" cy="4091857"/>
          </a:xfrm>
        </p:grpSpPr>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l="1351" t="1488"/>
            <a:stretch/>
          </p:blipFill>
          <p:spPr>
            <a:xfrm>
              <a:off x="628650" y="2389924"/>
              <a:ext cx="4895850" cy="3459438"/>
            </a:xfrm>
            <a:prstGeom prst="rect">
              <a:avLst/>
            </a:prstGeom>
          </p:spPr>
        </p:pic>
        <p:sp>
          <p:nvSpPr>
            <p:cNvPr id="8" name="Rechteck 7"/>
            <p:cNvSpPr/>
            <p:nvPr/>
          </p:nvSpPr>
          <p:spPr>
            <a:xfrm>
              <a:off x="628649" y="6081672"/>
              <a:ext cx="4895851" cy="400109"/>
            </a:xfrm>
            <a:prstGeom prst="rect">
              <a:avLst/>
            </a:prstGeom>
          </p:spPr>
          <p:txBody>
            <a:bodyPr wrap="square">
              <a:spAutoFit/>
            </a:bodyPr>
            <a:lstStyle/>
            <a:p>
              <a:pPr lvl="0" algn="ctr"/>
              <a:r>
                <a:rPr lang="en-GB" sz="2000" dirty="0"/>
                <a:t>Force field vectors of an electric field</a:t>
              </a:r>
            </a:p>
          </p:txBody>
        </p:sp>
      </p:grpSp>
      <p:pic>
        <p:nvPicPr>
          <p:cNvPr id="10" name="Grafik 9"/>
          <p:cNvPicPr>
            <a:picLocks noChangeAspect="1"/>
          </p:cNvPicPr>
          <p:nvPr/>
        </p:nvPicPr>
        <p:blipFill rotWithShape="1">
          <a:blip r:embed="rId5">
            <a:extLst>
              <a:ext uri="{28A0092B-C50C-407E-A947-70E740481C1C}">
                <a14:useLocalDpi xmlns:a14="http://schemas.microsoft.com/office/drawing/2010/main" val="0"/>
              </a:ext>
            </a:extLst>
          </a:blip>
          <a:srcRect b="29759"/>
          <a:stretch/>
        </p:blipFill>
        <p:spPr>
          <a:xfrm>
            <a:off x="4571998" y="2167466"/>
            <a:ext cx="4361235" cy="2144963"/>
          </a:xfrm>
          <a:prstGeom prst="rect">
            <a:avLst/>
          </a:prstGeom>
        </p:spPr>
      </p:pic>
      <p:sp>
        <p:nvSpPr>
          <p:cNvPr id="11" name="Rechteck 10"/>
          <p:cNvSpPr/>
          <p:nvPr/>
        </p:nvSpPr>
        <p:spPr>
          <a:xfrm>
            <a:off x="4571997" y="5648505"/>
            <a:ext cx="4361236" cy="400110"/>
          </a:xfrm>
          <a:prstGeom prst="rect">
            <a:avLst/>
          </a:prstGeom>
        </p:spPr>
        <p:txBody>
          <a:bodyPr wrap="square">
            <a:spAutoFit/>
          </a:bodyPr>
          <a:lstStyle/>
          <a:p>
            <a:pPr algn="ctr"/>
            <a:r>
              <a:rPr lang="en-GB" sz="2000" dirty="0"/>
              <a:t>Newton's law of gravitation</a:t>
            </a:r>
          </a:p>
        </p:txBody>
      </p:sp>
      <mc:AlternateContent xmlns:mc="http://schemas.openxmlformats.org/markup-compatibility/2006" xmlns:a14="http://schemas.microsoft.com/office/drawing/2010/main">
        <mc:Choice Requires="a14">
          <p:sp>
            <p:nvSpPr>
              <p:cNvPr id="12" name="Textfeld 11"/>
              <p:cNvSpPr txBox="1"/>
              <p:nvPr/>
            </p:nvSpPr>
            <p:spPr>
              <a:xfrm>
                <a:off x="5168348" y="4178076"/>
                <a:ext cx="3346999" cy="15064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2</m:t>
                              </m:r>
                            </m:sub>
                          </m:sSub>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den>
                      </m:f>
                    </m:oMath>
                  </m:oMathPara>
                </a14:m>
                <a:endParaRPr lang="en-GB" sz="2400" b="0" i="1" dirty="0">
                  <a:latin typeface="Cambria Math" panose="02040503050406030204" pitchFamily="18" charset="0"/>
                </a:endParaRPr>
              </a:p>
              <a:p>
                <a:pPr algn="ctr"/>
                <a:r>
                  <a:rPr lang="en-GB" sz="1000" i="1" dirty="0">
                    <a:latin typeface="Cambria Math" panose="02040503050406030204" pitchFamily="18" charset="0"/>
                  </a:rPr>
                  <a:t>  </a:t>
                </a:r>
                <a:endParaRPr lang="en-GB" sz="9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𝐸</m:t>
                      </m:r>
                      <m:r>
                        <a:rPr lang="en-GB" sz="2400" i="1" dirty="0" smtClean="0">
                          <a:latin typeface="Cambria Math" panose="02040503050406030204" pitchFamily="18" charset="0"/>
                        </a:rPr>
                        <m:t> = </m:t>
                      </m:r>
                      <m:r>
                        <a:rPr lang="en-GB" sz="2400" i="1">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r>
                            <a:rPr lang="en-GB" sz="24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178076"/>
                <a:ext cx="3346999" cy="1506438"/>
              </a:xfrm>
              <a:prstGeom prst="rect">
                <a:avLst/>
              </a:prstGeom>
              <a:blipFill>
                <a:blip r:embed="rId6"/>
                <a:stretch>
                  <a:fillRect/>
                </a:stretch>
              </a:blipFill>
            </p:spPr>
            <p:txBody>
              <a:bodyPr/>
              <a:lstStyle/>
              <a:p>
                <a:r>
                  <a:rPr lang="en-GB">
                    <a:noFill/>
                  </a:rPr>
                  <a:t> </a:t>
                </a:r>
              </a:p>
            </p:txBody>
          </p:sp>
        </mc:Fallback>
      </mc:AlternateContent>
      <p:sp>
        <p:nvSpPr>
          <p:cNvPr id="13" name="Rechteck 12"/>
          <p:cNvSpPr/>
          <p:nvPr/>
        </p:nvSpPr>
        <p:spPr>
          <a:xfrm>
            <a:off x="-391591" y="5987215"/>
            <a:ext cx="4144549" cy="307777"/>
          </a:xfrm>
          <a:prstGeom prst="rect">
            <a:avLst/>
          </a:prstGeom>
        </p:spPr>
        <p:txBody>
          <a:bodyPr wrap="square">
            <a:spAutoFit/>
          </a:bodyPr>
          <a:lstStyle/>
          <a:p>
            <a:pPr lvl="0" algn="ctr"/>
            <a:r>
              <a:rPr lang="en-GB" sz="1400" dirty="0"/>
              <a:t>Images source: wikipedia.org</a:t>
            </a:r>
          </a:p>
        </p:txBody>
      </p:sp>
    </p:spTree>
    <p:extLst>
      <p:ext uri="{BB962C8B-B14F-4D97-AF65-F5344CB8AC3E}">
        <p14:creationId xmlns:p14="http://schemas.microsoft.com/office/powerpoint/2010/main" val="427214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mc:AlternateContent xmlns:mc="http://schemas.openxmlformats.org/markup-compatibility/2006" xmlns:a14="http://schemas.microsoft.com/office/drawing/2010/main">
        <mc:Choice Requires="a14">
          <p:sp>
            <p:nvSpPr>
              <p:cNvPr id="13" name="Textfeld 12"/>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0685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8" name="Rechteck 7"/>
          <p:cNvSpPr/>
          <p:nvPr/>
        </p:nvSpPr>
        <p:spPr>
          <a:xfrm>
            <a:off x="1505413" y="4401448"/>
            <a:ext cx="1904252" cy="8619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feld 15"/>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6" name="Textfeld 15"/>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3658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8" name="Rechteck 7"/>
          <p:cNvSpPr/>
          <p:nvPr/>
        </p:nvSpPr>
        <p:spPr>
          <a:xfrm>
            <a:off x="3847171" y="4483799"/>
            <a:ext cx="1685444" cy="866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83963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40400808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969</TotalTime>
  <Words>2285</Words>
  <Application>Microsoft Macintosh PowerPoint</Application>
  <PresentationFormat>On-screen Show (4:3)</PresentationFormat>
  <Paragraphs>313</Paragraphs>
  <Slides>25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Times New Roman</vt:lpstr>
      <vt:lpstr>Office</vt:lpstr>
      <vt:lpstr>Force Field Transformation</vt:lpstr>
      <vt:lpstr>Overview</vt:lpstr>
      <vt:lpstr>Definition</vt:lpstr>
      <vt:lpstr>Method</vt:lpstr>
      <vt:lpstr>Method</vt:lpstr>
      <vt:lpstr>Method</vt:lpstr>
      <vt:lpstr>Method</vt:lpstr>
      <vt:lpstr>Method</vt:lpstr>
      <vt:lpstr>Method</vt:lpstr>
      <vt:lpstr>Method</vt:lpstr>
      <vt:lpstr>Method</vt:lpstr>
      <vt:lpstr>Method</vt:lpstr>
      <vt:lpstr>Method</vt:lpstr>
      <vt:lpstr>Method</vt:lpstr>
      <vt:lpstr>Method Application</vt:lpstr>
      <vt:lpstr>Demonstration</vt:lpstr>
      <vt:lpstr>Demonstration</vt:lpstr>
      <vt:lpstr>Demonstration</vt:lpstr>
      <vt:lpstr>Result</vt:lpstr>
      <vt:lpstr>Result</vt:lpstr>
      <vt:lpstr>Result</vt:lpstr>
      <vt:lpstr>Result</vt:lpstr>
      <vt:lpstr>Sources</vt:lpstr>
      <vt:lpstr>Work distribution</vt:lpstr>
      <vt:lpstr>Discussion</vt:lpstr>
    </vt:vector>
  </TitlesOfParts>
  <Company>Microsoft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Ajibola Ibraheem (student)</cp:lastModifiedBy>
  <cp:revision>115</cp:revision>
  <dcterms:created xsi:type="dcterms:W3CDTF">2018-02-01T16:42:40Z</dcterms:created>
  <dcterms:modified xsi:type="dcterms:W3CDTF">2018-02-08T14:34:41Z</dcterms:modified>
</cp:coreProperties>
</file>