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67" r:id="rId3"/>
    <p:sldId id="258" r:id="rId4"/>
    <p:sldId id="259" r:id="rId5"/>
    <p:sldId id="266" r:id="rId6"/>
    <p:sldId id="268" r:id="rId7"/>
    <p:sldId id="275" r:id="rId8"/>
    <p:sldId id="276" r:id="rId9"/>
    <p:sldId id="277" r:id="rId10"/>
    <p:sldId id="278" r:id="rId11"/>
    <p:sldId id="269" r:id="rId12"/>
    <p:sldId id="270" r:id="rId13"/>
    <p:sldId id="260" r:id="rId14"/>
    <p:sldId id="279" r:id="rId15"/>
    <p:sldId id="261" r:id="rId16"/>
    <p:sldId id="274" r:id="rId17"/>
    <p:sldId id="273" r:id="rId18"/>
    <p:sldId id="262" r:id="rId19"/>
    <p:sldId id="272" r:id="rId20"/>
    <p:sldId id="264" r:id="rId21"/>
    <p:sldId id="26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027" autoAdjust="0"/>
  </p:normalViewPr>
  <p:slideViewPr>
    <p:cSldViewPr snapToGrid="0">
      <p:cViewPr varScale="1">
        <p:scale>
          <a:sx n="67" d="100"/>
          <a:sy n="67" d="100"/>
        </p:scale>
        <p:origin x="1286" y="67"/>
      </p:cViewPr>
      <p:guideLst/>
    </p:cSldViewPr>
  </p:slideViewPr>
  <p:notesTextViewPr>
    <p:cViewPr>
      <p:scale>
        <a:sx n="66" d="100"/>
        <a:sy n="66"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375E8E-D067-40BE-8067-60BEC63713A2}" type="datetimeFigureOut">
              <a:rPr lang="en-GB" smtClean="0"/>
              <a:t>07/02/2018</a:t>
            </a:fld>
            <a:endParaRPr lang="en-GB"/>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D93C9-B2FF-4D76-8851-D84BA33B2773}" type="slidenum">
              <a:rPr lang="en-GB" smtClean="0"/>
              <a:t>‹Nr.›</a:t>
            </a:fld>
            <a:endParaRPr lang="en-GB"/>
          </a:p>
        </p:txBody>
      </p:sp>
    </p:spTree>
    <p:extLst>
      <p:ext uri="{BB962C8B-B14F-4D97-AF65-F5344CB8AC3E}">
        <p14:creationId xmlns:p14="http://schemas.microsoft.com/office/powerpoint/2010/main" val="3787129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1</a:t>
            </a:fld>
            <a:endParaRPr lang="en-GB"/>
          </a:p>
        </p:txBody>
      </p:sp>
    </p:spTree>
    <p:extLst>
      <p:ext uri="{BB962C8B-B14F-4D97-AF65-F5344CB8AC3E}">
        <p14:creationId xmlns:p14="http://schemas.microsoft.com/office/powerpoint/2010/main" val="3454734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r>
              <a:rPr lang="en-GB" dirty="0" smtClean="0"/>
              <a:t>Calculating the force field vectors for each pixel in an</a:t>
            </a:r>
            <a:r>
              <a:rPr lang="en-GB" baseline="0" dirty="0" smtClean="0"/>
              <a:t> image of an area of interest</a:t>
            </a:r>
            <a:endParaRPr lang="en-GB" dirty="0" smtClean="0"/>
          </a:p>
          <a:p>
            <a:pPr marL="228600" lvl="0" indent="-228600">
              <a:buFont typeface="+mj-lt"/>
              <a:buAutoNum type="arabicPeriod"/>
            </a:pPr>
            <a:r>
              <a:rPr lang="en-GB" dirty="0" smtClean="0"/>
              <a:t>Calculating the potential energy fields for each pixel to find the overlapping potential energy functions of all the image pixels for that specific pixel location which is repeated for all pixels in the image to generate a </a:t>
            </a:r>
            <a:r>
              <a:rPr lang="en-GB" b="1" dirty="0" smtClean="0"/>
              <a:t>potential energy surface </a:t>
            </a:r>
            <a:endParaRPr lang="en-GB" dirty="0" smtClean="0"/>
          </a:p>
        </p:txBody>
      </p:sp>
      <p:sp>
        <p:nvSpPr>
          <p:cNvPr id="4" name="Foliennummernplatzhalter 3"/>
          <p:cNvSpPr>
            <a:spLocks noGrp="1"/>
          </p:cNvSpPr>
          <p:nvPr>
            <p:ph type="sldNum" sz="quarter" idx="10"/>
          </p:nvPr>
        </p:nvSpPr>
        <p:spPr/>
        <p:txBody>
          <a:bodyPr/>
          <a:lstStyle/>
          <a:p>
            <a:fld id="{EF2D93C9-B2FF-4D76-8851-D84BA33B2773}" type="slidenum">
              <a:rPr lang="en-GB" smtClean="0"/>
              <a:t>11</a:t>
            </a:fld>
            <a:endParaRPr lang="en-GB"/>
          </a:p>
        </p:txBody>
      </p:sp>
    </p:spTree>
    <p:extLst>
      <p:ext uri="{BB962C8B-B14F-4D97-AF65-F5344CB8AC3E}">
        <p14:creationId xmlns:p14="http://schemas.microsoft.com/office/powerpoint/2010/main" val="164991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r>
              <a:rPr lang="en-GB" dirty="0" smtClean="0"/>
              <a:t>Force field –&gt; potential energy surface: comparable to mountain with peaks and ridges, where peaks = potential energy wells (sources) and ridges = energy channels, that lead to the wells (picture 2)</a:t>
            </a:r>
          </a:p>
          <a:p>
            <a:pPr marL="685800" lvl="1" indent="-228600">
              <a:buFont typeface="+mj-lt"/>
              <a:buAutoNum type="arabicPeriod"/>
            </a:pPr>
            <a:r>
              <a:rPr lang="en-GB" dirty="0" smtClean="0"/>
              <a:t>Image scaling or initialisation (picture 1) position translation invariant</a:t>
            </a:r>
          </a:p>
          <a:p>
            <a:pPr marL="685800" lvl="1" indent="-228600">
              <a:buFont typeface="+mj-lt"/>
              <a:buAutoNum type="arabicPeriod"/>
            </a:pPr>
            <a:r>
              <a:rPr lang="en-GB" dirty="0" smtClean="0"/>
              <a:t>Very tolerant of noise due to its inherent averaging</a:t>
            </a:r>
          </a:p>
          <a:p>
            <a:pPr marL="228600" indent="-228600">
              <a:buFont typeface="+mj-lt"/>
              <a:buAutoNum type="arabicPeriod"/>
            </a:pPr>
            <a:r>
              <a:rPr lang="en-GB" dirty="0" smtClean="0"/>
              <a:t>To discover the force field lines: generate an array of unit value mobile test pixels arranged in  a closed loop surrounding the ear, which are then solely being ‘pulled’ by the force (gravity) fields of the ear’s pixels vectors so that their trajectory form the field line until they reached an extremum in the potential energy surface: </a:t>
            </a:r>
            <a:br>
              <a:rPr lang="en-GB" dirty="0" smtClean="0"/>
            </a:br>
            <a:r>
              <a:rPr lang="en-GB" dirty="0" smtClean="0"/>
              <a:t>gradient is zero and no further force is exerted = no more movement</a:t>
            </a:r>
          </a:p>
          <a:p>
            <a:pPr marL="228600" indent="-228600">
              <a:buFont typeface="+mj-lt"/>
              <a:buAutoNum type="arabicPeriod"/>
            </a:pPr>
            <a:r>
              <a:rPr lang="en-GB" dirty="0" smtClean="0"/>
              <a:t>Picture</a:t>
            </a:r>
            <a:r>
              <a:rPr lang="en-GB" baseline="0" dirty="0" smtClean="0"/>
              <a:t> 3: superimposed wells over force field magnitude</a:t>
            </a:r>
            <a:endParaRPr lang="en-GB" dirty="0" smtClean="0"/>
          </a:p>
        </p:txBody>
      </p:sp>
      <p:sp>
        <p:nvSpPr>
          <p:cNvPr id="4" name="Foliennummernplatzhalter 3"/>
          <p:cNvSpPr>
            <a:spLocks noGrp="1"/>
          </p:cNvSpPr>
          <p:nvPr>
            <p:ph type="sldNum" sz="quarter" idx="10"/>
          </p:nvPr>
        </p:nvSpPr>
        <p:spPr/>
        <p:txBody>
          <a:bodyPr/>
          <a:lstStyle/>
          <a:p>
            <a:fld id="{EF2D93C9-B2FF-4D76-8851-D84BA33B2773}" type="slidenum">
              <a:rPr lang="en-GB" smtClean="0"/>
              <a:t>12</a:t>
            </a:fld>
            <a:endParaRPr lang="en-GB"/>
          </a:p>
        </p:txBody>
      </p:sp>
    </p:spTree>
    <p:extLst>
      <p:ext uri="{BB962C8B-B14F-4D97-AF65-F5344CB8AC3E}">
        <p14:creationId xmlns:p14="http://schemas.microsoft.com/office/powerpoint/2010/main" val="3797664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r>
              <a:rPr lang="en-GB" baseline="0" dirty="0" smtClean="0"/>
              <a:t>Show scale invariance, </a:t>
            </a:r>
            <a:r>
              <a:rPr lang="en-GB" baseline="0" dirty="0" err="1" smtClean="0"/>
              <a:t>initialisaition</a:t>
            </a:r>
            <a:r>
              <a:rPr lang="en-GB" baseline="0" dirty="0" smtClean="0"/>
              <a:t> invariance follows: It can be shown that the force and energy fields scale by the same factor by which the image was scaled. This results from the fact that larger distance imply weaker forces</a:t>
            </a:r>
            <a:endParaRPr lang="en-GB" dirty="0" smtClean="0"/>
          </a:p>
          <a:p>
            <a:pPr marL="228600" indent="-228600">
              <a:buFont typeface="+mj-lt"/>
              <a:buAutoNum type="arabicPeriod"/>
            </a:pPr>
            <a:r>
              <a:rPr lang="en-GB" smtClean="0"/>
              <a:t>O</a:t>
            </a:r>
            <a:endParaRPr lang="en-GB" dirty="0" smtClean="0"/>
          </a:p>
          <a:p>
            <a:pPr marL="228600" indent="-228600">
              <a:buFont typeface="+mj-lt"/>
              <a:buAutoNum type="arabicPeriod"/>
            </a:pPr>
            <a:r>
              <a:rPr lang="en-GB" dirty="0" smtClean="0"/>
              <a:t>O</a:t>
            </a:r>
          </a:p>
          <a:p>
            <a:pPr marL="228600" indent="-228600">
              <a:buFont typeface="+mj-lt"/>
              <a:buAutoNum type="arabicPeriod"/>
            </a:pPr>
            <a:r>
              <a:rPr lang="en-GB" dirty="0" smtClean="0"/>
              <a:t>Representation</a:t>
            </a:r>
            <a:r>
              <a:rPr lang="en-GB" baseline="0" dirty="0" smtClean="0"/>
              <a:t> matrices are square and invertible, which was confirmed by test on different sized images</a:t>
            </a:r>
          </a:p>
          <a:p>
            <a:pPr marL="228600" indent="-228600">
              <a:buFont typeface="+mj-lt"/>
              <a:buAutoNum type="arabicPeriod"/>
            </a:pPr>
            <a:r>
              <a:rPr lang="en-GB" baseline="0" dirty="0" smtClean="0"/>
              <a:t>Confirmed by measured averaged normalised distance of the well positions together with the accumulated direction to the position of each well-point from a chosen reference point</a:t>
            </a:r>
          </a:p>
          <a:p>
            <a:pPr marL="685800" lvl="1" indent="-228600">
              <a:buFont typeface="+mj-lt"/>
              <a:buAutoNum type="arabicPeriod"/>
            </a:pPr>
            <a:r>
              <a:rPr lang="en-GB" baseline="0" dirty="0" smtClean="0"/>
              <a:t>Use enough initialisation points to ensure all wells are extracted</a:t>
            </a:r>
          </a:p>
          <a:p>
            <a:pPr marL="685800" lvl="1" indent="-228600">
              <a:buFont typeface="+mj-lt"/>
              <a:buAutoNum type="arabicPeriod"/>
            </a:pPr>
            <a:r>
              <a:rPr lang="en-GB" baseline="0" dirty="0" smtClean="0"/>
              <a:t>For Robustness against noise: Use channels instead of wells positions</a:t>
            </a:r>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13</a:t>
            </a:fld>
            <a:endParaRPr lang="en-GB"/>
          </a:p>
        </p:txBody>
      </p:sp>
    </p:spTree>
    <p:extLst>
      <p:ext uri="{BB962C8B-B14F-4D97-AF65-F5344CB8AC3E}">
        <p14:creationId xmlns:p14="http://schemas.microsoft.com/office/powerpoint/2010/main" val="1755698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r>
              <a:rPr lang="en-GB" baseline="0" dirty="0" smtClean="0"/>
              <a:t>Show scale invariance, </a:t>
            </a:r>
            <a:r>
              <a:rPr lang="en-GB" baseline="0" dirty="0" err="1" smtClean="0"/>
              <a:t>initialisaition</a:t>
            </a:r>
            <a:r>
              <a:rPr lang="en-GB" baseline="0" dirty="0" smtClean="0"/>
              <a:t> invariance follows: It can be shown that the force and energy fields scale by the same factor by which the image was scaled. This results from the fact that larger distance imply weaker forces</a:t>
            </a:r>
            <a:endParaRPr lang="en-GB" dirty="0" smtClean="0"/>
          </a:p>
          <a:p>
            <a:pPr marL="228600" indent="-228600">
              <a:buFont typeface="+mj-lt"/>
              <a:buAutoNum type="arabicPeriod"/>
            </a:pPr>
            <a:r>
              <a:rPr lang="en-GB" smtClean="0"/>
              <a:t>O</a:t>
            </a:r>
            <a:endParaRPr lang="en-GB" dirty="0" smtClean="0"/>
          </a:p>
          <a:p>
            <a:pPr marL="228600" indent="-228600">
              <a:buFont typeface="+mj-lt"/>
              <a:buAutoNum type="arabicPeriod"/>
            </a:pPr>
            <a:r>
              <a:rPr lang="en-GB" dirty="0" smtClean="0"/>
              <a:t>O</a:t>
            </a:r>
          </a:p>
          <a:p>
            <a:pPr marL="228600" indent="-228600">
              <a:buFont typeface="+mj-lt"/>
              <a:buAutoNum type="arabicPeriod"/>
            </a:pPr>
            <a:r>
              <a:rPr lang="en-GB" dirty="0" smtClean="0"/>
              <a:t>Representation</a:t>
            </a:r>
            <a:r>
              <a:rPr lang="en-GB" baseline="0" dirty="0" smtClean="0"/>
              <a:t> matrices are square and invertible, which was confirmed by test on different sized images</a:t>
            </a:r>
          </a:p>
          <a:p>
            <a:pPr marL="228600" indent="-228600">
              <a:buFont typeface="+mj-lt"/>
              <a:buAutoNum type="arabicPeriod"/>
            </a:pPr>
            <a:r>
              <a:rPr lang="en-GB" baseline="0" dirty="0" smtClean="0"/>
              <a:t>Confirmed by measured averaged normalised distance of the well positions together with the accumulated direction to the position of each well-point from a chosen reference point</a:t>
            </a:r>
          </a:p>
          <a:p>
            <a:pPr marL="685800" lvl="1" indent="-228600">
              <a:buFont typeface="+mj-lt"/>
              <a:buAutoNum type="arabicPeriod"/>
            </a:pPr>
            <a:r>
              <a:rPr lang="en-GB" baseline="0" dirty="0" smtClean="0"/>
              <a:t>Use enough initialisation points to ensure all wells are extracted</a:t>
            </a:r>
          </a:p>
          <a:p>
            <a:pPr marL="685800" lvl="1" indent="-228600">
              <a:buFont typeface="+mj-lt"/>
              <a:buAutoNum type="arabicPeriod"/>
            </a:pPr>
            <a:r>
              <a:rPr lang="en-GB" baseline="0" dirty="0" smtClean="0"/>
              <a:t>For Robustness against noise: Use channels instead of wells positions</a:t>
            </a:r>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14</a:t>
            </a:fld>
            <a:endParaRPr lang="en-GB"/>
          </a:p>
        </p:txBody>
      </p:sp>
    </p:spTree>
    <p:extLst>
      <p:ext uri="{BB962C8B-B14F-4D97-AF65-F5344CB8AC3E}">
        <p14:creationId xmlns:p14="http://schemas.microsoft.com/office/powerpoint/2010/main" val="1710153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20</a:t>
            </a:fld>
            <a:endParaRPr lang="en-GB"/>
          </a:p>
        </p:txBody>
      </p:sp>
    </p:spTree>
    <p:extLst>
      <p:ext uri="{BB962C8B-B14F-4D97-AF65-F5344CB8AC3E}">
        <p14:creationId xmlns:p14="http://schemas.microsoft.com/office/powerpoint/2010/main" val="2127599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lvl="0" indent="-171450">
              <a:buFont typeface="Arial" panose="020B0604020202020204" pitchFamily="34" charset="0"/>
              <a:buChar char="•"/>
            </a:pPr>
            <a:r>
              <a:rPr lang="en-GB" dirty="0" smtClean="0"/>
              <a:t>Objective:</a:t>
            </a:r>
          </a:p>
          <a:p>
            <a:pPr marL="628650" lvl="1" indent="-171450">
              <a:buFont typeface="Arial" panose="020B0604020202020204" pitchFamily="34" charset="0"/>
              <a:buChar char="•"/>
            </a:pPr>
            <a:r>
              <a:rPr lang="en-GB" dirty="0" smtClean="0"/>
              <a:t>reduce dimensionality of pattern space</a:t>
            </a:r>
          </a:p>
          <a:p>
            <a:pPr marL="628650" lvl="1" indent="-171450">
              <a:buFont typeface="Arial" panose="020B0604020202020204" pitchFamily="34" charset="0"/>
              <a:buChar char="•"/>
            </a:pPr>
            <a:r>
              <a:rPr lang="en-GB" dirty="0" smtClean="0"/>
              <a:t>yet maintain discriminator power for classification and invariant description</a:t>
            </a:r>
          </a:p>
          <a:p>
            <a:pPr marL="171450" lvl="0" indent="-171450">
              <a:buFont typeface="Arial" panose="020B0604020202020204" pitchFamily="34" charset="0"/>
              <a:buChar char="•"/>
            </a:pPr>
            <a:r>
              <a:rPr lang="en-GB" dirty="0" smtClean="0"/>
              <a:t>Used/invented by … for ear biometric</a:t>
            </a:r>
          </a:p>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3</a:t>
            </a:fld>
            <a:endParaRPr lang="en-GB"/>
          </a:p>
        </p:txBody>
      </p:sp>
    </p:spTree>
    <p:extLst>
      <p:ext uri="{BB962C8B-B14F-4D97-AF65-F5344CB8AC3E}">
        <p14:creationId xmlns:p14="http://schemas.microsoft.com/office/powerpoint/2010/main" val="3810489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lvl="0" indent="-228600">
              <a:buFont typeface="+mj-lt"/>
              <a:buAutoNum type="arabicPeriod"/>
            </a:pPr>
            <a:r>
              <a:rPr lang="en-GB" dirty="0" smtClean="0"/>
              <a:t>Approaches:</a:t>
            </a:r>
          </a:p>
          <a:p>
            <a:pPr marL="685800" lvl="1" indent="-228600">
              <a:buFont typeface="+mj-lt"/>
              <a:buAutoNum type="arabicPeriod"/>
            </a:pPr>
            <a:r>
              <a:rPr lang="en-GB" dirty="0" smtClean="0"/>
              <a:t>Brute Force:</a:t>
            </a:r>
            <a:br>
              <a:rPr lang="en-GB" dirty="0" smtClean="0"/>
            </a:br>
            <a:r>
              <a:rPr lang="en-GB" dirty="0" smtClean="0"/>
              <a:t>Each pixel is transformed using the Energy &amp; Force equations</a:t>
            </a:r>
          </a:p>
          <a:p>
            <a:pPr marL="685800" lvl="1" indent="-228600">
              <a:buFont typeface="+mj-lt"/>
              <a:buAutoNum type="arabicPeriod"/>
            </a:pPr>
            <a:r>
              <a:rPr lang="en-GB" dirty="0" smtClean="0"/>
              <a:t>Frequency Domain Analysis: </a:t>
            </a:r>
            <a:br>
              <a:rPr lang="en-GB" dirty="0" smtClean="0"/>
            </a:br>
            <a:r>
              <a:rPr lang="en-GB" dirty="0" smtClean="0"/>
              <a:t>Fourier Transform etc. and then equations applied</a:t>
            </a:r>
          </a:p>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4</a:t>
            </a:fld>
            <a:endParaRPr lang="en-GB"/>
          </a:p>
        </p:txBody>
      </p:sp>
    </p:spTree>
    <p:extLst>
      <p:ext uri="{BB962C8B-B14F-4D97-AF65-F5344CB8AC3E}">
        <p14:creationId xmlns:p14="http://schemas.microsoft.com/office/powerpoint/2010/main" val="264922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en-GB" dirty="0" smtClean="0"/>
              <a:t>Assumption: (for mathematical convenience):</a:t>
            </a:r>
            <a:br>
              <a:rPr lang="en-GB" dirty="0" smtClean="0"/>
            </a:br>
            <a:r>
              <a:rPr lang="en-GB" dirty="0" smtClean="0"/>
              <a:t>Each pixel exerts an isotropic force on all the other pixels (they represent attractive particles, that act as the source of a spherically symmetric force field) that is proportional to pixel intensity and inversely proportional to the square of the distance, i.e. the</a:t>
            </a:r>
            <a:r>
              <a:rPr lang="en-GB" b="1" dirty="0" smtClean="0"/>
              <a:t> inverse square law</a:t>
            </a:r>
          </a:p>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5</a:t>
            </a:fld>
            <a:endParaRPr lang="en-GB"/>
          </a:p>
        </p:txBody>
      </p:sp>
    </p:spTree>
    <p:extLst>
      <p:ext uri="{BB962C8B-B14F-4D97-AF65-F5344CB8AC3E}">
        <p14:creationId xmlns:p14="http://schemas.microsoft.com/office/powerpoint/2010/main" val="4226367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𝑖</m:t>
                        </m:r>
                      </m:sub>
                    </m:sSub>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𝑟</m:t>
                            </m:r>
                          </m:e>
                          <m:sub>
                            <m:r>
                              <a:rPr lang="en-GB" sz="1200" b="0" i="1" smtClean="0">
                                <a:latin typeface="Cambria Math" panose="02040503050406030204" pitchFamily="18" charset="0"/>
                              </a:rPr>
                              <m:t>𝑗</m:t>
                            </m:r>
                          </m:sub>
                        </m:sSub>
                      </m:e>
                    </m:d>
                    <m:r>
                      <a:rPr lang="en-GB" sz="1200" b="0" i="1" smtClean="0">
                        <a:latin typeface="Cambria Math" panose="02040503050406030204" pitchFamily="18" charset="0"/>
                      </a:rPr>
                      <m:t>=−</m:t>
                    </m:r>
                    <m:r>
                      <a:rPr lang="en-GB" sz="1200" b="0" i="1" smtClean="0">
                        <a:latin typeface="Cambria Math" panose="02040503050406030204" pitchFamily="18" charset="0"/>
                      </a:rPr>
                      <m:t>𝐺</m:t>
                    </m:r>
                    <m:f>
                      <m:fPr>
                        <m:ctrlPr>
                          <a:rPr lang="en-GB" sz="1200" b="0" i="1" smtClean="0">
                            <a:latin typeface="Cambria Math" panose="02040503050406030204" pitchFamily="18" charset="0"/>
                          </a:rPr>
                        </m:ctrlPr>
                      </m:fPr>
                      <m:num>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𝑖</m:t>
                            </m:r>
                          </m:sub>
                        </m:s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𝑗</m:t>
                            </m:r>
                          </m:sub>
                        </m:sSub>
                      </m:num>
                      <m:den>
                        <m:sSup>
                          <m:sSupPr>
                            <m:ctrlPr>
                              <a:rPr lang="en-GB" sz="1200" b="0" i="1" smtClean="0">
                                <a:latin typeface="Cambria Math" panose="02040503050406030204" pitchFamily="18" charset="0"/>
                              </a:rPr>
                            </m:ctrlPr>
                          </m:sSupPr>
                          <m:e>
                            <m:d>
                              <m:dPr>
                                <m:begChr m:val="|"/>
                                <m:endChr m:val="|"/>
                                <m:ctrlPr>
                                  <a:rPr lang="en-GB" sz="1200" b="0" i="1" smtClean="0">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𝑗</m:t>
                                    </m:r>
                                  </m:sub>
                                </m:sSub>
                              </m:e>
                            </m:d>
                          </m:e>
                          <m:sup>
                            <m:r>
                              <a:rPr lang="en-GB" sz="1200" b="0" i="1" smtClean="0">
                                <a:latin typeface="Cambria Math" panose="02040503050406030204" pitchFamily="18" charset="0"/>
                              </a:rPr>
                              <m:t>2</m:t>
                            </m:r>
                          </m:sup>
                        </m:sSup>
                      </m:den>
                    </m:f>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where </a:t>
                </a:r>
                <a14:m>
                  <m:oMath xmlns:m="http://schemas.openxmlformats.org/officeDocument/2006/math">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is the unit vector</a:t>
                </a:r>
              </a:p>
              <a:p>
                <a:pPr marL="228600" indent="-228600">
                  <a:buFont typeface="+mj-lt"/>
                  <a:buAutoNum type="arabicPeriod"/>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𝑗</m:t>
                            </m:r>
                          </m:sub>
                        </m:sSub>
                      </m:e>
                    </m:d>
                  </m:oMath>
                </a14:m>
                <a:r>
                  <a:rPr lang="en-GB" dirty="0" smtClean="0"/>
                  <a:t> is</a:t>
                </a:r>
                <a:r>
                  <a:rPr lang="en-GB" baseline="0" dirty="0" smtClean="0"/>
                  <a:t> the force field vector of a pixel position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r>
                  <a:rPr lang="en-GB" baseline="0" dirty="0" smtClean="0"/>
                  <a:t> that another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𝑖</m:t>
                        </m:r>
                      </m:sub>
                    </m:sSub>
                  </m:oMath>
                </a14:m>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e>
                    </m:d>
                  </m:oMath>
                </a14:m>
                <a:r>
                  <a:rPr lang="en-GB" dirty="0" smtClean="0"/>
                  <a:t> are unified, gives</a:t>
                </a:r>
                <a:r>
                  <a:rPr lang="en-GB" baseline="0" dirty="0" smtClean="0"/>
                  <a:t> the force field vector </a:t>
                </a:r>
                <a14:m>
                  <m:oMath xmlns:m="http://schemas.openxmlformats.org/officeDocument/2006/math">
                    <m:r>
                      <a:rPr lang="en-GB" b="0" i="1" baseline="0" smtClean="0">
                        <a:latin typeface="Cambria Math" panose="02040503050406030204" pitchFamily="18" charset="0"/>
                      </a:rPr>
                      <m:t>𝐹</m:t>
                    </m:r>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for that position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endParaRPr lang="en-GB" dirty="0" smtClean="0"/>
              </a:p>
              <a:p>
                <a:pPr marL="228600" indent="-228600">
                  <a:buFont typeface="+mj-lt"/>
                  <a:buAutoNum type="arabicPeriod"/>
                </a:pPr>
                <a:r>
                  <a:rPr lang="en-GB" dirty="0" smtClean="0"/>
                  <a:t>Same for the potential Energy field</a:t>
                </a:r>
                <a:r>
                  <a:rPr lang="en-GB" baseline="0" dirty="0" smtClean="0"/>
                  <a:t> that is associated with the force field generated by each pixel, </a:t>
                </a:r>
              </a:p>
              <a:p>
                <a:pPr marL="685800" lvl="1" indent="-228600">
                  <a:buFont typeface="+mj-lt"/>
                  <a:buAutoNum type="arabicPeriod"/>
                </a:pPr>
                <a:r>
                  <a:rPr lang="en-GB" baseline="0" dirty="0" smtClean="0"/>
                  <a:t>with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𝐸</m:t>
                        </m:r>
                      </m:e>
                      <m:sub>
                        <m:r>
                          <a:rPr lang="en-GB" b="0" i="1" baseline="0" smtClean="0">
                            <a:latin typeface="Cambria Math" panose="02040503050406030204" pitchFamily="18" charset="0"/>
                          </a:rPr>
                          <m:t>𝑖</m:t>
                        </m:r>
                      </m:sub>
                    </m:sSub>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being the potential energy that its</a:t>
                </a:r>
                <a:r>
                  <a:rPr lang="en-GB" baseline="0" dirty="0" smtClean="0"/>
                  <a:t> imparted to a pixel of unit intensity at the pixel location </a:t>
                </a:r>
                <a:r>
                  <a:rPr lang="en-GB" baseline="0" dirty="0" err="1" smtClean="0"/>
                  <a:t>r_j</a:t>
                </a:r>
                <a:r>
                  <a:rPr lang="en-GB" baseline="0" dirty="0" smtClean="0"/>
                  <a:t> by the energy field of any other pixel with position vector </a:t>
                </a:r>
                <a:r>
                  <a:rPr lang="en-GB" baseline="0" dirty="0" err="1" smtClean="0"/>
                  <a:t>r_i</a:t>
                </a:r>
                <a:r>
                  <a:rPr lang="en-GB" baseline="0" dirty="0" smtClean="0"/>
                  <a:t> and pixel intensity P(</a:t>
                </a:r>
                <a:r>
                  <a:rPr lang="en-GB" baseline="0" dirty="0" err="1" smtClean="0"/>
                  <a:t>r_i</a:t>
                </a:r>
                <a:r>
                  <a:rPr lang="en-GB" baseline="0" dirty="0" smtClean="0"/>
                  <a:t>)</a:t>
                </a:r>
                <a:endParaRPr lang="en-GB" dirty="0"/>
              </a:p>
            </p:txBody>
          </p:sp>
        </mc:Choice>
        <mc:Fallback xmlns="">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r>
                  <a:rPr lang="en-GB" sz="1200" b="0" i="0" smtClean="0">
                    <a:latin typeface="Cambria Math" panose="02040503050406030204" pitchFamily="18" charset="0"/>
                  </a:rPr>
                  <a:t>𝐹</a:t>
                </a:r>
                <a:r>
                  <a:rPr lang="en-GB" sz="1200" b="0" i="0" smtClean="0">
                    <a:latin typeface="Cambria Math" panose="02040503050406030204" pitchFamily="18" charset="0"/>
                  </a:rPr>
                  <a:t>_</a:t>
                </a:r>
                <a:r>
                  <a:rPr lang="en-GB" sz="1200" b="0" i="0" smtClean="0">
                    <a:latin typeface="Cambria Math" panose="02040503050406030204" pitchFamily="18" charset="0"/>
                  </a:rPr>
                  <a:t>𝑖 (𝑟_𝑗 )=−𝐺 (𝑚_𝑖 𝑚_𝑗)/|</a:t>
                </a:r>
                <a:r>
                  <a:rPr lang="en-GB" sz="1200" i="0">
                    <a:latin typeface="Cambria Math" panose="02040503050406030204" pitchFamily="18" charset="0"/>
                  </a:rPr>
                  <a:t>𝑟_𝑖−𝑟_𝑗 |</a:t>
                </a:r>
                <a:r>
                  <a:rPr lang="en-GB" sz="1200" b="0" i="0" smtClean="0">
                    <a:latin typeface="Cambria Math" panose="02040503050406030204" pitchFamily="18" charset="0"/>
                  </a:rPr>
                  <a:t>^2 ⋅𝑟 ̂_𝑖𝑗</a:t>
                </a:r>
                <a:r>
                  <a:rPr lang="en-GB" b="0" i="0" dirty="0" smtClean="0">
                    <a:latin typeface="+mn-lt"/>
                  </a:rPr>
                  <a:t>, where </a:t>
                </a:r>
                <a:r>
                  <a:rPr lang="en-GB" sz="1200" b="0" i="0" smtClean="0">
                    <a:latin typeface="Cambria Math" panose="02040503050406030204" pitchFamily="18" charset="0"/>
                  </a:rPr>
                  <a:t>𝑟 ̂</a:t>
                </a:r>
                <a:r>
                  <a:rPr lang="en-GB" sz="1200" b="0" i="0" smtClean="0">
                    <a:latin typeface="Cambria Math" panose="02040503050406030204" pitchFamily="18" charset="0"/>
                  </a:rPr>
                  <a:t>_</a:t>
                </a:r>
                <a:r>
                  <a:rPr lang="en-GB" sz="1200" b="0" i="0" smtClean="0">
                    <a:latin typeface="Cambria Math" panose="02040503050406030204" pitchFamily="18" charset="0"/>
                  </a:rPr>
                  <a:t>𝑖𝑗</a:t>
                </a:r>
                <a:r>
                  <a:rPr lang="en-GB" b="0" i="0" dirty="0" smtClean="0">
                    <a:latin typeface="+mn-lt"/>
                  </a:rPr>
                  <a:t> is the unit vector</a:t>
                </a:r>
              </a:p>
              <a:p>
                <a:pPr marL="228600" indent="-228600">
                  <a:buFont typeface="+mj-lt"/>
                  <a:buAutoNum type="arabicPeriod"/>
                </a:pPr>
                <a:r>
                  <a:rPr lang="en-GB" b="0" i="0" smtClean="0">
                    <a:latin typeface="Cambria Math" panose="02040503050406030204" pitchFamily="18" charset="0"/>
                  </a:rPr>
                  <a:t>𝐹_𝑖 (𝑟_𝑗 )</a:t>
                </a:r>
                <a:r>
                  <a:rPr lang="en-GB" dirty="0" smtClean="0"/>
                  <a:t> is</a:t>
                </a:r>
                <a:r>
                  <a:rPr lang="en-GB" baseline="0" dirty="0" smtClean="0"/>
                  <a:t> the force field vector of a pixel position vector </a:t>
                </a:r>
                <a:r>
                  <a:rPr lang="en-GB" b="0" i="0" baseline="0" smtClean="0">
                    <a:latin typeface="Cambria Math" panose="02040503050406030204" pitchFamily="18" charset="0"/>
                  </a:rPr>
                  <a:t>𝑟_𝑗</a:t>
                </a:r>
                <a:r>
                  <a:rPr lang="en-GB" baseline="0" dirty="0" smtClean="0"/>
                  <a:t> that another vector </a:t>
                </a:r>
                <a:r>
                  <a:rPr lang="en-GB" b="0" i="0" baseline="0" smtClean="0">
                    <a:latin typeface="Cambria Math" panose="02040503050406030204" pitchFamily="18" charset="0"/>
                  </a:rPr>
                  <a:t>𝑟_𝑖</a:t>
                </a:r>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r>
                  <a:rPr lang="en-GB" b="0" i="0" smtClean="0">
                    <a:latin typeface="Cambria Math" panose="02040503050406030204" pitchFamily="18" charset="0"/>
                  </a:rPr>
                  <a:t>𝑃(𝑟_𝑖 )</a:t>
                </a:r>
                <a:r>
                  <a:rPr lang="en-GB" dirty="0" smtClean="0"/>
                  <a:t> are unified, gives</a:t>
                </a:r>
                <a:r>
                  <a:rPr lang="en-GB" baseline="0" dirty="0" smtClean="0"/>
                  <a:t> the force field vector </a:t>
                </a:r>
                <a:r>
                  <a:rPr lang="en-GB" b="0" i="0" baseline="0" smtClean="0">
                    <a:latin typeface="Cambria Math" panose="02040503050406030204" pitchFamily="18" charset="0"/>
                  </a:rPr>
                  <a:t>𝐹</a:t>
                </a:r>
                <a:r>
                  <a:rPr lang="en-GB" b="0" i="0" baseline="0" smtClean="0">
                    <a:latin typeface="Cambria Math" panose="02040503050406030204" pitchFamily="18" charset="0"/>
                  </a:rPr>
                  <a:t>(𝑟_𝑗 )</a:t>
                </a:r>
                <a:r>
                  <a:rPr lang="en-GB" dirty="0" smtClean="0"/>
                  <a:t> for that position </a:t>
                </a:r>
                <a:r>
                  <a:rPr lang="en-GB" b="0" i="0" baseline="0" smtClean="0">
                    <a:latin typeface="Cambria Math" panose="02040503050406030204" pitchFamily="18" charset="0"/>
                  </a:rPr>
                  <a:t>𝑟</a:t>
                </a:r>
                <a:r>
                  <a:rPr lang="en-GB" b="0" i="0" baseline="0" smtClean="0">
                    <a:latin typeface="Cambria Math" panose="02040503050406030204" pitchFamily="18" charset="0"/>
                  </a:rPr>
                  <a:t>_</a:t>
                </a:r>
                <a:r>
                  <a:rPr lang="en-GB" b="0" i="0" baseline="0" smtClean="0">
                    <a:latin typeface="Cambria Math" panose="02040503050406030204" pitchFamily="18" charset="0"/>
                  </a:rPr>
                  <a:t>𝑗</a:t>
                </a:r>
                <a:endParaRPr lang="en-GB" dirty="0" smtClean="0"/>
              </a:p>
              <a:p>
                <a:pPr marL="228600" indent="-228600">
                  <a:buFont typeface="+mj-lt"/>
                  <a:buAutoNum type="arabicPeriod"/>
                </a:pPr>
                <a:r>
                  <a:rPr lang="en-GB" dirty="0" smtClean="0"/>
                  <a:t>Same for Energy</a:t>
                </a:r>
                <a:endParaRPr lang="en-GB" dirty="0"/>
              </a:p>
            </p:txBody>
          </p:sp>
        </mc:Fallback>
      </mc:AlternateContent>
      <p:sp>
        <p:nvSpPr>
          <p:cNvPr id="4" name="Foliennummernplatzhalter 3"/>
          <p:cNvSpPr>
            <a:spLocks noGrp="1"/>
          </p:cNvSpPr>
          <p:nvPr>
            <p:ph type="sldNum" sz="quarter" idx="10"/>
          </p:nvPr>
        </p:nvSpPr>
        <p:spPr/>
        <p:txBody>
          <a:bodyPr/>
          <a:lstStyle/>
          <a:p>
            <a:fld id="{EF2D93C9-B2FF-4D76-8851-D84BA33B2773}" type="slidenum">
              <a:rPr lang="en-GB" smtClean="0"/>
              <a:t>6</a:t>
            </a:fld>
            <a:endParaRPr lang="en-GB"/>
          </a:p>
        </p:txBody>
      </p:sp>
    </p:spTree>
    <p:extLst>
      <p:ext uri="{BB962C8B-B14F-4D97-AF65-F5344CB8AC3E}">
        <p14:creationId xmlns:p14="http://schemas.microsoft.com/office/powerpoint/2010/main" val="3383879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𝑖</m:t>
                        </m:r>
                      </m:sub>
                    </m:sSub>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𝑟</m:t>
                            </m:r>
                          </m:e>
                          <m:sub>
                            <m:r>
                              <a:rPr lang="en-GB" sz="1200" b="0" i="1" smtClean="0">
                                <a:latin typeface="Cambria Math" panose="02040503050406030204" pitchFamily="18" charset="0"/>
                              </a:rPr>
                              <m:t>𝑗</m:t>
                            </m:r>
                          </m:sub>
                        </m:sSub>
                      </m:e>
                    </m:d>
                    <m:r>
                      <a:rPr lang="en-GB" sz="1200" b="0" i="1" smtClean="0">
                        <a:latin typeface="Cambria Math" panose="02040503050406030204" pitchFamily="18" charset="0"/>
                      </a:rPr>
                      <m:t>=−</m:t>
                    </m:r>
                    <m:r>
                      <a:rPr lang="en-GB" sz="1200" b="0" i="1" smtClean="0">
                        <a:latin typeface="Cambria Math" panose="02040503050406030204" pitchFamily="18" charset="0"/>
                      </a:rPr>
                      <m:t>𝐺</m:t>
                    </m:r>
                    <m:f>
                      <m:fPr>
                        <m:ctrlPr>
                          <a:rPr lang="en-GB" sz="1200" b="0" i="1" smtClean="0">
                            <a:latin typeface="Cambria Math" panose="02040503050406030204" pitchFamily="18" charset="0"/>
                          </a:rPr>
                        </m:ctrlPr>
                      </m:fPr>
                      <m:num>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𝑖</m:t>
                            </m:r>
                          </m:sub>
                        </m:s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𝑗</m:t>
                            </m:r>
                          </m:sub>
                        </m:sSub>
                      </m:num>
                      <m:den>
                        <m:sSup>
                          <m:sSupPr>
                            <m:ctrlPr>
                              <a:rPr lang="en-GB" sz="1200" b="0" i="1" smtClean="0">
                                <a:latin typeface="Cambria Math" panose="02040503050406030204" pitchFamily="18" charset="0"/>
                              </a:rPr>
                            </m:ctrlPr>
                          </m:sSupPr>
                          <m:e>
                            <m:d>
                              <m:dPr>
                                <m:begChr m:val="|"/>
                                <m:endChr m:val="|"/>
                                <m:ctrlPr>
                                  <a:rPr lang="en-GB" sz="1200" b="0" i="1" smtClean="0">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𝑗</m:t>
                                    </m:r>
                                  </m:sub>
                                </m:sSub>
                              </m:e>
                            </m:d>
                          </m:e>
                          <m:sup>
                            <m:r>
                              <a:rPr lang="en-GB" sz="1200" b="0" i="1" smtClean="0">
                                <a:latin typeface="Cambria Math" panose="02040503050406030204" pitchFamily="18" charset="0"/>
                              </a:rPr>
                              <m:t>2</m:t>
                            </m:r>
                          </m:sup>
                        </m:sSup>
                      </m:den>
                    </m:f>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where </a:t>
                </a:r>
                <a14:m>
                  <m:oMath xmlns:m="http://schemas.openxmlformats.org/officeDocument/2006/math">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is the unit vector</a:t>
                </a:r>
              </a:p>
              <a:p>
                <a:pPr marL="228600" indent="-228600">
                  <a:buFont typeface="+mj-lt"/>
                  <a:buAutoNum type="arabicPeriod"/>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𝑗</m:t>
                            </m:r>
                          </m:sub>
                        </m:sSub>
                      </m:e>
                    </m:d>
                  </m:oMath>
                </a14:m>
                <a:r>
                  <a:rPr lang="en-GB" dirty="0" smtClean="0"/>
                  <a:t> is</a:t>
                </a:r>
                <a:r>
                  <a:rPr lang="en-GB" baseline="0" dirty="0" smtClean="0"/>
                  <a:t> the force field vector of a pixel position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r>
                  <a:rPr lang="en-GB" baseline="0" dirty="0" smtClean="0"/>
                  <a:t> that another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𝑖</m:t>
                        </m:r>
                      </m:sub>
                    </m:sSub>
                  </m:oMath>
                </a14:m>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e>
                    </m:d>
                  </m:oMath>
                </a14:m>
                <a:r>
                  <a:rPr lang="en-GB" dirty="0" smtClean="0"/>
                  <a:t> are unified, gives</a:t>
                </a:r>
                <a:r>
                  <a:rPr lang="en-GB" baseline="0" dirty="0" smtClean="0"/>
                  <a:t> the force field vector </a:t>
                </a:r>
                <a14:m>
                  <m:oMath xmlns:m="http://schemas.openxmlformats.org/officeDocument/2006/math">
                    <m:r>
                      <a:rPr lang="en-GB" b="0" i="1" baseline="0" smtClean="0">
                        <a:latin typeface="Cambria Math" panose="02040503050406030204" pitchFamily="18" charset="0"/>
                      </a:rPr>
                      <m:t>𝐹</m:t>
                    </m:r>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for that position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endParaRPr lang="en-GB" dirty="0" smtClean="0"/>
              </a:p>
              <a:p>
                <a:pPr marL="228600" indent="-228600">
                  <a:buFont typeface="+mj-lt"/>
                  <a:buAutoNum type="arabicPeriod"/>
                </a:pPr>
                <a:r>
                  <a:rPr lang="en-GB" dirty="0" smtClean="0"/>
                  <a:t>Same for the potential Energy field</a:t>
                </a:r>
                <a:r>
                  <a:rPr lang="en-GB" baseline="0" dirty="0" smtClean="0"/>
                  <a:t> that is associated with the force field generated by each pixel, </a:t>
                </a:r>
              </a:p>
              <a:p>
                <a:pPr marL="685800" lvl="1" indent="-228600">
                  <a:buFont typeface="+mj-lt"/>
                  <a:buAutoNum type="arabicPeriod"/>
                </a:pPr>
                <a:r>
                  <a:rPr lang="en-GB" baseline="0" dirty="0" smtClean="0"/>
                  <a:t>with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𝐸</m:t>
                        </m:r>
                      </m:e>
                      <m:sub>
                        <m:r>
                          <a:rPr lang="en-GB" b="0" i="1" baseline="0" smtClean="0">
                            <a:latin typeface="Cambria Math" panose="02040503050406030204" pitchFamily="18" charset="0"/>
                          </a:rPr>
                          <m:t>𝑖</m:t>
                        </m:r>
                      </m:sub>
                    </m:sSub>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being the potential energy that its</a:t>
                </a:r>
                <a:r>
                  <a:rPr lang="en-GB" baseline="0" dirty="0" smtClean="0"/>
                  <a:t> imparted to a pixel of unit intensity at the pixel location </a:t>
                </a:r>
                <a:r>
                  <a:rPr lang="en-GB" baseline="0" dirty="0" err="1" smtClean="0"/>
                  <a:t>r_j</a:t>
                </a:r>
                <a:r>
                  <a:rPr lang="en-GB" baseline="0" dirty="0" smtClean="0"/>
                  <a:t> by the energy field of any other pixel with position vector </a:t>
                </a:r>
                <a:r>
                  <a:rPr lang="en-GB" baseline="0" dirty="0" err="1" smtClean="0"/>
                  <a:t>r_i</a:t>
                </a:r>
                <a:r>
                  <a:rPr lang="en-GB" baseline="0" dirty="0" smtClean="0"/>
                  <a:t> and pixel intensity P(</a:t>
                </a:r>
                <a:r>
                  <a:rPr lang="en-GB" baseline="0" dirty="0" err="1" smtClean="0"/>
                  <a:t>r_i</a:t>
                </a:r>
                <a:r>
                  <a:rPr lang="en-GB" baseline="0" dirty="0" smtClean="0"/>
                  <a:t>)</a:t>
                </a:r>
                <a:endParaRPr lang="en-GB" dirty="0"/>
              </a:p>
            </p:txBody>
          </p:sp>
        </mc:Choice>
        <mc:Fallback xmlns="">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r>
                  <a:rPr lang="en-GB" sz="1200" b="0" i="0" smtClean="0">
                    <a:latin typeface="Cambria Math" panose="02040503050406030204" pitchFamily="18" charset="0"/>
                  </a:rPr>
                  <a:t>𝐹</a:t>
                </a:r>
                <a:r>
                  <a:rPr lang="en-GB" sz="1200" b="0" i="0" smtClean="0">
                    <a:latin typeface="Cambria Math" panose="02040503050406030204" pitchFamily="18" charset="0"/>
                  </a:rPr>
                  <a:t>_</a:t>
                </a:r>
                <a:r>
                  <a:rPr lang="en-GB" sz="1200" b="0" i="0" smtClean="0">
                    <a:latin typeface="Cambria Math" panose="02040503050406030204" pitchFamily="18" charset="0"/>
                  </a:rPr>
                  <a:t>𝑖 (𝑟_𝑗 )=−𝐺 (𝑚_𝑖 𝑚_𝑗)/|</a:t>
                </a:r>
                <a:r>
                  <a:rPr lang="en-GB" sz="1200" i="0">
                    <a:latin typeface="Cambria Math" panose="02040503050406030204" pitchFamily="18" charset="0"/>
                  </a:rPr>
                  <a:t>𝑟_𝑖−𝑟_𝑗 |</a:t>
                </a:r>
                <a:r>
                  <a:rPr lang="en-GB" sz="1200" b="0" i="0" smtClean="0">
                    <a:latin typeface="Cambria Math" panose="02040503050406030204" pitchFamily="18" charset="0"/>
                  </a:rPr>
                  <a:t>^2 ⋅𝑟 ̂_𝑖𝑗</a:t>
                </a:r>
                <a:r>
                  <a:rPr lang="en-GB" b="0" i="0" dirty="0" smtClean="0">
                    <a:latin typeface="+mn-lt"/>
                  </a:rPr>
                  <a:t>, where </a:t>
                </a:r>
                <a:r>
                  <a:rPr lang="en-GB" sz="1200" b="0" i="0" smtClean="0">
                    <a:latin typeface="Cambria Math" panose="02040503050406030204" pitchFamily="18" charset="0"/>
                  </a:rPr>
                  <a:t>𝑟 ̂</a:t>
                </a:r>
                <a:r>
                  <a:rPr lang="en-GB" sz="1200" b="0" i="0" smtClean="0">
                    <a:latin typeface="Cambria Math" panose="02040503050406030204" pitchFamily="18" charset="0"/>
                  </a:rPr>
                  <a:t>_</a:t>
                </a:r>
                <a:r>
                  <a:rPr lang="en-GB" sz="1200" b="0" i="0" smtClean="0">
                    <a:latin typeface="Cambria Math" panose="02040503050406030204" pitchFamily="18" charset="0"/>
                  </a:rPr>
                  <a:t>𝑖𝑗</a:t>
                </a:r>
                <a:r>
                  <a:rPr lang="en-GB" b="0" i="0" dirty="0" smtClean="0">
                    <a:latin typeface="+mn-lt"/>
                  </a:rPr>
                  <a:t> is the unit vector</a:t>
                </a:r>
              </a:p>
              <a:p>
                <a:pPr marL="228600" indent="-228600">
                  <a:buFont typeface="+mj-lt"/>
                  <a:buAutoNum type="arabicPeriod"/>
                </a:pPr>
                <a:r>
                  <a:rPr lang="en-GB" b="0" i="0" smtClean="0">
                    <a:latin typeface="Cambria Math" panose="02040503050406030204" pitchFamily="18" charset="0"/>
                  </a:rPr>
                  <a:t>𝐹_𝑖 (𝑟_𝑗 )</a:t>
                </a:r>
                <a:r>
                  <a:rPr lang="en-GB" dirty="0" smtClean="0"/>
                  <a:t> is</a:t>
                </a:r>
                <a:r>
                  <a:rPr lang="en-GB" baseline="0" dirty="0" smtClean="0"/>
                  <a:t> the force field vector of a pixel position vector </a:t>
                </a:r>
                <a:r>
                  <a:rPr lang="en-GB" b="0" i="0" baseline="0" smtClean="0">
                    <a:latin typeface="Cambria Math" panose="02040503050406030204" pitchFamily="18" charset="0"/>
                  </a:rPr>
                  <a:t>𝑟_𝑗</a:t>
                </a:r>
                <a:r>
                  <a:rPr lang="en-GB" baseline="0" dirty="0" smtClean="0"/>
                  <a:t> that another vector </a:t>
                </a:r>
                <a:r>
                  <a:rPr lang="en-GB" b="0" i="0" baseline="0" smtClean="0">
                    <a:latin typeface="Cambria Math" panose="02040503050406030204" pitchFamily="18" charset="0"/>
                  </a:rPr>
                  <a:t>𝑟_𝑖</a:t>
                </a:r>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r>
                  <a:rPr lang="en-GB" b="0" i="0" smtClean="0">
                    <a:latin typeface="Cambria Math" panose="02040503050406030204" pitchFamily="18" charset="0"/>
                  </a:rPr>
                  <a:t>𝑃(𝑟_𝑖 )</a:t>
                </a:r>
                <a:r>
                  <a:rPr lang="en-GB" dirty="0" smtClean="0"/>
                  <a:t> are unified, gives</a:t>
                </a:r>
                <a:r>
                  <a:rPr lang="en-GB" baseline="0" dirty="0" smtClean="0"/>
                  <a:t> the force field vector </a:t>
                </a:r>
                <a:r>
                  <a:rPr lang="en-GB" b="0" i="0" baseline="0" smtClean="0">
                    <a:latin typeface="Cambria Math" panose="02040503050406030204" pitchFamily="18" charset="0"/>
                  </a:rPr>
                  <a:t>𝐹</a:t>
                </a:r>
                <a:r>
                  <a:rPr lang="en-GB" b="0" i="0" baseline="0" smtClean="0">
                    <a:latin typeface="Cambria Math" panose="02040503050406030204" pitchFamily="18" charset="0"/>
                  </a:rPr>
                  <a:t>(𝑟_𝑗 )</a:t>
                </a:r>
                <a:r>
                  <a:rPr lang="en-GB" dirty="0" smtClean="0"/>
                  <a:t> for that position </a:t>
                </a:r>
                <a:r>
                  <a:rPr lang="en-GB" b="0" i="0" baseline="0" smtClean="0">
                    <a:latin typeface="Cambria Math" panose="02040503050406030204" pitchFamily="18" charset="0"/>
                  </a:rPr>
                  <a:t>𝑟</a:t>
                </a:r>
                <a:r>
                  <a:rPr lang="en-GB" b="0" i="0" baseline="0" smtClean="0">
                    <a:latin typeface="Cambria Math" panose="02040503050406030204" pitchFamily="18" charset="0"/>
                  </a:rPr>
                  <a:t>_</a:t>
                </a:r>
                <a:r>
                  <a:rPr lang="en-GB" b="0" i="0" baseline="0" smtClean="0">
                    <a:latin typeface="Cambria Math" panose="02040503050406030204" pitchFamily="18" charset="0"/>
                  </a:rPr>
                  <a:t>𝑗</a:t>
                </a:r>
                <a:endParaRPr lang="en-GB" dirty="0" smtClean="0"/>
              </a:p>
              <a:p>
                <a:pPr marL="228600" indent="-228600">
                  <a:buFont typeface="+mj-lt"/>
                  <a:buAutoNum type="arabicPeriod"/>
                </a:pPr>
                <a:r>
                  <a:rPr lang="en-GB" dirty="0" smtClean="0"/>
                  <a:t>Same for Energy</a:t>
                </a:r>
                <a:endParaRPr lang="en-GB" dirty="0"/>
              </a:p>
            </p:txBody>
          </p:sp>
        </mc:Fallback>
      </mc:AlternateContent>
      <p:sp>
        <p:nvSpPr>
          <p:cNvPr id="4" name="Foliennummernplatzhalter 3"/>
          <p:cNvSpPr>
            <a:spLocks noGrp="1"/>
          </p:cNvSpPr>
          <p:nvPr>
            <p:ph type="sldNum" sz="quarter" idx="10"/>
          </p:nvPr>
        </p:nvSpPr>
        <p:spPr/>
        <p:txBody>
          <a:bodyPr/>
          <a:lstStyle/>
          <a:p>
            <a:fld id="{EF2D93C9-B2FF-4D76-8851-D84BA33B2773}" type="slidenum">
              <a:rPr lang="en-GB" smtClean="0"/>
              <a:t>7</a:t>
            </a:fld>
            <a:endParaRPr lang="en-GB"/>
          </a:p>
        </p:txBody>
      </p:sp>
    </p:spTree>
    <p:extLst>
      <p:ext uri="{BB962C8B-B14F-4D97-AF65-F5344CB8AC3E}">
        <p14:creationId xmlns:p14="http://schemas.microsoft.com/office/powerpoint/2010/main" val="3835704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𝑖</m:t>
                        </m:r>
                      </m:sub>
                    </m:sSub>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𝑟</m:t>
                            </m:r>
                          </m:e>
                          <m:sub>
                            <m:r>
                              <a:rPr lang="en-GB" sz="1200" b="0" i="1" smtClean="0">
                                <a:latin typeface="Cambria Math" panose="02040503050406030204" pitchFamily="18" charset="0"/>
                              </a:rPr>
                              <m:t>𝑗</m:t>
                            </m:r>
                          </m:sub>
                        </m:sSub>
                      </m:e>
                    </m:d>
                    <m:r>
                      <a:rPr lang="en-GB" sz="1200" b="0" i="1" smtClean="0">
                        <a:latin typeface="Cambria Math" panose="02040503050406030204" pitchFamily="18" charset="0"/>
                      </a:rPr>
                      <m:t>=−</m:t>
                    </m:r>
                    <m:r>
                      <a:rPr lang="en-GB" sz="1200" b="0" i="1" smtClean="0">
                        <a:latin typeface="Cambria Math" panose="02040503050406030204" pitchFamily="18" charset="0"/>
                      </a:rPr>
                      <m:t>𝐺</m:t>
                    </m:r>
                    <m:f>
                      <m:fPr>
                        <m:ctrlPr>
                          <a:rPr lang="en-GB" sz="1200" b="0" i="1" smtClean="0">
                            <a:latin typeface="Cambria Math" panose="02040503050406030204" pitchFamily="18" charset="0"/>
                          </a:rPr>
                        </m:ctrlPr>
                      </m:fPr>
                      <m:num>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𝑖</m:t>
                            </m:r>
                          </m:sub>
                        </m:s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𝑗</m:t>
                            </m:r>
                          </m:sub>
                        </m:sSub>
                      </m:num>
                      <m:den>
                        <m:sSup>
                          <m:sSupPr>
                            <m:ctrlPr>
                              <a:rPr lang="en-GB" sz="1200" b="0" i="1" smtClean="0">
                                <a:latin typeface="Cambria Math" panose="02040503050406030204" pitchFamily="18" charset="0"/>
                              </a:rPr>
                            </m:ctrlPr>
                          </m:sSupPr>
                          <m:e>
                            <m:d>
                              <m:dPr>
                                <m:begChr m:val="|"/>
                                <m:endChr m:val="|"/>
                                <m:ctrlPr>
                                  <a:rPr lang="en-GB" sz="1200" b="0" i="1" smtClean="0">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𝑗</m:t>
                                    </m:r>
                                  </m:sub>
                                </m:sSub>
                              </m:e>
                            </m:d>
                          </m:e>
                          <m:sup>
                            <m:r>
                              <a:rPr lang="en-GB" sz="1200" b="0" i="1" smtClean="0">
                                <a:latin typeface="Cambria Math" panose="02040503050406030204" pitchFamily="18" charset="0"/>
                              </a:rPr>
                              <m:t>2</m:t>
                            </m:r>
                          </m:sup>
                        </m:sSup>
                      </m:den>
                    </m:f>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where </a:t>
                </a:r>
                <a14:m>
                  <m:oMath xmlns:m="http://schemas.openxmlformats.org/officeDocument/2006/math">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is the unit vector</a:t>
                </a:r>
              </a:p>
              <a:p>
                <a:pPr marL="228600" indent="-228600">
                  <a:buFont typeface="+mj-lt"/>
                  <a:buAutoNum type="arabicPeriod"/>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𝑗</m:t>
                            </m:r>
                          </m:sub>
                        </m:sSub>
                      </m:e>
                    </m:d>
                  </m:oMath>
                </a14:m>
                <a:r>
                  <a:rPr lang="en-GB" dirty="0" smtClean="0"/>
                  <a:t> is</a:t>
                </a:r>
                <a:r>
                  <a:rPr lang="en-GB" baseline="0" dirty="0" smtClean="0"/>
                  <a:t> the force field vector of a pixel position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r>
                  <a:rPr lang="en-GB" baseline="0" dirty="0" smtClean="0"/>
                  <a:t> that another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𝑖</m:t>
                        </m:r>
                      </m:sub>
                    </m:sSub>
                  </m:oMath>
                </a14:m>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e>
                    </m:d>
                  </m:oMath>
                </a14:m>
                <a:r>
                  <a:rPr lang="en-GB" dirty="0" smtClean="0"/>
                  <a:t> are unified, gives</a:t>
                </a:r>
                <a:r>
                  <a:rPr lang="en-GB" baseline="0" dirty="0" smtClean="0"/>
                  <a:t> the force field vector </a:t>
                </a:r>
                <a14:m>
                  <m:oMath xmlns:m="http://schemas.openxmlformats.org/officeDocument/2006/math">
                    <m:r>
                      <a:rPr lang="en-GB" b="0" i="1" baseline="0" smtClean="0">
                        <a:latin typeface="Cambria Math" panose="02040503050406030204" pitchFamily="18" charset="0"/>
                      </a:rPr>
                      <m:t>𝐹</m:t>
                    </m:r>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for that position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endParaRPr lang="en-GB" dirty="0" smtClean="0"/>
              </a:p>
              <a:p>
                <a:pPr marL="228600" indent="-228600">
                  <a:buFont typeface="+mj-lt"/>
                  <a:buAutoNum type="arabicPeriod"/>
                </a:pPr>
                <a:r>
                  <a:rPr lang="en-GB" dirty="0" smtClean="0"/>
                  <a:t>Same for the potential Energy field</a:t>
                </a:r>
                <a:r>
                  <a:rPr lang="en-GB" baseline="0" dirty="0" smtClean="0"/>
                  <a:t> that is associated with the force field generated by each pixel, </a:t>
                </a:r>
              </a:p>
              <a:p>
                <a:pPr marL="685800" lvl="1" indent="-228600">
                  <a:buFont typeface="+mj-lt"/>
                  <a:buAutoNum type="arabicPeriod"/>
                </a:pPr>
                <a:r>
                  <a:rPr lang="en-GB" baseline="0" dirty="0" smtClean="0"/>
                  <a:t>with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𝐸</m:t>
                        </m:r>
                      </m:e>
                      <m:sub>
                        <m:r>
                          <a:rPr lang="en-GB" b="0" i="1" baseline="0" smtClean="0">
                            <a:latin typeface="Cambria Math" panose="02040503050406030204" pitchFamily="18" charset="0"/>
                          </a:rPr>
                          <m:t>𝑖</m:t>
                        </m:r>
                      </m:sub>
                    </m:sSub>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being the potential energy that its</a:t>
                </a:r>
                <a:r>
                  <a:rPr lang="en-GB" baseline="0" dirty="0" smtClean="0"/>
                  <a:t> imparted to a pixel of unit intensity at the pixel location </a:t>
                </a:r>
                <a:r>
                  <a:rPr lang="en-GB" baseline="0" dirty="0" err="1" smtClean="0"/>
                  <a:t>r_j</a:t>
                </a:r>
                <a:r>
                  <a:rPr lang="en-GB" baseline="0" dirty="0" smtClean="0"/>
                  <a:t> by the energy field of any other pixel with position vector </a:t>
                </a:r>
                <a:r>
                  <a:rPr lang="en-GB" baseline="0" dirty="0" err="1" smtClean="0"/>
                  <a:t>r_i</a:t>
                </a:r>
                <a:r>
                  <a:rPr lang="en-GB" baseline="0" dirty="0" smtClean="0"/>
                  <a:t> and pixel intensity P(</a:t>
                </a:r>
                <a:r>
                  <a:rPr lang="en-GB" baseline="0" dirty="0" err="1" smtClean="0"/>
                  <a:t>r_i</a:t>
                </a:r>
                <a:r>
                  <a:rPr lang="en-GB" baseline="0" dirty="0" smtClean="0"/>
                  <a:t>)</a:t>
                </a:r>
                <a:endParaRPr lang="en-GB" dirty="0"/>
              </a:p>
            </p:txBody>
          </p:sp>
        </mc:Choice>
        <mc:Fallback xmlns="">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r>
                  <a:rPr lang="en-GB" sz="1200" b="0" i="0" smtClean="0">
                    <a:latin typeface="Cambria Math" panose="02040503050406030204" pitchFamily="18" charset="0"/>
                  </a:rPr>
                  <a:t>𝐹</a:t>
                </a:r>
                <a:r>
                  <a:rPr lang="en-GB" sz="1200" b="0" i="0" smtClean="0">
                    <a:latin typeface="Cambria Math" panose="02040503050406030204" pitchFamily="18" charset="0"/>
                  </a:rPr>
                  <a:t>_</a:t>
                </a:r>
                <a:r>
                  <a:rPr lang="en-GB" sz="1200" b="0" i="0" smtClean="0">
                    <a:latin typeface="Cambria Math" panose="02040503050406030204" pitchFamily="18" charset="0"/>
                  </a:rPr>
                  <a:t>𝑖 (𝑟_𝑗 )=−𝐺 (𝑚_𝑖 𝑚_𝑗)/|</a:t>
                </a:r>
                <a:r>
                  <a:rPr lang="en-GB" sz="1200" i="0">
                    <a:latin typeface="Cambria Math" panose="02040503050406030204" pitchFamily="18" charset="0"/>
                  </a:rPr>
                  <a:t>𝑟_𝑖−𝑟_𝑗 |</a:t>
                </a:r>
                <a:r>
                  <a:rPr lang="en-GB" sz="1200" b="0" i="0" smtClean="0">
                    <a:latin typeface="Cambria Math" panose="02040503050406030204" pitchFamily="18" charset="0"/>
                  </a:rPr>
                  <a:t>^2 ⋅𝑟 ̂_𝑖𝑗</a:t>
                </a:r>
                <a:r>
                  <a:rPr lang="en-GB" b="0" i="0" dirty="0" smtClean="0">
                    <a:latin typeface="+mn-lt"/>
                  </a:rPr>
                  <a:t>, where </a:t>
                </a:r>
                <a:r>
                  <a:rPr lang="en-GB" sz="1200" b="0" i="0" smtClean="0">
                    <a:latin typeface="Cambria Math" panose="02040503050406030204" pitchFamily="18" charset="0"/>
                  </a:rPr>
                  <a:t>𝑟 ̂</a:t>
                </a:r>
                <a:r>
                  <a:rPr lang="en-GB" sz="1200" b="0" i="0" smtClean="0">
                    <a:latin typeface="Cambria Math" panose="02040503050406030204" pitchFamily="18" charset="0"/>
                  </a:rPr>
                  <a:t>_</a:t>
                </a:r>
                <a:r>
                  <a:rPr lang="en-GB" sz="1200" b="0" i="0" smtClean="0">
                    <a:latin typeface="Cambria Math" panose="02040503050406030204" pitchFamily="18" charset="0"/>
                  </a:rPr>
                  <a:t>𝑖𝑗</a:t>
                </a:r>
                <a:r>
                  <a:rPr lang="en-GB" b="0" i="0" dirty="0" smtClean="0">
                    <a:latin typeface="+mn-lt"/>
                  </a:rPr>
                  <a:t> is the unit vector</a:t>
                </a:r>
              </a:p>
              <a:p>
                <a:pPr marL="228600" indent="-228600">
                  <a:buFont typeface="+mj-lt"/>
                  <a:buAutoNum type="arabicPeriod"/>
                </a:pPr>
                <a:r>
                  <a:rPr lang="en-GB" b="0" i="0" smtClean="0">
                    <a:latin typeface="Cambria Math" panose="02040503050406030204" pitchFamily="18" charset="0"/>
                  </a:rPr>
                  <a:t>𝐹_𝑖 (𝑟_𝑗 )</a:t>
                </a:r>
                <a:r>
                  <a:rPr lang="en-GB" dirty="0" smtClean="0"/>
                  <a:t> is</a:t>
                </a:r>
                <a:r>
                  <a:rPr lang="en-GB" baseline="0" dirty="0" smtClean="0"/>
                  <a:t> the force field vector of a pixel position vector </a:t>
                </a:r>
                <a:r>
                  <a:rPr lang="en-GB" b="0" i="0" baseline="0" smtClean="0">
                    <a:latin typeface="Cambria Math" panose="02040503050406030204" pitchFamily="18" charset="0"/>
                  </a:rPr>
                  <a:t>𝑟_𝑗</a:t>
                </a:r>
                <a:r>
                  <a:rPr lang="en-GB" baseline="0" dirty="0" smtClean="0"/>
                  <a:t> that another vector </a:t>
                </a:r>
                <a:r>
                  <a:rPr lang="en-GB" b="0" i="0" baseline="0" smtClean="0">
                    <a:latin typeface="Cambria Math" panose="02040503050406030204" pitchFamily="18" charset="0"/>
                  </a:rPr>
                  <a:t>𝑟_𝑖</a:t>
                </a:r>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r>
                  <a:rPr lang="en-GB" b="0" i="0" smtClean="0">
                    <a:latin typeface="Cambria Math" panose="02040503050406030204" pitchFamily="18" charset="0"/>
                  </a:rPr>
                  <a:t>𝑃(𝑟_𝑖 )</a:t>
                </a:r>
                <a:r>
                  <a:rPr lang="en-GB" dirty="0" smtClean="0"/>
                  <a:t> are unified, gives</a:t>
                </a:r>
                <a:r>
                  <a:rPr lang="en-GB" baseline="0" dirty="0" smtClean="0"/>
                  <a:t> the force field vector </a:t>
                </a:r>
                <a:r>
                  <a:rPr lang="en-GB" b="0" i="0" baseline="0" smtClean="0">
                    <a:latin typeface="Cambria Math" panose="02040503050406030204" pitchFamily="18" charset="0"/>
                  </a:rPr>
                  <a:t>𝐹</a:t>
                </a:r>
                <a:r>
                  <a:rPr lang="en-GB" b="0" i="0" baseline="0" smtClean="0">
                    <a:latin typeface="Cambria Math" panose="02040503050406030204" pitchFamily="18" charset="0"/>
                  </a:rPr>
                  <a:t>(𝑟_𝑗 )</a:t>
                </a:r>
                <a:r>
                  <a:rPr lang="en-GB" dirty="0" smtClean="0"/>
                  <a:t> for that position </a:t>
                </a:r>
                <a:r>
                  <a:rPr lang="en-GB" b="0" i="0" baseline="0" smtClean="0">
                    <a:latin typeface="Cambria Math" panose="02040503050406030204" pitchFamily="18" charset="0"/>
                  </a:rPr>
                  <a:t>𝑟</a:t>
                </a:r>
                <a:r>
                  <a:rPr lang="en-GB" b="0" i="0" baseline="0" smtClean="0">
                    <a:latin typeface="Cambria Math" panose="02040503050406030204" pitchFamily="18" charset="0"/>
                  </a:rPr>
                  <a:t>_</a:t>
                </a:r>
                <a:r>
                  <a:rPr lang="en-GB" b="0" i="0" baseline="0" smtClean="0">
                    <a:latin typeface="Cambria Math" panose="02040503050406030204" pitchFamily="18" charset="0"/>
                  </a:rPr>
                  <a:t>𝑗</a:t>
                </a:r>
                <a:endParaRPr lang="en-GB" dirty="0" smtClean="0"/>
              </a:p>
              <a:p>
                <a:pPr marL="228600" indent="-228600">
                  <a:buFont typeface="+mj-lt"/>
                  <a:buAutoNum type="arabicPeriod"/>
                </a:pPr>
                <a:r>
                  <a:rPr lang="en-GB" dirty="0" smtClean="0"/>
                  <a:t>Same for Energy</a:t>
                </a:r>
                <a:endParaRPr lang="en-GB" dirty="0"/>
              </a:p>
            </p:txBody>
          </p:sp>
        </mc:Fallback>
      </mc:AlternateContent>
      <p:sp>
        <p:nvSpPr>
          <p:cNvPr id="4" name="Foliennummernplatzhalter 3"/>
          <p:cNvSpPr>
            <a:spLocks noGrp="1"/>
          </p:cNvSpPr>
          <p:nvPr>
            <p:ph type="sldNum" sz="quarter" idx="10"/>
          </p:nvPr>
        </p:nvSpPr>
        <p:spPr/>
        <p:txBody>
          <a:bodyPr/>
          <a:lstStyle/>
          <a:p>
            <a:fld id="{EF2D93C9-B2FF-4D76-8851-D84BA33B2773}" type="slidenum">
              <a:rPr lang="en-GB" smtClean="0"/>
              <a:t>8</a:t>
            </a:fld>
            <a:endParaRPr lang="en-GB"/>
          </a:p>
        </p:txBody>
      </p:sp>
    </p:spTree>
    <p:extLst>
      <p:ext uri="{BB962C8B-B14F-4D97-AF65-F5344CB8AC3E}">
        <p14:creationId xmlns:p14="http://schemas.microsoft.com/office/powerpoint/2010/main" val="520220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𝑖</m:t>
                        </m:r>
                      </m:sub>
                    </m:sSub>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𝑟</m:t>
                            </m:r>
                          </m:e>
                          <m:sub>
                            <m:r>
                              <a:rPr lang="en-GB" sz="1200" b="0" i="1" smtClean="0">
                                <a:latin typeface="Cambria Math" panose="02040503050406030204" pitchFamily="18" charset="0"/>
                              </a:rPr>
                              <m:t>𝑗</m:t>
                            </m:r>
                          </m:sub>
                        </m:sSub>
                      </m:e>
                    </m:d>
                    <m:r>
                      <a:rPr lang="en-GB" sz="1200" b="0" i="1" smtClean="0">
                        <a:latin typeface="Cambria Math" panose="02040503050406030204" pitchFamily="18" charset="0"/>
                      </a:rPr>
                      <m:t>=−</m:t>
                    </m:r>
                    <m:r>
                      <a:rPr lang="en-GB" sz="1200" b="0" i="1" smtClean="0">
                        <a:latin typeface="Cambria Math" panose="02040503050406030204" pitchFamily="18" charset="0"/>
                      </a:rPr>
                      <m:t>𝐺</m:t>
                    </m:r>
                    <m:f>
                      <m:fPr>
                        <m:ctrlPr>
                          <a:rPr lang="en-GB" sz="1200" b="0" i="1" smtClean="0">
                            <a:latin typeface="Cambria Math" panose="02040503050406030204" pitchFamily="18" charset="0"/>
                          </a:rPr>
                        </m:ctrlPr>
                      </m:fPr>
                      <m:num>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𝑖</m:t>
                            </m:r>
                          </m:sub>
                        </m:s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𝑗</m:t>
                            </m:r>
                          </m:sub>
                        </m:sSub>
                      </m:num>
                      <m:den>
                        <m:sSup>
                          <m:sSupPr>
                            <m:ctrlPr>
                              <a:rPr lang="en-GB" sz="1200" b="0" i="1" smtClean="0">
                                <a:latin typeface="Cambria Math" panose="02040503050406030204" pitchFamily="18" charset="0"/>
                              </a:rPr>
                            </m:ctrlPr>
                          </m:sSupPr>
                          <m:e>
                            <m:d>
                              <m:dPr>
                                <m:begChr m:val="|"/>
                                <m:endChr m:val="|"/>
                                <m:ctrlPr>
                                  <a:rPr lang="en-GB" sz="1200" b="0" i="1" smtClean="0">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𝑗</m:t>
                                    </m:r>
                                  </m:sub>
                                </m:sSub>
                              </m:e>
                            </m:d>
                          </m:e>
                          <m:sup>
                            <m:r>
                              <a:rPr lang="en-GB" sz="1200" b="0" i="1" smtClean="0">
                                <a:latin typeface="Cambria Math" panose="02040503050406030204" pitchFamily="18" charset="0"/>
                              </a:rPr>
                              <m:t>2</m:t>
                            </m:r>
                          </m:sup>
                        </m:sSup>
                      </m:den>
                    </m:f>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where </a:t>
                </a:r>
                <a14:m>
                  <m:oMath xmlns:m="http://schemas.openxmlformats.org/officeDocument/2006/math">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is the unit vector</a:t>
                </a:r>
              </a:p>
              <a:p>
                <a:pPr marL="228600" indent="-228600">
                  <a:buFont typeface="+mj-lt"/>
                  <a:buAutoNum type="arabicPeriod"/>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𝑗</m:t>
                            </m:r>
                          </m:sub>
                        </m:sSub>
                      </m:e>
                    </m:d>
                  </m:oMath>
                </a14:m>
                <a:r>
                  <a:rPr lang="en-GB" dirty="0" smtClean="0"/>
                  <a:t> is</a:t>
                </a:r>
                <a:r>
                  <a:rPr lang="en-GB" baseline="0" dirty="0" smtClean="0"/>
                  <a:t> the force field vector of a pixel position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r>
                  <a:rPr lang="en-GB" baseline="0" dirty="0" smtClean="0"/>
                  <a:t> that another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𝑖</m:t>
                        </m:r>
                      </m:sub>
                    </m:sSub>
                  </m:oMath>
                </a14:m>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e>
                    </m:d>
                  </m:oMath>
                </a14:m>
                <a:r>
                  <a:rPr lang="en-GB" dirty="0" smtClean="0"/>
                  <a:t> are unified, gives</a:t>
                </a:r>
                <a:r>
                  <a:rPr lang="en-GB" baseline="0" dirty="0" smtClean="0"/>
                  <a:t> the force field vector </a:t>
                </a:r>
                <a14:m>
                  <m:oMath xmlns:m="http://schemas.openxmlformats.org/officeDocument/2006/math">
                    <m:r>
                      <a:rPr lang="en-GB" b="0" i="1" baseline="0" smtClean="0">
                        <a:latin typeface="Cambria Math" panose="02040503050406030204" pitchFamily="18" charset="0"/>
                      </a:rPr>
                      <m:t>𝐹</m:t>
                    </m:r>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for that position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endParaRPr lang="en-GB" dirty="0" smtClean="0"/>
              </a:p>
              <a:p>
                <a:pPr marL="228600" indent="-228600">
                  <a:buFont typeface="+mj-lt"/>
                  <a:buAutoNum type="arabicPeriod"/>
                </a:pPr>
                <a:r>
                  <a:rPr lang="en-GB" dirty="0" smtClean="0"/>
                  <a:t>Same for the potential Energy field</a:t>
                </a:r>
                <a:r>
                  <a:rPr lang="en-GB" baseline="0" dirty="0" smtClean="0"/>
                  <a:t> that is associated with the force field generated by each pixel, </a:t>
                </a:r>
              </a:p>
              <a:p>
                <a:pPr marL="685800" lvl="1" indent="-228600">
                  <a:buFont typeface="+mj-lt"/>
                  <a:buAutoNum type="arabicPeriod"/>
                </a:pPr>
                <a:r>
                  <a:rPr lang="en-GB" baseline="0" dirty="0" smtClean="0"/>
                  <a:t>with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𝐸</m:t>
                        </m:r>
                      </m:e>
                      <m:sub>
                        <m:r>
                          <a:rPr lang="en-GB" b="0" i="1" baseline="0" smtClean="0">
                            <a:latin typeface="Cambria Math" panose="02040503050406030204" pitchFamily="18" charset="0"/>
                          </a:rPr>
                          <m:t>𝑖</m:t>
                        </m:r>
                      </m:sub>
                    </m:sSub>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being the potential energy that its</a:t>
                </a:r>
                <a:r>
                  <a:rPr lang="en-GB" baseline="0" dirty="0" smtClean="0"/>
                  <a:t> imparted to a pixel of unit intensity at the pixel location </a:t>
                </a:r>
                <a:r>
                  <a:rPr lang="en-GB" baseline="0" dirty="0" err="1" smtClean="0"/>
                  <a:t>r_j</a:t>
                </a:r>
                <a:r>
                  <a:rPr lang="en-GB" baseline="0" dirty="0" smtClean="0"/>
                  <a:t> by the energy field of any other pixel with position vector </a:t>
                </a:r>
                <a:r>
                  <a:rPr lang="en-GB" baseline="0" dirty="0" err="1" smtClean="0"/>
                  <a:t>r_i</a:t>
                </a:r>
                <a:r>
                  <a:rPr lang="en-GB" baseline="0" dirty="0" smtClean="0"/>
                  <a:t> and pixel intensity P(</a:t>
                </a:r>
                <a:r>
                  <a:rPr lang="en-GB" baseline="0" dirty="0" err="1" smtClean="0"/>
                  <a:t>r_i</a:t>
                </a:r>
                <a:r>
                  <a:rPr lang="en-GB" baseline="0" dirty="0" smtClean="0"/>
                  <a:t>)</a:t>
                </a:r>
                <a:endParaRPr lang="en-GB" dirty="0"/>
              </a:p>
            </p:txBody>
          </p:sp>
        </mc:Choice>
        <mc:Fallback xmlns="">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r>
                  <a:rPr lang="en-GB" sz="1200" b="0" i="0" smtClean="0">
                    <a:latin typeface="Cambria Math" panose="02040503050406030204" pitchFamily="18" charset="0"/>
                  </a:rPr>
                  <a:t>𝐹</a:t>
                </a:r>
                <a:r>
                  <a:rPr lang="en-GB" sz="1200" b="0" i="0" smtClean="0">
                    <a:latin typeface="Cambria Math" panose="02040503050406030204" pitchFamily="18" charset="0"/>
                  </a:rPr>
                  <a:t>_</a:t>
                </a:r>
                <a:r>
                  <a:rPr lang="en-GB" sz="1200" b="0" i="0" smtClean="0">
                    <a:latin typeface="Cambria Math" panose="02040503050406030204" pitchFamily="18" charset="0"/>
                  </a:rPr>
                  <a:t>𝑖 (𝑟_𝑗 )=−𝐺 (𝑚_𝑖 𝑚_𝑗)/|</a:t>
                </a:r>
                <a:r>
                  <a:rPr lang="en-GB" sz="1200" i="0">
                    <a:latin typeface="Cambria Math" panose="02040503050406030204" pitchFamily="18" charset="0"/>
                  </a:rPr>
                  <a:t>𝑟_𝑖−𝑟_𝑗 |</a:t>
                </a:r>
                <a:r>
                  <a:rPr lang="en-GB" sz="1200" b="0" i="0" smtClean="0">
                    <a:latin typeface="Cambria Math" panose="02040503050406030204" pitchFamily="18" charset="0"/>
                  </a:rPr>
                  <a:t>^2 ⋅𝑟 ̂_𝑖𝑗</a:t>
                </a:r>
                <a:r>
                  <a:rPr lang="en-GB" b="0" i="0" dirty="0" smtClean="0">
                    <a:latin typeface="+mn-lt"/>
                  </a:rPr>
                  <a:t>, where </a:t>
                </a:r>
                <a:r>
                  <a:rPr lang="en-GB" sz="1200" b="0" i="0" smtClean="0">
                    <a:latin typeface="Cambria Math" panose="02040503050406030204" pitchFamily="18" charset="0"/>
                  </a:rPr>
                  <a:t>𝑟 ̂</a:t>
                </a:r>
                <a:r>
                  <a:rPr lang="en-GB" sz="1200" b="0" i="0" smtClean="0">
                    <a:latin typeface="Cambria Math" panose="02040503050406030204" pitchFamily="18" charset="0"/>
                  </a:rPr>
                  <a:t>_</a:t>
                </a:r>
                <a:r>
                  <a:rPr lang="en-GB" sz="1200" b="0" i="0" smtClean="0">
                    <a:latin typeface="Cambria Math" panose="02040503050406030204" pitchFamily="18" charset="0"/>
                  </a:rPr>
                  <a:t>𝑖𝑗</a:t>
                </a:r>
                <a:r>
                  <a:rPr lang="en-GB" b="0" i="0" dirty="0" smtClean="0">
                    <a:latin typeface="+mn-lt"/>
                  </a:rPr>
                  <a:t> is the unit vector</a:t>
                </a:r>
              </a:p>
              <a:p>
                <a:pPr marL="228600" indent="-228600">
                  <a:buFont typeface="+mj-lt"/>
                  <a:buAutoNum type="arabicPeriod"/>
                </a:pPr>
                <a:r>
                  <a:rPr lang="en-GB" b="0" i="0" smtClean="0">
                    <a:latin typeface="Cambria Math" panose="02040503050406030204" pitchFamily="18" charset="0"/>
                  </a:rPr>
                  <a:t>𝐹_𝑖 (𝑟_𝑗 )</a:t>
                </a:r>
                <a:r>
                  <a:rPr lang="en-GB" dirty="0" smtClean="0"/>
                  <a:t> is</a:t>
                </a:r>
                <a:r>
                  <a:rPr lang="en-GB" baseline="0" dirty="0" smtClean="0"/>
                  <a:t> the force field vector of a pixel position vector </a:t>
                </a:r>
                <a:r>
                  <a:rPr lang="en-GB" b="0" i="0" baseline="0" smtClean="0">
                    <a:latin typeface="Cambria Math" panose="02040503050406030204" pitchFamily="18" charset="0"/>
                  </a:rPr>
                  <a:t>𝑟_𝑗</a:t>
                </a:r>
                <a:r>
                  <a:rPr lang="en-GB" baseline="0" dirty="0" smtClean="0"/>
                  <a:t> that another vector </a:t>
                </a:r>
                <a:r>
                  <a:rPr lang="en-GB" b="0" i="0" baseline="0" smtClean="0">
                    <a:latin typeface="Cambria Math" panose="02040503050406030204" pitchFamily="18" charset="0"/>
                  </a:rPr>
                  <a:t>𝑟_𝑖</a:t>
                </a:r>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r>
                  <a:rPr lang="en-GB" b="0" i="0" smtClean="0">
                    <a:latin typeface="Cambria Math" panose="02040503050406030204" pitchFamily="18" charset="0"/>
                  </a:rPr>
                  <a:t>𝑃(𝑟_𝑖 )</a:t>
                </a:r>
                <a:r>
                  <a:rPr lang="en-GB" dirty="0" smtClean="0"/>
                  <a:t> are unified, gives</a:t>
                </a:r>
                <a:r>
                  <a:rPr lang="en-GB" baseline="0" dirty="0" smtClean="0"/>
                  <a:t> the force field vector </a:t>
                </a:r>
                <a:r>
                  <a:rPr lang="en-GB" b="0" i="0" baseline="0" smtClean="0">
                    <a:latin typeface="Cambria Math" panose="02040503050406030204" pitchFamily="18" charset="0"/>
                  </a:rPr>
                  <a:t>𝐹</a:t>
                </a:r>
                <a:r>
                  <a:rPr lang="en-GB" b="0" i="0" baseline="0" smtClean="0">
                    <a:latin typeface="Cambria Math" panose="02040503050406030204" pitchFamily="18" charset="0"/>
                  </a:rPr>
                  <a:t>(𝑟_𝑗 )</a:t>
                </a:r>
                <a:r>
                  <a:rPr lang="en-GB" dirty="0" smtClean="0"/>
                  <a:t> for that position </a:t>
                </a:r>
                <a:r>
                  <a:rPr lang="en-GB" b="0" i="0" baseline="0" smtClean="0">
                    <a:latin typeface="Cambria Math" panose="02040503050406030204" pitchFamily="18" charset="0"/>
                  </a:rPr>
                  <a:t>𝑟</a:t>
                </a:r>
                <a:r>
                  <a:rPr lang="en-GB" b="0" i="0" baseline="0" smtClean="0">
                    <a:latin typeface="Cambria Math" panose="02040503050406030204" pitchFamily="18" charset="0"/>
                  </a:rPr>
                  <a:t>_</a:t>
                </a:r>
                <a:r>
                  <a:rPr lang="en-GB" b="0" i="0" baseline="0" smtClean="0">
                    <a:latin typeface="Cambria Math" panose="02040503050406030204" pitchFamily="18" charset="0"/>
                  </a:rPr>
                  <a:t>𝑗</a:t>
                </a:r>
                <a:endParaRPr lang="en-GB" dirty="0" smtClean="0"/>
              </a:p>
              <a:p>
                <a:pPr marL="228600" indent="-228600">
                  <a:buFont typeface="+mj-lt"/>
                  <a:buAutoNum type="arabicPeriod"/>
                </a:pPr>
                <a:r>
                  <a:rPr lang="en-GB" dirty="0" smtClean="0"/>
                  <a:t>Same for Energy</a:t>
                </a:r>
                <a:endParaRPr lang="en-GB" dirty="0"/>
              </a:p>
            </p:txBody>
          </p:sp>
        </mc:Fallback>
      </mc:AlternateContent>
      <p:sp>
        <p:nvSpPr>
          <p:cNvPr id="4" name="Foliennummernplatzhalter 3"/>
          <p:cNvSpPr>
            <a:spLocks noGrp="1"/>
          </p:cNvSpPr>
          <p:nvPr>
            <p:ph type="sldNum" sz="quarter" idx="10"/>
          </p:nvPr>
        </p:nvSpPr>
        <p:spPr/>
        <p:txBody>
          <a:bodyPr/>
          <a:lstStyle/>
          <a:p>
            <a:fld id="{EF2D93C9-B2FF-4D76-8851-D84BA33B2773}" type="slidenum">
              <a:rPr lang="en-GB" smtClean="0"/>
              <a:t>9</a:t>
            </a:fld>
            <a:endParaRPr lang="en-GB"/>
          </a:p>
        </p:txBody>
      </p:sp>
    </p:spTree>
    <p:extLst>
      <p:ext uri="{BB962C8B-B14F-4D97-AF65-F5344CB8AC3E}">
        <p14:creationId xmlns:p14="http://schemas.microsoft.com/office/powerpoint/2010/main" val="1090723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𝑖</m:t>
                        </m:r>
                      </m:sub>
                    </m:sSub>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𝑟</m:t>
                            </m:r>
                          </m:e>
                          <m:sub>
                            <m:r>
                              <a:rPr lang="en-GB" sz="1200" b="0" i="1" smtClean="0">
                                <a:latin typeface="Cambria Math" panose="02040503050406030204" pitchFamily="18" charset="0"/>
                              </a:rPr>
                              <m:t>𝑗</m:t>
                            </m:r>
                          </m:sub>
                        </m:sSub>
                      </m:e>
                    </m:d>
                    <m:r>
                      <a:rPr lang="en-GB" sz="1200" b="0" i="1" smtClean="0">
                        <a:latin typeface="Cambria Math" panose="02040503050406030204" pitchFamily="18" charset="0"/>
                      </a:rPr>
                      <m:t>=−</m:t>
                    </m:r>
                    <m:r>
                      <a:rPr lang="en-GB" sz="1200" b="0" i="1" smtClean="0">
                        <a:latin typeface="Cambria Math" panose="02040503050406030204" pitchFamily="18" charset="0"/>
                      </a:rPr>
                      <m:t>𝐺</m:t>
                    </m:r>
                    <m:f>
                      <m:fPr>
                        <m:ctrlPr>
                          <a:rPr lang="en-GB" sz="1200" b="0" i="1" smtClean="0">
                            <a:latin typeface="Cambria Math" panose="02040503050406030204" pitchFamily="18" charset="0"/>
                          </a:rPr>
                        </m:ctrlPr>
                      </m:fPr>
                      <m:num>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𝑖</m:t>
                            </m:r>
                          </m:sub>
                        </m:s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𝑗</m:t>
                            </m:r>
                          </m:sub>
                        </m:sSub>
                      </m:num>
                      <m:den>
                        <m:sSup>
                          <m:sSupPr>
                            <m:ctrlPr>
                              <a:rPr lang="en-GB" sz="1200" b="0" i="1" smtClean="0">
                                <a:latin typeface="Cambria Math" panose="02040503050406030204" pitchFamily="18" charset="0"/>
                              </a:rPr>
                            </m:ctrlPr>
                          </m:sSupPr>
                          <m:e>
                            <m:d>
                              <m:dPr>
                                <m:begChr m:val="|"/>
                                <m:endChr m:val="|"/>
                                <m:ctrlPr>
                                  <a:rPr lang="en-GB" sz="1200" b="0" i="1" smtClean="0">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𝑗</m:t>
                                    </m:r>
                                  </m:sub>
                                </m:sSub>
                              </m:e>
                            </m:d>
                          </m:e>
                          <m:sup>
                            <m:r>
                              <a:rPr lang="en-GB" sz="1200" b="0" i="1" smtClean="0">
                                <a:latin typeface="Cambria Math" panose="02040503050406030204" pitchFamily="18" charset="0"/>
                              </a:rPr>
                              <m:t>2</m:t>
                            </m:r>
                          </m:sup>
                        </m:sSup>
                      </m:den>
                    </m:f>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where </a:t>
                </a:r>
                <a14:m>
                  <m:oMath xmlns:m="http://schemas.openxmlformats.org/officeDocument/2006/math">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is the unit vector</a:t>
                </a:r>
              </a:p>
              <a:p>
                <a:pPr marL="228600" indent="-228600">
                  <a:buFont typeface="+mj-lt"/>
                  <a:buAutoNum type="arabicPeriod"/>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𝑗</m:t>
                            </m:r>
                          </m:sub>
                        </m:sSub>
                      </m:e>
                    </m:d>
                  </m:oMath>
                </a14:m>
                <a:r>
                  <a:rPr lang="en-GB" dirty="0" smtClean="0"/>
                  <a:t> is</a:t>
                </a:r>
                <a:r>
                  <a:rPr lang="en-GB" baseline="0" dirty="0" smtClean="0"/>
                  <a:t> the force field vector of a pixel position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r>
                  <a:rPr lang="en-GB" baseline="0" dirty="0" smtClean="0"/>
                  <a:t> that another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𝑖</m:t>
                        </m:r>
                      </m:sub>
                    </m:sSub>
                  </m:oMath>
                </a14:m>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e>
                    </m:d>
                  </m:oMath>
                </a14:m>
                <a:r>
                  <a:rPr lang="en-GB" dirty="0" smtClean="0"/>
                  <a:t> are unified, gives</a:t>
                </a:r>
                <a:r>
                  <a:rPr lang="en-GB" baseline="0" dirty="0" smtClean="0"/>
                  <a:t> the force field vector </a:t>
                </a:r>
                <a14:m>
                  <m:oMath xmlns:m="http://schemas.openxmlformats.org/officeDocument/2006/math">
                    <m:r>
                      <a:rPr lang="en-GB" b="0" i="1" baseline="0" smtClean="0">
                        <a:latin typeface="Cambria Math" panose="02040503050406030204" pitchFamily="18" charset="0"/>
                      </a:rPr>
                      <m:t>𝐹</m:t>
                    </m:r>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for that position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endParaRPr lang="en-GB" dirty="0" smtClean="0"/>
              </a:p>
              <a:p>
                <a:pPr marL="228600" indent="-228600">
                  <a:buFont typeface="+mj-lt"/>
                  <a:buAutoNum type="arabicPeriod"/>
                </a:pPr>
                <a:r>
                  <a:rPr lang="en-GB" dirty="0" smtClean="0"/>
                  <a:t>Same for the potential Energy field</a:t>
                </a:r>
                <a:r>
                  <a:rPr lang="en-GB" baseline="0" dirty="0" smtClean="0"/>
                  <a:t> that is associated with the force field generated by each pixel, </a:t>
                </a:r>
              </a:p>
              <a:p>
                <a:pPr marL="685800" lvl="1" indent="-228600">
                  <a:buFont typeface="+mj-lt"/>
                  <a:buAutoNum type="arabicPeriod"/>
                </a:pPr>
                <a:r>
                  <a:rPr lang="en-GB" baseline="0" dirty="0" smtClean="0"/>
                  <a:t>with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𝐸</m:t>
                        </m:r>
                      </m:e>
                      <m:sub>
                        <m:r>
                          <a:rPr lang="en-GB" b="0" i="1" baseline="0" smtClean="0">
                            <a:latin typeface="Cambria Math" panose="02040503050406030204" pitchFamily="18" charset="0"/>
                          </a:rPr>
                          <m:t>𝑖</m:t>
                        </m:r>
                      </m:sub>
                    </m:sSub>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being the potential energy that its</a:t>
                </a:r>
                <a:r>
                  <a:rPr lang="en-GB" baseline="0" dirty="0" smtClean="0"/>
                  <a:t> imparted to a pixel of unit intensity at the pixel location </a:t>
                </a:r>
                <a:r>
                  <a:rPr lang="en-GB" baseline="0" dirty="0" err="1" smtClean="0"/>
                  <a:t>r_j</a:t>
                </a:r>
                <a:r>
                  <a:rPr lang="en-GB" baseline="0" dirty="0" smtClean="0"/>
                  <a:t> by the energy field of any other pixel with position vector </a:t>
                </a:r>
                <a:r>
                  <a:rPr lang="en-GB" baseline="0" dirty="0" err="1" smtClean="0"/>
                  <a:t>r_i</a:t>
                </a:r>
                <a:r>
                  <a:rPr lang="en-GB" baseline="0" dirty="0" smtClean="0"/>
                  <a:t> and pixel intensity P(</a:t>
                </a:r>
                <a:r>
                  <a:rPr lang="en-GB" baseline="0" dirty="0" err="1" smtClean="0"/>
                  <a:t>r_i</a:t>
                </a:r>
                <a:r>
                  <a:rPr lang="en-GB" baseline="0" dirty="0" smtClean="0"/>
                  <a:t>)</a:t>
                </a:r>
                <a:endParaRPr lang="en-GB" dirty="0"/>
              </a:p>
            </p:txBody>
          </p:sp>
        </mc:Choice>
        <mc:Fallback xmlns="">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r>
                  <a:rPr lang="en-GB" sz="1200" b="0" i="0" smtClean="0">
                    <a:latin typeface="Cambria Math" panose="02040503050406030204" pitchFamily="18" charset="0"/>
                  </a:rPr>
                  <a:t>𝐹</a:t>
                </a:r>
                <a:r>
                  <a:rPr lang="en-GB" sz="1200" b="0" i="0" smtClean="0">
                    <a:latin typeface="Cambria Math" panose="02040503050406030204" pitchFamily="18" charset="0"/>
                  </a:rPr>
                  <a:t>_</a:t>
                </a:r>
                <a:r>
                  <a:rPr lang="en-GB" sz="1200" b="0" i="0" smtClean="0">
                    <a:latin typeface="Cambria Math" panose="02040503050406030204" pitchFamily="18" charset="0"/>
                  </a:rPr>
                  <a:t>𝑖 (𝑟_𝑗 )=−𝐺 (𝑚_𝑖 𝑚_𝑗)/|</a:t>
                </a:r>
                <a:r>
                  <a:rPr lang="en-GB" sz="1200" i="0">
                    <a:latin typeface="Cambria Math" panose="02040503050406030204" pitchFamily="18" charset="0"/>
                  </a:rPr>
                  <a:t>𝑟_𝑖−𝑟_𝑗 |</a:t>
                </a:r>
                <a:r>
                  <a:rPr lang="en-GB" sz="1200" b="0" i="0" smtClean="0">
                    <a:latin typeface="Cambria Math" panose="02040503050406030204" pitchFamily="18" charset="0"/>
                  </a:rPr>
                  <a:t>^2 ⋅𝑟 ̂_𝑖𝑗</a:t>
                </a:r>
                <a:r>
                  <a:rPr lang="en-GB" b="0" i="0" dirty="0" smtClean="0">
                    <a:latin typeface="+mn-lt"/>
                  </a:rPr>
                  <a:t>, where </a:t>
                </a:r>
                <a:r>
                  <a:rPr lang="en-GB" sz="1200" b="0" i="0" smtClean="0">
                    <a:latin typeface="Cambria Math" panose="02040503050406030204" pitchFamily="18" charset="0"/>
                  </a:rPr>
                  <a:t>𝑟 ̂</a:t>
                </a:r>
                <a:r>
                  <a:rPr lang="en-GB" sz="1200" b="0" i="0" smtClean="0">
                    <a:latin typeface="Cambria Math" panose="02040503050406030204" pitchFamily="18" charset="0"/>
                  </a:rPr>
                  <a:t>_</a:t>
                </a:r>
                <a:r>
                  <a:rPr lang="en-GB" sz="1200" b="0" i="0" smtClean="0">
                    <a:latin typeface="Cambria Math" panose="02040503050406030204" pitchFamily="18" charset="0"/>
                  </a:rPr>
                  <a:t>𝑖𝑗</a:t>
                </a:r>
                <a:r>
                  <a:rPr lang="en-GB" b="0" i="0" dirty="0" smtClean="0">
                    <a:latin typeface="+mn-lt"/>
                  </a:rPr>
                  <a:t> is the unit vector</a:t>
                </a:r>
              </a:p>
              <a:p>
                <a:pPr marL="228600" indent="-228600">
                  <a:buFont typeface="+mj-lt"/>
                  <a:buAutoNum type="arabicPeriod"/>
                </a:pPr>
                <a:r>
                  <a:rPr lang="en-GB" b="0" i="0" smtClean="0">
                    <a:latin typeface="Cambria Math" panose="02040503050406030204" pitchFamily="18" charset="0"/>
                  </a:rPr>
                  <a:t>𝐹_𝑖 (𝑟_𝑗 )</a:t>
                </a:r>
                <a:r>
                  <a:rPr lang="en-GB" dirty="0" smtClean="0"/>
                  <a:t> is</a:t>
                </a:r>
                <a:r>
                  <a:rPr lang="en-GB" baseline="0" dirty="0" smtClean="0"/>
                  <a:t> the force field vector of a pixel position vector </a:t>
                </a:r>
                <a:r>
                  <a:rPr lang="en-GB" b="0" i="0" baseline="0" smtClean="0">
                    <a:latin typeface="Cambria Math" panose="02040503050406030204" pitchFamily="18" charset="0"/>
                  </a:rPr>
                  <a:t>𝑟_𝑗</a:t>
                </a:r>
                <a:r>
                  <a:rPr lang="en-GB" baseline="0" dirty="0" smtClean="0"/>
                  <a:t> that another vector </a:t>
                </a:r>
                <a:r>
                  <a:rPr lang="en-GB" b="0" i="0" baseline="0" smtClean="0">
                    <a:latin typeface="Cambria Math" panose="02040503050406030204" pitchFamily="18" charset="0"/>
                  </a:rPr>
                  <a:t>𝑟_𝑖</a:t>
                </a:r>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r>
                  <a:rPr lang="en-GB" b="0" i="0" smtClean="0">
                    <a:latin typeface="Cambria Math" panose="02040503050406030204" pitchFamily="18" charset="0"/>
                  </a:rPr>
                  <a:t>𝑃(𝑟_𝑖 )</a:t>
                </a:r>
                <a:r>
                  <a:rPr lang="en-GB" dirty="0" smtClean="0"/>
                  <a:t> are unified, gives</a:t>
                </a:r>
                <a:r>
                  <a:rPr lang="en-GB" baseline="0" dirty="0" smtClean="0"/>
                  <a:t> the force field vector </a:t>
                </a:r>
                <a:r>
                  <a:rPr lang="en-GB" b="0" i="0" baseline="0" smtClean="0">
                    <a:latin typeface="Cambria Math" panose="02040503050406030204" pitchFamily="18" charset="0"/>
                  </a:rPr>
                  <a:t>𝐹</a:t>
                </a:r>
                <a:r>
                  <a:rPr lang="en-GB" b="0" i="0" baseline="0" smtClean="0">
                    <a:latin typeface="Cambria Math" panose="02040503050406030204" pitchFamily="18" charset="0"/>
                  </a:rPr>
                  <a:t>(𝑟_𝑗 )</a:t>
                </a:r>
                <a:r>
                  <a:rPr lang="en-GB" dirty="0" smtClean="0"/>
                  <a:t> for that position </a:t>
                </a:r>
                <a:r>
                  <a:rPr lang="en-GB" b="0" i="0" baseline="0" smtClean="0">
                    <a:latin typeface="Cambria Math" panose="02040503050406030204" pitchFamily="18" charset="0"/>
                  </a:rPr>
                  <a:t>𝑟</a:t>
                </a:r>
                <a:r>
                  <a:rPr lang="en-GB" b="0" i="0" baseline="0" smtClean="0">
                    <a:latin typeface="Cambria Math" panose="02040503050406030204" pitchFamily="18" charset="0"/>
                  </a:rPr>
                  <a:t>_</a:t>
                </a:r>
                <a:r>
                  <a:rPr lang="en-GB" b="0" i="0" baseline="0" smtClean="0">
                    <a:latin typeface="Cambria Math" panose="02040503050406030204" pitchFamily="18" charset="0"/>
                  </a:rPr>
                  <a:t>𝑗</a:t>
                </a:r>
                <a:endParaRPr lang="en-GB" dirty="0" smtClean="0"/>
              </a:p>
              <a:p>
                <a:pPr marL="228600" indent="-228600">
                  <a:buFont typeface="+mj-lt"/>
                  <a:buAutoNum type="arabicPeriod"/>
                </a:pPr>
                <a:r>
                  <a:rPr lang="en-GB" dirty="0" smtClean="0"/>
                  <a:t>Same for Energy</a:t>
                </a:r>
                <a:endParaRPr lang="en-GB" dirty="0"/>
              </a:p>
            </p:txBody>
          </p:sp>
        </mc:Fallback>
      </mc:AlternateContent>
      <p:sp>
        <p:nvSpPr>
          <p:cNvPr id="4" name="Foliennummernplatzhalter 3"/>
          <p:cNvSpPr>
            <a:spLocks noGrp="1"/>
          </p:cNvSpPr>
          <p:nvPr>
            <p:ph type="sldNum" sz="quarter" idx="10"/>
          </p:nvPr>
        </p:nvSpPr>
        <p:spPr/>
        <p:txBody>
          <a:bodyPr/>
          <a:lstStyle/>
          <a:p>
            <a:fld id="{EF2D93C9-B2FF-4D76-8851-D84BA33B2773}" type="slidenum">
              <a:rPr lang="en-GB" smtClean="0"/>
              <a:t>10</a:t>
            </a:fld>
            <a:endParaRPr lang="en-GB"/>
          </a:p>
        </p:txBody>
      </p:sp>
    </p:spTree>
    <p:extLst>
      <p:ext uri="{BB962C8B-B14F-4D97-AF65-F5344CB8AC3E}">
        <p14:creationId xmlns:p14="http://schemas.microsoft.com/office/powerpoint/2010/main" val="3945263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de-DE" smtClean="0"/>
              <a:t>Titelmasterformat durch Klicken bearbeiten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smtClean="0"/>
              <a:t>Formatvorlage des Untertitelmasters durch Klicken bearbeiten</a:t>
            </a:r>
            <a:endParaRPr lang="en-US" dirty="0"/>
          </a:p>
        </p:txBody>
      </p:sp>
      <p:sp>
        <p:nvSpPr>
          <p:cNvPr id="7" name="Datumsplatzhalter 6"/>
          <p:cNvSpPr>
            <a:spLocks noGrp="1"/>
          </p:cNvSpPr>
          <p:nvPr>
            <p:ph type="dt" sz="half" idx="10"/>
          </p:nvPr>
        </p:nvSpPr>
        <p:spPr/>
        <p:txBody>
          <a:bodyPr/>
          <a:lstStyle/>
          <a:p>
            <a:r>
              <a:rPr lang="en-US" smtClean="0"/>
              <a:t>Ganiyu Ibraheem  Philipp Seybold</a:t>
            </a:r>
            <a:endParaRPr lang="en-GB" dirty="0"/>
          </a:p>
        </p:txBody>
      </p:sp>
      <p:sp>
        <p:nvSpPr>
          <p:cNvPr id="8" name="Fußzeilenplatzhalter 7"/>
          <p:cNvSpPr>
            <a:spLocks noGrp="1"/>
          </p:cNvSpPr>
          <p:nvPr>
            <p:ph type="ftr" sz="quarter" idx="11"/>
          </p:nvPr>
        </p:nvSpPr>
        <p:spPr/>
        <p:txBody>
          <a:bodyPr/>
          <a:lstStyle/>
          <a:p>
            <a:r>
              <a:rPr lang="en-GB" dirty="0" smtClean="0"/>
              <a:t>COMP6206 Advanced Computer Vision</a:t>
            </a:r>
            <a:endParaRPr lang="en-GB" dirty="0"/>
          </a:p>
        </p:txBody>
      </p:sp>
      <p:sp>
        <p:nvSpPr>
          <p:cNvPr id="9" name="Foliennummernplatzhalter 8"/>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138134927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r>
              <a:rPr lang="en-US" smtClean="0"/>
              <a:t>Ganiyu Ibraheem  Philipp Seybold</a:t>
            </a:r>
            <a:endParaRPr lang="en-GB"/>
          </a:p>
        </p:txBody>
      </p:sp>
      <p:sp>
        <p:nvSpPr>
          <p:cNvPr id="5" name="Footer Placeholder 4"/>
          <p:cNvSpPr>
            <a:spLocks noGrp="1"/>
          </p:cNvSpPr>
          <p:nvPr>
            <p:ph type="ftr" sz="quarter" idx="11"/>
          </p:nvPr>
        </p:nvSpPr>
        <p:spPr/>
        <p:txBody>
          <a:bodyPr/>
          <a:lstStyle/>
          <a:p>
            <a:r>
              <a:rPr lang="en-GB" smtClean="0"/>
              <a:t>COMP6206 Advanced Computer Vision</a:t>
            </a:r>
            <a:endParaRPr lang="en-GB"/>
          </a:p>
        </p:txBody>
      </p:sp>
      <p:sp>
        <p:nvSpPr>
          <p:cNvPr id="6" name="Slide Number Placeholder 5"/>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24389377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r>
              <a:rPr lang="en-US" smtClean="0"/>
              <a:t>Ganiyu Ibraheem  Philipp Seybold</a:t>
            </a:r>
            <a:endParaRPr lang="en-GB"/>
          </a:p>
        </p:txBody>
      </p:sp>
      <p:sp>
        <p:nvSpPr>
          <p:cNvPr id="5" name="Footer Placeholder 4"/>
          <p:cNvSpPr>
            <a:spLocks noGrp="1"/>
          </p:cNvSpPr>
          <p:nvPr>
            <p:ph type="ftr" sz="quarter" idx="11"/>
          </p:nvPr>
        </p:nvSpPr>
        <p:spPr/>
        <p:txBody>
          <a:bodyPr/>
          <a:lstStyle/>
          <a:p>
            <a:r>
              <a:rPr lang="en-GB" smtClean="0"/>
              <a:t>COMP6206 Advanced Computer Vision</a:t>
            </a:r>
            <a:endParaRPr lang="en-GB"/>
          </a:p>
        </p:txBody>
      </p:sp>
      <p:sp>
        <p:nvSpPr>
          <p:cNvPr id="6" name="Slide Number Placeholder 5"/>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457832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628650" y="254643"/>
            <a:ext cx="7886700" cy="497711"/>
          </a:xfrm>
        </p:spPr>
        <p:txBody>
          <a:bodyPr>
            <a:noAutofit/>
          </a:bodyPr>
          <a:lstStyle>
            <a:lvl1pPr>
              <a:defRPr sz="2800"/>
            </a:lvl1pPr>
          </a:lstStyle>
          <a:p>
            <a:r>
              <a:rPr lang="de-DE" dirty="0" smtClean="0"/>
              <a:t>Titelmasterformat</a:t>
            </a:r>
            <a:endParaRPr lang="en-US" dirty="0"/>
          </a:p>
        </p:txBody>
      </p:sp>
      <p:sp>
        <p:nvSpPr>
          <p:cNvPr id="3" name="Content Placeholder 2"/>
          <p:cNvSpPr>
            <a:spLocks noGrp="1"/>
          </p:cNvSpPr>
          <p:nvPr>
            <p:ph idx="1"/>
          </p:nvPr>
        </p:nvSpPr>
        <p:spPr>
          <a:xfrm>
            <a:off x="628650" y="1516283"/>
            <a:ext cx="7886700" cy="4660679"/>
          </a:xfrm>
        </p:spPr>
        <p:txBody>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Date Placeholder 3"/>
          <p:cNvSpPr>
            <a:spLocks noGrp="1"/>
          </p:cNvSpPr>
          <p:nvPr>
            <p:ph type="dt" sz="half" idx="10"/>
          </p:nvPr>
        </p:nvSpPr>
        <p:spPr/>
        <p:txBody>
          <a:bodyPr/>
          <a:lstStyle/>
          <a:p>
            <a:r>
              <a:rPr lang="en-US" smtClean="0"/>
              <a:t>Ganiyu Ibraheem  Philipp Seybold</a:t>
            </a:r>
            <a:endParaRPr lang="en-GB" dirty="0"/>
          </a:p>
        </p:txBody>
      </p:sp>
      <p:sp>
        <p:nvSpPr>
          <p:cNvPr id="5" name="Footer Placeholder 4"/>
          <p:cNvSpPr>
            <a:spLocks noGrp="1"/>
          </p:cNvSpPr>
          <p:nvPr>
            <p:ph type="ftr" sz="quarter" idx="11"/>
          </p:nvPr>
        </p:nvSpPr>
        <p:spPr/>
        <p:txBody>
          <a:bodyPr/>
          <a:lstStyle/>
          <a:p>
            <a:r>
              <a:rPr lang="en-GB" smtClean="0"/>
              <a:t>COMP6206 Advanced Computer Vision</a:t>
            </a:r>
            <a:endParaRPr lang="en-GB"/>
          </a:p>
        </p:txBody>
      </p:sp>
      <p:sp>
        <p:nvSpPr>
          <p:cNvPr id="6" name="Slide Number Placeholder 5"/>
          <p:cNvSpPr>
            <a:spLocks noGrp="1"/>
          </p:cNvSpPr>
          <p:nvPr>
            <p:ph type="sldNum" sz="quarter" idx="12"/>
          </p:nvPr>
        </p:nvSpPr>
        <p:spPr/>
        <p:txBody>
          <a:bodyPr/>
          <a:lstStyle/>
          <a:p>
            <a:fld id="{FB9D3F8E-99BC-4812-95D4-548B8E992B94}" type="slidenum">
              <a:rPr lang="en-GB" smtClean="0"/>
              <a:t>‹Nr.›</a:t>
            </a:fld>
            <a:endParaRPr lang="en-GB"/>
          </a:p>
        </p:txBody>
      </p:sp>
      <p:cxnSp>
        <p:nvCxnSpPr>
          <p:cNvPr id="8" name="Gerader Verbinder 7"/>
          <p:cNvCxnSpPr/>
          <p:nvPr userDrawn="1"/>
        </p:nvCxnSpPr>
        <p:spPr>
          <a:xfrm>
            <a:off x="628650" y="752354"/>
            <a:ext cx="788670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828623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Formatvorlagen des Textmasters bearbeiten</a:t>
            </a:r>
          </a:p>
        </p:txBody>
      </p:sp>
      <p:sp>
        <p:nvSpPr>
          <p:cNvPr id="4" name="Date Placeholder 3"/>
          <p:cNvSpPr>
            <a:spLocks noGrp="1"/>
          </p:cNvSpPr>
          <p:nvPr>
            <p:ph type="dt" sz="half" idx="10"/>
          </p:nvPr>
        </p:nvSpPr>
        <p:spPr/>
        <p:txBody>
          <a:bodyPr/>
          <a:lstStyle/>
          <a:p>
            <a:r>
              <a:rPr lang="en-US" smtClean="0"/>
              <a:t>Ganiyu Ibraheem  Philipp Seybold</a:t>
            </a:r>
            <a:endParaRPr lang="en-GB"/>
          </a:p>
        </p:txBody>
      </p:sp>
      <p:sp>
        <p:nvSpPr>
          <p:cNvPr id="5" name="Footer Placeholder 4"/>
          <p:cNvSpPr>
            <a:spLocks noGrp="1"/>
          </p:cNvSpPr>
          <p:nvPr>
            <p:ph type="ftr" sz="quarter" idx="11"/>
          </p:nvPr>
        </p:nvSpPr>
        <p:spPr/>
        <p:txBody>
          <a:bodyPr/>
          <a:lstStyle/>
          <a:p>
            <a:r>
              <a:rPr lang="en-GB" smtClean="0"/>
              <a:t>COMP6206 Advanced Computer Vision</a:t>
            </a:r>
            <a:endParaRPr lang="en-GB"/>
          </a:p>
        </p:txBody>
      </p:sp>
      <p:sp>
        <p:nvSpPr>
          <p:cNvPr id="6" name="Slide Number Placeholder 5"/>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133182479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r>
              <a:rPr lang="en-US" smtClean="0"/>
              <a:t>Ganiyu Ibraheem  Philipp Seybold</a:t>
            </a:r>
            <a:endParaRPr lang="en-GB"/>
          </a:p>
        </p:txBody>
      </p:sp>
      <p:sp>
        <p:nvSpPr>
          <p:cNvPr id="6" name="Footer Placeholder 5"/>
          <p:cNvSpPr>
            <a:spLocks noGrp="1"/>
          </p:cNvSpPr>
          <p:nvPr>
            <p:ph type="ftr" sz="quarter" idx="11"/>
          </p:nvPr>
        </p:nvSpPr>
        <p:spPr/>
        <p:txBody>
          <a:bodyPr/>
          <a:lstStyle/>
          <a:p>
            <a:r>
              <a:rPr lang="en-GB" smtClean="0"/>
              <a:t>COMP6206 Advanced Computer Vision</a:t>
            </a:r>
            <a:endParaRPr lang="en-GB"/>
          </a:p>
        </p:txBody>
      </p:sp>
      <p:sp>
        <p:nvSpPr>
          <p:cNvPr id="7" name="Slide Number Placeholder 6"/>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31659567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de-DE" smtClean="0"/>
              <a:t>Titelmasterformat durch Klicken bearbeiten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Content Placeholder 3"/>
          <p:cNvSpPr>
            <a:spLocks noGrp="1"/>
          </p:cNvSpPr>
          <p:nvPr>
            <p:ph sz="half" idx="2"/>
          </p:nvPr>
        </p:nvSpPr>
        <p:spPr>
          <a:xfrm>
            <a:off x="629842" y="2505075"/>
            <a:ext cx="3868340"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6" name="Content Placeholder 5"/>
          <p:cNvSpPr>
            <a:spLocks noGrp="1"/>
          </p:cNvSpPr>
          <p:nvPr>
            <p:ph sz="quarter" idx="4"/>
          </p:nvPr>
        </p:nvSpPr>
        <p:spPr>
          <a:xfrm>
            <a:off x="4629150" y="2505075"/>
            <a:ext cx="3887391"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r>
              <a:rPr lang="en-US" smtClean="0"/>
              <a:t>Ganiyu Ibraheem  Philipp Seybold</a:t>
            </a:r>
            <a:endParaRPr lang="en-GB"/>
          </a:p>
        </p:txBody>
      </p:sp>
      <p:sp>
        <p:nvSpPr>
          <p:cNvPr id="8" name="Footer Placeholder 7"/>
          <p:cNvSpPr>
            <a:spLocks noGrp="1"/>
          </p:cNvSpPr>
          <p:nvPr>
            <p:ph type="ftr" sz="quarter" idx="11"/>
          </p:nvPr>
        </p:nvSpPr>
        <p:spPr/>
        <p:txBody>
          <a:bodyPr/>
          <a:lstStyle/>
          <a:p>
            <a:r>
              <a:rPr lang="en-GB" smtClean="0"/>
              <a:t>COMP6206 Advanced Computer Vision</a:t>
            </a:r>
            <a:endParaRPr lang="en-GB"/>
          </a:p>
        </p:txBody>
      </p:sp>
      <p:sp>
        <p:nvSpPr>
          <p:cNvPr id="9" name="Slide Number Placeholder 8"/>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1573227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r>
              <a:rPr lang="en-US" smtClean="0"/>
              <a:t>Ganiyu Ibraheem  Philipp Seybold</a:t>
            </a:r>
            <a:endParaRPr lang="en-GB"/>
          </a:p>
        </p:txBody>
      </p:sp>
      <p:sp>
        <p:nvSpPr>
          <p:cNvPr id="4" name="Footer Placeholder 3"/>
          <p:cNvSpPr>
            <a:spLocks noGrp="1"/>
          </p:cNvSpPr>
          <p:nvPr>
            <p:ph type="ftr" sz="quarter" idx="11"/>
          </p:nvPr>
        </p:nvSpPr>
        <p:spPr/>
        <p:txBody>
          <a:bodyPr/>
          <a:lstStyle/>
          <a:p>
            <a:r>
              <a:rPr lang="en-GB" smtClean="0"/>
              <a:t>COMP6206 Advanced Computer Vision</a:t>
            </a:r>
            <a:endParaRPr lang="en-GB"/>
          </a:p>
        </p:txBody>
      </p:sp>
      <p:sp>
        <p:nvSpPr>
          <p:cNvPr id="5" name="Slide Number Placeholder 4"/>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36952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Ganiyu Ibraheem  Philipp Seybold</a:t>
            </a:r>
            <a:endParaRPr lang="en-GB"/>
          </a:p>
        </p:txBody>
      </p:sp>
      <p:sp>
        <p:nvSpPr>
          <p:cNvPr id="3" name="Footer Placeholder 2"/>
          <p:cNvSpPr>
            <a:spLocks noGrp="1"/>
          </p:cNvSpPr>
          <p:nvPr>
            <p:ph type="ftr" sz="quarter" idx="11"/>
          </p:nvPr>
        </p:nvSpPr>
        <p:spPr/>
        <p:txBody>
          <a:bodyPr/>
          <a:lstStyle/>
          <a:p>
            <a:r>
              <a:rPr lang="en-GB" smtClean="0"/>
              <a:t>COMP6206 Advanced Computer Vision</a:t>
            </a:r>
            <a:endParaRPr lang="en-GB"/>
          </a:p>
        </p:txBody>
      </p:sp>
      <p:sp>
        <p:nvSpPr>
          <p:cNvPr id="4" name="Slide Number Placeholder 3"/>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1588029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smtClean="0"/>
              <a:t>Titelmasterformat durch Klicken bearbeiten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e Placeholder 4"/>
          <p:cNvSpPr>
            <a:spLocks noGrp="1"/>
          </p:cNvSpPr>
          <p:nvPr>
            <p:ph type="dt" sz="half" idx="10"/>
          </p:nvPr>
        </p:nvSpPr>
        <p:spPr/>
        <p:txBody>
          <a:bodyPr/>
          <a:lstStyle/>
          <a:p>
            <a:r>
              <a:rPr lang="en-US" smtClean="0"/>
              <a:t>Ganiyu Ibraheem  Philipp Seybold</a:t>
            </a:r>
            <a:endParaRPr lang="en-GB"/>
          </a:p>
        </p:txBody>
      </p:sp>
      <p:sp>
        <p:nvSpPr>
          <p:cNvPr id="6" name="Footer Placeholder 5"/>
          <p:cNvSpPr>
            <a:spLocks noGrp="1"/>
          </p:cNvSpPr>
          <p:nvPr>
            <p:ph type="ftr" sz="quarter" idx="11"/>
          </p:nvPr>
        </p:nvSpPr>
        <p:spPr/>
        <p:txBody>
          <a:bodyPr/>
          <a:lstStyle/>
          <a:p>
            <a:r>
              <a:rPr lang="en-GB" smtClean="0"/>
              <a:t>COMP6206 Advanced Computer Vision</a:t>
            </a:r>
            <a:endParaRPr lang="en-GB"/>
          </a:p>
        </p:txBody>
      </p:sp>
      <p:sp>
        <p:nvSpPr>
          <p:cNvPr id="7" name="Slide Number Placeholder 6"/>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1304879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e Placeholder 4"/>
          <p:cNvSpPr>
            <a:spLocks noGrp="1"/>
          </p:cNvSpPr>
          <p:nvPr>
            <p:ph type="dt" sz="half" idx="10"/>
          </p:nvPr>
        </p:nvSpPr>
        <p:spPr/>
        <p:txBody>
          <a:bodyPr/>
          <a:lstStyle/>
          <a:p>
            <a:r>
              <a:rPr lang="en-US" smtClean="0"/>
              <a:t>Ganiyu Ibraheem  Philipp Seybold</a:t>
            </a:r>
            <a:endParaRPr lang="en-GB"/>
          </a:p>
        </p:txBody>
      </p:sp>
      <p:sp>
        <p:nvSpPr>
          <p:cNvPr id="6" name="Footer Placeholder 5"/>
          <p:cNvSpPr>
            <a:spLocks noGrp="1"/>
          </p:cNvSpPr>
          <p:nvPr>
            <p:ph type="ftr" sz="quarter" idx="11"/>
          </p:nvPr>
        </p:nvSpPr>
        <p:spPr/>
        <p:txBody>
          <a:bodyPr/>
          <a:lstStyle/>
          <a:p>
            <a:r>
              <a:rPr lang="en-GB" smtClean="0"/>
              <a:t>COMP6206 Advanced Computer Vision</a:t>
            </a:r>
            <a:endParaRPr lang="en-GB"/>
          </a:p>
        </p:txBody>
      </p:sp>
      <p:sp>
        <p:nvSpPr>
          <p:cNvPr id="7" name="Slide Number Placeholder 6"/>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99764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Date Placeholder 3"/>
          <p:cNvSpPr>
            <a:spLocks noGrp="1"/>
          </p:cNvSpPr>
          <p:nvPr>
            <p:ph type="dt" sz="half" idx="2"/>
          </p:nvPr>
        </p:nvSpPr>
        <p:spPr>
          <a:xfrm>
            <a:off x="628650" y="6356351"/>
            <a:ext cx="14004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Ganiyu Ibraheem  Philipp Seybold</a:t>
            </a:r>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smtClean="0"/>
              <a:t>COMP6206 Advanced Computer Vision</a:t>
            </a:r>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D3F8E-99BC-4812-95D4-548B8E992B94}" type="slidenum">
              <a:rPr lang="en-GB" smtClean="0"/>
              <a:t>‹Nr.›</a:t>
            </a:fld>
            <a:endParaRPr lang="en-GB"/>
          </a:p>
        </p:txBody>
      </p:sp>
      <p:cxnSp>
        <p:nvCxnSpPr>
          <p:cNvPr id="8" name="Gerader Verbinder 7"/>
          <p:cNvCxnSpPr/>
          <p:nvPr userDrawn="1"/>
        </p:nvCxnSpPr>
        <p:spPr>
          <a:xfrm>
            <a:off x="628650" y="6261463"/>
            <a:ext cx="7886700" cy="0"/>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92890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spcAft>
          <a:spcPts val="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spcAft>
          <a:spcPts val="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spcAft>
          <a:spcPts val="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el 68"/>
          <p:cNvSpPr>
            <a:spLocks noGrp="1"/>
          </p:cNvSpPr>
          <p:nvPr>
            <p:ph type="ctrTitle"/>
          </p:nvPr>
        </p:nvSpPr>
        <p:spPr/>
        <p:txBody>
          <a:bodyPr/>
          <a:lstStyle/>
          <a:p>
            <a:r>
              <a:rPr lang="en-GB" dirty="0" smtClean="0"/>
              <a:t>Force Field Transformation</a:t>
            </a:r>
            <a:endParaRPr lang="en-GB" dirty="0"/>
          </a:p>
        </p:txBody>
      </p:sp>
      <p:sp>
        <p:nvSpPr>
          <p:cNvPr id="70" name="Untertitel 69"/>
          <p:cNvSpPr>
            <a:spLocks noGrp="1"/>
          </p:cNvSpPr>
          <p:nvPr>
            <p:ph type="subTitle" idx="1"/>
          </p:nvPr>
        </p:nvSpPr>
        <p:spPr/>
        <p:txBody>
          <a:bodyPr/>
          <a:lstStyle/>
          <a:p>
            <a:r>
              <a:rPr lang="en-GB" dirty="0" smtClean="0"/>
              <a:t>Ganiyu Ibraheem &amp; Philipp Seybold</a:t>
            </a:r>
          </a:p>
          <a:p>
            <a:r>
              <a:rPr lang="en-GB" dirty="0" smtClean="0"/>
              <a:t>Advanced Computer Vision</a:t>
            </a:r>
            <a:endParaRPr lang="en-GB" dirty="0"/>
          </a:p>
        </p:txBody>
      </p:sp>
      <p:sp>
        <p:nvSpPr>
          <p:cNvPr id="8" name="Datumsplatzhalter 7"/>
          <p:cNvSpPr>
            <a:spLocks noGrp="1"/>
          </p:cNvSpPr>
          <p:nvPr>
            <p:ph type="dt" sz="half" idx="10"/>
          </p:nvPr>
        </p:nvSpPr>
        <p:spPr/>
        <p:txBody>
          <a:bodyPr/>
          <a:lstStyle/>
          <a:p>
            <a:r>
              <a:rPr lang="en-US" dirty="0" smtClean="0"/>
              <a:t>Ganiyu Ibraheem  Philipp Seybold</a:t>
            </a:r>
            <a:endParaRPr lang="en-GB" dirty="0"/>
          </a:p>
        </p:txBody>
      </p:sp>
      <p:sp>
        <p:nvSpPr>
          <p:cNvPr id="9" name="Fußzeilenplatzhalter 8"/>
          <p:cNvSpPr>
            <a:spLocks noGrp="1"/>
          </p:cNvSpPr>
          <p:nvPr>
            <p:ph type="ftr" sz="quarter" idx="11"/>
          </p:nvPr>
        </p:nvSpPr>
        <p:spPr/>
        <p:txBody>
          <a:bodyPr/>
          <a:lstStyle/>
          <a:p>
            <a:r>
              <a:rPr lang="en-GB" smtClean="0"/>
              <a:t>COMP6206 Advanced Computer Vision</a:t>
            </a:r>
            <a:endParaRPr lang="en-GB" dirty="0"/>
          </a:p>
        </p:txBody>
      </p:sp>
      <p:sp>
        <p:nvSpPr>
          <p:cNvPr id="10" name="Foliennummernplatzhalter 9"/>
          <p:cNvSpPr>
            <a:spLocks noGrp="1"/>
          </p:cNvSpPr>
          <p:nvPr>
            <p:ph type="sldNum" sz="quarter" idx="12"/>
          </p:nvPr>
        </p:nvSpPr>
        <p:spPr/>
        <p:txBody>
          <a:bodyPr/>
          <a:lstStyle/>
          <a:p>
            <a:fld id="{FB9D3F8E-99BC-4812-95D4-548B8E992B94}" type="slidenum">
              <a:rPr lang="en-GB" smtClean="0"/>
              <a:pPr/>
              <a:t>1</a:t>
            </a:fld>
            <a:endParaRPr lang="en-GB"/>
          </a:p>
        </p:txBody>
      </p:sp>
    </p:spTree>
    <p:extLst>
      <p:ext uri="{BB962C8B-B14F-4D97-AF65-F5344CB8AC3E}">
        <p14:creationId xmlns:p14="http://schemas.microsoft.com/office/powerpoint/2010/main" val="11694763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dirty="0" smtClean="0"/>
              <a:t>COMP6206 Advanced Computer Vision</a:t>
            </a:r>
            <a:endParaRPr lang="en-GB" dirty="0"/>
          </a:p>
        </p:txBody>
      </p:sp>
      <p:sp>
        <p:nvSpPr>
          <p:cNvPr id="6" name="Foliennummernplatzhalter 5"/>
          <p:cNvSpPr>
            <a:spLocks noGrp="1"/>
          </p:cNvSpPr>
          <p:nvPr>
            <p:ph type="sldNum" sz="quarter" idx="12"/>
          </p:nvPr>
        </p:nvSpPr>
        <p:spPr/>
        <p:txBody>
          <a:bodyPr/>
          <a:lstStyle/>
          <a:p>
            <a:fld id="{FB9D3F8E-99BC-4812-95D4-548B8E992B94}" type="slidenum">
              <a:rPr lang="en-GB" smtClean="0"/>
              <a:t>10</a:t>
            </a:fld>
            <a:endParaRPr lang="en-GB"/>
          </a:p>
        </p:txBody>
      </p:sp>
      <mc:AlternateContent xmlns:mc="http://schemas.openxmlformats.org/markup-compatibility/2006" xmlns:a14="http://schemas.microsoft.com/office/drawing/2010/main">
        <mc:Choice Requires="a14">
          <p:sp>
            <p:nvSpPr>
              <p:cNvPr id="15" name="Textfeld 14"/>
              <p:cNvSpPr txBox="1"/>
              <p:nvPr/>
            </p:nvSpPr>
            <p:spPr>
              <a:xfrm>
                <a:off x="324091" y="4531358"/>
                <a:ext cx="8414795" cy="1565172"/>
              </a:xfrm>
              <a:prstGeom prst="rect">
                <a:avLst/>
              </a:prstGeom>
              <a:noFill/>
            </p:spPr>
            <p:txBody>
              <a:bodyPr wrap="square" rtlCol="0">
                <a:spAutoFit/>
              </a:bodyPr>
              <a:lstStyle/>
              <a:p>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𝑖</m:t>
                        </m:r>
                      </m:sub>
                    </m:sSub>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𝑗</m:t>
                            </m:r>
                          </m:sub>
                        </m:sSub>
                      </m:e>
                    </m:d>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𝑖</m:t>
                            </m:r>
                          </m:sub>
                        </m:s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𝑗</m:t>
                            </m:r>
                          </m:sub>
                        </m:sSub>
                      </m:num>
                      <m:den>
                        <m:sSup>
                          <m:sSupPr>
                            <m:ctrlPr>
                              <a:rPr lang="en-GB" sz="2400" b="0" i="1" smtClean="0">
                                <a:latin typeface="Cambria Math" panose="02040503050406030204" pitchFamily="18" charset="0"/>
                              </a:rPr>
                            </m:ctrlPr>
                          </m:sSupPr>
                          <m:e>
                            <m:d>
                              <m:dPr>
                                <m:begChr m:val="|"/>
                                <m:endChr m:val="|"/>
                                <m:ctrlPr>
                                  <a:rPr lang="en-GB" sz="2400" b="0" i="1" smtClean="0">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𝑟</m:t>
                            </m:r>
                          </m:e>
                        </m:acc>
                      </m:e>
                      <m:sub>
                        <m:r>
                          <a:rPr lang="en-GB" sz="2400" b="0" i="1" smtClean="0">
                            <a:latin typeface="Cambria Math" panose="02040503050406030204" pitchFamily="18" charset="0"/>
                          </a:rPr>
                          <m:t>𝑖𝑗</m:t>
                        </m:r>
                      </m:sub>
                    </m:sSub>
                    <m:r>
                      <a:rPr lang="en-GB" sz="2400" b="0" i="1" smtClean="0">
                        <a:latin typeface="Cambria Math" panose="02040503050406030204" pitchFamily="18" charset="0"/>
                      </a:rPr>
                      <m:t>⇒ </m:t>
                    </m:r>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num>
                      <m:den>
                        <m:sSup>
                          <m:sSupPr>
                            <m:ctrlPr>
                              <a:rPr lang="en-GB" sz="2400" i="1">
                                <a:latin typeface="Cambria Math" panose="02040503050406030204" pitchFamily="18" charset="0"/>
                              </a:rPr>
                            </m:ctrlPr>
                          </m:sSup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i="1">
                                <a:latin typeface="Cambria Math" panose="02040503050406030204" pitchFamily="18" charset="0"/>
                              </a:rPr>
                              <m:t>3</m:t>
                            </m:r>
                          </m:sup>
                        </m:sSup>
                        <m:r>
                          <a:rPr lang="en-GB" sz="2400" i="1">
                            <a:latin typeface="Cambria Math" panose="02040503050406030204" pitchFamily="18" charset="0"/>
                          </a:rPr>
                          <m:t> </m:t>
                        </m:r>
                      </m:den>
                    </m:f>
                  </m:oMath>
                </a14:m>
                <a:r>
                  <a:rPr lang="en-GB" sz="2400" i="1" dirty="0" smtClean="0">
                    <a:latin typeface="Cambria Math" panose="02040503050406030204" pitchFamily="18" charset="0"/>
                  </a:rPr>
                  <a:t>	</a:t>
                </a:r>
                <a14:m>
                  <m:oMath xmlns:m="http://schemas.openxmlformats.org/officeDocument/2006/math">
                    <m:r>
                      <a:rPr lang="en-GB" sz="2400" b="1" i="1" smtClean="0">
                        <a:latin typeface="Cambria Math" panose="02040503050406030204" pitchFamily="18" charset="0"/>
                      </a:rPr>
                      <m:t>𝑭</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=0</m:t>
                        </m:r>
                      </m:sub>
                      <m:sup>
                        <m:r>
                          <a:rPr lang="en-GB" sz="2400" b="0" i="1" smtClean="0">
                            <a:latin typeface="Cambria Math" panose="02040503050406030204" pitchFamily="18" charset="0"/>
                          </a:rPr>
                          <m:t>𝑁</m:t>
                        </m:r>
                        <m:r>
                          <a:rPr lang="en-GB" sz="2400" b="0" i="1" smtClean="0">
                            <a:latin typeface="Cambria Math" panose="02040503050406030204" pitchFamily="18" charset="0"/>
                          </a:rPr>
                          <m:t>−1</m:t>
                        </m:r>
                      </m:sup>
                      <m:e>
                        <m:sSub>
                          <m:sSubPr>
                            <m:ctrlPr>
                              <a:rPr lang="en-GB" sz="2400" i="1">
                                <a:latin typeface="Cambria Math" panose="02040503050406030204" pitchFamily="18" charset="0"/>
                              </a:rPr>
                            </m:ctrlPr>
                          </m:sSubPr>
                          <m:e>
                            <m:r>
                              <a:rPr lang="en-GB" sz="2400" i="1">
                                <a:latin typeface="Cambria Math" panose="02040503050406030204" pitchFamily="18" charset="0"/>
                              </a:rPr>
                              <m:t>𝐹</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endParaRPr lang="en-GB" sz="2400" i="1" dirty="0" smtClean="0">
                  <a:latin typeface="Cambria Math" panose="02040503050406030204" pitchFamily="18" charset="0"/>
                </a:endParaRPr>
              </a:p>
              <a:p>
                <a:endParaRPr lang="en-GB" sz="1200" i="1" dirty="0">
                  <a:latin typeface="Cambria Math" panose="02040503050406030204" pitchFamily="18" charset="0"/>
                </a:endParaRPr>
              </a:p>
              <a:p>
                <a14:m>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𝐸</m:t>
                        </m:r>
                      </m:e>
                      <m:sub>
                        <m:r>
                          <a:rPr lang="en-GB" sz="2400" b="0" i="1" dirty="0" smtClean="0">
                            <a:latin typeface="Cambria Math" panose="02040503050406030204" pitchFamily="18" charset="0"/>
                          </a:rPr>
                          <m:t>𝑖</m:t>
                        </m:r>
                      </m:sub>
                    </m:sSub>
                    <m:d>
                      <m:dPr>
                        <m:ctrlPr>
                          <a:rPr lang="en-GB" sz="2400" b="0" i="1" dirty="0" smtClean="0">
                            <a:latin typeface="Cambria Math" panose="02040503050406030204" pitchFamily="18" charset="0"/>
                          </a:rPr>
                        </m:ctrlPr>
                      </m:dPr>
                      <m:e>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𝑟</m:t>
                            </m:r>
                          </m:e>
                          <m:sub>
                            <m:r>
                              <a:rPr lang="en-GB" sz="2400" b="0" i="1" dirty="0" smtClean="0">
                                <a:latin typeface="Cambria Math" panose="02040503050406030204" pitchFamily="18" charset="0"/>
                              </a:rPr>
                              <m:t>𝑗</m:t>
                            </m:r>
                          </m:sub>
                        </m:sSub>
                      </m:e>
                    </m:d>
                    <m:r>
                      <a:rPr lang="en-GB" sz="2400" b="0" i="1" dirty="0" smtClean="0">
                        <a:latin typeface="Cambria Math" panose="02040503050406030204" pitchFamily="18" charset="0"/>
                      </a:rPr>
                      <m:t>=−</m:t>
                    </m:r>
                    <m:r>
                      <a:rPr lang="en-GB" sz="2400" b="0" i="1" dirty="0" smtClean="0">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𝑖</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𝑗</m:t>
                            </m:r>
                          </m:sub>
                        </m:sSub>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r>
                      <a:rPr lang="en-GB" sz="2400" i="1" dirty="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oMath>
                </a14:m>
                <a:r>
                  <a:rPr lang="en-GB" sz="2400" dirty="0" smtClean="0"/>
                  <a:t> 			</a:t>
                </a:r>
                <a14:m>
                  <m:oMath xmlns:m="http://schemas.openxmlformats.org/officeDocument/2006/math">
                    <m:r>
                      <a:rPr lang="en-GB" sz="2400" b="1" i="1" smtClean="0">
                        <a:latin typeface="Cambria Math" panose="02040503050406030204" pitchFamily="18" charset="0"/>
                      </a:rPr>
                      <m:t>𝑬</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=0</m:t>
                        </m:r>
                      </m:sub>
                      <m:sup>
                        <m:r>
                          <a:rPr lang="en-GB" sz="2400" i="1">
                            <a:latin typeface="Cambria Math" panose="02040503050406030204" pitchFamily="18" charset="0"/>
                          </a:rPr>
                          <m:t>𝑁</m:t>
                        </m:r>
                        <m:r>
                          <a:rPr lang="en-GB" sz="2400" i="1">
                            <a:latin typeface="Cambria Math" panose="02040503050406030204" pitchFamily="18" charset="0"/>
                          </a:rPr>
                          <m:t>−1</m:t>
                        </m:r>
                      </m:sup>
                      <m:e>
                        <m:sSub>
                          <m:sSubPr>
                            <m:ctrlPr>
                              <a:rPr lang="en-GB" sz="2400" i="1">
                                <a:latin typeface="Cambria Math" panose="02040503050406030204" pitchFamily="18" charset="0"/>
                              </a:rPr>
                            </m:ctrlPr>
                          </m:sSubPr>
                          <m:e>
                            <m:r>
                              <a:rPr lang="en-GB" sz="2400" b="0" i="1" smtClean="0">
                                <a:latin typeface="Cambria Math" panose="02040503050406030204" pitchFamily="18" charset="0"/>
                              </a:rPr>
                              <m:t>𝐸</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r>
                  <a:rPr lang="en-GB" sz="2000" dirty="0" smtClean="0"/>
                  <a:t>	</a:t>
                </a:r>
                <a:endParaRPr lang="en-GB" sz="2000" dirty="0"/>
              </a:p>
            </p:txBody>
          </p:sp>
        </mc:Choice>
        <mc:Fallback xmlns="">
          <p:sp>
            <p:nvSpPr>
              <p:cNvPr id="15" name="Textfeld 14"/>
              <p:cNvSpPr txBox="1">
                <a:spLocks noRot="1" noChangeAspect="1" noMove="1" noResize="1" noEditPoints="1" noAdjustHandles="1" noChangeArrowheads="1" noChangeShapeType="1" noTextEdit="1"/>
              </p:cNvSpPr>
              <p:nvPr/>
            </p:nvSpPr>
            <p:spPr>
              <a:xfrm>
                <a:off x="324091" y="4531358"/>
                <a:ext cx="8414795" cy="1565172"/>
              </a:xfrm>
              <a:prstGeom prst="rect">
                <a:avLst/>
              </a:prstGeom>
              <a:blipFill>
                <a:blip r:embed="rId3"/>
                <a:stretch>
                  <a:fillRect/>
                </a:stretch>
              </a:blipFill>
            </p:spPr>
            <p:txBody>
              <a:bodyPr/>
              <a:lstStyle/>
              <a:p>
                <a:r>
                  <a:rPr lang="en-GB">
                    <a:noFill/>
                  </a:rPr>
                  <a:t> </a:t>
                </a:r>
              </a:p>
            </p:txBody>
          </p:sp>
        </mc:Fallback>
      </mc:AlternateContent>
      <p:grpSp>
        <p:nvGrpSpPr>
          <p:cNvPr id="7" name="Gruppieren 6"/>
          <p:cNvGrpSpPr>
            <a:grpSpLocks noChangeAspect="1"/>
          </p:cNvGrpSpPr>
          <p:nvPr/>
        </p:nvGrpSpPr>
        <p:grpSpPr>
          <a:xfrm>
            <a:off x="1328873" y="786624"/>
            <a:ext cx="6203039" cy="3614824"/>
            <a:chOff x="2004584" y="795130"/>
            <a:chExt cx="5134832" cy="2992326"/>
          </a:xfrm>
        </p:grpSpPr>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584" y="795130"/>
              <a:ext cx="5134832" cy="2992326"/>
            </a:xfrm>
            <a:prstGeom prst="rect">
              <a:avLst/>
            </a:prstGeom>
          </p:spPr>
        </p:pic>
        <mc:AlternateContent xmlns:mc="http://schemas.openxmlformats.org/markup-compatibility/2006" xmlns:a14="http://schemas.microsoft.com/office/drawing/2010/main">
          <mc:Choice Requires="a14">
            <p:sp>
              <p:nvSpPr>
                <p:cNvPr id="3" name="Textfeld 2"/>
                <p:cNvSpPr txBox="1"/>
                <p:nvPr/>
              </p:nvSpPr>
              <p:spPr>
                <a:xfrm>
                  <a:off x="4868954" y="2070216"/>
                  <a:ext cx="365760" cy="327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r>
                              <a:rPr lang="en-GB" b="1" i="0" dirty="0" smtClean="0">
                                <a:latin typeface="Cambria Math" panose="02040503050406030204" pitchFamily="18" charset="0"/>
                                <a:cs typeface="Times New Roman" panose="02020603050405020304" pitchFamily="18" charset="0"/>
                              </a:rPr>
                              <m:t>𝐫</m:t>
                            </m: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3" name="Textfeld 2"/>
                <p:cNvSpPr txBox="1">
                  <a:spLocks noRot="1" noChangeAspect="1" noMove="1" noResize="1" noEditPoints="1" noAdjustHandles="1" noChangeArrowheads="1" noChangeShapeType="1" noTextEdit="1"/>
                </p:cNvSpPr>
                <p:nvPr/>
              </p:nvSpPr>
              <p:spPr>
                <a:xfrm>
                  <a:off x="4868954" y="2070216"/>
                  <a:ext cx="365760" cy="327174"/>
                </a:xfrm>
                <a:prstGeom prst="rect">
                  <a:avLst/>
                </a:prstGeom>
                <a:blipFill>
                  <a:blip r:embed="rId5"/>
                  <a:stretch>
                    <a:fillRect b="-7692"/>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0" name="Textfeld 9"/>
              <p:cNvSpPr txBox="1"/>
              <p:nvPr/>
            </p:nvSpPr>
            <p:spPr>
              <a:xfrm>
                <a:off x="5277186" y="3312744"/>
                <a:ext cx="441850" cy="3952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10" name="Textfeld 9"/>
              <p:cNvSpPr txBox="1">
                <a:spLocks noRot="1" noChangeAspect="1" noMove="1" noResize="1" noEditPoints="1" noAdjustHandles="1" noChangeArrowheads="1" noChangeShapeType="1" noTextEdit="1"/>
              </p:cNvSpPr>
              <p:nvPr/>
            </p:nvSpPr>
            <p:spPr>
              <a:xfrm>
                <a:off x="5277186" y="3312744"/>
                <a:ext cx="441850" cy="395236"/>
              </a:xfrm>
              <a:prstGeom prst="rect">
                <a:avLst/>
              </a:prstGeom>
              <a:blipFill>
                <a:blip r:embed="rId6"/>
                <a:stretch>
                  <a:fillRect b="-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4095563" y="1416426"/>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1" name="Textfeld 10"/>
              <p:cNvSpPr txBox="1">
                <a:spLocks noRot="1" noChangeAspect="1" noMove="1" noResize="1" noEditPoints="1" noAdjustHandles="1" noChangeArrowheads="1" noChangeShapeType="1" noTextEdit="1"/>
              </p:cNvSpPr>
              <p:nvPr/>
            </p:nvSpPr>
            <p:spPr>
              <a:xfrm>
                <a:off x="4095563" y="1416426"/>
                <a:ext cx="441850" cy="361574"/>
              </a:xfrm>
              <a:prstGeom prst="rect">
                <a:avLst/>
              </a:prstGeom>
              <a:blipFill>
                <a:blip r:embed="rId7"/>
                <a:stretch>
                  <a:fillRect b="-5000"/>
                </a:stretch>
              </a:blipFill>
            </p:spPr>
            <p:txBody>
              <a:bodyPr/>
              <a:lstStyle/>
              <a:p>
                <a:r>
                  <a:rPr lang="en-GB">
                    <a:noFill/>
                  </a:rPr>
                  <a:t> </a:t>
                </a:r>
              </a:p>
            </p:txBody>
          </p:sp>
        </mc:Fallback>
      </mc:AlternateContent>
      <p:sp>
        <p:nvSpPr>
          <p:cNvPr id="12" name="Rechteck 11"/>
          <p:cNvSpPr/>
          <p:nvPr/>
        </p:nvSpPr>
        <p:spPr>
          <a:xfrm>
            <a:off x="3949579" y="4223581"/>
            <a:ext cx="4144549" cy="307777"/>
          </a:xfrm>
          <a:prstGeom prst="rect">
            <a:avLst/>
          </a:prstGeom>
        </p:spPr>
        <p:txBody>
          <a:bodyPr wrap="square">
            <a:spAutoFit/>
          </a:bodyPr>
          <a:lstStyle/>
          <a:p>
            <a:pPr lvl="0"/>
            <a:r>
              <a:rPr lang="en-GB" sz="1400" dirty="0" smtClean="0"/>
              <a:t>Image source</a:t>
            </a:r>
            <a:r>
              <a:rPr lang="en-GB" sz="1400" dirty="0"/>
              <a:t>: [1]</a:t>
            </a:r>
          </a:p>
        </p:txBody>
      </p:sp>
      <p:sp>
        <p:nvSpPr>
          <p:cNvPr id="16" name="Rechteck 15"/>
          <p:cNvSpPr/>
          <p:nvPr/>
        </p:nvSpPr>
        <p:spPr>
          <a:xfrm>
            <a:off x="4811424" y="2338119"/>
            <a:ext cx="362741" cy="3952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hteck 17"/>
          <p:cNvSpPr/>
          <p:nvPr/>
        </p:nvSpPr>
        <p:spPr>
          <a:xfrm>
            <a:off x="3954173" y="1382290"/>
            <a:ext cx="583240" cy="3952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9" name="Textfeld 18"/>
              <p:cNvSpPr txBox="1"/>
              <p:nvPr/>
            </p:nvSpPr>
            <p:spPr>
              <a:xfrm>
                <a:off x="3022460" y="2963373"/>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9" name="Textfeld 18"/>
              <p:cNvSpPr txBox="1">
                <a:spLocks noRot="1" noChangeAspect="1" noMove="1" noResize="1" noEditPoints="1" noAdjustHandles="1" noChangeArrowheads="1" noChangeShapeType="1" noTextEdit="1"/>
              </p:cNvSpPr>
              <p:nvPr/>
            </p:nvSpPr>
            <p:spPr>
              <a:xfrm>
                <a:off x="3022460" y="2963373"/>
                <a:ext cx="441850" cy="361574"/>
              </a:xfrm>
              <a:prstGeom prst="rect">
                <a:avLst/>
              </a:prstGeom>
              <a:blipFill>
                <a:blip r:embed="rId8"/>
                <a:stretch>
                  <a:fillRect b="-6780"/>
                </a:stretch>
              </a:blipFill>
            </p:spPr>
            <p:txBody>
              <a:bodyPr/>
              <a:lstStyle/>
              <a:p>
                <a:r>
                  <a:rPr lang="en-GB">
                    <a:noFill/>
                  </a:rPr>
                  <a:t> </a:t>
                </a:r>
              </a:p>
            </p:txBody>
          </p:sp>
        </mc:Fallback>
      </mc:AlternateContent>
    </p:spTree>
    <p:extLst>
      <p:ext uri="{BB962C8B-B14F-4D97-AF65-F5344CB8AC3E}">
        <p14:creationId xmlns:p14="http://schemas.microsoft.com/office/powerpoint/2010/main" val="10669310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Method</a:t>
            </a:r>
            <a:endParaRPr lang="en-GB" dirty="0"/>
          </a:p>
        </p:txBody>
      </p:sp>
      <p:pic>
        <p:nvPicPr>
          <p:cNvPr id="7" name="Inhaltsplatzhalter 6"/>
          <p:cNvPicPr>
            <a:picLocks noGrp="1" noChangeAspect="1"/>
          </p:cNvPicPr>
          <p:nvPr>
            <p:ph idx="1"/>
          </p:nvPr>
        </p:nvPicPr>
        <p:blipFill>
          <a:blip r:embed="rId3"/>
          <a:stretch>
            <a:fillRect/>
          </a:stretch>
        </p:blipFill>
        <p:spPr>
          <a:xfrm>
            <a:off x="628650" y="1327641"/>
            <a:ext cx="2723079" cy="4170086"/>
          </a:xfrm>
          <a:prstGeom prst="rect">
            <a:avLst/>
          </a:prstGeom>
        </p:spPr>
      </p:pic>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11</a:t>
            </a:fld>
            <a:endParaRPr lang="en-GB" dirty="0"/>
          </a:p>
        </p:txBody>
      </p:sp>
      <p:pic>
        <p:nvPicPr>
          <p:cNvPr id="9" name="Grafik 8"/>
          <p:cNvPicPr>
            <a:picLocks noChangeAspect="1"/>
          </p:cNvPicPr>
          <p:nvPr/>
        </p:nvPicPr>
        <p:blipFill>
          <a:blip r:embed="rId4"/>
          <a:stretch>
            <a:fillRect/>
          </a:stretch>
        </p:blipFill>
        <p:spPr>
          <a:xfrm>
            <a:off x="4310032" y="1216718"/>
            <a:ext cx="3622388" cy="3500391"/>
          </a:xfrm>
          <a:prstGeom prst="rect">
            <a:avLst/>
          </a:prstGeom>
        </p:spPr>
      </p:pic>
      <p:sp>
        <p:nvSpPr>
          <p:cNvPr id="11" name="Rechteck 10"/>
          <p:cNvSpPr/>
          <p:nvPr/>
        </p:nvSpPr>
        <p:spPr>
          <a:xfrm>
            <a:off x="301720" y="5637075"/>
            <a:ext cx="4465512" cy="400110"/>
          </a:xfrm>
          <a:prstGeom prst="rect">
            <a:avLst/>
          </a:prstGeom>
        </p:spPr>
        <p:txBody>
          <a:bodyPr wrap="square">
            <a:spAutoFit/>
          </a:bodyPr>
          <a:lstStyle/>
          <a:p>
            <a:pPr lvl="0" algn="ctr"/>
            <a:r>
              <a:rPr lang="en-GB" sz="2000" dirty="0" smtClean="0"/>
              <a:t>Example force field vectors for an image</a:t>
            </a:r>
            <a:endParaRPr lang="en-GB" sz="2000" dirty="0"/>
          </a:p>
        </p:txBody>
      </p:sp>
      <p:sp>
        <p:nvSpPr>
          <p:cNvPr id="10" name="Rechteck 9"/>
          <p:cNvSpPr/>
          <p:nvPr/>
        </p:nvSpPr>
        <p:spPr>
          <a:xfrm>
            <a:off x="6749876" y="5953414"/>
            <a:ext cx="4144549" cy="307777"/>
          </a:xfrm>
          <a:prstGeom prst="rect">
            <a:avLst/>
          </a:prstGeom>
        </p:spPr>
        <p:txBody>
          <a:bodyPr wrap="square">
            <a:spAutoFit/>
          </a:bodyPr>
          <a:lstStyle/>
          <a:p>
            <a:pPr lvl="0"/>
            <a:r>
              <a:rPr lang="en-GB" sz="1400" dirty="0" smtClean="0"/>
              <a:t>Images source : </a:t>
            </a:r>
            <a:r>
              <a:rPr lang="en-GB" sz="1400" dirty="0"/>
              <a:t>[1]</a:t>
            </a:r>
          </a:p>
        </p:txBody>
      </p:sp>
      <p:sp>
        <p:nvSpPr>
          <p:cNvPr id="12" name="Rechteck 11"/>
          <p:cNvSpPr/>
          <p:nvPr/>
        </p:nvSpPr>
        <p:spPr>
          <a:xfrm>
            <a:off x="3882294" y="4694249"/>
            <a:ext cx="4465512" cy="400110"/>
          </a:xfrm>
          <a:prstGeom prst="rect">
            <a:avLst/>
          </a:prstGeom>
        </p:spPr>
        <p:txBody>
          <a:bodyPr wrap="square">
            <a:spAutoFit/>
          </a:bodyPr>
          <a:lstStyle/>
          <a:p>
            <a:pPr lvl="0" algn="ctr"/>
            <a:r>
              <a:rPr lang="en-GB" sz="2000" dirty="0" smtClean="0"/>
              <a:t>Example potential energy surface</a:t>
            </a:r>
            <a:endParaRPr lang="en-GB" sz="2000" dirty="0"/>
          </a:p>
        </p:txBody>
      </p:sp>
    </p:spTree>
    <p:extLst>
      <p:ext uri="{BB962C8B-B14F-4D97-AF65-F5344CB8AC3E}">
        <p14:creationId xmlns:p14="http://schemas.microsoft.com/office/powerpoint/2010/main" val="22244008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Method</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12</a:t>
            </a:fld>
            <a:endParaRPr lang="en-GB"/>
          </a:p>
        </p:txBody>
      </p: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4475" y="1719834"/>
            <a:ext cx="8189371" cy="4025414"/>
          </a:xfrm>
          <a:prstGeom prst="rect">
            <a:avLst/>
          </a:prstGeom>
        </p:spPr>
      </p:pic>
      <p:sp>
        <p:nvSpPr>
          <p:cNvPr id="9" name="Rechteck 8"/>
          <p:cNvSpPr/>
          <p:nvPr/>
        </p:nvSpPr>
        <p:spPr>
          <a:xfrm>
            <a:off x="6749876" y="5953414"/>
            <a:ext cx="4144549" cy="307777"/>
          </a:xfrm>
          <a:prstGeom prst="rect">
            <a:avLst/>
          </a:prstGeom>
        </p:spPr>
        <p:txBody>
          <a:bodyPr wrap="square">
            <a:spAutoFit/>
          </a:bodyPr>
          <a:lstStyle/>
          <a:p>
            <a:pPr lvl="0"/>
            <a:r>
              <a:rPr lang="en-GB" sz="1400" dirty="0" smtClean="0"/>
              <a:t>Images source : </a:t>
            </a:r>
            <a:r>
              <a:rPr lang="en-GB" sz="1400" dirty="0"/>
              <a:t>[1]</a:t>
            </a:r>
          </a:p>
        </p:txBody>
      </p:sp>
      <p:sp>
        <p:nvSpPr>
          <p:cNvPr id="10" name="Rechteck 9"/>
          <p:cNvSpPr/>
          <p:nvPr/>
        </p:nvSpPr>
        <p:spPr>
          <a:xfrm>
            <a:off x="422910" y="1271988"/>
            <a:ext cx="8273796" cy="400110"/>
          </a:xfrm>
          <a:prstGeom prst="rect">
            <a:avLst/>
          </a:prstGeom>
        </p:spPr>
        <p:txBody>
          <a:bodyPr wrap="square">
            <a:spAutoFit/>
          </a:bodyPr>
          <a:lstStyle/>
          <a:p>
            <a:pPr lvl="0"/>
            <a:r>
              <a:rPr lang="en-GB" sz="2000" dirty="0" smtClean="0"/>
              <a:t>1. Initialisation		 2. Force Channels	 3. Superimposed wells</a:t>
            </a:r>
            <a:endParaRPr lang="en-GB" sz="2000" dirty="0"/>
          </a:p>
        </p:txBody>
      </p:sp>
    </p:spTree>
    <p:extLst>
      <p:ext uri="{BB962C8B-B14F-4D97-AF65-F5344CB8AC3E}">
        <p14:creationId xmlns:p14="http://schemas.microsoft.com/office/powerpoint/2010/main" val="42451237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Method Application</a:t>
            </a:r>
            <a:endParaRPr lang="en-GB" dirty="0"/>
          </a:p>
        </p:txBody>
      </p:sp>
      <p:sp>
        <p:nvSpPr>
          <p:cNvPr id="3" name="Inhaltsplatzhalter 2"/>
          <p:cNvSpPr>
            <a:spLocks noGrp="1"/>
          </p:cNvSpPr>
          <p:nvPr>
            <p:ph idx="1"/>
          </p:nvPr>
        </p:nvSpPr>
        <p:spPr>
          <a:xfrm>
            <a:off x="628650" y="1831278"/>
            <a:ext cx="7886700" cy="4351338"/>
          </a:xfrm>
        </p:spPr>
        <p:txBody>
          <a:bodyPr>
            <a:normAutofit/>
          </a:bodyPr>
          <a:lstStyle/>
          <a:p>
            <a:r>
              <a:rPr lang="en-GB" dirty="0" smtClean="0"/>
              <a:t>Initialisation and scale invariant</a:t>
            </a:r>
          </a:p>
          <a:p>
            <a:r>
              <a:rPr lang="en-GB" dirty="0" smtClean="0"/>
              <a:t>Intensity scale invariant</a:t>
            </a:r>
          </a:p>
          <a:p>
            <a:r>
              <a:rPr lang="en-GB" dirty="0" smtClean="0"/>
              <a:t>Affected by localized changes in illumination though</a:t>
            </a:r>
          </a:p>
          <a:p>
            <a:r>
              <a:rPr lang="en-GB" dirty="0" smtClean="0"/>
              <a:t>All information is conserved by the transform</a:t>
            </a:r>
          </a:p>
          <a:p>
            <a:r>
              <a:rPr lang="en-GB" dirty="0" smtClean="0"/>
              <a:t>Descriptors (Wells positions) unique for each ear</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13</a:t>
            </a:fld>
            <a:endParaRPr lang="en-GB"/>
          </a:p>
        </p:txBody>
      </p:sp>
    </p:spTree>
    <p:extLst>
      <p:ext uri="{BB962C8B-B14F-4D97-AF65-F5344CB8AC3E}">
        <p14:creationId xmlns:p14="http://schemas.microsoft.com/office/powerpoint/2010/main" val="3283342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Method Application</a:t>
            </a:r>
            <a:endParaRPr lang="en-GB" dirty="0"/>
          </a:p>
        </p:txBody>
      </p:sp>
      <p:sp>
        <p:nvSpPr>
          <p:cNvPr id="3" name="Inhaltsplatzhalter 2"/>
          <p:cNvSpPr>
            <a:spLocks noGrp="1"/>
          </p:cNvSpPr>
          <p:nvPr>
            <p:ph idx="1"/>
          </p:nvPr>
        </p:nvSpPr>
        <p:spPr>
          <a:xfrm>
            <a:off x="628650" y="1831278"/>
            <a:ext cx="7886700" cy="4351338"/>
          </a:xfrm>
        </p:spPr>
        <p:txBody>
          <a:bodyPr>
            <a:normAutofit/>
          </a:bodyPr>
          <a:lstStyle/>
          <a:p>
            <a:pPr marL="0" indent="0">
              <a:buNone/>
            </a:pP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14</a:t>
            </a:fld>
            <a:endParaRPr lang="en-GB"/>
          </a:p>
        </p:txBody>
      </p:sp>
    </p:spTree>
    <p:extLst>
      <p:ext uri="{BB962C8B-B14F-4D97-AF65-F5344CB8AC3E}">
        <p14:creationId xmlns:p14="http://schemas.microsoft.com/office/powerpoint/2010/main" val="39642855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rotWithShape="1">
          <a:blip r:embed="rId2">
            <a:lum bright="3000"/>
            <a:extLst>
              <a:ext uri="{28A0092B-C50C-407E-A947-70E740481C1C}">
                <a14:useLocalDpi xmlns:a14="http://schemas.microsoft.com/office/drawing/2010/main" val="0"/>
              </a:ext>
            </a:extLst>
          </a:blip>
          <a:srcRect t="4259"/>
          <a:stretch/>
        </p:blipFill>
        <p:spPr>
          <a:xfrm flipH="1">
            <a:off x="4089412" y="1262381"/>
            <a:ext cx="5043437" cy="4763740"/>
          </a:xfrm>
          <a:prstGeom prst="rect">
            <a:avLst/>
          </a:prstGeom>
        </p:spPr>
      </p:pic>
      <p:sp>
        <p:nvSpPr>
          <p:cNvPr id="2" name="Titel 1"/>
          <p:cNvSpPr>
            <a:spLocks noGrp="1"/>
          </p:cNvSpPr>
          <p:nvPr>
            <p:ph type="title"/>
          </p:nvPr>
        </p:nvSpPr>
        <p:spPr/>
        <p:txBody>
          <a:bodyPr>
            <a:normAutofit/>
          </a:bodyPr>
          <a:lstStyle/>
          <a:p>
            <a:r>
              <a:rPr lang="en-GB" dirty="0" smtClean="0"/>
              <a:t>Demonstration</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15</a:t>
            </a:fld>
            <a:endParaRPr lang="en-GB"/>
          </a:p>
        </p:txBody>
      </p:sp>
      <p:pic>
        <p:nvPicPr>
          <p:cNvPr id="9" name="Grafik 8"/>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flipH="1">
            <a:off x="685947" y="1262381"/>
            <a:ext cx="3726616" cy="4169380"/>
          </a:xfrm>
          <a:prstGeom prst="rect">
            <a:avLst/>
          </a:prstGeom>
        </p:spPr>
      </p:pic>
    </p:spTree>
    <p:extLst>
      <p:ext uri="{BB962C8B-B14F-4D97-AF65-F5344CB8AC3E}">
        <p14:creationId xmlns:p14="http://schemas.microsoft.com/office/powerpoint/2010/main" val="34309099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Demonstration</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16</a:t>
            </a:fld>
            <a:endParaRPr lang="en-GB"/>
          </a:p>
        </p:txBody>
      </p:sp>
      <p:pic>
        <p:nvPicPr>
          <p:cNvPr id="10" name="Grafik 9"/>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628650" y="1185672"/>
            <a:ext cx="3587228" cy="4335018"/>
          </a:xfrm>
          <a:prstGeom prst="rect">
            <a:avLst/>
          </a:prstGeom>
        </p:spPr>
      </p:pic>
      <p:pic>
        <p:nvPicPr>
          <p:cNvPr id="11" name="Grafik 10"/>
          <p:cNvPicPr>
            <a:picLocks noChangeAspect="1"/>
          </p:cNvPicPr>
          <p:nvPr/>
        </p:nvPicPr>
        <p:blipFill rotWithShape="1">
          <a:blip r:embed="rId3">
            <a:lum bright="3000"/>
            <a:extLst>
              <a:ext uri="{28A0092B-C50C-407E-A947-70E740481C1C}">
                <a14:useLocalDpi xmlns:a14="http://schemas.microsoft.com/office/drawing/2010/main" val="0"/>
              </a:ext>
            </a:extLst>
          </a:blip>
          <a:srcRect l="16943" t="5627" r="18535" b="14991"/>
          <a:stretch/>
        </p:blipFill>
        <p:spPr>
          <a:xfrm>
            <a:off x="4560570" y="1185672"/>
            <a:ext cx="3543300" cy="4345205"/>
          </a:xfrm>
          <a:prstGeom prst="rect">
            <a:avLst/>
          </a:prstGeom>
        </p:spPr>
      </p:pic>
    </p:spTree>
    <p:extLst>
      <p:ext uri="{BB962C8B-B14F-4D97-AF65-F5344CB8AC3E}">
        <p14:creationId xmlns:p14="http://schemas.microsoft.com/office/powerpoint/2010/main" val="3475312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Demonstration</a:t>
            </a:r>
            <a:endParaRPr lang="en-GB" dirty="0"/>
          </a:p>
        </p:txBody>
      </p:sp>
      <p:sp>
        <p:nvSpPr>
          <p:cNvPr id="3" name="Inhaltsplatzhalter 2"/>
          <p:cNvSpPr>
            <a:spLocks noGrp="1"/>
          </p:cNvSpPr>
          <p:nvPr>
            <p:ph idx="1"/>
          </p:nvPr>
        </p:nvSpPr>
        <p:spPr>
          <a:xfrm>
            <a:off x="628650" y="752355"/>
            <a:ext cx="7886700" cy="5424608"/>
          </a:xfrm>
        </p:spPr>
        <p:txBody>
          <a:bodyPr anchor="ctr"/>
          <a:lstStyle/>
          <a:p>
            <a:pPr marL="0" indent="0" algn="ctr">
              <a:buNone/>
            </a:pPr>
            <a:r>
              <a:rPr lang="en-GB" dirty="0" smtClean="0"/>
              <a:t>Live Demo</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17</a:t>
            </a:fld>
            <a:endParaRPr lang="en-GB"/>
          </a:p>
        </p:txBody>
      </p:sp>
    </p:spTree>
    <p:extLst>
      <p:ext uri="{BB962C8B-B14F-4D97-AF65-F5344CB8AC3E}">
        <p14:creationId xmlns:p14="http://schemas.microsoft.com/office/powerpoint/2010/main" val="37703457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Result</a:t>
            </a:r>
            <a:endParaRPr lang="en-GB" dirty="0"/>
          </a:p>
        </p:txBody>
      </p:sp>
      <p:sp>
        <p:nvSpPr>
          <p:cNvPr id="3" name="Inhaltsplatzhalter 2"/>
          <p:cNvSpPr>
            <a:spLocks noGrp="1"/>
          </p:cNvSpPr>
          <p:nvPr>
            <p:ph idx="1"/>
          </p:nvPr>
        </p:nvSpPr>
        <p:spPr/>
        <p:txBody>
          <a:bodyPr>
            <a:normAutofit/>
          </a:bodyPr>
          <a:lstStyle/>
          <a:p>
            <a:pPr lvl="0"/>
            <a:r>
              <a:rPr lang="en-GB" dirty="0"/>
              <a:t>Advantages:</a:t>
            </a:r>
          </a:p>
          <a:p>
            <a:pPr lvl="1"/>
            <a:r>
              <a:rPr lang="en-GB" dirty="0"/>
              <a:t>Simplified implementation in time domain</a:t>
            </a:r>
          </a:p>
          <a:p>
            <a:pPr lvl="1"/>
            <a:r>
              <a:rPr lang="en-GB" dirty="0"/>
              <a:t>Time complexity reduced due to working in frequency domain: O(n * log(n))</a:t>
            </a:r>
          </a:p>
          <a:p>
            <a:pPr lvl="1"/>
            <a:r>
              <a:rPr lang="en-GB" dirty="0"/>
              <a:t>Impervious to distortion in image due to motion</a:t>
            </a:r>
          </a:p>
          <a:p>
            <a:pPr lvl="1"/>
            <a:r>
              <a:rPr lang="en-GB" dirty="0"/>
              <a:t>Finds application in edge detection</a:t>
            </a:r>
          </a:p>
          <a:p>
            <a:pPr lvl="1"/>
            <a:r>
              <a:rPr lang="en-GB" dirty="0"/>
              <a:t>Higher efficiency (99.2%) as compared to other techniques</a:t>
            </a:r>
          </a:p>
          <a:p>
            <a:pPr lvl="1"/>
            <a:r>
              <a:rPr lang="en-GB" dirty="0"/>
              <a:t>The Force Field Transforms are invertible</a:t>
            </a:r>
          </a:p>
          <a:p>
            <a:pPr lvl="1"/>
            <a:r>
              <a:rPr lang="en-GB" dirty="0"/>
              <a:t>It is scale invariant and tolerant to low noise</a:t>
            </a:r>
          </a:p>
          <a:p>
            <a:pPr lvl="2"/>
            <a:r>
              <a:rPr lang="en-GB" dirty="0"/>
              <a:t>Also invariant to different changes in </a:t>
            </a:r>
            <a:r>
              <a:rPr lang="en-GB" dirty="0" smtClean="0"/>
              <a:t>illumination</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18</a:t>
            </a:fld>
            <a:endParaRPr lang="en-GB"/>
          </a:p>
        </p:txBody>
      </p:sp>
    </p:spTree>
    <p:extLst>
      <p:ext uri="{BB962C8B-B14F-4D97-AF65-F5344CB8AC3E}">
        <p14:creationId xmlns:p14="http://schemas.microsoft.com/office/powerpoint/2010/main" val="12763994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Result</a:t>
            </a:r>
            <a:endParaRPr lang="en-GB" dirty="0"/>
          </a:p>
        </p:txBody>
      </p:sp>
      <p:sp>
        <p:nvSpPr>
          <p:cNvPr id="3" name="Inhaltsplatzhalter 2"/>
          <p:cNvSpPr>
            <a:spLocks noGrp="1"/>
          </p:cNvSpPr>
          <p:nvPr>
            <p:ph idx="1"/>
          </p:nvPr>
        </p:nvSpPr>
        <p:spPr/>
        <p:txBody>
          <a:bodyPr>
            <a:normAutofit/>
          </a:bodyPr>
          <a:lstStyle/>
          <a:p>
            <a:pPr lvl="0"/>
            <a:r>
              <a:rPr lang="en-GB" dirty="0" smtClean="0"/>
              <a:t>Disadvantages</a:t>
            </a:r>
            <a:r>
              <a:rPr lang="en-GB" dirty="0"/>
              <a:t>:</a:t>
            </a:r>
          </a:p>
          <a:p>
            <a:pPr lvl="1"/>
            <a:r>
              <a:rPr lang="en-GB" dirty="0"/>
              <a:t>At times, transform generates only one ‘well</a:t>
            </a:r>
            <a:r>
              <a:rPr lang="en-GB" dirty="0" smtClean="0"/>
              <a:t>’</a:t>
            </a:r>
          </a:p>
          <a:p>
            <a:pPr lvl="1"/>
            <a:r>
              <a:rPr lang="en-GB" dirty="0" smtClean="0"/>
              <a:t>High </a:t>
            </a:r>
            <a:r>
              <a:rPr lang="en-GB" dirty="0"/>
              <a:t>computational costs for brute-force method: O(n²)</a:t>
            </a:r>
          </a:p>
          <a:p>
            <a:pPr lvl="1"/>
            <a:r>
              <a:rPr lang="en-GB" dirty="0"/>
              <a:t>Not widely applicable</a:t>
            </a:r>
          </a:p>
          <a:p>
            <a:pPr lvl="1"/>
            <a:r>
              <a:rPr lang="en-GB" dirty="0"/>
              <a:t>Occlusion by </a:t>
            </a:r>
            <a:r>
              <a:rPr lang="en-GB" dirty="0" smtClean="0"/>
              <a:t>hair</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19</a:t>
            </a:fld>
            <a:endParaRPr lang="en-GB"/>
          </a:p>
        </p:txBody>
      </p:sp>
    </p:spTree>
    <p:extLst>
      <p:ext uri="{BB962C8B-B14F-4D97-AF65-F5344CB8AC3E}">
        <p14:creationId xmlns:p14="http://schemas.microsoft.com/office/powerpoint/2010/main" val="38401155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Overview</a:t>
            </a:r>
          </a:p>
        </p:txBody>
      </p:sp>
      <p:sp>
        <p:nvSpPr>
          <p:cNvPr id="3" name="Datumsplatzhalter 2"/>
          <p:cNvSpPr>
            <a:spLocks noGrp="1"/>
          </p:cNvSpPr>
          <p:nvPr>
            <p:ph type="dt" sz="half" idx="10"/>
          </p:nvPr>
        </p:nvSpPr>
        <p:spPr/>
        <p:txBody>
          <a:bodyPr/>
          <a:lstStyle/>
          <a:p>
            <a:r>
              <a:rPr lang="en-US" smtClean="0"/>
              <a:t>Ganiyu Ibraheem  Philipp Seybold</a:t>
            </a:r>
            <a:endParaRPr lang="en-GB"/>
          </a:p>
        </p:txBody>
      </p:sp>
      <p:sp>
        <p:nvSpPr>
          <p:cNvPr id="4" name="Fußzeilenplatzhalter 3"/>
          <p:cNvSpPr>
            <a:spLocks noGrp="1"/>
          </p:cNvSpPr>
          <p:nvPr>
            <p:ph type="ftr" sz="quarter" idx="11"/>
          </p:nvPr>
        </p:nvSpPr>
        <p:spPr/>
        <p:txBody>
          <a:bodyPr/>
          <a:lstStyle/>
          <a:p>
            <a:r>
              <a:rPr lang="en-GB" smtClean="0"/>
              <a:t>COMP6206 Advanced Computer Vision</a:t>
            </a:r>
            <a:endParaRPr lang="en-GB"/>
          </a:p>
        </p:txBody>
      </p:sp>
      <p:sp>
        <p:nvSpPr>
          <p:cNvPr id="5" name="Foliennummernplatzhalter 4"/>
          <p:cNvSpPr>
            <a:spLocks noGrp="1"/>
          </p:cNvSpPr>
          <p:nvPr>
            <p:ph type="sldNum" sz="quarter" idx="12"/>
          </p:nvPr>
        </p:nvSpPr>
        <p:spPr/>
        <p:txBody>
          <a:bodyPr/>
          <a:lstStyle/>
          <a:p>
            <a:fld id="{FB9D3F8E-99BC-4812-95D4-548B8E992B94}" type="slidenum">
              <a:rPr lang="en-GB" smtClean="0"/>
              <a:t>2</a:t>
            </a:fld>
            <a:endParaRPr lang="en-GB"/>
          </a:p>
        </p:txBody>
      </p:sp>
      <p:sp>
        <p:nvSpPr>
          <p:cNvPr id="7" name="Inhaltsplatzhalter 6"/>
          <p:cNvSpPr txBox="1">
            <a:spLocks/>
          </p:cNvSpPr>
          <p:nvPr/>
        </p:nvSpPr>
        <p:spPr>
          <a:xfrm>
            <a:off x="628650" y="1690689"/>
            <a:ext cx="7886700" cy="4486274"/>
          </a:xfrm>
          <a:prstGeom prst="rect">
            <a:avLst/>
          </a:prstGeom>
        </p:spPr>
        <p:txBody>
          <a:bodyPr/>
          <a:lst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spcAft>
                <a:spcPts val="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spcAft>
                <a:spcPts val="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spcAft>
                <a:spcPts val="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Definition</a:t>
            </a:r>
          </a:p>
          <a:p>
            <a:r>
              <a:rPr lang="en-GB" dirty="0" smtClean="0"/>
              <a:t>Method Application</a:t>
            </a:r>
          </a:p>
          <a:p>
            <a:r>
              <a:rPr lang="en-GB" dirty="0" smtClean="0"/>
              <a:t>Demonstration</a:t>
            </a:r>
          </a:p>
          <a:p>
            <a:r>
              <a:rPr lang="en-GB" dirty="0" smtClean="0"/>
              <a:t>Results</a:t>
            </a:r>
          </a:p>
          <a:p>
            <a:r>
              <a:rPr lang="en-GB" dirty="0" smtClean="0"/>
              <a:t>Discussion</a:t>
            </a:r>
          </a:p>
          <a:p>
            <a:endParaRPr lang="en-GB" dirty="0" smtClean="0"/>
          </a:p>
          <a:p>
            <a:endParaRPr lang="en-GB" dirty="0"/>
          </a:p>
        </p:txBody>
      </p:sp>
    </p:spTree>
    <p:extLst>
      <p:ext uri="{BB962C8B-B14F-4D97-AF65-F5344CB8AC3E}">
        <p14:creationId xmlns:p14="http://schemas.microsoft.com/office/powerpoint/2010/main" val="4576212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Sources</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20</a:t>
            </a:fld>
            <a:endParaRPr lang="en-GB"/>
          </a:p>
        </p:txBody>
      </p:sp>
      <p:graphicFrame>
        <p:nvGraphicFramePr>
          <p:cNvPr id="8" name="Tabelle 7"/>
          <p:cNvGraphicFramePr>
            <a:graphicFrameLocks noGrp="1"/>
          </p:cNvGraphicFramePr>
          <p:nvPr>
            <p:extLst>
              <p:ext uri="{D42A27DB-BD31-4B8C-83A1-F6EECF244321}">
                <p14:modId xmlns:p14="http://schemas.microsoft.com/office/powerpoint/2010/main" val="1305140925"/>
              </p:ext>
            </p:extLst>
          </p:nvPr>
        </p:nvGraphicFramePr>
        <p:xfrm>
          <a:off x="628650" y="1482344"/>
          <a:ext cx="7886700" cy="3389376"/>
        </p:xfrm>
        <a:graphic>
          <a:graphicData uri="http://schemas.openxmlformats.org/drawingml/2006/table">
            <a:tbl>
              <a:tblPr firstRow="1" bandRow="1">
                <a:tableStyleId>{2D5ABB26-0587-4C30-8999-92F81FD0307C}</a:tableStyleId>
              </a:tblPr>
              <a:tblGrid>
                <a:gridCol w="602742">
                  <a:extLst>
                    <a:ext uri="{9D8B030D-6E8A-4147-A177-3AD203B41FA5}">
                      <a16:colId xmlns:a16="http://schemas.microsoft.com/office/drawing/2014/main" val="1144154568"/>
                    </a:ext>
                  </a:extLst>
                </a:gridCol>
                <a:gridCol w="7283958">
                  <a:extLst>
                    <a:ext uri="{9D8B030D-6E8A-4147-A177-3AD203B41FA5}">
                      <a16:colId xmlns:a16="http://schemas.microsoft.com/office/drawing/2014/main" val="2266596445"/>
                    </a:ext>
                  </a:extLst>
                </a:gridCol>
              </a:tblGrid>
              <a:tr h="895096">
                <a:tc>
                  <a:txBody>
                    <a:bodyPr/>
                    <a:lstStyle/>
                    <a:p>
                      <a:r>
                        <a:rPr lang="en-GB" dirty="0" smtClean="0"/>
                        <a:t>[1]</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D.J. Hurley, M.S. Nixon, J.N. Carter, “</a:t>
                      </a:r>
                      <a:r>
                        <a:rPr lang="en-GB" sz="1800" b="0" i="0" u="none" strike="noStrike" kern="1200" baseline="0" dirty="0" smtClean="0">
                          <a:solidFill>
                            <a:schemeClr val="tx1"/>
                          </a:solidFill>
                          <a:latin typeface="+mn-lt"/>
                          <a:ea typeface="+mn-ea"/>
                          <a:cs typeface="+mn-cs"/>
                        </a:rPr>
                        <a:t>Force field feature extraction for ear biometrics</a:t>
                      </a:r>
                      <a:r>
                        <a:rPr lang="en-GB" sz="1800" dirty="0" smtClean="0"/>
                        <a:t>”, </a:t>
                      </a:r>
                      <a:r>
                        <a:rPr lang="en-GB" sz="1800" dirty="0" err="1" smtClean="0"/>
                        <a:t>doi</a:t>
                      </a:r>
                      <a:r>
                        <a:rPr lang="en-GB" sz="1800" dirty="0" smtClean="0"/>
                        <a:t>: 10.1016/j.cviu.2004.11.001,2004.</a:t>
                      </a:r>
                    </a:p>
                  </a:txBody>
                  <a:tcPr/>
                </a:tc>
                <a:extLst>
                  <a:ext uri="{0D108BD9-81ED-4DB2-BD59-A6C34878D82A}">
                    <a16:rowId xmlns:a16="http://schemas.microsoft.com/office/drawing/2014/main" val="2091674178"/>
                  </a:ext>
                </a:extLst>
              </a:tr>
              <a:tr h="370840">
                <a:tc>
                  <a:txBody>
                    <a:bodyPr/>
                    <a:lstStyle/>
                    <a:p>
                      <a:r>
                        <a:rPr lang="en-GB" dirty="0" smtClean="0"/>
                        <a:t>[2]</a:t>
                      </a:r>
                      <a:endParaRPr lang="en-GB" dirty="0"/>
                    </a:p>
                  </a:txBody>
                  <a:tcPr/>
                </a:tc>
                <a:tc>
                  <a:txBody>
                    <a:bodyPr/>
                    <a:lstStyle/>
                    <a:p>
                      <a:r>
                        <a:rPr lang="en-GB" dirty="0" smtClean="0"/>
                        <a:t>Nixon M.S., </a:t>
                      </a:r>
                      <a:r>
                        <a:rPr lang="en-GB" dirty="0" err="1" smtClean="0"/>
                        <a:t>Aguado</a:t>
                      </a:r>
                      <a:r>
                        <a:rPr lang="en-GB" dirty="0" smtClean="0"/>
                        <a:t> A.S. Feature Extraction and Image Processing for Computer Vision,</a:t>
                      </a:r>
                      <a:r>
                        <a:rPr lang="en-GB" baseline="0" dirty="0" smtClean="0"/>
                        <a:t> </a:t>
                      </a:r>
                      <a:r>
                        <a:rPr lang="en-GB" dirty="0" smtClean="0"/>
                        <a:t>3ed., 2012,</a:t>
                      </a:r>
                      <a:r>
                        <a:rPr lang="en-GB" baseline="0" dirty="0" smtClean="0"/>
                        <a:t> </a:t>
                      </a:r>
                      <a:r>
                        <a:rPr lang="en-GB" dirty="0" smtClean="0"/>
                        <a:t>ISBN: 0123965497, p.</a:t>
                      </a:r>
                      <a:r>
                        <a:rPr lang="en-GB" baseline="0" dirty="0" smtClean="0"/>
                        <a:t> 121 - 122</a:t>
                      </a:r>
                      <a:endParaRPr lang="en-GB" dirty="0"/>
                    </a:p>
                  </a:txBody>
                  <a:tcPr/>
                </a:tc>
                <a:extLst>
                  <a:ext uri="{0D108BD9-81ED-4DB2-BD59-A6C34878D82A}">
                    <a16:rowId xmlns:a16="http://schemas.microsoft.com/office/drawing/2014/main" val="3571696316"/>
                  </a:ext>
                </a:extLst>
              </a:tr>
              <a:tr h="370840">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944246603"/>
                  </a:ext>
                </a:extLst>
              </a:tr>
              <a:tr h="370840">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79990301"/>
                  </a:ext>
                </a:extLst>
              </a:tr>
              <a:tr h="370840">
                <a:tc>
                  <a:txBody>
                    <a:bodyPr/>
                    <a:lstStyle/>
                    <a:p>
                      <a:endParaRPr lang="en-GB" dirty="0"/>
                    </a:p>
                  </a:txBody>
                  <a:tcPr/>
                </a:tc>
                <a:tc>
                  <a:txBody>
                    <a:bodyPr/>
                    <a:lstStyle/>
                    <a:p>
                      <a:endParaRPr lang="en-GB"/>
                    </a:p>
                  </a:txBody>
                  <a:tcPr/>
                </a:tc>
                <a:extLst>
                  <a:ext uri="{0D108BD9-81ED-4DB2-BD59-A6C34878D82A}">
                    <a16:rowId xmlns:a16="http://schemas.microsoft.com/office/drawing/2014/main" val="337983444"/>
                  </a:ext>
                </a:extLst>
              </a:tr>
              <a:tr h="370840">
                <a:tc>
                  <a:txBody>
                    <a:bodyPr/>
                    <a:lstStyle/>
                    <a:p>
                      <a:endParaRPr lang="en-GB"/>
                    </a:p>
                  </a:txBody>
                  <a:tcPr/>
                </a:tc>
                <a:tc>
                  <a:txBody>
                    <a:bodyPr/>
                    <a:lstStyle/>
                    <a:p>
                      <a:endParaRPr lang="en-GB"/>
                    </a:p>
                  </a:txBody>
                  <a:tcPr/>
                </a:tc>
                <a:extLst>
                  <a:ext uri="{0D108BD9-81ED-4DB2-BD59-A6C34878D82A}">
                    <a16:rowId xmlns:a16="http://schemas.microsoft.com/office/drawing/2014/main" val="1411202274"/>
                  </a:ext>
                </a:extLst>
              </a:tr>
              <a:tr h="370840">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242115957"/>
                  </a:ext>
                </a:extLst>
              </a:tr>
            </a:tbl>
          </a:graphicData>
        </a:graphic>
      </p:graphicFrame>
    </p:spTree>
    <p:extLst>
      <p:ext uri="{BB962C8B-B14F-4D97-AF65-F5344CB8AC3E}">
        <p14:creationId xmlns:p14="http://schemas.microsoft.com/office/powerpoint/2010/main" val="23808127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Discussion</a:t>
            </a:r>
            <a:endParaRPr lang="en-GB" dirty="0"/>
          </a:p>
        </p:txBody>
      </p:sp>
      <p:sp>
        <p:nvSpPr>
          <p:cNvPr id="3" name="Inhaltsplatzhalter 2"/>
          <p:cNvSpPr>
            <a:spLocks noGrp="1"/>
          </p:cNvSpPr>
          <p:nvPr>
            <p:ph idx="1"/>
          </p:nvPr>
        </p:nvSpPr>
        <p:spPr/>
        <p:txBody>
          <a:bodyPr/>
          <a:lstStyle/>
          <a:p>
            <a:pPr marL="0" indent="0">
              <a:buNone/>
            </a:pPr>
            <a:r>
              <a:rPr lang="en-GB" dirty="0" smtClean="0"/>
              <a:t>Any Questions?</a:t>
            </a:r>
          </a:p>
          <a:p>
            <a:endParaRPr lang="en-GB" dirty="0"/>
          </a:p>
          <a:p>
            <a:pPr marL="0" indent="0">
              <a:buNone/>
            </a:pP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21</a:t>
            </a:fld>
            <a:endParaRPr lang="en-GB"/>
          </a:p>
        </p:txBody>
      </p:sp>
      <p:pic>
        <p:nvPicPr>
          <p:cNvPr id="1028" name="Picture 4" descr="https://justshootitpodcast.files.wordpress.com/2016/01/questions.jpg?w=428&amp;h=281&amp;cro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2663031"/>
            <a:ext cx="4076700"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213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Definition</a:t>
            </a:r>
            <a:endParaRPr lang="en-GB" dirty="0"/>
          </a:p>
        </p:txBody>
      </p:sp>
      <p:sp>
        <p:nvSpPr>
          <p:cNvPr id="3" name="Inhaltsplatzhalter 2"/>
          <p:cNvSpPr>
            <a:spLocks noGrp="1"/>
          </p:cNvSpPr>
          <p:nvPr>
            <p:ph idx="1"/>
          </p:nvPr>
        </p:nvSpPr>
        <p:spPr/>
        <p:txBody>
          <a:bodyPr/>
          <a:lstStyle/>
          <a:p>
            <a:pPr lvl="0"/>
            <a:r>
              <a:rPr lang="en-GB" dirty="0" smtClean="0"/>
              <a:t>Objective:</a:t>
            </a:r>
          </a:p>
          <a:p>
            <a:pPr lvl="1"/>
            <a:r>
              <a:rPr lang="en-GB" dirty="0" smtClean="0"/>
              <a:t>Reduce </a:t>
            </a:r>
            <a:r>
              <a:rPr lang="en-GB" dirty="0"/>
              <a:t>dimensionality of pattern </a:t>
            </a:r>
            <a:r>
              <a:rPr lang="en-GB" dirty="0" smtClean="0"/>
              <a:t>space</a:t>
            </a:r>
          </a:p>
          <a:p>
            <a:pPr lvl="1"/>
            <a:r>
              <a:rPr lang="en-GB" dirty="0" smtClean="0"/>
              <a:t>Maintain </a:t>
            </a:r>
            <a:r>
              <a:rPr lang="en-GB" dirty="0"/>
              <a:t>discriminator </a:t>
            </a:r>
            <a:r>
              <a:rPr lang="en-GB" dirty="0" smtClean="0"/>
              <a:t>power</a:t>
            </a:r>
            <a:endParaRPr lang="en-GB" dirty="0"/>
          </a:p>
          <a:p>
            <a:r>
              <a:rPr lang="en-GB" dirty="0" smtClean="0"/>
              <a:t>By: 	David </a:t>
            </a:r>
            <a:r>
              <a:rPr lang="en-GB" dirty="0"/>
              <a:t>J. Hurley, </a:t>
            </a:r>
            <a:r>
              <a:rPr lang="en-GB" dirty="0" smtClean="0"/>
              <a:t/>
            </a:r>
            <a:br>
              <a:rPr lang="en-GB" dirty="0" smtClean="0"/>
            </a:br>
            <a:r>
              <a:rPr lang="en-GB" dirty="0" smtClean="0"/>
              <a:t>	Mark </a:t>
            </a:r>
            <a:r>
              <a:rPr lang="en-GB" dirty="0"/>
              <a:t>S. </a:t>
            </a:r>
            <a:r>
              <a:rPr lang="en-GB" dirty="0" smtClean="0"/>
              <a:t>Nixon &amp; </a:t>
            </a:r>
            <a:r>
              <a:rPr lang="en-GB" dirty="0"/>
              <a:t>John N. Carter</a:t>
            </a:r>
          </a:p>
          <a:p>
            <a:r>
              <a:rPr lang="en-GB" dirty="0" smtClean="0"/>
              <a:t>Domain: Ear &amp; face recognition</a:t>
            </a:r>
            <a:endParaRPr lang="en-GB" dirty="0"/>
          </a:p>
          <a:p>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3</a:t>
            </a:fld>
            <a:endParaRPr lang="en-GB"/>
          </a:p>
        </p:txBody>
      </p:sp>
    </p:spTree>
    <p:extLst>
      <p:ext uri="{BB962C8B-B14F-4D97-AF65-F5344CB8AC3E}">
        <p14:creationId xmlns:p14="http://schemas.microsoft.com/office/powerpoint/2010/main" val="16058040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3" name="Inhaltsplatzhalter 2"/>
          <p:cNvSpPr>
            <a:spLocks noGrp="1"/>
          </p:cNvSpPr>
          <p:nvPr>
            <p:ph idx="1"/>
          </p:nvPr>
        </p:nvSpPr>
        <p:spPr/>
        <p:txBody>
          <a:bodyPr>
            <a:normAutofit/>
          </a:bodyPr>
          <a:lstStyle/>
          <a:p>
            <a:pPr lvl="0"/>
            <a:r>
              <a:rPr lang="en-GB" dirty="0" smtClean="0"/>
              <a:t>Idea: Treat every pixel as a force exerting particle</a:t>
            </a:r>
            <a:endParaRPr lang="en-GB" dirty="0"/>
          </a:p>
          <a:p>
            <a:pPr lvl="0"/>
            <a:r>
              <a:rPr lang="en-GB" dirty="0" smtClean="0"/>
              <a:t>Approaches</a:t>
            </a:r>
            <a:r>
              <a:rPr lang="en-GB" dirty="0"/>
              <a:t>:</a:t>
            </a:r>
          </a:p>
          <a:p>
            <a:pPr marL="914400" lvl="1" indent="-457200">
              <a:buFont typeface="+mj-lt"/>
              <a:buAutoNum type="arabicPeriod"/>
            </a:pPr>
            <a:r>
              <a:rPr lang="en-GB" dirty="0" smtClean="0"/>
              <a:t>Pixel by Pixel</a:t>
            </a:r>
          </a:p>
          <a:p>
            <a:pPr marL="914400" lvl="1" indent="-457200">
              <a:buFont typeface="+mj-lt"/>
              <a:buAutoNum type="arabicPeriod"/>
            </a:pPr>
            <a:r>
              <a:rPr lang="en-GB" dirty="0" smtClean="0"/>
              <a:t>Frequency </a:t>
            </a:r>
            <a:r>
              <a:rPr lang="en-GB" dirty="0"/>
              <a:t>Domain </a:t>
            </a:r>
            <a:r>
              <a:rPr lang="en-GB" dirty="0" smtClean="0"/>
              <a:t>Analysis</a:t>
            </a:r>
          </a:p>
          <a:p>
            <a:r>
              <a:rPr lang="en-GB" dirty="0" smtClean="0"/>
              <a:t>Steps:</a:t>
            </a:r>
            <a:endParaRPr lang="en-GB" dirty="0"/>
          </a:p>
          <a:p>
            <a:pPr marL="914400" lvl="1" indent="-457200">
              <a:buFont typeface="+mj-lt"/>
              <a:buAutoNum type="arabicPeriod"/>
            </a:pPr>
            <a:r>
              <a:rPr lang="en-GB" dirty="0"/>
              <a:t>Image to force field transformation</a:t>
            </a:r>
          </a:p>
          <a:p>
            <a:pPr marL="914400" lvl="1" indent="-457200">
              <a:buFont typeface="+mj-lt"/>
              <a:buAutoNum type="arabicPeriod"/>
            </a:pPr>
            <a:r>
              <a:rPr lang="en-GB" dirty="0" smtClean="0"/>
              <a:t>potential </a:t>
            </a:r>
            <a:r>
              <a:rPr lang="en-GB" dirty="0"/>
              <a:t>well and channel </a:t>
            </a:r>
            <a:r>
              <a:rPr lang="en-GB" dirty="0" smtClean="0"/>
              <a:t>extraction</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4</a:t>
            </a:fld>
            <a:endParaRPr lang="en-GB"/>
          </a:p>
        </p:txBody>
      </p:sp>
    </p:spTree>
    <p:extLst>
      <p:ext uri="{BB962C8B-B14F-4D97-AF65-F5344CB8AC3E}">
        <p14:creationId xmlns:p14="http://schemas.microsoft.com/office/powerpoint/2010/main" val="182258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628650" y="1018573"/>
                <a:ext cx="7886700" cy="1331088"/>
              </a:xfrm>
            </p:spPr>
            <p:txBody>
              <a:bodyPr>
                <a:normAutofit/>
              </a:bodyPr>
              <a:lstStyle/>
              <a:p>
                <a:pPr lvl="0"/>
                <a:r>
                  <a:rPr lang="en-GB" dirty="0" smtClean="0"/>
                  <a:t>Assumption: </a:t>
                </a:r>
                <a:br>
                  <a:rPr lang="en-GB" dirty="0" smtClean="0"/>
                </a:br>
                <a:r>
                  <a:rPr lang="en-GB" dirty="0" smtClean="0"/>
                  <a:t>Each </a:t>
                </a:r>
                <a:r>
                  <a:rPr lang="en-GB" dirty="0"/>
                  <a:t>pixel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oMath>
                </a14:m>
                <a:r>
                  <a:rPr lang="en-GB" dirty="0" smtClean="0"/>
                  <a:t> exerts </a:t>
                </a:r>
                <a:r>
                  <a:rPr lang="en-GB" dirty="0"/>
                  <a:t>an isotropic force </a:t>
                </a:r>
                <a:r>
                  <a:rPr lang="en-GB" dirty="0" smtClean="0"/>
                  <a:t>proportional </a:t>
                </a:r>
                <a:r>
                  <a:rPr lang="en-GB" dirty="0"/>
                  <a:t>to </a:t>
                </a:r>
                <a:r>
                  <a:rPr lang="en-GB" dirty="0" smtClean="0"/>
                  <a:t>its intensity (brightness) </a:t>
                </a:r>
                <a14:m>
                  <m:oMath xmlns:m="http://schemas.openxmlformats.org/officeDocument/2006/math">
                    <m:r>
                      <a:rPr lang="en-GB" b="0" i="1" smtClean="0">
                        <a:latin typeface="Cambria Math" panose="02040503050406030204" pitchFamily="18" charset="0"/>
                      </a:rPr>
                      <m:t>𝑃</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r>
                      <a:rPr lang="en-GB" b="0" i="1" smtClean="0">
                        <a:latin typeface="Cambria Math" panose="02040503050406030204" pitchFamily="18" charset="0"/>
                      </a:rPr>
                      <m:t>)</m:t>
                    </m:r>
                  </m:oMath>
                </a14:m>
                <a:r>
                  <a:rPr lang="en-GB" dirty="0" smtClean="0"/>
                  <a:t> </a:t>
                </a: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628650" y="1018573"/>
                <a:ext cx="7886700" cy="1331088"/>
              </a:xfrm>
              <a:blipFill>
                <a:blip r:embed="rId3"/>
                <a:stretch>
                  <a:fillRect l="-1391" t="-7339" b="-6881"/>
                </a:stretch>
              </a:blipFill>
            </p:spPr>
            <p:txBody>
              <a:bodyPr/>
              <a:lstStyle/>
              <a:p>
                <a:r>
                  <a:rPr lang="en-GB">
                    <a:noFill/>
                  </a:rPr>
                  <a:t> </a:t>
                </a:r>
              </a:p>
            </p:txBody>
          </p:sp>
        </mc:Fallback>
      </mc:AlternateContent>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dirty="0" smtClean="0"/>
              <a:t>COMP6206 Advanced Computer Vision</a:t>
            </a:r>
            <a:endParaRPr lang="en-GB" dirty="0"/>
          </a:p>
        </p:txBody>
      </p:sp>
      <p:sp>
        <p:nvSpPr>
          <p:cNvPr id="6" name="Foliennummernplatzhalter 5"/>
          <p:cNvSpPr>
            <a:spLocks noGrp="1"/>
          </p:cNvSpPr>
          <p:nvPr>
            <p:ph type="sldNum" sz="quarter" idx="12"/>
          </p:nvPr>
        </p:nvSpPr>
        <p:spPr/>
        <p:txBody>
          <a:bodyPr/>
          <a:lstStyle/>
          <a:p>
            <a:fld id="{FB9D3F8E-99BC-4812-95D4-548B8E992B94}" type="slidenum">
              <a:rPr lang="en-GB" smtClean="0"/>
              <a:t>5</a:t>
            </a:fld>
            <a:endParaRPr lang="en-GB"/>
          </a:p>
        </p:txBody>
      </p:sp>
      <p:grpSp>
        <p:nvGrpSpPr>
          <p:cNvPr id="9" name="Gruppieren 8"/>
          <p:cNvGrpSpPr>
            <a:grpSpLocks noChangeAspect="1"/>
          </p:cNvGrpSpPr>
          <p:nvPr/>
        </p:nvGrpSpPr>
        <p:grpSpPr>
          <a:xfrm>
            <a:off x="427450" y="2523279"/>
            <a:ext cx="4144549" cy="3463936"/>
            <a:chOff x="628649" y="2389924"/>
            <a:chExt cx="4895851" cy="4091857"/>
          </a:xfrm>
        </p:grpSpPr>
        <p:pic>
          <p:nvPicPr>
            <p:cNvPr id="7" name="Grafik 6"/>
            <p:cNvPicPr>
              <a:picLocks noChangeAspect="1"/>
            </p:cNvPicPr>
            <p:nvPr/>
          </p:nvPicPr>
          <p:blipFill rotWithShape="1">
            <a:blip r:embed="rId4">
              <a:extLst>
                <a:ext uri="{28A0092B-C50C-407E-A947-70E740481C1C}">
                  <a14:useLocalDpi xmlns:a14="http://schemas.microsoft.com/office/drawing/2010/main" val="0"/>
                </a:ext>
              </a:extLst>
            </a:blip>
            <a:srcRect l="1351" t="1488"/>
            <a:stretch/>
          </p:blipFill>
          <p:spPr>
            <a:xfrm>
              <a:off x="628650" y="2389924"/>
              <a:ext cx="4895850" cy="3459438"/>
            </a:xfrm>
            <a:prstGeom prst="rect">
              <a:avLst/>
            </a:prstGeom>
          </p:spPr>
        </p:pic>
        <p:sp>
          <p:nvSpPr>
            <p:cNvPr id="8" name="Rechteck 7"/>
            <p:cNvSpPr/>
            <p:nvPr/>
          </p:nvSpPr>
          <p:spPr>
            <a:xfrm>
              <a:off x="628649" y="6081672"/>
              <a:ext cx="4895851" cy="400109"/>
            </a:xfrm>
            <a:prstGeom prst="rect">
              <a:avLst/>
            </a:prstGeom>
          </p:spPr>
          <p:txBody>
            <a:bodyPr wrap="square">
              <a:spAutoFit/>
            </a:bodyPr>
            <a:lstStyle/>
            <a:p>
              <a:pPr lvl="0" algn="ctr"/>
              <a:r>
                <a:rPr lang="en-GB" sz="2000" dirty="0"/>
                <a:t>Force field vectors </a:t>
              </a:r>
              <a:r>
                <a:rPr lang="en-GB" sz="2000" dirty="0" smtClean="0"/>
                <a:t>of </a:t>
              </a:r>
              <a:r>
                <a:rPr lang="en-GB" sz="2000" dirty="0"/>
                <a:t>an electric </a:t>
              </a:r>
              <a:r>
                <a:rPr lang="en-GB" sz="2000" dirty="0" smtClean="0"/>
                <a:t>field</a:t>
              </a:r>
              <a:endParaRPr lang="en-GB" sz="2000" dirty="0"/>
            </a:p>
          </p:txBody>
        </p:sp>
      </p:grpSp>
      <p:pic>
        <p:nvPicPr>
          <p:cNvPr id="10" name="Grafik 9"/>
          <p:cNvPicPr>
            <a:picLocks noChangeAspect="1"/>
          </p:cNvPicPr>
          <p:nvPr/>
        </p:nvPicPr>
        <p:blipFill rotWithShape="1">
          <a:blip r:embed="rId5">
            <a:extLst>
              <a:ext uri="{28A0092B-C50C-407E-A947-70E740481C1C}">
                <a14:useLocalDpi xmlns:a14="http://schemas.microsoft.com/office/drawing/2010/main" val="0"/>
              </a:ext>
            </a:extLst>
          </a:blip>
          <a:srcRect b="29759"/>
          <a:stretch/>
        </p:blipFill>
        <p:spPr>
          <a:xfrm>
            <a:off x="4571998" y="2167466"/>
            <a:ext cx="4361235" cy="2144963"/>
          </a:xfrm>
          <a:prstGeom prst="rect">
            <a:avLst/>
          </a:prstGeom>
        </p:spPr>
      </p:pic>
      <p:sp>
        <p:nvSpPr>
          <p:cNvPr id="11" name="Rechteck 10"/>
          <p:cNvSpPr/>
          <p:nvPr/>
        </p:nvSpPr>
        <p:spPr>
          <a:xfrm>
            <a:off x="4571997" y="5648505"/>
            <a:ext cx="4361236" cy="400110"/>
          </a:xfrm>
          <a:prstGeom prst="rect">
            <a:avLst/>
          </a:prstGeom>
        </p:spPr>
        <p:txBody>
          <a:bodyPr wrap="square">
            <a:spAutoFit/>
          </a:bodyPr>
          <a:lstStyle/>
          <a:p>
            <a:pPr algn="ctr"/>
            <a:r>
              <a:rPr lang="en-GB" sz="2000" dirty="0"/>
              <a:t>Newton's law of </a:t>
            </a:r>
            <a:r>
              <a:rPr lang="en-GB" sz="2000" dirty="0" smtClean="0"/>
              <a:t>gravitation</a:t>
            </a:r>
            <a:endParaRPr lang="en-GB" sz="2000" dirty="0"/>
          </a:p>
        </p:txBody>
      </p:sp>
      <mc:AlternateContent xmlns:mc="http://schemas.openxmlformats.org/markup-compatibility/2006" xmlns:a14="http://schemas.microsoft.com/office/drawing/2010/main">
        <mc:Choice Requires="a14">
          <p:sp>
            <p:nvSpPr>
              <p:cNvPr id="12" name="Textfeld 11"/>
              <p:cNvSpPr txBox="1"/>
              <p:nvPr/>
            </p:nvSpPr>
            <p:spPr>
              <a:xfrm>
                <a:off x="5168348" y="4178076"/>
                <a:ext cx="3346999" cy="150643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1</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2</m:t>
                          </m:r>
                        </m:sub>
                      </m:sSub>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1</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2</m:t>
                              </m:r>
                            </m:sub>
                          </m:sSub>
                        </m:num>
                        <m:den>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𝑟</m:t>
                              </m:r>
                            </m:e>
                            <m:sup>
                              <m:r>
                                <a:rPr lang="en-GB" sz="2400" b="0" i="1" smtClean="0">
                                  <a:latin typeface="Cambria Math" panose="02040503050406030204" pitchFamily="18" charset="0"/>
                                </a:rPr>
                                <m:t>2</m:t>
                              </m:r>
                            </m:sup>
                          </m:sSup>
                        </m:den>
                      </m:f>
                    </m:oMath>
                  </m:oMathPara>
                </a14:m>
                <a:endParaRPr lang="en-GB" sz="2400" b="0" i="1" dirty="0" smtClean="0">
                  <a:latin typeface="Cambria Math" panose="02040503050406030204" pitchFamily="18" charset="0"/>
                </a:endParaRPr>
              </a:p>
              <a:p>
                <a:pPr algn="ctr"/>
                <a:r>
                  <a:rPr lang="en-GB" sz="1000" i="1" dirty="0">
                    <a:latin typeface="Cambria Math" panose="02040503050406030204" pitchFamily="18" charset="0"/>
                  </a:rPr>
                  <a:t> </a:t>
                </a:r>
                <a:r>
                  <a:rPr lang="en-GB" sz="1000" i="1" dirty="0" smtClean="0">
                    <a:latin typeface="Cambria Math" panose="02040503050406030204" pitchFamily="18" charset="0"/>
                  </a:rPr>
                  <a:t> </a:t>
                </a:r>
                <a:endParaRPr lang="en-GB" sz="900" b="0" i="1" dirty="0" smtClean="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GB" sz="2400" i="1" dirty="0" smtClean="0">
                          <a:latin typeface="Cambria Math" panose="02040503050406030204" pitchFamily="18" charset="0"/>
                        </a:rPr>
                        <m:t>𝐸</m:t>
                      </m:r>
                      <m:r>
                        <a:rPr lang="en-GB" sz="2400" i="1" dirty="0" smtClean="0">
                          <a:latin typeface="Cambria Math" panose="02040503050406030204" pitchFamily="18" charset="0"/>
                        </a:rPr>
                        <m:t> = </m:t>
                      </m:r>
                      <m:r>
                        <a:rPr lang="en-GB" sz="2400" i="1">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1</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2</m:t>
                              </m:r>
                            </m:sub>
                          </m:sSub>
                        </m:num>
                        <m:den>
                          <m:r>
                            <a:rPr lang="en-GB" sz="2400" b="0" i="1" smtClean="0">
                              <a:latin typeface="Cambria Math" panose="02040503050406030204" pitchFamily="18" charset="0"/>
                            </a:rPr>
                            <m:t>𝑟</m:t>
                          </m:r>
                        </m:den>
                      </m:f>
                    </m:oMath>
                  </m:oMathPara>
                </a14:m>
                <a:endParaRPr lang="en-GB" dirty="0"/>
              </a:p>
            </p:txBody>
          </p:sp>
        </mc:Choice>
        <mc:Fallback xmlns="">
          <p:sp>
            <p:nvSpPr>
              <p:cNvPr id="12" name="Textfeld 11"/>
              <p:cNvSpPr txBox="1">
                <a:spLocks noRot="1" noChangeAspect="1" noMove="1" noResize="1" noEditPoints="1" noAdjustHandles="1" noChangeArrowheads="1" noChangeShapeType="1" noTextEdit="1"/>
              </p:cNvSpPr>
              <p:nvPr/>
            </p:nvSpPr>
            <p:spPr>
              <a:xfrm>
                <a:off x="5168348" y="4178076"/>
                <a:ext cx="3346999" cy="1506438"/>
              </a:xfrm>
              <a:prstGeom prst="rect">
                <a:avLst/>
              </a:prstGeom>
              <a:blipFill>
                <a:blip r:embed="rId6"/>
                <a:stretch>
                  <a:fillRect/>
                </a:stretch>
              </a:blipFill>
            </p:spPr>
            <p:txBody>
              <a:bodyPr/>
              <a:lstStyle/>
              <a:p>
                <a:r>
                  <a:rPr lang="en-GB">
                    <a:noFill/>
                  </a:rPr>
                  <a:t> </a:t>
                </a:r>
              </a:p>
            </p:txBody>
          </p:sp>
        </mc:Fallback>
      </mc:AlternateContent>
      <p:sp>
        <p:nvSpPr>
          <p:cNvPr id="13" name="Rechteck 12"/>
          <p:cNvSpPr/>
          <p:nvPr/>
        </p:nvSpPr>
        <p:spPr>
          <a:xfrm>
            <a:off x="-391591" y="5987215"/>
            <a:ext cx="4144549" cy="307777"/>
          </a:xfrm>
          <a:prstGeom prst="rect">
            <a:avLst/>
          </a:prstGeom>
        </p:spPr>
        <p:txBody>
          <a:bodyPr wrap="square">
            <a:spAutoFit/>
          </a:bodyPr>
          <a:lstStyle/>
          <a:p>
            <a:pPr lvl="0" algn="ctr"/>
            <a:r>
              <a:rPr lang="en-GB" sz="1400" dirty="0" smtClean="0"/>
              <a:t>Images source: wikipedia.org</a:t>
            </a:r>
            <a:endParaRPr lang="en-GB" sz="1400" dirty="0"/>
          </a:p>
        </p:txBody>
      </p:sp>
    </p:spTree>
    <p:extLst>
      <p:ext uri="{BB962C8B-B14F-4D97-AF65-F5344CB8AC3E}">
        <p14:creationId xmlns:p14="http://schemas.microsoft.com/office/powerpoint/2010/main" val="4272142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dirty="0" smtClean="0"/>
              <a:t>COMP6206 Advanced Computer Vision</a:t>
            </a:r>
            <a:endParaRPr lang="en-GB" dirty="0"/>
          </a:p>
        </p:txBody>
      </p:sp>
      <p:sp>
        <p:nvSpPr>
          <p:cNvPr id="6" name="Foliennummernplatzhalter 5"/>
          <p:cNvSpPr>
            <a:spLocks noGrp="1"/>
          </p:cNvSpPr>
          <p:nvPr>
            <p:ph type="sldNum" sz="quarter" idx="12"/>
          </p:nvPr>
        </p:nvSpPr>
        <p:spPr/>
        <p:txBody>
          <a:bodyPr/>
          <a:lstStyle/>
          <a:p>
            <a:fld id="{FB9D3F8E-99BC-4812-95D4-548B8E992B94}" type="slidenum">
              <a:rPr lang="en-GB" smtClean="0"/>
              <a:t>6</a:t>
            </a:fld>
            <a:endParaRPr lang="en-GB"/>
          </a:p>
        </p:txBody>
      </p:sp>
      <mc:AlternateContent xmlns:mc="http://schemas.openxmlformats.org/markup-compatibility/2006" xmlns:a14="http://schemas.microsoft.com/office/drawing/2010/main">
        <mc:Choice Requires="a14">
          <p:sp>
            <p:nvSpPr>
              <p:cNvPr id="15" name="Textfeld 14"/>
              <p:cNvSpPr txBox="1"/>
              <p:nvPr/>
            </p:nvSpPr>
            <p:spPr>
              <a:xfrm>
                <a:off x="324091" y="4531358"/>
                <a:ext cx="8414795" cy="1565172"/>
              </a:xfrm>
              <a:prstGeom prst="rect">
                <a:avLst/>
              </a:prstGeom>
              <a:noFill/>
            </p:spPr>
            <p:txBody>
              <a:bodyPr wrap="square" rtlCol="0">
                <a:spAutoFit/>
              </a:bodyPr>
              <a:lstStyle/>
              <a:p>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𝑖</m:t>
                        </m:r>
                      </m:sub>
                    </m:sSub>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𝑗</m:t>
                            </m:r>
                          </m:sub>
                        </m:sSub>
                      </m:e>
                    </m:d>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𝑖</m:t>
                            </m:r>
                          </m:sub>
                        </m:s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𝑗</m:t>
                            </m:r>
                          </m:sub>
                        </m:sSub>
                      </m:num>
                      <m:den>
                        <m:sSup>
                          <m:sSupPr>
                            <m:ctrlPr>
                              <a:rPr lang="en-GB" sz="2400" b="0" i="1" smtClean="0">
                                <a:latin typeface="Cambria Math" panose="02040503050406030204" pitchFamily="18" charset="0"/>
                              </a:rPr>
                            </m:ctrlPr>
                          </m:sSupPr>
                          <m:e>
                            <m:d>
                              <m:dPr>
                                <m:begChr m:val="|"/>
                                <m:endChr m:val="|"/>
                                <m:ctrlPr>
                                  <a:rPr lang="en-GB" sz="2400" b="0" i="1" smtClean="0">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𝑟</m:t>
                            </m:r>
                          </m:e>
                        </m:acc>
                      </m:e>
                      <m:sub>
                        <m:r>
                          <a:rPr lang="en-GB" sz="2400" b="0" i="1" smtClean="0">
                            <a:latin typeface="Cambria Math" panose="02040503050406030204" pitchFamily="18" charset="0"/>
                          </a:rPr>
                          <m:t>𝑖𝑗</m:t>
                        </m:r>
                      </m:sub>
                    </m:sSub>
                    <m:r>
                      <a:rPr lang="en-GB" sz="2400" b="0" i="1" smtClean="0">
                        <a:latin typeface="Cambria Math" panose="02040503050406030204" pitchFamily="18" charset="0"/>
                      </a:rPr>
                      <m:t>⇒ </m:t>
                    </m:r>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num>
                      <m:den>
                        <m:sSup>
                          <m:sSupPr>
                            <m:ctrlPr>
                              <a:rPr lang="en-GB" sz="2400" i="1">
                                <a:latin typeface="Cambria Math" panose="02040503050406030204" pitchFamily="18" charset="0"/>
                              </a:rPr>
                            </m:ctrlPr>
                          </m:sSup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i="1">
                                <a:latin typeface="Cambria Math" panose="02040503050406030204" pitchFamily="18" charset="0"/>
                              </a:rPr>
                              <m:t>3</m:t>
                            </m:r>
                          </m:sup>
                        </m:sSup>
                        <m:r>
                          <a:rPr lang="en-GB" sz="2400" i="1">
                            <a:latin typeface="Cambria Math" panose="02040503050406030204" pitchFamily="18" charset="0"/>
                          </a:rPr>
                          <m:t> </m:t>
                        </m:r>
                      </m:den>
                    </m:f>
                  </m:oMath>
                </a14:m>
                <a:r>
                  <a:rPr lang="en-GB" sz="2400" i="1" dirty="0" smtClean="0">
                    <a:latin typeface="Cambria Math" panose="02040503050406030204" pitchFamily="18" charset="0"/>
                  </a:rPr>
                  <a:t>	</a:t>
                </a:r>
                <a14:m>
                  <m:oMath xmlns:m="http://schemas.openxmlformats.org/officeDocument/2006/math">
                    <m:r>
                      <a:rPr lang="en-GB" sz="2400" b="1" i="1" smtClean="0">
                        <a:latin typeface="Cambria Math" panose="02040503050406030204" pitchFamily="18" charset="0"/>
                      </a:rPr>
                      <m:t>𝑭</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=0</m:t>
                        </m:r>
                      </m:sub>
                      <m:sup>
                        <m:r>
                          <a:rPr lang="en-GB" sz="2400" b="0" i="1" smtClean="0">
                            <a:latin typeface="Cambria Math" panose="02040503050406030204" pitchFamily="18" charset="0"/>
                          </a:rPr>
                          <m:t>𝑁</m:t>
                        </m:r>
                        <m:r>
                          <a:rPr lang="en-GB" sz="2400" b="0" i="1" smtClean="0">
                            <a:latin typeface="Cambria Math" panose="02040503050406030204" pitchFamily="18" charset="0"/>
                          </a:rPr>
                          <m:t>−1</m:t>
                        </m:r>
                      </m:sup>
                      <m:e>
                        <m:sSub>
                          <m:sSubPr>
                            <m:ctrlPr>
                              <a:rPr lang="en-GB" sz="2400" i="1">
                                <a:latin typeface="Cambria Math" panose="02040503050406030204" pitchFamily="18" charset="0"/>
                              </a:rPr>
                            </m:ctrlPr>
                          </m:sSubPr>
                          <m:e>
                            <m:r>
                              <a:rPr lang="en-GB" sz="2400" i="1">
                                <a:latin typeface="Cambria Math" panose="02040503050406030204" pitchFamily="18" charset="0"/>
                              </a:rPr>
                              <m:t>𝐹</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endParaRPr lang="en-GB" sz="2400" i="1" dirty="0" smtClean="0">
                  <a:latin typeface="Cambria Math" panose="02040503050406030204" pitchFamily="18" charset="0"/>
                </a:endParaRPr>
              </a:p>
              <a:p>
                <a:endParaRPr lang="en-GB" sz="1200" i="1" dirty="0">
                  <a:latin typeface="Cambria Math" panose="02040503050406030204" pitchFamily="18" charset="0"/>
                </a:endParaRPr>
              </a:p>
              <a:p>
                <a14:m>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𝐸</m:t>
                        </m:r>
                      </m:e>
                      <m:sub>
                        <m:r>
                          <a:rPr lang="en-GB" sz="2400" b="0" i="1" dirty="0" smtClean="0">
                            <a:latin typeface="Cambria Math" panose="02040503050406030204" pitchFamily="18" charset="0"/>
                          </a:rPr>
                          <m:t>𝑖</m:t>
                        </m:r>
                      </m:sub>
                    </m:sSub>
                    <m:d>
                      <m:dPr>
                        <m:ctrlPr>
                          <a:rPr lang="en-GB" sz="2400" b="0" i="1" dirty="0" smtClean="0">
                            <a:latin typeface="Cambria Math" panose="02040503050406030204" pitchFamily="18" charset="0"/>
                          </a:rPr>
                        </m:ctrlPr>
                      </m:dPr>
                      <m:e>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𝑟</m:t>
                            </m:r>
                          </m:e>
                          <m:sub>
                            <m:r>
                              <a:rPr lang="en-GB" sz="2400" b="0" i="1" dirty="0" smtClean="0">
                                <a:latin typeface="Cambria Math" panose="02040503050406030204" pitchFamily="18" charset="0"/>
                              </a:rPr>
                              <m:t>𝑗</m:t>
                            </m:r>
                          </m:sub>
                        </m:sSub>
                      </m:e>
                    </m:d>
                    <m:r>
                      <a:rPr lang="en-GB" sz="2400" b="0" i="1" dirty="0" smtClean="0">
                        <a:latin typeface="Cambria Math" panose="02040503050406030204" pitchFamily="18" charset="0"/>
                      </a:rPr>
                      <m:t>=−</m:t>
                    </m:r>
                    <m:r>
                      <a:rPr lang="en-GB" sz="2400" b="0" i="1" dirty="0" smtClean="0">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𝑖</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𝑗</m:t>
                            </m:r>
                          </m:sub>
                        </m:sSub>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r>
                      <a:rPr lang="en-GB" sz="2400" i="1" dirty="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oMath>
                </a14:m>
                <a:r>
                  <a:rPr lang="en-GB" sz="2400" dirty="0" smtClean="0"/>
                  <a:t> 			</a:t>
                </a:r>
                <a14:m>
                  <m:oMath xmlns:m="http://schemas.openxmlformats.org/officeDocument/2006/math">
                    <m:r>
                      <a:rPr lang="en-GB" sz="2400" b="1" i="1" smtClean="0">
                        <a:latin typeface="Cambria Math" panose="02040503050406030204" pitchFamily="18" charset="0"/>
                      </a:rPr>
                      <m:t>𝑬</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=0</m:t>
                        </m:r>
                      </m:sub>
                      <m:sup>
                        <m:r>
                          <a:rPr lang="en-GB" sz="2400" i="1">
                            <a:latin typeface="Cambria Math" panose="02040503050406030204" pitchFamily="18" charset="0"/>
                          </a:rPr>
                          <m:t>𝑁</m:t>
                        </m:r>
                        <m:r>
                          <a:rPr lang="en-GB" sz="2400" i="1">
                            <a:latin typeface="Cambria Math" panose="02040503050406030204" pitchFamily="18" charset="0"/>
                          </a:rPr>
                          <m:t>−1</m:t>
                        </m:r>
                      </m:sup>
                      <m:e>
                        <m:sSub>
                          <m:sSubPr>
                            <m:ctrlPr>
                              <a:rPr lang="en-GB" sz="2400" i="1">
                                <a:latin typeface="Cambria Math" panose="02040503050406030204" pitchFamily="18" charset="0"/>
                              </a:rPr>
                            </m:ctrlPr>
                          </m:sSubPr>
                          <m:e>
                            <m:r>
                              <a:rPr lang="en-GB" sz="2400" b="0" i="1" smtClean="0">
                                <a:latin typeface="Cambria Math" panose="02040503050406030204" pitchFamily="18" charset="0"/>
                              </a:rPr>
                              <m:t>𝐸</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r>
                  <a:rPr lang="en-GB" sz="2000" dirty="0" smtClean="0"/>
                  <a:t>	</a:t>
                </a:r>
                <a:endParaRPr lang="en-GB" sz="2000" dirty="0"/>
              </a:p>
            </p:txBody>
          </p:sp>
        </mc:Choice>
        <mc:Fallback xmlns="">
          <p:sp>
            <p:nvSpPr>
              <p:cNvPr id="15" name="Textfeld 14"/>
              <p:cNvSpPr txBox="1">
                <a:spLocks noRot="1" noChangeAspect="1" noMove="1" noResize="1" noEditPoints="1" noAdjustHandles="1" noChangeArrowheads="1" noChangeShapeType="1" noTextEdit="1"/>
              </p:cNvSpPr>
              <p:nvPr/>
            </p:nvSpPr>
            <p:spPr>
              <a:xfrm>
                <a:off x="324091" y="4531358"/>
                <a:ext cx="8414795" cy="1565172"/>
              </a:xfrm>
              <a:prstGeom prst="rect">
                <a:avLst/>
              </a:prstGeom>
              <a:blipFill>
                <a:blip r:embed="rId3"/>
                <a:stretch>
                  <a:fillRect/>
                </a:stretch>
              </a:blipFill>
            </p:spPr>
            <p:txBody>
              <a:bodyPr/>
              <a:lstStyle/>
              <a:p>
                <a:r>
                  <a:rPr lang="en-GB">
                    <a:noFill/>
                  </a:rPr>
                  <a:t> </a:t>
                </a:r>
              </a:p>
            </p:txBody>
          </p:sp>
        </mc:Fallback>
      </mc:AlternateContent>
      <p:grpSp>
        <p:nvGrpSpPr>
          <p:cNvPr id="7" name="Gruppieren 6"/>
          <p:cNvGrpSpPr>
            <a:grpSpLocks noChangeAspect="1"/>
          </p:cNvGrpSpPr>
          <p:nvPr/>
        </p:nvGrpSpPr>
        <p:grpSpPr>
          <a:xfrm>
            <a:off x="1328873" y="786624"/>
            <a:ext cx="6203039" cy="3614824"/>
            <a:chOff x="2004584" y="795130"/>
            <a:chExt cx="5134832" cy="2992326"/>
          </a:xfrm>
        </p:grpSpPr>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584" y="795130"/>
              <a:ext cx="5134832" cy="2992326"/>
            </a:xfrm>
            <a:prstGeom prst="rect">
              <a:avLst/>
            </a:prstGeom>
          </p:spPr>
        </p:pic>
        <mc:AlternateContent xmlns:mc="http://schemas.openxmlformats.org/markup-compatibility/2006" xmlns:a14="http://schemas.microsoft.com/office/drawing/2010/main">
          <mc:Choice Requires="a14">
            <p:sp>
              <p:nvSpPr>
                <p:cNvPr id="3" name="Textfeld 2"/>
                <p:cNvSpPr txBox="1"/>
                <p:nvPr/>
              </p:nvSpPr>
              <p:spPr>
                <a:xfrm>
                  <a:off x="4868954" y="2070216"/>
                  <a:ext cx="365760" cy="327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r>
                              <a:rPr lang="en-GB" b="1" i="0" dirty="0" smtClean="0">
                                <a:latin typeface="Cambria Math" panose="02040503050406030204" pitchFamily="18" charset="0"/>
                                <a:cs typeface="Times New Roman" panose="02020603050405020304" pitchFamily="18" charset="0"/>
                              </a:rPr>
                              <m:t>𝐫</m:t>
                            </m: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3" name="Textfeld 2"/>
                <p:cNvSpPr txBox="1">
                  <a:spLocks noRot="1" noChangeAspect="1" noMove="1" noResize="1" noEditPoints="1" noAdjustHandles="1" noChangeArrowheads="1" noChangeShapeType="1" noTextEdit="1"/>
                </p:cNvSpPr>
                <p:nvPr/>
              </p:nvSpPr>
              <p:spPr>
                <a:xfrm>
                  <a:off x="4868954" y="2070216"/>
                  <a:ext cx="365760" cy="327174"/>
                </a:xfrm>
                <a:prstGeom prst="rect">
                  <a:avLst/>
                </a:prstGeom>
                <a:blipFill>
                  <a:blip r:embed="rId5"/>
                  <a:stretch>
                    <a:fillRect b="-7692"/>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0" name="Textfeld 9"/>
              <p:cNvSpPr txBox="1"/>
              <p:nvPr/>
            </p:nvSpPr>
            <p:spPr>
              <a:xfrm>
                <a:off x="5277186" y="3312744"/>
                <a:ext cx="441850" cy="3952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10" name="Textfeld 9"/>
              <p:cNvSpPr txBox="1">
                <a:spLocks noRot="1" noChangeAspect="1" noMove="1" noResize="1" noEditPoints="1" noAdjustHandles="1" noChangeArrowheads="1" noChangeShapeType="1" noTextEdit="1"/>
              </p:cNvSpPr>
              <p:nvPr/>
            </p:nvSpPr>
            <p:spPr>
              <a:xfrm>
                <a:off x="5277186" y="3312744"/>
                <a:ext cx="441850" cy="395236"/>
              </a:xfrm>
              <a:prstGeom prst="rect">
                <a:avLst/>
              </a:prstGeom>
              <a:blipFill>
                <a:blip r:embed="rId6"/>
                <a:stretch>
                  <a:fillRect b="-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4095563" y="1416426"/>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1" name="Textfeld 10"/>
              <p:cNvSpPr txBox="1">
                <a:spLocks noRot="1" noChangeAspect="1" noMove="1" noResize="1" noEditPoints="1" noAdjustHandles="1" noChangeArrowheads="1" noChangeShapeType="1" noTextEdit="1"/>
              </p:cNvSpPr>
              <p:nvPr/>
            </p:nvSpPr>
            <p:spPr>
              <a:xfrm>
                <a:off x="4095563" y="1416426"/>
                <a:ext cx="441850" cy="361574"/>
              </a:xfrm>
              <a:prstGeom prst="rect">
                <a:avLst/>
              </a:prstGeom>
              <a:blipFill>
                <a:blip r:embed="rId7"/>
                <a:stretch>
                  <a:fillRect b="-5000"/>
                </a:stretch>
              </a:blipFill>
            </p:spPr>
            <p:txBody>
              <a:bodyPr/>
              <a:lstStyle/>
              <a:p>
                <a:r>
                  <a:rPr lang="en-GB">
                    <a:noFill/>
                  </a:rPr>
                  <a:t> </a:t>
                </a:r>
              </a:p>
            </p:txBody>
          </p:sp>
        </mc:Fallback>
      </mc:AlternateContent>
      <p:sp>
        <p:nvSpPr>
          <p:cNvPr id="12" name="Rechteck 11"/>
          <p:cNvSpPr/>
          <p:nvPr/>
        </p:nvSpPr>
        <p:spPr>
          <a:xfrm>
            <a:off x="3949579" y="4223581"/>
            <a:ext cx="4144549" cy="307777"/>
          </a:xfrm>
          <a:prstGeom prst="rect">
            <a:avLst/>
          </a:prstGeom>
        </p:spPr>
        <p:txBody>
          <a:bodyPr wrap="square">
            <a:spAutoFit/>
          </a:bodyPr>
          <a:lstStyle/>
          <a:p>
            <a:pPr lvl="0"/>
            <a:r>
              <a:rPr lang="en-GB" sz="1400" dirty="0" smtClean="0"/>
              <a:t>Image source</a:t>
            </a:r>
            <a:r>
              <a:rPr lang="en-GB" sz="1400" dirty="0"/>
              <a:t>: [1]</a:t>
            </a:r>
          </a:p>
        </p:txBody>
      </p:sp>
      <mc:AlternateContent xmlns:mc="http://schemas.openxmlformats.org/markup-compatibility/2006" xmlns:a14="http://schemas.microsoft.com/office/drawing/2010/main">
        <mc:Choice Requires="a14">
          <p:sp>
            <p:nvSpPr>
              <p:cNvPr id="13" name="Textfeld 12"/>
              <p:cNvSpPr txBox="1"/>
              <p:nvPr/>
            </p:nvSpPr>
            <p:spPr>
              <a:xfrm>
                <a:off x="3022460" y="2963373"/>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3" name="Textfeld 12"/>
              <p:cNvSpPr txBox="1">
                <a:spLocks noRot="1" noChangeAspect="1" noMove="1" noResize="1" noEditPoints="1" noAdjustHandles="1" noChangeArrowheads="1" noChangeShapeType="1" noTextEdit="1"/>
              </p:cNvSpPr>
              <p:nvPr/>
            </p:nvSpPr>
            <p:spPr>
              <a:xfrm>
                <a:off x="3022460" y="2963373"/>
                <a:ext cx="441850" cy="361574"/>
              </a:xfrm>
              <a:prstGeom prst="rect">
                <a:avLst/>
              </a:prstGeom>
              <a:blipFill>
                <a:blip r:embed="rId8"/>
                <a:stretch>
                  <a:fillRect b="-6780"/>
                </a:stretch>
              </a:blipFill>
            </p:spPr>
            <p:txBody>
              <a:bodyPr/>
              <a:lstStyle/>
              <a:p>
                <a:r>
                  <a:rPr lang="en-GB">
                    <a:noFill/>
                  </a:rPr>
                  <a:t> </a:t>
                </a:r>
              </a:p>
            </p:txBody>
          </p:sp>
        </mc:Fallback>
      </mc:AlternateContent>
    </p:spTree>
    <p:extLst>
      <p:ext uri="{BB962C8B-B14F-4D97-AF65-F5344CB8AC3E}">
        <p14:creationId xmlns:p14="http://schemas.microsoft.com/office/powerpoint/2010/main" val="26068528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dirty="0" smtClean="0"/>
              <a:t>COMP6206 Advanced Computer Vision</a:t>
            </a:r>
            <a:endParaRPr lang="en-GB" dirty="0"/>
          </a:p>
        </p:txBody>
      </p:sp>
      <p:sp>
        <p:nvSpPr>
          <p:cNvPr id="6" name="Foliennummernplatzhalter 5"/>
          <p:cNvSpPr>
            <a:spLocks noGrp="1"/>
          </p:cNvSpPr>
          <p:nvPr>
            <p:ph type="sldNum" sz="quarter" idx="12"/>
          </p:nvPr>
        </p:nvSpPr>
        <p:spPr/>
        <p:txBody>
          <a:bodyPr/>
          <a:lstStyle/>
          <a:p>
            <a:fld id="{FB9D3F8E-99BC-4812-95D4-548B8E992B94}" type="slidenum">
              <a:rPr lang="en-GB" smtClean="0"/>
              <a:t>7</a:t>
            </a:fld>
            <a:endParaRPr lang="en-GB"/>
          </a:p>
        </p:txBody>
      </p:sp>
      <mc:AlternateContent xmlns:mc="http://schemas.openxmlformats.org/markup-compatibility/2006" xmlns:a14="http://schemas.microsoft.com/office/drawing/2010/main">
        <mc:Choice Requires="a14">
          <p:sp>
            <p:nvSpPr>
              <p:cNvPr id="15" name="Textfeld 14"/>
              <p:cNvSpPr txBox="1"/>
              <p:nvPr/>
            </p:nvSpPr>
            <p:spPr>
              <a:xfrm>
                <a:off x="324091" y="4531358"/>
                <a:ext cx="8414795" cy="1565172"/>
              </a:xfrm>
              <a:prstGeom prst="rect">
                <a:avLst/>
              </a:prstGeom>
              <a:noFill/>
            </p:spPr>
            <p:txBody>
              <a:bodyPr wrap="square" rtlCol="0">
                <a:spAutoFit/>
              </a:bodyPr>
              <a:lstStyle/>
              <a:p>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𝑖</m:t>
                        </m:r>
                      </m:sub>
                    </m:sSub>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𝑗</m:t>
                            </m:r>
                          </m:sub>
                        </m:sSub>
                      </m:e>
                    </m:d>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𝑖</m:t>
                            </m:r>
                          </m:sub>
                        </m:s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𝑗</m:t>
                            </m:r>
                          </m:sub>
                        </m:sSub>
                      </m:num>
                      <m:den>
                        <m:sSup>
                          <m:sSupPr>
                            <m:ctrlPr>
                              <a:rPr lang="en-GB" sz="2400" b="0" i="1" smtClean="0">
                                <a:latin typeface="Cambria Math" panose="02040503050406030204" pitchFamily="18" charset="0"/>
                              </a:rPr>
                            </m:ctrlPr>
                          </m:sSupPr>
                          <m:e>
                            <m:d>
                              <m:dPr>
                                <m:begChr m:val="|"/>
                                <m:endChr m:val="|"/>
                                <m:ctrlPr>
                                  <a:rPr lang="en-GB" sz="2400" b="0" i="1" smtClean="0">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𝑟</m:t>
                            </m:r>
                          </m:e>
                        </m:acc>
                      </m:e>
                      <m:sub>
                        <m:r>
                          <a:rPr lang="en-GB" sz="2400" b="0" i="1" smtClean="0">
                            <a:latin typeface="Cambria Math" panose="02040503050406030204" pitchFamily="18" charset="0"/>
                          </a:rPr>
                          <m:t>𝑖𝑗</m:t>
                        </m:r>
                      </m:sub>
                    </m:sSub>
                    <m:r>
                      <a:rPr lang="en-GB" sz="2400" b="0" i="1" smtClean="0">
                        <a:latin typeface="Cambria Math" panose="02040503050406030204" pitchFamily="18" charset="0"/>
                      </a:rPr>
                      <m:t>⇒ </m:t>
                    </m:r>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num>
                      <m:den>
                        <m:sSup>
                          <m:sSupPr>
                            <m:ctrlPr>
                              <a:rPr lang="en-GB" sz="2400" i="1">
                                <a:latin typeface="Cambria Math" panose="02040503050406030204" pitchFamily="18" charset="0"/>
                              </a:rPr>
                            </m:ctrlPr>
                          </m:sSup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i="1">
                                <a:latin typeface="Cambria Math" panose="02040503050406030204" pitchFamily="18" charset="0"/>
                              </a:rPr>
                              <m:t>3</m:t>
                            </m:r>
                          </m:sup>
                        </m:sSup>
                        <m:r>
                          <a:rPr lang="en-GB" sz="2400" i="1">
                            <a:latin typeface="Cambria Math" panose="02040503050406030204" pitchFamily="18" charset="0"/>
                          </a:rPr>
                          <m:t> </m:t>
                        </m:r>
                      </m:den>
                    </m:f>
                  </m:oMath>
                </a14:m>
                <a:r>
                  <a:rPr lang="en-GB" sz="2400" i="1" dirty="0" smtClean="0">
                    <a:latin typeface="Cambria Math" panose="02040503050406030204" pitchFamily="18" charset="0"/>
                  </a:rPr>
                  <a:t>	</a:t>
                </a:r>
                <a14:m>
                  <m:oMath xmlns:m="http://schemas.openxmlformats.org/officeDocument/2006/math">
                    <m:r>
                      <a:rPr lang="en-GB" sz="2400" b="1" i="1" smtClean="0">
                        <a:latin typeface="Cambria Math" panose="02040503050406030204" pitchFamily="18" charset="0"/>
                      </a:rPr>
                      <m:t>𝑭</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=0</m:t>
                        </m:r>
                      </m:sub>
                      <m:sup>
                        <m:r>
                          <a:rPr lang="en-GB" sz="2400" b="0" i="1" smtClean="0">
                            <a:latin typeface="Cambria Math" panose="02040503050406030204" pitchFamily="18" charset="0"/>
                          </a:rPr>
                          <m:t>𝑁</m:t>
                        </m:r>
                        <m:r>
                          <a:rPr lang="en-GB" sz="2400" b="0" i="1" smtClean="0">
                            <a:latin typeface="Cambria Math" panose="02040503050406030204" pitchFamily="18" charset="0"/>
                          </a:rPr>
                          <m:t>−1</m:t>
                        </m:r>
                      </m:sup>
                      <m:e>
                        <m:sSub>
                          <m:sSubPr>
                            <m:ctrlPr>
                              <a:rPr lang="en-GB" sz="2400" i="1">
                                <a:latin typeface="Cambria Math" panose="02040503050406030204" pitchFamily="18" charset="0"/>
                              </a:rPr>
                            </m:ctrlPr>
                          </m:sSubPr>
                          <m:e>
                            <m:r>
                              <a:rPr lang="en-GB" sz="2400" i="1">
                                <a:latin typeface="Cambria Math" panose="02040503050406030204" pitchFamily="18" charset="0"/>
                              </a:rPr>
                              <m:t>𝐹</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endParaRPr lang="en-GB" sz="2400" i="1" dirty="0" smtClean="0">
                  <a:latin typeface="Cambria Math" panose="02040503050406030204" pitchFamily="18" charset="0"/>
                </a:endParaRPr>
              </a:p>
              <a:p>
                <a:endParaRPr lang="en-GB" sz="1200" i="1" dirty="0">
                  <a:latin typeface="Cambria Math" panose="02040503050406030204" pitchFamily="18" charset="0"/>
                </a:endParaRPr>
              </a:p>
              <a:p>
                <a14:m>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𝐸</m:t>
                        </m:r>
                      </m:e>
                      <m:sub>
                        <m:r>
                          <a:rPr lang="en-GB" sz="2400" b="0" i="1" dirty="0" smtClean="0">
                            <a:latin typeface="Cambria Math" panose="02040503050406030204" pitchFamily="18" charset="0"/>
                          </a:rPr>
                          <m:t>𝑖</m:t>
                        </m:r>
                      </m:sub>
                    </m:sSub>
                    <m:d>
                      <m:dPr>
                        <m:ctrlPr>
                          <a:rPr lang="en-GB" sz="2400" b="0" i="1" dirty="0" smtClean="0">
                            <a:latin typeface="Cambria Math" panose="02040503050406030204" pitchFamily="18" charset="0"/>
                          </a:rPr>
                        </m:ctrlPr>
                      </m:dPr>
                      <m:e>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𝑟</m:t>
                            </m:r>
                          </m:e>
                          <m:sub>
                            <m:r>
                              <a:rPr lang="en-GB" sz="2400" b="0" i="1" dirty="0" smtClean="0">
                                <a:latin typeface="Cambria Math" panose="02040503050406030204" pitchFamily="18" charset="0"/>
                              </a:rPr>
                              <m:t>𝑗</m:t>
                            </m:r>
                          </m:sub>
                        </m:sSub>
                      </m:e>
                    </m:d>
                    <m:r>
                      <a:rPr lang="en-GB" sz="2400" b="0" i="1" dirty="0" smtClean="0">
                        <a:latin typeface="Cambria Math" panose="02040503050406030204" pitchFamily="18" charset="0"/>
                      </a:rPr>
                      <m:t>=−</m:t>
                    </m:r>
                    <m:r>
                      <a:rPr lang="en-GB" sz="2400" b="0" i="1" dirty="0" smtClean="0">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𝑖</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𝑗</m:t>
                            </m:r>
                          </m:sub>
                        </m:sSub>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r>
                      <a:rPr lang="en-GB" sz="2400" i="1" dirty="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oMath>
                </a14:m>
                <a:r>
                  <a:rPr lang="en-GB" sz="2400" dirty="0" smtClean="0"/>
                  <a:t> 			</a:t>
                </a:r>
                <a14:m>
                  <m:oMath xmlns:m="http://schemas.openxmlformats.org/officeDocument/2006/math">
                    <m:r>
                      <a:rPr lang="en-GB" sz="2400" b="1" i="1" smtClean="0">
                        <a:latin typeface="Cambria Math" panose="02040503050406030204" pitchFamily="18" charset="0"/>
                      </a:rPr>
                      <m:t>𝑬</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=0</m:t>
                        </m:r>
                      </m:sub>
                      <m:sup>
                        <m:r>
                          <a:rPr lang="en-GB" sz="2400" i="1">
                            <a:latin typeface="Cambria Math" panose="02040503050406030204" pitchFamily="18" charset="0"/>
                          </a:rPr>
                          <m:t>𝑁</m:t>
                        </m:r>
                        <m:r>
                          <a:rPr lang="en-GB" sz="2400" i="1">
                            <a:latin typeface="Cambria Math" panose="02040503050406030204" pitchFamily="18" charset="0"/>
                          </a:rPr>
                          <m:t>−1</m:t>
                        </m:r>
                      </m:sup>
                      <m:e>
                        <m:sSub>
                          <m:sSubPr>
                            <m:ctrlPr>
                              <a:rPr lang="en-GB" sz="2400" i="1">
                                <a:latin typeface="Cambria Math" panose="02040503050406030204" pitchFamily="18" charset="0"/>
                              </a:rPr>
                            </m:ctrlPr>
                          </m:sSubPr>
                          <m:e>
                            <m:r>
                              <a:rPr lang="en-GB" sz="2400" b="0" i="1" smtClean="0">
                                <a:latin typeface="Cambria Math" panose="02040503050406030204" pitchFamily="18" charset="0"/>
                              </a:rPr>
                              <m:t>𝐸</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r>
                  <a:rPr lang="en-GB" sz="2000" dirty="0" smtClean="0"/>
                  <a:t>	</a:t>
                </a:r>
                <a:endParaRPr lang="en-GB" sz="2000" dirty="0"/>
              </a:p>
            </p:txBody>
          </p:sp>
        </mc:Choice>
        <mc:Fallback xmlns="">
          <p:sp>
            <p:nvSpPr>
              <p:cNvPr id="15" name="Textfeld 14"/>
              <p:cNvSpPr txBox="1">
                <a:spLocks noRot="1" noChangeAspect="1" noMove="1" noResize="1" noEditPoints="1" noAdjustHandles="1" noChangeArrowheads="1" noChangeShapeType="1" noTextEdit="1"/>
              </p:cNvSpPr>
              <p:nvPr/>
            </p:nvSpPr>
            <p:spPr>
              <a:xfrm>
                <a:off x="324091" y="4531358"/>
                <a:ext cx="8414795" cy="1565172"/>
              </a:xfrm>
              <a:prstGeom prst="rect">
                <a:avLst/>
              </a:prstGeom>
              <a:blipFill>
                <a:blip r:embed="rId3"/>
                <a:stretch>
                  <a:fillRect/>
                </a:stretch>
              </a:blipFill>
            </p:spPr>
            <p:txBody>
              <a:bodyPr/>
              <a:lstStyle/>
              <a:p>
                <a:r>
                  <a:rPr lang="en-GB">
                    <a:noFill/>
                  </a:rPr>
                  <a:t> </a:t>
                </a:r>
              </a:p>
            </p:txBody>
          </p:sp>
        </mc:Fallback>
      </mc:AlternateContent>
      <p:grpSp>
        <p:nvGrpSpPr>
          <p:cNvPr id="7" name="Gruppieren 6"/>
          <p:cNvGrpSpPr>
            <a:grpSpLocks noChangeAspect="1"/>
          </p:cNvGrpSpPr>
          <p:nvPr/>
        </p:nvGrpSpPr>
        <p:grpSpPr>
          <a:xfrm>
            <a:off x="1328873" y="786624"/>
            <a:ext cx="6203039" cy="3614824"/>
            <a:chOff x="2004584" y="795130"/>
            <a:chExt cx="5134832" cy="2992326"/>
          </a:xfrm>
        </p:grpSpPr>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584" y="795130"/>
              <a:ext cx="5134832" cy="2992326"/>
            </a:xfrm>
            <a:prstGeom prst="rect">
              <a:avLst/>
            </a:prstGeom>
          </p:spPr>
        </p:pic>
        <mc:AlternateContent xmlns:mc="http://schemas.openxmlformats.org/markup-compatibility/2006" xmlns:a14="http://schemas.microsoft.com/office/drawing/2010/main">
          <mc:Choice Requires="a14">
            <p:sp>
              <p:nvSpPr>
                <p:cNvPr id="3" name="Textfeld 2"/>
                <p:cNvSpPr txBox="1"/>
                <p:nvPr/>
              </p:nvSpPr>
              <p:spPr>
                <a:xfrm>
                  <a:off x="4868954" y="2070216"/>
                  <a:ext cx="365760" cy="327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r>
                              <a:rPr lang="en-GB" b="1" i="0" dirty="0" smtClean="0">
                                <a:latin typeface="Cambria Math" panose="02040503050406030204" pitchFamily="18" charset="0"/>
                                <a:cs typeface="Times New Roman" panose="02020603050405020304" pitchFamily="18" charset="0"/>
                              </a:rPr>
                              <m:t>𝐫</m:t>
                            </m: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3" name="Textfeld 2"/>
                <p:cNvSpPr txBox="1">
                  <a:spLocks noRot="1" noChangeAspect="1" noMove="1" noResize="1" noEditPoints="1" noAdjustHandles="1" noChangeArrowheads="1" noChangeShapeType="1" noTextEdit="1"/>
                </p:cNvSpPr>
                <p:nvPr/>
              </p:nvSpPr>
              <p:spPr>
                <a:xfrm>
                  <a:off x="4868954" y="2070216"/>
                  <a:ext cx="365760" cy="327174"/>
                </a:xfrm>
                <a:prstGeom prst="rect">
                  <a:avLst/>
                </a:prstGeom>
                <a:blipFill>
                  <a:blip r:embed="rId5"/>
                  <a:stretch>
                    <a:fillRect b="-7692"/>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0" name="Textfeld 9"/>
              <p:cNvSpPr txBox="1"/>
              <p:nvPr/>
            </p:nvSpPr>
            <p:spPr>
              <a:xfrm>
                <a:off x="5277186" y="3312744"/>
                <a:ext cx="441850" cy="3952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10" name="Textfeld 9"/>
              <p:cNvSpPr txBox="1">
                <a:spLocks noRot="1" noChangeAspect="1" noMove="1" noResize="1" noEditPoints="1" noAdjustHandles="1" noChangeArrowheads="1" noChangeShapeType="1" noTextEdit="1"/>
              </p:cNvSpPr>
              <p:nvPr/>
            </p:nvSpPr>
            <p:spPr>
              <a:xfrm>
                <a:off x="5277186" y="3312744"/>
                <a:ext cx="441850" cy="395236"/>
              </a:xfrm>
              <a:prstGeom prst="rect">
                <a:avLst/>
              </a:prstGeom>
              <a:blipFill>
                <a:blip r:embed="rId6"/>
                <a:stretch>
                  <a:fillRect b="-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4095563" y="1416426"/>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1" name="Textfeld 10"/>
              <p:cNvSpPr txBox="1">
                <a:spLocks noRot="1" noChangeAspect="1" noMove="1" noResize="1" noEditPoints="1" noAdjustHandles="1" noChangeArrowheads="1" noChangeShapeType="1" noTextEdit="1"/>
              </p:cNvSpPr>
              <p:nvPr/>
            </p:nvSpPr>
            <p:spPr>
              <a:xfrm>
                <a:off x="4095563" y="1416426"/>
                <a:ext cx="441850" cy="361574"/>
              </a:xfrm>
              <a:prstGeom prst="rect">
                <a:avLst/>
              </a:prstGeom>
              <a:blipFill>
                <a:blip r:embed="rId7"/>
                <a:stretch>
                  <a:fillRect b="-5000"/>
                </a:stretch>
              </a:blipFill>
            </p:spPr>
            <p:txBody>
              <a:bodyPr/>
              <a:lstStyle/>
              <a:p>
                <a:r>
                  <a:rPr lang="en-GB">
                    <a:noFill/>
                  </a:rPr>
                  <a:t> </a:t>
                </a:r>
              </a:p>
            </p:txBody>
          </p:sp>
        </mc:Fallback>
      </mc:AlternateContent>
      <p:sp>
        <p:nvSpPr>
          <p:cNvPr id="12" name="Rechteck 11"/>
          <p:cNvSpPr/>
          <p:nvPr/>
        </p:nvSpPr>
        <p:spPr>
          <a:xfrm>
            <a:off x="3949579" y="4223581"/>
            <a:ext cx="4144549" cy="307777"/>
          </a:xfrm>
          <a:prstGeom prst="rect">
            <a:avLst/>
          </a:prstGeom>
        </p:spPr>
        <p:txBody>
          <a:bodyPr wrap="square">
            <a:spAutoFit/>
          </a:bodyPr>
          <a:lstStyle/>
          <a:p>
            <a:pPr lvl="0"/>
            <a:r>
              <a:rPr lang="en-GB" sz="1400" dirty="0" smtClean="0"/>
              <a:t>Image source</a:t>
            </a:r>
            <a:r>
              <a:rPr lang="en-GB" sz="1400" dirty="0"/>
              <a:t>: [1]</a:t>
            </a:r>
          </a:p>
        </p:txBody>
      </p:sp>
      <p:sp>
        <p:nvSpPr>
          <p:cNvPr id="8" name="Rechteck 7"/>
          <p:cNvSpPr/>
          <p:nvPr/>
        </p:nvSpPr>
        <p:spPr>
          <a:xfrm>
            <a:off x="1505413" y="4401448"/>
            <a:ext cx="1904252" cy="8619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6" name="Textfeld 15"/>
              <p:cNvSpPr txBox="1"/>
              <p:nvPr/>
            </p:nvSpPr>
            <p:spPr>
              <a:xfrm>
                <a:off x="3022460" y="2963373"/>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6" name="Textfeld 15"/>
              <p:cNvSpPr txBox="1">
                <a:spLocks noRot="1" noChangeAspect="1" noMove="1" noResize="1" noEditPoints="1" noAdjustHandles="1" noChangeArrowheads="1" noChangeShapeType="1" noTextEdit="1"/>
              </p:cNvSpPr>
              <p:nvPr/>
            </p:nvSpPr>
            <p:spPr>
              <a:xfrm>
                <a:off x="3022460" y="2963373"/>
                <a:ext cx="441850" cy="361574"/>
              </a:xfrm>
              <a:prstGeom prst="rect">
                <a:avLst/>
              </a:prstGeom>
              <a:blipFill>
                <a:blip r:embed="rId8"/>
                <a:stretch>
                  <a:fillRect b="-6780"/>
                </a:stretch>
              </a:blipFill>
            </p:spPr>
            <p:txBody>
              <a:bodyPr/>
              <a:lstStyle/>
              <a:p>
                <a:r>
                  <a:rPr lang="en-GB">
                    <a:noFill/>
                  </a:rPr>
                  <a:t> </a:t>
                </a:r>
              </a:p>
            </p:txBody>
          </p:sp>
        </mc:Fallback>
      </mc:AlternateContent>
    </p:spTree>
    <p:extLst>
      <p:ext uri="{BB962C8B-B14F-4D97-AF65-F5344CB8AC3E}">
        <p14:creationId xmlns:p14="http://schemas.microsoft.com/office/powerpoint/2010/main" val="2636580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dirty="0" smtClean="0"/>
              <a:t>COMP6206 Advanced Computer Vision</a:t>
            </a:r>
            <a:endParaRPr lang="en-GB" dirty="0"/>
          </a:p>
        </p:txBody>
      </p:sp>
      <p:sp>
        <p:nvSpPr>
          <p:cNvPr id="6" name="Foliennummernplatzhalter 5"/>
          <p:cNvSpPr>
            <a:spLocks noGrp="1"/>
          </p:cNvSpPr>
          <p:nvPr>
            <p:ph type="sldNum" sz="quarter" idx="12"/>
          </p:nvPr>
        </p:nvSpPr>
        <p:spPr/>
        <p:txBody>
          <a:bodyPr/>
          <a:lstStyle/>
          <a:p>
            <a:fld id="{FB9D3F8E-99BC-4812-95D4-548B8E992B94}" type="slidenum">
              <a:rPr lang="en-GB" smtClean="0"/>
              <a:t>8</a:t>
            </a:fld>
            <a:endParaRPr lang="en-GB"/>
          </a:p>
        </p:txBody>
      </p:sp>
      <mc:AlternateContent xmlns:mc="http://schemas.openxmlformats.org/markup-compatibility/2006" xmlns:a14="http://schemas.microsoft.com/office/drawing/2010/main">
        <mc:Choice Requires="a14">
          <p:sp>
            <p:nvSpPr>
              <p:cNvPr id="15" name="Textfeld 14"/>
              <p:cNvSpPr txBox="1"/>
              <p:nvPr/>
            </p:nvSpPr>
            <p:spPr>
              <a:xfrm>
                <a:off x="324091" y="4531358"/>
                <a:ext cx="8414795" cy="1565172"/>
              </a:xfrm>
              <a:prstGeom prst="rect">
                <a:avLst/>
              </a:prstGeom>
              <a:noFill/>
            </p:spPr>
            <p:txBody>
              <a:bodyPr wrap="square" rtlCol="0">
                <a:spAutoFit/>
              </a:bodyPr>
              <a:lstStyle/>
              <a:p>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𝑖</m:t>
                        </m:r>
                      </m:sub>
                    </m:sSub>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𝑗</m:t>
                            </m:r>
                          </m:sub>
                        </m:sSub>
                      </m:e>
                    </m:d>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𝑖</m:t>
                            </m:r>
                          </m:sub>
                        </m:s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𝑗</m:t>
                            </m:r>
                          </m:sub>
                        </m:sSub>
                      </m:num>
                      <m:den>
                        <m:sSup>
                          <m:sSupPr>
                            <m:ctrlPr>
                              <a:rPr lang="en-GB" sz="2400" b="0" i="1" smtClean="0">
                                <a:latin typeface="Cambria Math" panose="02040503050406030204" pitchFamily="18" charset="0"/>
                              </a:rPr>
                            </m:ctrlPr>
                          </m:sSupPr>
                          <m:e>
                            <m:d>
                              <m:dPr>
                                <m:begChr m:val="|"/>
                                <m:endChr m:val="|"/>
                                <m:ctrlPr>
                                  <a:rPr lang="en-GB" sz="2400" b="0" i="1" smtClean="0">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𝑟</m:t>
                            </m:r>
                          </m:e>
                        </m:acc>
                      </m:e>
                      <m:sub>
                        <m:r>
                          <a:rPr lang="en-GB" sz="2400" b="0" i="1" smtClean="0">
                            <a:latin typeface="Cambria Math" panose="02040503050406030204" pitchFamily="18" charset="0"/>
                          </a:rPr>
                          <m:t>𝑖𝑗</m:t>
                        </m:r>
                      </m:sub>
                    </m:sSub>
                    <m:r>
                      <a:rPr lang="en-GB" sz="2400" b="0" i="1" smtClean="0">
                        <a:latin typeface="Cambria Math" panose="02040503050406030204" pitchFamily="18" charset="0"/>
                      </a:rPr>
                      <m:t>⇒ </m:t>
                    </m:r>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num>
                      <m:den>
                        <m:sSup>
                          <m:sSupPr>
                            <m:ctrlPr>
                              <a:rPr lang="en-GB" sz="2400" i="1">
                                <a:latin typeface="Cambria Math" panose="02040503050406030204" pitchFamily="18" charset="0"/>
                              </a:rPr>
                            </m:ctrlPr>
                          </m:sSup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i="1">
                                <a:latin typeface="Cambria Math" panose="02040503050406030204" pitchFamily="18" charset="0"/>
                              </a:rPr>
                              <m:t>3</m:t>
                            </m:r>
                          </m:sup>
                        </m:sSup>
                        <m:r>
                          <a:rPr lang="en-GB" sz="2400" i="1">
                            <a:latin typeface="Cambria Math" panose="02040503050406030204" pitchFamily="18" charset="0"/>
                          </a:rPr>
                          <m:t> </m:t>
                        </m:r>
                      </m:den>
                    </m:f>
                  </m:oMath>
                </a14:m>
                <a:r>
                  <a:rPr lang="en-GB" sz="2400" i="1" dirty="0" smtClean="0">
                    <a:latin typeface="Cambria Math" panose="02040503050406030204" pitchFamily="18" charset="0"/>
                  </a:rPr>
                  <a:t>	</a:t>
                </a:r>
                <a14:m>
                  <m:oMath xmlns:m="http://schemas.openxmlformats.org/officeDocument/2006/math">
                    <m:r>
                      <a:rPr lang="en-GB" sz="2400" b="1" i="1" smtClean="0">
                        <a:latin typeface="Cambria Math" panose="02040503050406030204" pitchFamily="18" charset="0"/>
                      </a:rPr>
                      <m:t>𝑭</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=0</m:t>
                        </m:r>
                      </m:sub>
                      <m:sup>
                        <m:r>
                          <a:rPr lang="en-GB" sz="2400" b="0" i="1" smtClean="0">
                            <a:latin typeface="Cambria Math" panose="02040503050406030204" pitchFamily="18" charset="0"/>
                          </a:rPr>
                          <m:t>𝑁</m:t>
                        </m:r>
                        <m:r>
                          <a:rPr lang="en-GB" sz="2400" b="0" i="1" smtClean="0">
                            <a:latin typeface="Cambria Math" panose="02040503050406030204" pitchFamily="18" charset="0"/>
                          </a:rPr>
                          <m:t>−1</m:t>
                        </m:r>
                      </m:sup>
                      <m:e>
                        <m:sSub>
                          <m:sSubPr>
                            <m:ctrlPr>
                              <a:rPr lang="en-GB" sz="2400" i="1">
                                <a:latin typeface="Cambria Math" panose="02040503050406030204" pitchFamily="18" charset="0"/>
                              </a:rPr>
                            </m:ctrlPr>
                          </m:sSubPr>
                          <m:e>
                            <m:r>
                              <a:rPr lang="en-GB" sz="2400" i="1">
                                <a:latin typeface="Cambria Math" panose="02040503050406030204" pitchFamily="18" charset="0"/>
                              </a:rPr>
                              <m:t>𝐹</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endParaRPr lang="en-GB" sz="2400" i="1" dirty="0" smtClean="0">
                  <a:latin typeface="Cambria Math" panose="02040503050406030204" pitchFamily="18" charset="0"/>
                </a:endParaRPr>
              </a:p>
              <a:p>
                <a:endParaRPr lang="en-GB" sz="1200" i="1" dirty="0">
                  <a:latin typeface="Cambria Math" panose="02040503050406030204" pitchFamily="18" charset="0"/>
                </a:endParaRPr>
              </a:p>
              <a:p>
                <a14:m>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𝐸</m:t>
                        </m:r>
                      </m:e>
                      <m:sub>
                        <m:r>
                          <a:rPr lang="en-GB" sz="2400" b="0" i="1" dirty="0" smtClean="0">
                            <a:latin typeface="Cambria Math" panose="02040503050406030204" pitchFamily="18" charset="0"/>
                          </a:rPr>
                          <m:t>𝑖</m:t>
                        </m:r>
                      </m:sub>
                    </m:sSub>
                    <m:d>
                      <m:dPr>
                        <m:ctrlPr>
                          <a:rPr lang="en-GB" sz="2400" b="0" i="1" dirty="0" smtClean="0">
                            <a:latin typeface="Cambria Math" panose="02040503050406030204" pitchFamily="18" charset="0"/>
                          </a:rPr>
                        </m:ctrlPr>
                      </m:dPr>
                      <m:e>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𝑟</m:t>
                            </m:r>
                          </m:e>
                          <m:sub>
                            <m:r>
                              <a:rPr lang="en-GB" sz="2400" b="0" i="1" dirty="0" smtClean="0">
                                <a:latin typeface="Cambria Math" panose="02040503050406030204" pitchFamily="18" charset="0"/>
                              </a:rPr>
                              <m:t>𝑗</m:t>
                            </m:r>
                          </m:sub>
                        </m:sSub>
                      </m:e>
                    </m:d>
                    <m:r>
                      <a:rPr lang="en-GB" sz="2400" b="0" i="1" dirty="0" smtClean="0">
                        <a:latin typeface="Cambria Math" panose="02040503050406030204" pitchFamily="18" charset="0"/>
                      </a:rPr>
                      <m:t>=−</m:t>
                    </m:r>
                    <m:r>
                      <a:rPr lang="en-GB" sz="2400" b="0" i="1" dirty="0" smtClean="0">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𝑖</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𝑗</m:t>
                            </m:r>
                          </m:sub>
                        </m:sSub>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r>
                      <a:rPr lang="en-GB" sz="2400" i="1" dirty="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oMath>
                </a14:m>
                <a:r>
                  <a:rPr lang="en-GB" sz="2400" dirty="0" smtClean="0"/>
                  <a:t> 			</a:t>
                </a:r>
                <a14:m>
                  <m:oMath xmlns:m="http://schemas.openxmlformats.org/officeDocument/2006/math">
                    <m:r>
                      <a:rPr lang="en-GB" sz="2400" b="1" i="1" smtClean="0">
                        <a:latin typeface="Cambria Math" panose="02040503050406030204" pitchFamily="18" charset="0"/>
                      </a:rPr>
                      <m:t>𝑬</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=0</m:t>
                        </m:r>
                      </m:sub>
                      <m:sup>
                        <m:r>
                          <a:rPr lang="en-GB" sz="2400" i="1">
                            <a:latin typeface="Cambria Math" panose="02040503050406030204" pitchFamily="18" charset="0"/>
                          </a:rPr>
                          <m:t>𝑁</m:t>
                        </m:r>
                        <m:r>
                          <a:rPr lang="en-GB" sz="2400" i="1">
                            <a:latin typeface="Cambria Math" panose="02040503050406030204" pitchFamily="18" charset="0"/>
                          </a:rPr>
                          <m:t>−1</m:t>
                        </m:r>
                      </m:sup>
                      <m:e>
                        <m:sSub>
                          <m:sSubPr>
                            <m:ctrlPr>
                              <a:rPr lang="en-GB" sz="2400" i="1">
                                <a:latin typeface="Cambria Math" panose="02040503050406030204" pitchFamily="18" charset="0"/>
                              </a:rPr>
                            </m:ctrlPr>
                          </m:sSubPr>
                          <m:e>
                            <m:r>
                              <a:rPr lang="en-GB" sz="2400" b="0" i="1" smtClean="0">
                                <a:latin typeface="Cambria Math" panose="02040503050406030204" pitchFamily="18" charset="0"/>
                              </a:rPr>
                              <m:t>𝐸</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r>
                  <a:rPr lang="en-GB" sz="2000" dirty="0" smtClean="0"/>
                  <a:t>	</a:t>
                </a:r>
                <a:endParaRPr lang="en-GB" sz="2000" dirty="0"/>
              </a:p>
            </p:txBody>
          </p:sp>
        </mc:Choice>
        <mc:Fallback xmlns="">
          <p:sp>
            <p:nvSpPr>
              <p:cNvPr id="15" name="Textfeld 14"/>
              <p:cNvSpPr txBox="1">
                <a:spLocks noRot="1" noChangeAspect="1" noMove="1" noResize="1" noEditPoints="1" noAdjustHandles="1" noChangeArrowheads="1" noChangeShapeType="1" noTextEdit="1"/>
              </p:cNvSpPr>
              <p:nvPr/>
            </p:nvSpPr>
            <p:spPr>
              <a:xfrm>
                <a:off x="324091" y="4531358"/>
                <a:ext cx="8414795" cy="1565172"/>
              </a:xfrm>
              <a:prstGeom prst="rect">
                <a:avLst/>
              </a:prstGeom>
              <a:blipFill>
                <a:blip r:embed="rId3"/>
                <a:stretch>
                  <a:fillRect/>
                </a:stretch>
              </a:blipFill>
            </p:spPr>
            <p:txBody>
              <a:bodyPr/>
              <a:lstStyle/>
              <a:p>
                <a:r>
                  <a:rPr lang="en-GB">
                    <a:noFill/>
                  </a:rPr>
                  <a:t> </a:t>
                </a:r>
              </a:p>
            </p:txBody>
          </p:sp>
        </mc:Fallback>
      </mc:AlternateContent>
      <p:grpSp>
        <p:nvGrpSpPr>
          <p:cNvPr id="7" name="Gruppieren 6"/>
          <p:cNvGrpSpPr>
            <a:grpSpLocks noChangeAspect="1"/>
          </p:cNvGrpSpPr>
          <p:nvPr/>
        </p:nvGrpSpPr>
        <p:grpSpPr>
          <a:xfrm>
            <a:off x="1328873" y="786624"/>
            <a:ext cx="6203039" cy="3614824"/>
            <a:chOff x="2004584" y="795130"/>
            <a:chExt cx="5134832" cy="2992326"/>
          </a:xfrm>
        </p:grpSpPr>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584" y="795130"/>
              <a:ext cx="5134832" cy="2992326"/>
            </a:xfrm>
            <a:prstGeom prst="rect">
              <a:avLst/>
            </a:prstGeom>
          </p:spPr>
        </p:pic>
        <mc:AlternateContent xmlns:mc="http://schemas.openxmlformats.org/markup-compatibility/2006" xmlns:a14="http://schemas.microsoft.com/office/drawing/2010/main">
          <mc:Choice Requires="a14">
            <p:sp>
              <p:nvSpPr>
                <p:cNvPr id="3" name="Textfeld 2"/>
                <p:cNvSpPr txBox="1"/>
                <p:nvPr/>
              </p:nvSpPr>
              <p:spPr>
                <a:xfrm>
                  <a:off x="4868954" y="2070216"/>
                  <a:ext cx="365760" cy="327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r>
                              <a:rPr lang="en-GB" b="1" i="0" dirty="0" smtClean="0">
                                <a:latin typeface="Cambria Math" panose="02040503050406030204" pitchFamily="18" charset="0"/>
                                <a:cs typeface="Times New Roman" panose="02020603050405020304" pitchFamily="18" charset="0"/>
                              </a:rPr>
                              <m:t>𝐫</m:t>
                            </m: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3" name="Textfeld 2"/>
                <p:cNvSpPr txBox="1">
                  <a:spLocks noRot="1" noChangeAspect="1" noMove="1" noResize="1" noEditPoints="1" noAdjustHandles="1" noChangeArrowheads="1" noChangeShapeType="1" noTextEdit="1"/>
                </p:cNvSpPr>
                <p:nvPr/>
              </p:nvSpPr>
              <p:spPr>
                <a:xfrm>
                  <a:off x="4868954" y="2070216"/>
                  <a:ext cx="365760" cy="327174"/>
                </a:xfrm>
                <a:prstGeom prst="rect">
                  <a:avLst/>
                </a:prstGeom>
                <a:blipFill>
                  <a:blip r:embed="rId5"/>
                  <a:stretch>
                    <a:fillRect b="-7692"/>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0" name="Textfeld 9"/>
              <p:cNvSpPr txBox="1"/>
              <p:nvPr/>
            </p:nvSpPr>
            <p:spPr>
              <a:xfrm>
                <a:off x="5277186" y="3312744"/>
                <a:ext cx="441850" cy="3952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10" name="Textfeld 9"/>
              <p:cNvSpPr txBox="1">
                <a:spLocks noRot="1" noChangeAspect="1" noMove="1" noResize="1" noEditPoints="1" noAdjustHandles="1" noChangeArrowheads="1" noChangeShapeType="1" noTextEdit="1"/>
              </p:cNvSpPr>
              <p:nvPr/>
            </p:nvSpPr>
            <p:spPr>
              <a:xfrm>
                <a:off x="5277186" y="3312744"/>
                <a:ext cx="441850" cy="395236"/>
              </a:xfrm>
              <a:prstGeom prst="rect">
                <a:avLst/>
              </a:prstGeom>
              <a:blipFill>
                <a:blip r:embed="rId6"/>
                <a:stretch>
                  <a:fillRect b="-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4095563" y="1416426"/>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1" name="Textfeld 10"/>
              <p:cNvSpPr txBox="1">
                <a:spLocks noRot="1" noChangeAspect="1" noMove="1" noResize="1" noEditPoints="1" noAdjustHandles="1" noChangeArrowheads="1" noChangeShapeType="1" noTextEdit="1"/>
              </p:cNvSpPr>
              <p:nvPr/>
            </p:nvSpPr>
            <p:spPr>
              <a:xfrm>
                <a:off x="4095563" y="1416426"/>
                <a:ext cx="441850" cy="361574"/>
              </a:xfrm>
              <a:prstGeom prst="rect">
                <a:avLst/>
              </a:prstGeom>
              <a:blipFill>
                <a:blip r:embed="rId7"/>
                <a:stretch>
                  <a:fillRect b="-5000"/>
                </a:stretch>
              </a:blipFill>
            </p:spPr>
            <p:txBody>
              <a:bodyPr/>
              <a:lstStyle/>
              <a:p>
                <a:r>
                  <a:rPr lang="en-GB">
                    <a:noFill/>
                  </a:rPr>
                  <a:t> </a:t>
                </a:r>
              </a:p>
            </p:txBody>
          </p:sp>
        </mc:Fallback>
      </mc:AlternateContent>
      <p:sp>
        <p:nvSpPr>
          <p:cNvPr id="12" name="Rechteck 11"/>
          <p:cNvSpPr/>
          <p:nvPr/>
        </p:nvSpPr>
        <p:spPr>
          <a:xfrm>
            <a:off x="3949579" y="4223581"/>
            <a:ext cx="4144549" cy="307777"/>
          </a:xfrm>
          <a:prstGeom prst="rect">
            <a:avLst/>
          </a:prstGeom>
        </p:spPr>
        <p:txBody>
          <a:bodyPr wrap="square">
            <a:spAutoFit/>
          </a:bodyPr>
          <a:lstStyle/>
          <a:p>
            <a:pPr lvl="0"/>
            <a:r>
              <a:rPr lang="en-GB" sz="1400" dirty="0" smtClean="0"/>
              <a:t>Image source</a:t>
            </a:r>
            <a:r>
              <a:rPr lang="en-GB" sz="1400" dirty="0"/>
              <a:t>: [1]</a:t>
            </a:r>
          </a:p>
        </p:txBody>
      </p:sp>
      <p:sp>
        <p:nvSpPr>
          <p:cNvPr id="8" name="Rechteck 7"/>
          <p:cNvSpPr/>
          <p:nvPr/>
        </p:nvSpPr>
        <p:spPr>
          <a:xfrm>
            <a:off x="3847171" y="4483799"/>
            <a:ext cx="1685444" cy="8665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7" name="Textfeld 16"/>
              <p:cNvSpPr txBox="1"/>
              <p:nvPr/>
            </p:nvSpPr>
            <p:spPr>
              <a:xfrm>
                <a:off x="3022460" y="2963373"/>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7" name="Textfeld 16"/>
              <p:cNvSpPr txBox="1">
                <a:spLocks noRot="1" noChangeAspect="1" noMove="1" noResize="1" noEditPoints="1" noAdjustHandles="1" noChangeArrowheads="1" noChangeShapeType="1" noTextEdit="1"/>
              </p:cNvSpPr>
              <p:nvPr/>
            </p:nvSpPr>
            <p:spPr>
              <a:xfrm>
                <a:off x="3022460" y="2963373"/>
                <a:ext cx="441850" cy="361574"/>
              </a:xfrm>
              <a:prstGeom prst="rect">
                <a:avLst/>
              </a:prstGeom>
              <a:blipFill>
                <a:blip r:embed="rId8"/>
                <a:stretch>
                  <a:fillRect b="-6780"/>
                </a:stretch>
              </a:blipFill>
            </p:spPr>
            <p:txBody>
              <a:bodyPr/>
              <a:lstStyle/>
              <a:p>
                <a:r>
                  <a:rPr lang="en-GB">
                    <a:noFill/>
                  </a:rPr>
                  <a:t> </a:t>
                </a:r>
              </a:p>
            </p:txBody>
          </p:sp>
        </mc:Fallback>
      </mc:AlternateContent>
    </p:spTree>
    <p:extLst>
      <p:ext uri="{BB962C8B-B14F-4D97-AF65-F5344CB8AC3E}">
        <p14:creationId xmlns:p14="http://schemas.microsoft.com/office/powerpoint/2010/main" val="8396314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dirty="0" smtClean="0"/>
              <a:t>COMP6206 Advanced Computer Vision</a:t>
            </a:r>
            <a:endParaRPr lang="en-GB" dirty="0"/>
          </a:p>
        </p:txBody>
      </p:sp>
      <p:sp>
        <p:nvSpPr>
          <p:cNvPr id="6" name="Foliennummernplatzhalter 5"/>
          <p:cNvSpPr>
            <a:spLocks noGrp="1"/>
          </p:cNvSpPr>
          <p:nvPr>
            <p:ph type="sldNum" sz="quarter" idx="12"/>
          </p:nvPr>
        </p:nvSpPr>
        <p:spPr/>
        <p:txBody>
          <a:bodyPr/>
          <a:lstStyle/>
          <a:p>
            <a:fld id="{FB9D3F8E-99BC-4812-95D4-548B8E992B94}" type="slidenum">
              <a:rPr lang="en-GB" smtClean="0"/>
              <a:t>9</a:t>
            </a:fld>
            <a:endParaRPr lang="en-GB"/>
          </a:p>
        </p:txBody>
      </p:sp>
      <mc:AlternateContent xmlns:mc="http://schemas.openxmlformats.org/markup-compatibility/2006" xmlns:a14="http://schemas.microsoft.com/office/drawing/2010/main">
        <mc:Choice Requires="a14">
          <p:sp>
            <p:nvSpPr>
              <p:cNvPr id="15" name="Textfeld 14"/>
              <p:cNvSpPr txBox="1"/>
              <p:nvPr/>
            </p:nvSpPr>
            <p:spPr>
              <a:xfrm>
                <a:off x="324091" y="4531358"/>
                <a:ext cx="8414795" cy="1565172"/>
              </a:xfrm>
              <a:prstGeom prst="rect">
                <a:avLst/>
              </a:prstGeom>
              <a:noFill/>
            </p:spPr>
            <p:txBody>
              <a:bodyPr wrap="square" rtlCol="0">
                <a:spAutoFit/>
              </a:bodyPr>
              <a:lstStyle/>
              <a:p>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𝑖</m:t>
                        </m:r>
                      </m:sub>
                    </m:sSub>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𝑗</m:t>
                            </m:r>
                          </m:sub>
                        </m:sSub>
                      </m:e>
                    </m:d>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𝑖</m:t>
                            </m:r>
                          </m:sub>
                        </m:s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𝑗</m:t>
                            </m:r>
                          </m:sub>
                        </m:sSub>
                      </m:num>
                      <m:den>
                        <m:sSup>
                          <m:sSupPr>
                            <m:ctrlPr>
                              <a:rPr lang="en-GB" sz="2400" b="0" i="1" smtClean="0">
                                <a:latin typeface="Cambria Math" panose="02040503050406030204" pitchFamily="18" charset="0"/>
                              </a:rPr>
                            </m:ctrlPr>
                          </m:sSupPr>
                          <m:e>
                            <m:d>
                              <m:dPr>
                                <m:begChr m:val="|"/>
                                <m:endChr m:val="|"/>
                                <m:ctrlPr>
                                  <a:rPr lang="en-GB" sz="2400" b="0" i="1" smtClean="0">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𝑟</m:t>
                            </m:r>
                          </m:e>
                        </m:acc>
                      </m:e>
                      <m:sub>
                        <m:r>
                          <a:rPr lang="en-GB" sz="2400" b="0" i="1" smtClean="0">
                            <a:latin typeface="Cambria Math" panose="02040503050406030204" pitchFamily="18" charset="0"/>
                          </a:rPr>
                          <m:t>𝑖𝑗</m:t>
                        </m:r>
                      </m:sub>
                    </m:sSub>
                    <m:r>
                      <a:rPr lang="en-GB" sz="2400" b="0" i="1" smtClean="0">
                        <a:latin typeface="Cambria Math" panose="02040503050406030204" pitchFamily="18" charset="0"/>
                      </a:rPr>
                      <m:t>⇒ </m:t>
                    </m:r>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num>
                      <m:den>
                        <m:sSup>
                          <m:sSupPr>
                            <m:ctrlPr>
                              <a:rPr lang="en-GB" sz="2400" i="1">
                                <a:latin typeface="Cambria Math" panose="02040503050406030204" pitchFamily="18" charset="0"/>
                              </a:rPr>
                            </m:ctrlPr>
                          </m:sSup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i="1">
                                <a:latin typeface="Cambria Math" panose="02040503050406030204" pitchFamily="18" charset="0"/>
                              </a:rPr>
                              <m:t>3</m:t>
                            </m:r>
                          </m:sup>
                        </m:sSup>
                        <m:r>
                          <a:rPr lang="en-GB" sz="2400" i="1">
                            <a:latin typeface="Cambria Math" panose="02040503050406030204" pitchFamily="18" charset="0"/>
                          </a:rPr>
                          <m:t> </m:t>
                        </m:r>
                      </m:den>
                    </m:f>
                  </m:oMath>
                </a14:m>
                <a:r>
                  <a:rPr lang="en-GB" sz="2400" i="1" dirty="0" smtClean="0">
                    <a:latin typeface="Cambria Math" panose="02040503050406030204" pitchFamily="18" charset="0"/>
                  </a:rPr>
                  <a:t>	</a:t>
                </a:r>
                <a14:m>
                  <m:oMath xmlns:m="http://schemas.openxmlformats.org/officeDocument/2006/math">
                    <m:r>
                      <a:rPr lang="en-GB" sz="2400" b="1" i="1" smtClean="0">
                        <a:latin typeface="Cambria Math" panose="02040503050406030204" pitchFamily="18" charset="0"/>
                      </a:rPr>
                      <m:t>𝑭</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=0</m:t>
                        </m:r>
                      </m:sub>
                      <m:sup>
                        <m:r>
                          <a:rPr lang="en-GB" sz="2400" b="0" i="1" smtClean="0">
                            <a:latin typeface="Cambria Math" panose="02040503050406030204" pitchFamily="18" charset="0"/>
                          </a:rPr>
                          <m:t>𝑁</m:t>
                        </m:r>
                        <m:r>
                          <a:rPr lang="en-GB" sz="2400" b="0" i="1" smtClean="0">
                            <a:latin typeface="Cambria Math" panose="02040503050406030204" pitchFamily="18" charset="0"/>
                          </a:rPr>
                          <m:t>−1</m:t>
                        </m:r>
                      </m:sup>
                      <m:e>
                        <m:sSub>
                          <m:sSubPr>
                            <m:ctrlPr>
                              <a:rPr lang="en-GB" sz="2400" i="1">
                                <a:latin typeface="Cambria Math" panose="02040503050406030204" pitchFamily="18" charset="0"/>
                              </a:rPr>
                            </m:ctrlPr>
                          </m:sSubPr>
                          <m:e>
                            <m:r>
                              <a:rPr lang="en-GB" sz="2400" i="1">
                                <a:latin typeface="Cambria Math" panose="02040503050406030204" pitchFamily="18" charset="0"/>
                              </a:rPr>
                              <m:t>𝐹</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endParaRPr lang="en-GB" sz="2400" i="1" dirty="0" smtClean="0">
                  <a:latin typeface="Cambria Math" panose="02040503050406030204" pitchFamily="18" charset="0"/>
                </a:endParaRPr>
              </a:p>
              <a:p>
                <a:endParaRPr lang="en-GB" sz="1200" i="1" dirty="0">
                  <a:latin typeface="Cambria Math" panose="02040503050406030204" pitchFamily="18" charset="0"/>
                </a:endParaRPr>
              </a:p>
              <a:p>
                <a14:m>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𝐸</m:t>
                        </m:r>
                      </m:e>
                      <m:sub>
                        <m:r>
                          <a:rPr lang="en-GB" sz="2400" b="0" i="1" dirty="0" smtClean="0">
                            <a:latin typeface="Cambria Math" panose="02040503050406030204" pitchFamily="18" charset="0"/>
                          </a:rPr>
                          <m:t>𝑖</m:t>
                        </m:r>
                      </m:sub>
                    </m:sSub>
                    <m:d>
                      <m:dPr>
                        <m:ctrlPr>
                          <a:rPr lang="en-GB" sz="2400" b="0" i="1" dirty="0" smtClean="0">
                            <a:latin typeface="Cambria Math" panose="02040503050406030204" pitchFamily="18" charset="0"/>
                          </a:rPr>
                        </m:ctrlPr>
                      </m:dPr>
                      <m:e>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𝑟</m:t>
                            </m:r>
                          </m:e>
                          <m:sub>
                            <m:r>
                              <a:rPr lang="en-GB" sz="2400" b="0" i="1" dirty="0" smtClean="0">
                                <a:latin typeface="Cambria Math" panose="02040503050406030204" pitchFamily="18" charset="0"/>
                              </a:rPr>
                              <m:t>𝑗</m:t>
                            </m:r>
                          </m:sub>
                        </m:sSub>
                      </m:e>
                    </m:d>
                    <m:r>
                      <a:rPr lang="en-GB" sz="2400" b="0" i="1" dirty="0" smtClean="0">
                        <a:latin typeface="Cambria Math" panose="02040503050406030204" pitchFamily="18" charset="0"/>
                      </a:rPr>
                      <m:t>=−</m:t>
                    </m:r>
                    <m:r>
                      <a:rPr lang="en-GB" sz="2400" b="0" i="1" dirty="0" smtClean="0">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𝑖</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𝑗</m:t>
                            </m:r>
                          </m:sub>
                        </m:sSub>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r>
                      <a:rPr lang="en-GB" sz="2400" i="1" dirty="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oMath>
                </a14:m>
                <a:r>
                  <a:rPr lang="en-GB" sz="2400" dirty="0" smtClean="0"/>
                  <a:t> 			</a:t>
                </a:r>
                <a14:m>
                  <m:oMath xmlns:m="http://schemas.openxmlformats.org/officeDocument/2006/math">
                    <m:r>
                      <a:rPr lang="en-GB" sz="2400" b="1" i="1" smtClean="0">
                        <a:latin typeface="Cambria Math" panose="02040503050406030204" pitchFamily="18" charset="0"/>
                      </a:rPr>
                      <m:t>𝑬</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=0</m:t>
                        </m:r>
                      </m:sub>
                      <m:sup>
                        <m:r>
                          <a:rPr lang="en-GB" sz="2400" i="1">
                            <a:latin typeface="Cambria Math" panose="02040503050406030204" pitchFamily="18" charset="0"/>
                          </a:rPr>
                          <m:t>𝑁</m:t>
                        </m:r>
                        <m:r>
                          <a:rPr lang="en-GB" sz="2400" i="1">
                            <a:latin typeface="Cambria Math" panose="02040503050406030204" pitchFamily="18" charset="0"/>
                          </a:rPr>
                          <m:t>−1</m:t>
                        </m:r>
                      </m:sup>
                      <m:e>
                        <m:sSub>
                          <m:sSubPr>
                            <m:ctrlPr>
                              <a:rPr lang="en-GB" sz="2400" i="1">
                                <a:latin typeface="Cambria Math" panose="02040503050406030204" pitchFamily="18" charset="0"/>
                              </a:rPr>
                            </m:ctrlPr>
                          </m:sSubPr>
                          <m:e>
                            <m:r>
                              <a:rPr lang="en-GB" sz="2400" b="0" i="1" smtClean="0">
                                <a:latin typeface="Cambria Math" panose="02040503050406030204" pitchFamily="18" charset="0"/>
                              </a:rPr>
                              <m:t>𝐸</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r>
                  <a:rPr lang="en-GB" sz="2000" dirty="0" smtClean="0"/>
                  <a:t>	</a:t>
                </a:r>
                <a:endParaRPr lang="en-GB" sz="2000" dirty="0"/>
              </a:p>
            </p:txBody>
          </p:sp>
        </mc:Choice>
        <mc:Fallback xmlns="">
          <p:sp>
            <p:nvSpPr>
              <p:cNvPr id="15" name="Textfeld 14"/>
              <p:cNvSpPr txBox="1">
                <a:spLocks noRot="1" noChangeAspect="1" noMove="1" noResize="1" noEditPoints="1" noAdjustHandles="1" noChangeArrowheads="1" noChangeShapeType="1" noTextEdit="1"/>
              </p:cNvSpPr>
              <p:nvPr/>
            </p:nvSpPr>
            <p:spPr>
              <a:xfrm>
                <a:off x="324091" y="4531358"/>
                <a:ext cx="8414795" cy="1565172"/>
              </a:xfrm>
              <a:prstGeom prst="rect">
                <a:avLst/>
              </a:prstGeom>
              <a:blipFill>
                <a:blip r:embed="rId3"/>
                <a:stretch>
                  <a:fillRect/>
                </a:stretch>
              </a:blipFill>
            </p:spPr>
            <p:txBody>
              <a:bodyPr/>
              <a:lstStyle/>
              <a:p>
                <a:r>
                  <a:rPr lang="en-GB">
                    <a:noFill/>
                  </a:rPr>
                  <a:t> </a:t>
                </a:r>
              </a:p>
            </p:txBody>
          </p:sp>
        </mc:Fallback>
      </mc:AlternateContent>
      <p:grpSp>
        <p:nvGrpSpPr>
          <p:cNvPr id="7" name="Gruppieren 6"/>
          <p:cNvGrpSpPr>
            <a:grpSpLocks noChangeAspect="1"/>
          </p:cNvGrpSpPr>
          <p:nvPr/>
        </p:nvGrpSpPr>
        <p:grpSpPr>
          <a:xfrm>
            <a:off x="1328873" y="786624"/>
            <a:ext cx="6203039" cy="3614824"/>
            <a:chOff x="2004584" y="795130"/>
            <a:chExt cx="5134832" cy="2992326"/>
          </a:xfrm>
        </p:grpSpPr>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584" y="795130"/>
              <a:ext cx="5134832" cy="2992326"/>
            </a:xfrm>
            <a:prstGeom prst="rect">
              <a:avLst/>
            </a:prstGeom>
          </p:spPr>
        </p:pic>
        <mc:AlternateContent xmlns:mc="http://schemas.openxmlformats.org/markup-compatibility/2006" xmlns:a14="http://schemas.microsoft.com/office/drawing/2010/main">
          <mc:Choice Requires="a14">
            <p:sp>
              <p:nvSpPr>
                <p:cNvPr id="3" name="Textfeld 2"/>
                <p:cNvSpPr txBox="1"/>
                <p:nvPr/>
              </p:nvSpPr>
              <p:spPr>
                <a:xfrm>
                  <a:off x="4868954" y="2070216"/>
                  <a:ext cx="365760" cy="327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r>
                              <a:rPr lang="en-GB" b="1" i="0" dirty="0" smtClean="0">
                                <a:latin typeface="Cambria Math" panose="02040503050406030204" pitchFamily="18" charset="0"/>
                                <a:cs typeface="Times New Roman" panose="02020603050405020304" pitchFamily="18" charset="0"/>
                              </a:rPr>
                              <m:t>𝐫</m:t>
                            </m: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3" name="Textfeld 2"/>
                <p:cNvSpPr txBox="1">
                  <a:spLocks noRot="1" noChangeAspect="1" noMove="1" noResize="1" noEditPoints="1" noAdjustHandles="1" noChangeArrowheads="1" noChangeShapeType="1" noTextEdit="1"/>
                </p:cNvSpPr>
                <p:nvPr/>
              </p:nvSpPr>
              <p:spPr>
                <a:xfrm>
                  <a:off x="4868954" y="2070216"/>
                  <a:ext cx="365760" cy="327174"/>
                </a:xfrm>
                <a:prstGeom prst="rect">
                  <a:avLst/>
                </a:prstGeom>
                <a:blipFill>
                  <a:blip r:embed="rId5"/>
                  <a:stretch>
                    <a:fillRect b="-7692"/>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0" name="Textfeld 9"/>
              <p:cNvSpPr txBox="1"/>
              <p:nvPr/>
            </p:nvSpPr>
            <p:spPr>
              <a:xfrm>
                <a:off x="5277186" y="3312744"/>
                <a:ext cx="441850" cy="3952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10" name="Textfeld 9"/>
              <p:cNvSpPr txBox="1">
                <a:spLocks noRot="1" noChangeAspect="1" noMove="1" noResize="1" noEditPoints="1" noAdjustHandles="1" noChangeArrowheads="1" noChangeShapeType="1" noTextEdit="1"/>
              </p:cNvSpPr>
              <p:nvPr/>
            </p:nvSpPr>
            <p:spPr>
              <a:xfrm>
                <a:off x="5277186" y="3312744"/>
                <a:ext cx="441850" cy="395236"/>
              </a:xfrm>
              <a:prstGeom prst="rect">
                <a:avLst/>
              </a:prstGeom>
              <a:blipFill>
                <a:blip r:embed="rId6"/>
                <a:stretch>
                  <a:fillRect b="-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4095563" y="1416426"/>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1" name="Textfeld 10"/>
              <p:cNvSpPr txBox="1">
                <a:spLocks noRot="1" noChangeAspect="1" noMove="1" noResize="1" noEditPoints="1" noAdjustHandles="1" noChangeArrowheads="1" noChangeShapeType="1" noTextEdit="1"/>
              </p:cNvSpPr>
              <p:nvPr/>
            </p:nvSpPr>
            <p:spPr>
              <a:xfrm>
                <a:off x="4095563" y="1416426"/>
                <a:ext cx="441850" cy="361574"/>
              </a:xfrm>
              <a:prstGeom prst="rect">
                <a:avLst/>
              </a:prstGeom>
              <a:blipFill>
                <a:blip r:embed="rId7"/>
                <a:stretch>
                  <a:fillRect b="-5000"/>
                </a:stretch>
              </a:blipFill>
            </p:spPr>
            <p:txBody>
              <a:bodyPr/>
              <a:lstStyle/>
              <a:p>
                <a:r>
                  <a:rPr lang="en-GB">
                    <a:noFill/>
                  </a:rPr>
                  <a:t> </a:t>
                </a:r>
              </a:p>
            </p:txBody>
          </p:sp>
        </mc:Fallback>
      </mc:AlternateContent>
      <p:sp>
        <p:nvSpPr>
          <p:cNvPr id="12" name="Rechteck 11"/>
          <p:cNvSpPr/>
          <p:nvPr/>
        </p:nvSpPr>
        <p:spPr>
          <a:xfrm>
            <a:off x="3949579" y="4223581"/>
            <a:ext cx="4144549" cy="307777"/>
          </a:xfrm>
          <a:prstGeom prst="rect">
            <a:avLst/>
          </a:prstGeom>
        </p:spPr>
        <p:txBody>
          <a:bodyPr wrap="square">
            <a:spAutoFit/>
          </a:bodyPr>
          <a:lstStyle/>
          <a:p>
            <a:pPr lvl="0"/>
            <a:r>
              <a:rPr lang="en-GB" sz="1400" dirty="0" smtClean="0"/>
              <a:t>Image source</a:t>
            </a:r>
            <a:r>
              <a:rPr lang="en-GB" sz="1400" dirty="0"/>
              <a:t>: [1]</a:t>
            </a:r>
          </a:p>
        </p:txBody>
      </p:sp>
      <p:sp>
        <p:nvSpPr>
          <p:cNvPr id="16" name="Rechteck 15"/>
          <p:cNvSpPr/>
          <p:nvPr/>
        </p:nvSpPr>
        <p:spPr>
          <a:xfrm>
            <a:off x="4811424" y="2338119"/>
            <a:ext cx="362741" cy="3952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7" name="Textfeld 16"/>
              <p:cNvSpPr txBox="1"/>
              <p:nvPr/>
            </p:nvSpPr>
            <p:spPr>
              <a:xfrm>
                <a:off x="3022460" y="2963373"/>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7" name="Textfeld 16"/>
              <p:cNvSpPr txBox="1">
                <a:spLocks noRot="1" noChangeAspect="1" noMove="1" noResize="1" noEditPoints="1" noAdjustHandles="1" noChangeArrowheads="1" noChangeShapeType="1" noTextEdit="1"/>
              </p:cNvSpPr>
              <p:nvPr/>
            </p:nvSpPr>
            <p:spPr>
              <a:xfrm>
                <a:off x="3022460" y="2963373"/>
                <a:ext cx="441850" cy="361574"/>
              </a:xfrm>
              <a:prstGeom prst="rect">
                <a:avLst/>
              </a:prstGeom>
              <a:blipFill>
                <a:blip r:embed="rId8"/>
                <a:stretch>
                  <a:fillRect b="-6780"/>
                </a:stretch>
              </a:blipFill>
            </p:spPr>
            <p:txBody>
              <a:bodyPr/>
              <a:lstStyle/>
              <a:p>
                <a:r>
                  <a:rPr lang="en-GB">
                    <a:noFill/>
                  </a:rPr>
                  <a:t> </a:t>
                </a:r>
              </a:p>
            </p:txBody>
          </p:sp>
        </mc:Fallback>
      </mc:AlternateContent>
    </p:spTree>
    <p:extLst>
      <p:ext uri="{BB962C8B-B14F-4D97-AF65-F5344CB8AC3E}">
        <p14:creationId xmlns:p14="http://schemas.microsoft.com/office/powerpoint/2010/main" val="40400808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562</TotalTime>
  <Words>1024</Words>
  <Application>Microsoft Office PowerPoint</Application>
  <PresentationFormat>Bildschirmpräsentation (4:3)</PresentationFormat>
  <Paragraphs>248</Paragraphs>
  <Slides>21</Slides>
  <Notes>14</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21</vt:i4>
      </vt:variant>
    </vt:vector>
  </HeadingPairs>
  <TitlesOfParts>
    <vt:vector size="27" baseType="lpstr">
      <vt:lpstr>Arial</vt:lpstr>
      <vt:lpstr>Calibri</vt:lpstr>
      <vt:lpstr>Calibri Light</vt:lpstr>
      <vt:lpstr>Cambria Math</vt:lpstr>
      <vt:lpstr>Times New Roman</vt:lpstr>
      <vt:lpstr>Office</vt:lpstr>
      <vt:lpstr>Force Field Transformation</vt:lpstr>
      <vt:lpstr>Overview</vt:lpstr>
      <vt:lpstr>Definition</vt:lpstr>
      <vt:lpstr>Method</vt:lpstr>
      <vt:lpstr>Method</vt:lpstr>
      <vt:lpstr>Method</vt:lpstr>
      <vt:lpstr>Method</vt:lpstr>
      <vt:lpstr>Method</vt:lpstr>
      <vt:lpstr>Method</vt:lpstr>
      <vt:lpstr>Method</vt:lpstr>
      <vt:lpstr>Method</vt:lpstr>
      <vt:lpstr>Method</vt:lpstr>
      <vt:lpstr>Method Application</vt:lpstr>
      <vt:lpstr>Method Application</vt:lpstr>
      <vt:lpstr>Demonstration</vt:lpstr>
      <vt:lpstr>Demonstration</vt:lpstr>
      <vt:lpstr>Demonstration</vt:lpstr>
      <vt:lpstr>Result</vt:lpstr>
      <vt:lpstr>Result</vt:lpstr>
      <vt:lpstr>Sources</vt:lpstr>
      <vt:lpstr>Discussion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dc:creator>
  <cp:lastModifiedBy>Philipp</cp:lastModifiedBy>
  <cp:revision>82</cp:revision>
  <dcterms:created xsi:type="dcterms:W3CDTF">2018-02-01T16:42:40Z</dcterms:created>
  <dcterms:modified xsi:type="dcterms:W3CDTF">2018-02-07T15:45:09Z</dcterms:modified>
</cp:coreProperties>
</file>