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58" r:id="rId4"/>
    <p:sldId id="259" r:id="rId5"/>
    <p:sldId id="266" r:id="rId6"/>
    <p:sldId id="268" r:id="rId7"/>
    <p:sldId id="275" r:id="rId8"/>
    <p:sldId id="276" r:id="rId9"/>
    <p:sldId id="277" r:id="rId10"/>
    <p:sldId id="278" r:id="rId11"/>
    <p:sldId id="282" r:id="rId12"/>
    <p:sldId id="283" r:id="rId13"/>
    <p:sldId id="269" r:id="rId14"/>
    <p:sldId id="270" r:id="rId15"/>
    <p:sldId id="260" r:id="rId16"/>
    <p:sldId id="261" r:id="rId17"/>
    <p:sldId id="274" r:id="rId18"/>
    <p:sldId id="273" r:id="rId19"/>
    <p:sldId id="262" r:id="rId20"/>
    <p:sldId id="280" r:id="rId21"/>
    <p:sldId id="281" r:id="rId22"/>
    <p:sldId id="272" r:id="rId23"/>
    <p:sldId id="26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044" autoAdjust="0"/>
  </p:normalViewPr>
  <p:slideViewPr>
    <p:cSldViewPr snapToGrid="0">
      <p:cViewPr varScale="1">
        <p:scale>
          <a:sx n="162" d="100"/>
          <a:sy n="162" d="100"/>
        </p:scale>
        <p:origin x="200" y="264"/>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08/02/2018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1437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21999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Calculating the force field vectors for each pixel in an</a:t>
            </a:r>
            <a:r>
              <a:rPr lang="en-GB" baseline="0" dirty="0"/>
              <a:t> image of an area of interest</a:t>
            </a:r>
            <a:endParaRPr lang="en-GB" dirty="0"/>
          </a:p>
          <a:p>
            <a:pPr marL="228600" lvl="0" indent="-228600">
              <a:buFont typeface="+mj-lt"/>
              <a:buAutoNum type="arabicPeriod"/>
            </a:pPr>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a:t>Force field –&gt; potential energy surface: comparable to mountain with peaks and ridges, where peaks = potential energy wells (sources) and ridges = energy channels, that lead to the wells (picture 2)</a:t>
            </a:r>
          </a:p>
          <a:p>
            <a:pPr marL="228600" indent="-228600">
              <a:buFont typeface="+mj-lt"/>
              <a:buAutoNum type="arabicPeriod"/>
            </a:pPr>
            <a:r>
              <a:rPr lang="en-GB" dirty="0"/>
              <a:t>To 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a:t>
            </a:r>
          </a:p>
          <a:p>
            <a:pPr marL="228600" indent="-228600">
              <a:buFont typeface="+mj-lt"/>
              <a:buAutoNum type="arabicPeriod"/>
            </a:pPr>
            <a:r>
              <a:rPr lang="en-GB" dirty="0"/>
              <a:t>Picture</a:t>
            </a:r>
            <a:r>
              <a:rPr lang="en-GB" baseline="0" dirty="0"/>
              <a:t> 3: superimposed wells over force field magnitude</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a:t>Show scale invariance, </a:t>
            </a:r>
            <a:r>
              <a:rPr lang="en-GB" baseline="0" dirty="0" err="1"/>
              <a:t>initialisaition</a:t>
            </a:r>
            <a:r>
              <a:rPr lang="en-GB" baseline="0" dirty="0"/>
              <a:t> invariance follows: It can be shown that the force and energy fields scale by the same factor by which the image was scaled. This results from the fact that larger distance imply weaker forces</a:t>
            </a:r>
            <a:endParaRPr lang="en-GB" dirty="0"/>
          </a:p>
          <a:p>
            <a:pPr marL="228600" indent="-228600">
              <a:buFont typeface="+mj-lt"/>
              <a:buAutoNum type="arabicPeriod"/>
            </a:pPr>
            <a:r>
              <a:rPr lang="en-GB"/>
              <a:t>O</a:t>
            </a:r>
            <a:endParaRPr lang="en-GB" dirty="0"/>
          </a:p>
          <a:p>
            <a:pPr marL="228600" indent="-228600">
              <a:buFont typeface="+mj-lt"/>
              <a:buAutoNum type="arabicPeriod"/>
            </a:pPr>
            <a:r>
              <a:rPr lang="en-GB" dirty="0"/>
              <a:t>O</a:t>
            </a:r>
          </a:p>
          <a:p>
            <a:pPr marL="228600" indent="-228600">
              <a:buFont typeface="+mj-lt"/>
              <a:buAutoNum type="arabicPeriod"/>
            </a:pPr>
            <a:r>
              <a:rPr lang="en-GB" dirty="0"/>
              <a:t>Representation</a:t>
            </a:r>
            <a:r>
              <a:rPr lang="en-GB" baseline="0" dirty="0"/>
              <a:t> matrices are square and invertible, which was confirmed by test on different sized images</a:t>
            </a:r>
          </a:p>
          <a:p>
            <a:pPr marL="228600" indent="-228600">
              <a:buFont typeface="+mj-lt"/>
              <a:buAutoNum type="arabicPeriod"/>
            </a:pPr>
            <a:r>
              <a:rPr lang="en-GB" baseline="0" dirty="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a:t>Use enough initialisation points to ensure all wells are extracted</a:t>
            </a:r>
          </a:p>
          <a:p>
            <a:pPr marL="685800" lvl="1" indent="-228600">
              <a:buFont typeface="+mj-lt"/>
              <a:buAutoNum type="arabicPeriod"/>
            </a:pPr>
            <a:r>
              <a:rPr lang="en-GB" baseline="0" dirty="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31708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23</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a:t>Objective:</a:t>
            </a:r>
          </a:p>
          <a:p>
            <a:pPr marL="628650" lvl="1" indent="-171450">
              <a:buFont typeface="Arial" panose="020B0604020202020204" pitchFamily="34" charset="0"/>
              <a:buChar char="•"/>
            </a:pPr>
            <a:r>
              <a:rPr lang="en-GB" dirty="0"/>
              <a:t>reduce dimensionality of pattern space</a:t>
            </a:r>
          </a:p>
          <a:p>
            <a:pPr marL="628650" lvl="1" indent="-171450">
              <a:buFont typeface="Arial" panose="020B0604020202020204" pitchFamily="34" charset="0"/>
              <a:buChar char="•"/>
            </a:pPr>
            <a:r>
              <a:rPr lang="en-GB" dirty="0"/>
              <a:t>yet maintain discriminator power for classification and invariant description</a:t>
            </a:r>
          </a:p>
          <a:p>
            <a:pPr marL="171450" lvl="0" indent="-171450">
              <a:buFont typeface="Arial" panose="020B0604020202020204" pitchFamily="34" charset="0"/>
              <a:buChar char="•"/>
            </a:pPr>
            <a:r>
              <a:rPr lang="en-GB" dirty="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a:t>Approaches:</a:t>
            </a:r>
          </a:p>
          <a:p>
            <a:pPr marL="685800" lvl="1" indent="-228600">
              <a:buFont typeface="+mj-lt"/>
              <a:buAutoNum type="arabicPeriod"/>
            </a:pPr>
            <a:r>
              <a:rPr lang="en-GB" dirty="0"/>
              <a:t>Brute Force:</a:t>
            </a:r>
            <a:br>
              <a:rPr lang="en-GB" dirty="0"/>
            </a:br>
            <a:r>
              <a:rPr lang="en-GB" dirty="0"/>
              <a:t>Each pixel is transformed using the Energy &amp; Force equations</a:t>
            </a:r>
          </a:p>
          <a:p>
            <a:pPr marL="685800" lvl="1" indent="-228600">
              <a:buFont typeface="+mj-lt"/>
              <a:buAutoNum type="arabicPeriod"/>
            </a:pPr>
            <a:r>
              <a:rPr lang="en-GB" dirty="0"/>
              <a:t>Frequency Domain Analysis: </a:t>
            </a:r>
            <a:br>
              <a:rPr lang="en-GB" dirty="0"/>
            </a:br>
            <a:r>
              <a:rPr lang="en-GB" dirty="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a:t>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a:latin typeface="+mn-lt"/>
                  </a:rPr>
                  <a:t>The definition</a:t>
                </a:r>
                <a:r>
                  <a:rPr lang="en-GB" b="0" i="0" baseline="0" dirty="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a:t> is</a:t>
                </a:r>
                <a:r>
                  <a:rPr lang="en-GB" baseline="0" dirty="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a:t> exerts on</a:t>
                </a:r>
                <a:r>
                  <a:rPr lang="en-GB" baseline="0" dirty="0"/>
                  <a:t> it. </a:t>
                </a:r>
              </a:p>
              <a:p>
                <a:pPr marL="228600" indent="-228600">
                  <a:buFont typeface="+mj-lt"/>
                  <a:buAutoNum type="arabicPeriod"/>
                </a:pPr>
                <a:r>
                  <a:rPr lang="en-GB" baseline="0" dirty="0"/>
                  <a:t>The sum over all these force vectors</a:t>
                </a:r>
                <a:r>
                  <a:rPr lang="en-GB" dirty="0"/>
                  <a:t>, where</a:t>
                </a:r>
                <a:r>
                  <a:rPr lang="en-GB" baseline="0" dirty="0"/>
                  <a:t> the pixel intensities </a:t>
                </a: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a:t> are unified, gives</a:t>
                </a:r>
                <a:r>
                  <a:rPr lang="en-GB" baseline="0" dirty="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a:p>
              <a:p>
                <a:pPr marL="228600" indent="-228600">
                  <a:buFont typeface="+mj-lt"/>
                  <a:buAutoNum type="arabicPeriod"/>
                </a:pPr>
                <a:r>
                  <a:rPr lang="en-GB" dirty="0"/>
                  <a:t>Same for the potential Energy field</a:t>
                </a:r>
                <a:r>
                  <a:rPr lang="en-GB" baseline="0" dirty="0"/>
                  <a:t> that is associated with the force field generated by each pixel, </a:t>
                </a:r>
              </a:p>
              <a:p>
                <a:pPr marL="685800" lvl="1" indent="-228600">
                  <a:buFont typeface="+mj-lt"/>
                  <a:buAutoNum type="arabicPeriod"/>
                </a:pPr>
                <a:r>
                  <a:rPr lang="en-GB" baseline="0" dirty="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a:t> being the potential energy that its</a:t>
                </a:r>
                <a:r>
                  <a:rPr lang="en-GB" baseline="0" dirty="0"/>
                  <a:t> imparted to a pixel of unit intensity at the pixel location </a:t>
                </a:r>
                <a:r>
                  <a:rPr lang="en-GB" baseline="0" dirty="0" err="1"/>
                  <a:t>r_j</a:t>
                </a:r>
                <a:r>
                  <a:rPr lang="en-GB" baseline="0" dirty="0"/>
                  <a:t> by the energy field of any other pixel with position vector </a:t>
                </a:r>
                <a:r>
                  <a:rPr lang="en-GB" baseline="0" dirty="0" err="1"/>
                  <a:t>r_i</a:t>
                </a:r>
                <a:r>
                  <a:rPr lang="en-GB" baseline="0" dirty="0"/>
                  <a:t> and pixel intensity P(</a:t>
                </a:r>
                <a:r>
                  <a:rPr lang="en-GB" baseline="0" dirty="0" err="1"/>
                  <a:t>r_i</a:t>
                </a:r>
                <a:r>
                  <a:rPr lang="en-GB" baseline="0" dirty="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a:t>Ganiyu Ibraheem  Philipp Seybold</a:t>
            </a:r>
            <a:endParaRPr lang="en-GB" dirty="0"/>
          </a:p>
        </p:txBody>
      </p:sp>
      <p:sp>
        <p:nvSpPr>
          <p:cNvPr id="8" name="Fußzeilenplatzhalter 7"/>
          <p:cNvSpPr>
            <a:spLocks noGrp="1"/>
          </p:cNvSpPr>
          <p:nvPr>
            <p:ph type="ftr" sz="quarter" idx="11"/>
          </p:nvPr>
        </p:nvSpPr>
        <p:spPr/>
        <p:txBody>
          <a:bodyPr/>
          <a:lstStyle/>
          <a:p>
            <a:r>
              <a:rPr lang="en-GB" dirty="0"/>
              <a:t>COMP6206 Advanced Computer Vision</a:t>
            </a:r>
          </a:p>
        </p:txBody>
      </p:sp>
      <p:sp>
        <p:nvSpPr>
          <p:cNvPr id="9" name="Foliennummernplatzhalt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8134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2438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r>
              <a:rPr lang="en-US"/>
              <a:t>Ganiyu Ibraheem  Philipp Seybold</a:t>
            </a:r>
            <a:endParaRPr lang="en-GB" dirty="0"/>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r>
              <a:rPr lang="en-US"/>
              <a:t>Ganiyu Ibraheem  Philipp Seybold</a:t>
            </a:r>
            <a:endParaRPr lang="en-GB"/>
          </a:p>
        </p:txBody>
      </p:sp>
      <p:sp>
        <p:nvSpPr>
          <p:cNvPr id="5" name="Footer Placeholder 4"/>
          <p:cNvSpPr>
            <a:spLocks noGrp="1"/>
          </p:cNvSpPr>
          <p:nvPr>
            <p:ph type="ftr" sz="quarter" idx="11"/>
          </p:nvPr>
        </p:nvSpPr>
        <p:spPr/>
        <p:txBody>
          <a:bodyPr/>
          <a:lstStyle/>
          <a:p>
            <a:r>
              <a:rPr lang="en-GB"/>
              <a:t>COMP6206 Advanced Computer Vision</a:t>
            </a:r>
          </a:p>
        </p:txBody>
      </p:sp>
      <p:sp>
        <p:nvSpPr>
          <p:cNvPr id="6" name="Slide Number Placeholder 5"/>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31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16595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US"/>
              <a:t>Ganiyu Ibraheem  Philipp Seybold</a:t>
            </a:r>
            <a:endParaRPr lang="en-GB"/>
          </a:p>
        </p:txBody>
      </p:sp>
      <p:sp>
        <p:nvSpPr>
          <p:cNvPr id="8" name="Footer Placeholder 7"/>
          <p:cNvSpPr>
            <a:spLocks noGrp="1"/>
          </p:cNvSpPr>
          <p:nvPr>
            <p:ph type="ftr" sz="quarter" idx="11"/>
          </p:nvPr>
        </p:nvSpPr>
        <p:spPr/>
        <p:txBody>
          <a:bodyPr/>
          <a:lstStyle/>
          <a:p>
            <a:r>
              <a:rPr lang="en-GB"/>
              <a:t>COMP6206 Advanced Computer Vision</a:t>
            </a:r>
          </a:p>
        </p:txBody>
      </p:sp>
      <p:sp>
        <p:nvSpPr>
          <p:cNvPr id="9" name="Slide Number Placeholder 8"/>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en-US"/>
              <a:t>Ganiyu Ibraheem  Philipp Seybold</a:t>
            </a:r>
            <a:endParaRPr lang="en-GB"/>
          </a:p>
        </p:txBody>
      </p:sp>
      <p:sp>
        <p:nvSpPr>
          <p:cNvPr id="4" name="Footer Placeholder 3"/>
          <p:cNvSpPr>
            <a:spLocks noGrp="1"/>
          </p:cNvSpPr>
          <p:nvPr>
            <p:ph type="ftr" sz="quarter" idx="11"/>
          </p:nvPr>
        </p:nvSpPr>
        <p:spPr/>
        <p:txBody>
          <a:bodyPr/>
          <a:lstStyle/>
          <a:p>
            <a:r>
              <a:rPr lang="en-GB"/>
              <a:t>COMP6206 Advanced Computer Vision</a:t>
            </a:r>
          </a:p>
        </p:txBody>
      </p:sp>
      <p:sp>
        <p:nvSpPr>
          <p:cNvPr id="5" name="Slide Number Placeholder 4"/>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Ganiyu Ibraheem  Philipp Seybold</a:t>
            </a:r>
            <a:endParaRPr lang="en-GB"/>
          </a:p>
        </p:txBody>
      </p:sp>
      <p:sp>
        <p:nvSpPr>
          <p:cNvPr id="3" name="Footer Placeholder 2"/>
          <p:cNvSpPr>
            <a:spLocks noGrp="1"/>
          </p:cNvSpPr>
          <p:nvPr>
            <p:ph type="ftr" sz="quarter" idx="11"/>
          </p:nvPr>
        </p:nvSpPr>
        <p:spPr/>
        <p:txBody>
          <a:bodyPr/>
          <a:lstStyle/>
          <a:p>
            <a:r>
              <a:rPr lang="en-GB"/>
              <a:t>COMP6206 Advanced Computer Vision</a:t>
            </a:r>
          </a:p>
        </p:txBody>
      </p:sp>
      <p:sp>
        <p:nvSpPr>
          <p:cNvPr id="4" name="Slide Number Placeholder 3"/>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en-US"/>
              <a:t>Ganiyu Ibraheem  Philipp Seybold</a:t>
            </a:r>
            <a:endParaRPr lang="en-GB"/>
          </a:p>
        </p:txBody>
      </p:sp>
      <p:sp>
        <p:nvSpPr>
          <p:cNvPr id="6" name="Footer Placeholder 5"/>
          <p:cNvSpPr>
            <a:spLocks noGrp="1"/>
          </p:cNvSpPr>
          <p:nvPr>
            <p:ph type="ftr" sz="quarter" idx="11"/>
          </p:nvPr>
        </p:nvSpPr>
        <p:spPr/>
        <p:txBody>
          <a:bodyPr/>
          <a:lstStyle/>
          <a:p>
            <a:r>
              <a:rPr lang="en-GB"/>
              <a:t>COMP6206 Advanced Computer Vision</a:t>
            </a:r>
          </a:p>
        </p:txBody>
      </p:sp>
      <p:sp>
        <p:nvSpPr>
          <p:cNvPr id="7" name="Slide Number Placeholder 6"/>
          <p:cNvSpPr>
            <a:spLocks noGrp="1"/>
          </p:cNvSpPr>
          <p:nvPr>
            <p:ph type="sldNum" sz="quarter" idx="12"/>
          </p:nvPr>
        </p:nvSpPr>
        <p:spPr/>
        <p:txBody>
          <a:bodyPr/>
          <a:lstStyle/>
          <a:p>
            <a:fld id="{FB9D3F8E-99BC-4812-95D4-548B8E992B94}" type="slidenum">
              <a:rPr lang="en-GB" smtClean="0"/>
              <a:t>‹#›</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COMP6206 Advanced Computer Vision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a:t>Force Field Transformation</a:t>
            </a:r>
          </a:p>
        </p:txBody>
      </p:sp>
      <p:sp>
        <p:nvSpPr>
          <p:cNvPr id="70" name="Untertitel 69"/>
          <p:cNvSpPr>
            <a:spLocks noGrp="1"/>
          </p:cNvSpPr>
          <p:nvPr>
            <p:ph type="subTitle" idx="1"/>
          </p:nvPr>
        </p:nvSpPr>
        <p:spPr/>
        <p:txBody>
          <a:bodyPr/>
          <a:lstStyle/>
          <a:p>
            <a:r>
              <a:rPr lang="en-GB" dirty="0"/>
              <a:t>Ganiyu Ibraheem &amp; Philipp Seybold</a:t>
            </a:r>
          </a:p>
          <a:p>
            <a:r>
              <a:rPr lang="en-GB" dirty="0"/>
              <a:t>Advanced Computer Vision</a:t>
            </a:r>
          </a:p>
        </p:txBody>
      </p:sp>
      <p:sp>
        <p:nvSpPr>
          <p:cNvPr id="8" name="Datumsplatzhalter 7"/>
          <p:cNvSpPr>
            <a:spLocks noGrp="1"/>
          </p:cNvSpPr>
          <p:nvPr>
            <p:ph type="dt" sz="half" idx="10"/>
          </p:nvPr>
        </p:nvSpPr>
        <p:spPr/>
        <p:txBody>
          <a:bodyPr/>
          <a:lstStyle/>
          <a:p>
            <a:r>
              <a:rPr lang="en-US" dirty="0"/>
              <a:t>Ganiyu Ibraheem  Philipp Seybold</a:t>
            </a:r>
            <a:endParaRPr lang="en-GB" dirty="0"/>
          </a:p>
        </p:txBody>
      </p:sp>
      <p:sp>
        <p:nvSpPr>
          <p:cNvPr id="9" name="Fußzeilenplatzhalter 8"/>
          <p:cNvSpPr>
            <a:spLocks noGrp="1"/>
          </p:cNvSpPr>
          <p:nvPr>
            <p:ph type="ftr" sz="quarter" idx="11"/>
          </p:nvPr>
        </p:nvSpPr>
        <p:spPr/>
        <p:txBody>
          <a:bodyPr/>
          <a:lstStyle/>
          <a:p>
            <a:r>
              <a:rPr lang="en-GB"/>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5862982" y="4565648"/>
            <a:ext cx="2652367" cy="525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56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370093" y="5383530"/>
            <a:ext cx="3725470" cy="71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902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pic>
        <p:nvPicPr>
          <p:cNvPr id="7" name="Inhaltsplatzhalter 6"/>
          <p:cNvPicPr>
            <a:picLocks noGrp="1" noChangeAspect="1"/>
          </p:cNvPicPr>
          <p:nvPr>
            <p:ph idx="1"/>
          </p:nvPr>
        </p:nvPicPr>
        <p:blipFill>
          <a:blip r:embed="rId3"/>
          <a:stretch>
            <a:fillRect/>
          </a:stretch>
        </p:blipFill>
        <p:spPr>
          <a:xfrm>
            <a:off x="743829" y="1307406"/>
            <a:ext cx="2723079" cy="4170086"/>
          </a:xfrm>
          <a:prstGeom prst="rect">
            <a:avLst/>
          </a:prstGeom>
        </p:spPr>
      </p:pic>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a:t>Example force field vectors for an image</a:t>
            </a:r>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a:t>Images source : [1]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a:t>Example potential energy surface</a:t>
            </a:r>
          </a:p>
        </p:txBody>
      </p:sp>
    </p:spTree>
    <p:extLst>
      <p:ext uri="{BB962C8B-B14F-4D97-AF65-F5344CB8AC3E}">
        <p14:creationId xmlns:p14="http://schemas.microsoft.com/office/powerpoint/2010/main" val="222440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a:t>Images source : [1]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a:t>1. Initialisation		 2. Force Channels	 3. Superimposed wells</a:t>
            </a:r>
          </a:p>
        </p:txBody>
      </p:sp>
    </p:spTree>
    <p:extLst>
      <p:ext uri="{BB962C8B-B14F-4D97-AF65-F5344CB8AC3E}">
        <p14:creationId xmlns:p14="http://schemas.microsoft.com/office/powerpoint/2010/main" val="424512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 Application</a:t>
            </a:r>
          </a:p>
        </p:txBody>
      </p:sp>
      <p:sp>
        <p:nvSpPr>
          <p:cNvPr id="3" name="Inhaltsplatzhalter 2"/>
          <p:cNvSpPr>
            <a:spLocks noGrp="1"/>
          </p:cNvSpPr>
          <p:nvPr>
            <p:ph idx="1"/>
          </p:nvPr>
        </p:nvSpPr>
        <p:spPr>
          <a:xfrm>
            <a:off x="628650" y="1831278"/>
            <a:ext cx="7886700" cy="4351338"/>
          </a:xfrm>
        </p:spPr>
        <p:txBody>
          <a:bodyPr>
            <a:normAutofit/>
          </a:bodyPr>
          <a:lstStyle/>
          <a:p>
            <a:r>
              <a:rPr lang="en-GB" dirty="0"/>
              <a:t>Initialisation and scale invariant</a:t>
            </a:r>
          </a:p>
          <a:p>
            <a:r>
              <a:rPr lang="en-GB" dirty="0"/>
              <a:t>Intensity scale invariant</a:t>
            </a:r>
          </a:p>
          <a:p>
            <a:r>
              <a:rPr lang="en-GB" dirty="0"/>
              <a:t>Affected by localized changes in illumination though</a:t>
            </a:r>
          </a:p>
          <a:p>
            <a:r>
              <a:rPr lang="en-GB" dirty="0"/>
              <a:t>All information is conserved by the transform</a:t>
            </a:r>
          </a:p>
          <a:p>
            <a:r>
              <a:rPr lang="en-GB" dirty="0"/>
              <a:t>Descriptors (e.g. wells positions) are unique</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spTree>
    <p:extLst>
      <p:ext uri="{BB962C8B-B14F-4D97-AF65-F5344CB8AC3E}">
        <p14:creationId xmlns:p14="http://schemas.microsoft.com/office/powerpoint/2010/main" val="32833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a:t>Demonstration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Demonstration</a:t>
            </a:r>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a:t>Live Demo</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377034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normAutofit/>
          </a:bodyPr>
          <a:lstStyle/>
          <a:p>
            <a:pPr marL="0" lvl="0" indent="0">
              <a:buNone/>
            </a:pPr>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Finds 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illumination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127639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a:t>Ganiyu Ibraheem  Philipp Seybold</a:t>
            </a:r>
            <a:endParaRPr lang="en-GB"/>
          </a:p>
        </p:txBody>
      </p:sp>
      <p:sp>
        <p:nvSpPr>
          <p:cNvPr id="4" name="Fußzeilenplatzhalter 3"/>
          <p:cNvSpPr>
            <a:spLocks noGrp="1"/>
          </p:cNvSpPr>
          <p:nvPr>
            <p:ph type="ftr" sz="quarter" idx="11"/>
          </p:nvPr>
        </p:nvSpPr>
        <p:spPr/>
        <p:txBody>
          <a:bodyPr/>
          <a:lstStyle/>
          <a:p>
            <a:r>
              <a:rPr lang="en-GB"/>
              <a:t>COMP6206 Advanced Computer Vision</a:t>
            </a:r>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Definition</a:t>
            </a:r>
          </a:p>
          <a:p>
            <a:r>
              <a:rPr lang="en-GB" dirty="0"/>
              <a:t>Method Application</a:t>
            </a:r>
          </a:p>
          <a:p>
            <a:r>
              <a:rPr lang="en-GB" dirty="0"/>
              <a:t>Demonstration</a:t>
            </a:r>
          </a:p>
          <a:p>
            <a:r>
              <a:rPr lang="en-GB" dirty="0"/>
              <a:t>Results</a:t>
            </a:r>
          </a:p>
          <a:p>
            <a:r>
              <a:rPr lang="en-GB" dirty="0"/>
              <a:t>Discussion</a:t>
            </a:r>
          </a:p>
          <a:p>
            <a:endParaRPr lang="en-GB" dirty="0"/>
          </a:p>
          <a:p>
            <a:endParaRPr lang="en-GB" dirty="0"/>
          </a:p>
        </p:txBody>
      </p:sp>
    </p:spTree>
    <p:extLst>
      <p:ext uri="{BB962C8B-B14F-4D97-AF65-F5344CB8AC3E}">
        <p14:creationId xmlns:p14="http://schemas.microsoft.com/office/powerpoint/2010/main" val="45762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1198720" y="3508255"/>
                <a:ext cx="6372225" cy="264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3"/>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0</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01</m:t>
                                    </m:r>
                                  </m:sub>
                                </m:sSub>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02</m:t>
                                    </m:r>
                                  </m:sub>
                                </m:sSub>
                              </m:e>
                            </m:mr>
                            <m:mr>
                              <m:e>
                                <m:r>
                                  <a:rPr lang="en-GB" sz="2400" i="1" smtClean="0">
                                    <a:latin typeface="Cambria Math" panose="02040503050406030204" pitchFamily="18" charset="0"/>
                                  </a:rPr>
                                  <m:t>⋮</m:t>
                                </m:r>
                              </m:e>
                              <m:e/>
                              <m:e/>
                            </m:mr>
                            <m:mr>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30</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31</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32</m:t>
                                        </m:r>
                                      </m:sub>
                                    </m:sSub>
                                  </m:e>
                                </m:eqArr>
                              </m:e>
                            </m:mr>
                          </m:m>
                          <m:r>
                            <a:rPr lang="en-GB" sz="2400" b="0" i="1" smtClean="0">
                              <a:latin typeface="Cambria Math" panose="02040503050406030204" pitchFamily="18" charset="0"/>
                            </a:rPr>
                            <m:t>    </m:t>
                          </m:r>
                          <m:m>
                            <m:mPr>
                              <m:mcs>
                                <m:mc>
                                  <m:mcPr>
                                    <m:count m:val="1"/>
                                    <m:mcJc m:val="center"/>
                                  </m:mcPr>
                                </m:mc>
                              </m:mcs>
                              <m:ctrlPr>
                                <a:rPr lang="en-GB" sz="2400" b="0" i="1" smtClean="0">
                                  <a:latin typeface="Cambria Math" panose="02040503050406030204" pitchFamily="18" charset="0"/>
                                </a:rPr>
                              </m:ctrlPr>
                            </m:mPr>
                            <m:mr>
                              <m:e>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𝑑</m:t>
                                    </m:r>
                                  </m:e>
                                  <m:sub>
                                    <m:r>
                                      <m:rPr>
                                        <m:brk m:alnAt="7"/>
                                      </m:rPr>
                                      <a:rPr lang="en-GB" sz="2400" b="0" i="1" smtClean="0">
                                        <a:latin typeface="Cambria Math" panose="02040503050406030204" pitchFamily="18" charset="0"/>
                                      </a:rPr>
                                      <m:t>0</m:t>
                                    </m:r>
                                    <m:r>
                                      <a:rPr lang="en-GB" sz="2400" b="0" i="1" smtClean="0">
                                        <a:latin typeface="Cambria Math" panose="02040503050406030204" pitchFamily="18" charset="0"/>
                                      </a:rPr>
                                      <m:t>3</m:t>
                                    </m:r>
                                  </m:sub>
                                </m:sSub>
                              </m:e>
                            </m:mr>
                            <m:mr>
                              <m:e>
                                <m:r>
                                  <a:rPr lang="en-GB" sz="2400" i="1">
                                    <a:latin typeface="Cambria Math" panose="02040503050406030204" pitchFamily="18" charset="0"/>
                                  </a:rPr>
                                  <m:t>⋮</m:t>
                                </m:r>
                              </m:e>
                            </m:mr>
                            <m:mr>
                              <m:e>
                                <m:eqArr>
                                  <m:eqArrPr>
                                    <m:ctrlPr>
                                      <a:rPr lang="en-GB" sz="2400" b="0" i="1" smtClean="0">
                                        <a:latin typeface="Cambria Math" panose="02040503050406030204" pitchFamily="18" charset="0"/>
                                      </a:rPr>
                                    </m:ctrlPr>
                                  </m:eqArrPr>
                                  <m:e>
                                    <m:r>
                                      <a:rPr lang="en-GB" sz="2400" i="1">
                                        <a:latin typeface="Cambria Math" panose="02040503050406030204" pitchFamily="18" charset="0"/>
                                      </a:rPr>
                                      <m:t>⋮</m:t>
                                    </m:r>
                                  </m:e>
                                  <m:e>
                                    <m:r>
                                      <a:rPr lang="en-GB" sz="2400" b="0" i="1" smtClean="0">
                                        <a:latin typeface="Cambria Math" panose="02040503050406030204" pitchFamily="18" charset="0"/>
                                      </a:rPr>
                                      <m:t>0</m:t>
                                    </m:r>
                                  </m:e>
                                </m:eqArr>
                              </m:e>
                            </m:mr>
                          </m:m>
                        </m:e>
                      </m:d>
                      <m:r>
                        <a:rPr lang="en-GB" sz="2400" b="0" i="1" smtClean="0">
                          <a:latin typeface="Cambria Math" panose="02040503050406030204" pitchFamily="18" charset="0"/>
                        </a:rPr>
                        <m:t> </m:t>
                      </m:r>
                      <m:d>
                        <m:dPr>
                          <m:begChr m:val="["/>
                          <m:endChr m:val="]"/>
                          <m:ctrlPr>
                            <a:rPr lang="en-GB" sz="2400" i="1">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𝑟</m:t>
                                    </m:r>
                                  </m:e>
                                  <m:sub>
                                    <m:r>
                                      <m:rPr>
                                        <m:brk m:alnAt="7"/>
                                      </m:rPr>
                                      <a:rPr lang="en-GB" sz="2400" b="0" i="1" smtClean="0">
                                        <a:latin typeface="Cambria Math" panose="02040503050406030204" pitchFamily="18" charset="0"/>
                                      </a:rPr>
                                      <m:t>0</m:t>
                                    </m:r>
                                  </m:sub>
                                </m:sSub>
                                <m:r>
                                  <m:rPr>
                                    <m:brk m:alnAt="7"/>
                                  </m:rPr>
                                  <a:rPr lang="en-GB" sz="2400" b="0" i="1" smtClean="0">
                                    <a:latin typeface="Cambria Math" panose="02040503050406030204" pitchFamily="18" charset="0"/>
                                  </a:rPr>
                                  <m:t>)</m:t>
                                </m:r>
                              </m:e>
                            </m:mr>
                            <m:m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smtClean="0">
                                        <a:latin typeface="Cambria Math" panose="02040503050406030204" pitchFamily="18" charset="0"/>
                                      </a:rPr>
                                    </m:ctrlPr>
                                  </m:eqArrP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2</m:t>
                                        </m:r>
                                      </m:sub>
                                    </m:sSub>
                                    <m:r>
                                      <m:rPr>
                                        <m:brk m:alnAt="7"/>
                                      </m:rPr>
                                      <a:rPr lang="en-GB" sz="2400" i="1">
                                        <a:latin typeface="Cambria Math" panose="02040503050406030204" pitchFamily="18" charset="0"/>
                                      </a:rPr>
                                      <m:t>)</m:t>
                                    </m:r>
                                  </m:e>
                                  <m:e>
                                    <m:r>
                                      <m:rPr>
                                        <m:brk m:alnAt="7"/>
                                      </m:rP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3</m:t>
                                            </m:r>
                                          </m:sub>
                                        </m:sSub>
                                      </m:e>
                                    </m:d>
                                  </m:e>
                                </m:eqAr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m:rPr>
                                        <m:brk m:alnAt="7"/>
                                      </m:rPr>
                                      <a:rPr lang="en-GB" sz="2400" i="1">
                                        <a:latin typeface="Cambria Math" panose="02040503050406030204" pitchFamily="18" charset="0"/>
                                      </a:rPr>
                                      <m:t>0</m:t>
                                    </m:r>
                                  </m:sub>
                                </m:sSub>
                                <m:r>
                                  <m:rPr>
                                    <m:brk m:alnAt="7"/>
                                  </m:rPr>
                                  <a:rPr lang="en-GB" sz="2400" i="1">
                                    <a:latin typeface="Cambria Math" panose="02040503050406030204" pitchFamily="18" charset="0"/>
                                  </a:rPr>
                                  <m:t>)</m:t>
                                </m:r>
                              </m:e>
                            </m:m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a:latin typeface="Cambria Math" panose="02040503050406030204" pitchFamily="18" charset="0"/>
                                      </a:rPr>
                                    </m:ctrlPr>
                                  </m:eqArrP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2</m:t>
                                        </m:r>
                                      </m:sub>
                                    </m:sSub>
                                    <m:r>
                                      <m:rPr>
                                        <m:brk m:alnAt="7"/>
                                      </m:rPr>
                                      <a:rPr lang="en-GB" sz="2400" i="1">
                                        <a:latin typeface="Cambria Math" panose="02040503050406030204" pitchFamily="18" charset="0"/>
                                      </a:rPr>
                                      <m:t>)</m:t>
                                    </m:r>
                                  </m:e>
                                  <m:e>
                                    <m:r>
                                      <a:rPr lang="en-GB" sz="2400" b="0" i="1" smtClean="0">
                                        <a:latin typeface="Cambria Math" panose="02040503050406030204" pitchFamily="18" charset="0"/>
                                      </a:rPr>
                                      <m:t>𝐸</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3</m:t>
                                            </m:r>
                                          </m:sub>
                                        </m:sSub>
                                      </m:e>
                                    </m:d>
                                  </m:e>
                                </m:eqArr>
                              </m:e>
                            </m:mr>
                          </m:m>
                        </m:e>
                      </m:d>
                    </m:oMath>
                  </m:oMathPara>
                </a14:m>
                <a:endParaRPr lang="en-GB" sz="24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1198720" y="3508255"/>
                <a:ext cx="6372225" cy="2649282"/>
              </a:xfrm>
              <a:blipFill>
                <a:blip r:embed="rId3"/>
                <a:stretch>
                  <a:fillRect t="-92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dirty="0"/>
          </a:p>
        </p:txBody>
      </p:sp>
      <p:sp>
        <p:nvSpPr>
          <p:cNvPr id="7" name="Geschweifte Klammer links 6"/>
          <p:cNvSpPr/>
          <p:nvPr/>
        </p:nvSpPr>
        <p:spPr>
          <a:xfrm rot="16200000">
            <a:off x="3076258" y="3644655"/>
            <a:ext cx="199071" cy="272669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Geschweifte Klammer links 7"/>
          <p:cNvSpPr/>
          <p:nvPr/>
        </p:nvSpPr>
        <p:spPr>
          <a:xfrm rot="16200000">
            <a:off x="5146786" y="4587835"/>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feld 9"/>
              <p:cNvSpPr txBox="1"/>
              <p:nvPr/>
            </p:nvSpPr>
            <p:spPr>
              <a:xfrm>
                <a:off x="2835433" y="5212645"/>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𝐷</m:t>
                      </m:r>
                    </m:oMath>
                  </m:oMathPara>
                </a14:m>
                <a:endParaRPr lang="en-GB" dirty="0"/>
              </a:p>
            </p:txBody>
          </p:sp>
        </mc:Choice>
        <mc:Fallback xmlns="">
          <p:sp>
            <p:nvSpPr>
              <p:cNvPr id="10" name="Textfeld 9"/>
              <p:cNvSpPr txBox="1">
                <a:spLocks noRot="1" noChangeAspect="1" noMove="1" noResize="1" noEditPoints="1" noAdjustHandles="1" noChangeArrowheads="1" noChangeShapeType="1" noTextEdit="1"/>
              </p:cNvSpPr>
              <p:nvPr/>
            </p:nvSpPr>
            <p:spPr>
              <a:xfrm>
                <a:off x="2835433" y="5212645"/>
                <a:ext cx="741680"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875482"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xmlns="">
          <p:sp>
            <p:nvSpPr>
              <p:cNvPr id="11" name="Textfeld 10"/>
              <p:cNvSpPr txBox="1">
                <a:spLocks noRot="1" noChangeAspect="1" noMove="1" noResize="1" noEditPoints="1" noAdjustHandles="1" noChangeArrowheads="1" noChangeShapeType="1" noTextEdit="1"/>
              </p:cNvSpPr>
              <p:nvPr/>
            </p:nvSpPr>
            <p:spPr>
              <a:xfrm>
                <a:off x="4875482" y="5212644"/>
                <a:ext cx="7416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6186916" y="5212644"/>
                <a:ext cx="7416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6186916" y="5212644"/>
                <a:ext cx="741680"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1733833" y="1782554"/>
                <a:ext cx="2270194" cy="10572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𝑑</m:t>
                          </m:r>
                        </m:e>
                        <m:sub>
                          <m:r>
                            <a:rPr lang="en-GB" sz="2800" b="0" i="1" smtClean="0">
                              <a:latin typeface="Cambria Math" panose="02040503050406030204" pitchFamily="18" charset="0"/>
                            </a:rPr>
                            <m:t>𝑗𝑖</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𝑗</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𝑖</m:t>
                                  </m:r>
                                </m:sub>
                              </m:sSub>
                            </m:e>
                          </m:d>
                        </m:den>
                      </m:f>
                    </m:oMath>
                  </m:oMathPara>
                </a14:m>
                <a:endParaRPr lang="en-GB" sz="28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1733833" y="1782554"/>
                <a:ext cx="2270194" cy="1057277"/>
              </a:xfrm>
              <a:prstGeom prst="rect">
                <a:avLst/>
              </a:prstGeom>
              <a:blipFill>
                <a:blip r:embed="rId7"/>
                <a:stretch>
                  <a:fillRect/>
                </a:stretch>
              </a:blipFill>
            </p:spPr>
            <p:txBody>
              <a:bodyPr/>
              <a:lstStyle/>
              <a:p>
                <a:r>
                  <a:rPr lang="en-GB">
                    <a:noFill/>
                  </a:rPr>
                  <a:t> </a:t>
                </a:r>
              </a:p>
            </p:txBody>
          </p:sp>
        </mc:Fallback>
      </mc:AlternateContent>
      <p:sp>
        <p:nvSpPr>
          <p:cNvPr id="14" name="Geschweifte Klammer links 13"/>
          <p:cNvSpPr/>
          <p:nvPr/>
        </p:nvSpPr>
        <p:spPr>
          <a:xfrm rot="16200000">
            <a:off x="6458220" y="4596601"/>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4579143" y="1885120"/>
                <a:ext cx="307181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𝐷𝑃</m:t>
                      </m:r>
                      <m:r>
                        <a:rPr lang="en-GB" sz="2800" b="0" i="1" smtClean="0">
                          <a:latin typeface="Cambria Math" panose="02040503050406030204" pitchFamily="18" charset="0"/>
                        </a:rPr>
                        <m:t>=</m:t>
                      </m:r>
                      <m:r>
                        <a:rPr lang="en-GB" sz="2800" b="0" i="1" smtClean="0">
                          <a:latin typeface="Cambria Math" panose="02040503050406030204" pitchFamily="18" charset="0"/>
                        </a:rPr>
                        <m:t>𝐸</m:t>
                      </m:r>
                    </m:oMath>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𝐷</m:t>
                          </m:r>
                        </m:e>
                        <m:sup>
                          <m:r>
                            <a:rPr lang="en-GB" sz="2800" b="0" i="1" smtClean="0">
                              <a:latin typeface="Cambria Math" panose="02040503050406030204" pitchFamily="18" charset="0"/>
                            </a:rPr>
                            <m:t>−1</m:t>
                          </m:r>
                        </m:sup>
                      </m:sSup>
                      <m:r>
                        <a:rPr lang="en-GB" sz="2800" b="0" i="1" smtClean="0">
                          <a:latin typeface="Cambria Math" panose="02040503050406030204" pitchFamily="18" charset="0"/>
                        </a:rPr>
                        <m:t>𝐸</m:t>
                      </m:r>
                    </m:oMath>
                  </m:oMathPara>
                </a14:m>
                <a:endParaRPr lang="en-GB" sz="2800" b="0" dirty="0"/>
              </a:p>
            </p:txBody>
          </p:sp>
        </mc:Choice>
        <mc:Fallback xmlns="">
          <p:sp>
            <p:nvSpPr>
              <p:cNvPr id="17" name="Textfeld 16"/>
              <p:cNvSpPr txBox="1">
                <a:spLocks noRot="1" noChangeAspect="1" noMove="1" noResize="1" noEditPoints="1" noAdjustHandles="1" noChangeArrowheads="1" noChangeShapeType="1" noTextEdit="1"/>
              </p:cNvSpPr>
              <p:nvPr/>
            </p:nvSpPr>
            <p:spPr>
              <a:xfrm>
                <a:off x="4579143" y="1885120"/>
                <a:ext cx="3071813" cy="954107"/>
              </a:xfrm>
              <a:prstGeom prst="rect">
                <a:avLst/>
              </a:prstGeom>
              <a:blipFill>
                <a:blip r:embed="rId8"/>
                <a:stretch>
                  <a:fillRect/>
                </a:stretch>
              </a:blipFill>
            </p:spPr>
            <p:txBody>
              <a:bodyPr/>
              <a:lstStyle/>
              <a:p>
                <a:r>
                  <a:rPr lang="en-GB">
                    <a:noFill/>
                  </a:rPr>
                  <a:t> </a:t>
                </a:r>
              </a:p>
            </p:txBody>
          </p:sp>
        </mc:Fallback>
      </mc:AlternateContent>
      <p:sp>
        <p:nvSpPr>
          <p:cNvPr id="19" name="Textfeld 18"/>
          <p:cNvSpPr txBox="1"/>
          <p:nvPr/>
        </p:nvSpPr>
        <p:spPr>
          <a:xfrm>
            <a:off x="628650" y="1037356"/>
            <a:ext cx="5942047" cy="523220"/>
          </a:xfrm>
          <a:prstGeom prst="rect">
            <a:avLst/>
          </a:prstGeom>
          <a:noFill/>
        </p:spPr>
        <p:txBody>
          <a:bodyPr wrap="square" rtlCol="0">
            <a:spAutoFit/>
          </a:bodyPr>
          <a:lstStyle/>
          <a:p>
            <a:r>
              <a:rPr lang="en-GB" sz="2800" dirty="0"/>
              <a:t>Invertible linear energy transform</a:t>
            </a:r>
          </a:p>
        </p:txBody>
      </p:sp>
    </p:spTree>
    <p:extLst>
      <p:ext uri="{BB962C8B-B14F-4D97-AF65-F5344CB8AC3E}">
        <p14:creationId xmlns:p14="http://schemas.microsoft.com/office/powerpoint/2010/main" val="363857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Result</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mc:AlternateContent xmlns:mc="http://schemas.openxmlformats.org/markup-compatibility/2006" xmlns:a14="http://schemas.microsoft.com/office/drawing/2010/main">
        <mc:Choice Requires="a14">
          <p:sp>
            <p:nvSpPr>
              <p:cNvPr id="7" name="Textfeld 6"/>
              <p:cNvSpPr txBox="1"/>
              <p:nvPr/>
            </p:nvSpPr>
            <p:spPr>
              <a:xfrm>
                <a:off x="984533" y="1977177"/>
                <a:ext cx="8902417" cy="36998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b="0" i="1" smtClean="0">
                                  <a:latin typeface="Cambria Math" panose="02040503050406030204" pitchFamily="18" charset="0"/>
                                </a:rPr>
                              </m:ctrlPr>
                            </m:dPr>
                            <m:e>
                              <m:eqArr>
                                <m:eqArrPr>
                                  <m:ctrlPr>
                                    <a:rPr lang="en-GB" sz="2400" b="0" i="1" smtClean="0">
                                      <a:latin typeface="Cambria Math" panose="02040503050406030204" pitchFamily="18" charset="0"/>
                                    </a:rPr>
                                  </m:ctrlPr>
                                </m:eqArr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m:t>
                                      </m:r>
                                      <m:r>
                                        <a:rPr lang="en-GB" sz="2400" b="0" i="1" smtClean="0">
                                          <a:latin typeface="Cambria Math" panose="02040503050406030204" pitchFamily="18" charset="0"/>
                                        </a:rPr>
                                        <m:t>⋅</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𝑖</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b="0" i="1" smtClean="0">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b="0" i="1" smtClean="0">
                                      <a:latin typeface="Cambria Math" panose="02040503050406030204" pitchFamily="18" charset="0"/>
                                    </a:rPr>
                                    <m:t>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𝑗</m:t>
                                  </m:r>
                                  <m:r>
                                    <a:rPr lang="en-GB" sz="2400" b="0" i="1" smtClean="0">
                                      <a:latin typeface="Cambria Math" panose="02040503050406030204" pitchFamily="18" charset="0"/>
                                      <a:ea typeface="Cambria Math" panose="02040503050406030204" pitchFamily="18" charset="0"/>
                                    </a:rPr>
                                    <m:t>                </m:t>
                                  </m:r>
                                </m:e>
                              </m:eqArr>
                            </m:e>
                          </m:d>
                        </m:e>
                      </m:nary>
                    </m:oMath>
                  </m:oMathPara>
                </a14:m>
                <a:endParaRPr lang="en-GB" sz="2400" b="0" i="1" dirty="0">
                  <a:latin typeface="Cambria Math" panose="02040503050406030204" pitchFamily="18" charset="0"/>
                </a:endParaRPr>
              </a:p>
              <a:p>
                <a:pPr/>
                <a:br>
                  <a:rPr lang="en-GB" sz="24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m:t>
                      </m:r>
                      <m:r>
                        <a:rPr lang="en-GB" sz="2400" i="1">
                          <a:latin typeface="Cambria Math" panose="02040503050406030204" pitchFamily="18" charset="0"/>
                        </a:rPr>
                        <m:t>𝑎</m:t>
                      </m:r>
                      <m:r>
                        <a:rPr lang="en-GB" sz="2400" b="0" i="1" smtClean="0">
                          <a:latin typeface="Cambria Math" panose="02040503050406030204" pitchFamily="18" charset="0"/>
                        </a:rPr>
                        <m:t>⋅</m:t>
                      </m:r>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r>
                        <a:rPr lang="en-GB" sz="2400" b="0" i="0"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oMath>
                  </m:oMathPara>
                </a14:m>
                <a:endParaRPr lang="en-GB" sz="2400" dirty="0"/>
              </a:p>
            </p:txBody>
          </p:sp>
        </mc:Choice>
        <mc:Fallback xmlns="">
          <p:sp>
            <p:nvSpPr>
              <p:cNvPr id="7" name="Textfeld 6"/>
              <p:cNvSpPr txBox="1">
                <a:spLocks noRot="1" noChangeAspect="1" noMove="1" noResize="1" noEditPoints="1" noAdjustHandles="1" noChangeArrowheads="1" noChangeShapeType="1" noTextEdit="1"/>
              </p:cNvSpPr>
              <p:nvPr/>
            </p:nvSpPr>
            <p:spPr>
              <a:xfrm>
                <a:off x="984533" y="1977177"/>
                <a:ext cx="8902417" cy="3699859"/>
              </a:xfrm>
              <a:prstGeom prst="rect">
                <a:avLst/>
              </a:prstGeom>
              <a:blipFill>
                <a:blip r:embed="rId2"/>
                <a:stretch>
                  <a:fillRect/>
                </a:stretch>
              </a:blipFill>
            </p:spPr>
            <p:txBody>
              <a:bodyPr/>
              <a:lstStyle/>
              <a:p>
                <a:r>
                  <a:rPr lang="en-GB">
                    <a:noFill/>
                  </a:rPr>
                  <a:t> </a:t>
                </a:r>
              </a:p>
            </p:txBody>
          </p:sp>
        </mc:Fallback>
      </mc:AlternateContent>
      <p:sp>
        <p:nvSpPr>
          <p:cNvPr id="8" name="Textfeld 7"/>
          <p:cNvSpPr txBox="1"/>
          <p:nvPr/>
        </p:nvSpPr>
        <p:spPr>
          <a:xfrm>
            <a:off x="628650" y="1037356"/>
            <a:ext cx="5942047" cy="523220"/>
          </a:xfrm>
          <a:prstGeom prst="rect">
            <a:avLst/>
          </a:prstGeom>
          <a:noFill/>
        </p:spPr>
        <p:txBody>
          <a:bodyPr wrap="square" rtlCol="0">
            <a:spAutoFit/>
          </a:bodyPr>
          <a:lstStyle/>
          <a:p>
            <a:r>
              <a:rPr lang="en-GB" sz="2800" dirty="0"/>
              <a:t>Shape &amp; brightness sensitivity</a:t>
            </a:r>
          </a:p>
        </p:txBody>
      </p:sp>
    </p:spTree>
    <p:extLst>
      <p:ext uri="{BB962C8B-B14F-4D97-AF65-F5344CB8AC3E}">
        <p14:creationId xmlns:p14="http://schemas.microsoft.com/office/powerpoint/2010/main" val="329567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a:t>
            </a:r>
          </a:p>
        </p:txBody>
      </p:sp>
      <p:sp>
        <p:nvSpPr>
          <p:cNvPr id="3" name="Inhaltsplatzhalter 2"/>
          <p:cNvSpPr>
            <a:spLocks noGrp="1"/>
          </p:cNvSpPr>
          <p:nvPr>
            <p:ph idx="1"/>
          </p:nvPr>
        </p:nvSpPr>
        <p:spPr/>
        <p:txBody>
          <a:bodyPr>
            <a:normAutofit/>
          </a:bodyPr>
          <a:lstStyle/>
          <a:p>
            <a:pPr marL="0" lvl="0" indent="0">
              <a:buNone/>
            </a:pPr>
            <a:r>
              <a:rPr lang="en-GB" dirty="0"/>
              <a:t>Disadvantages:</a:t>
            </a:r>
          </a:p>
          <a:p>
            <a:pPr lvl="1"/>
            <a:r>
              <a:rPr lang="en-GB" dirty="0"/>
              <a:t>At times, transform generates only one ‘well’</a:t>
            </a:r>
          </a:p>
          <a:p>
            <a:pPr lvl="1"/>
            <a:r>
              <a:rPr lang="en-GB" dirty="0"/>
              <a:t>High computational costs for brute-force method: O(n²)</a:t>
            </a:r>
          </a:p>
          <a:p>
            <a:pPr lvl="1"/>
            <a:r>
              <a:rPr lang="en-GB" dirty="0"/>
              <a:t>Not widely applicable</a:t>
            </a:r>
          </a:p>
          <a:p>
            <a:pPr lvl="1"/>
            <a:r>
              <a:rPr lang="en-GB" dirty="0"/>
              <a:t>Occlusion by hair</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22</a:t>
            </a:fld>
            <a:endParaRPr lang="en-GB"/>
          </a:p>
        </p:txBody>
      </p:sp>
    </p:spTree>
    <p:extLst>
      <p:ext uri="{BB962C8B-B14F-4D97-AF65-F5344CB8AC3E}">
        <p14:creationId xmlns:p14="http://schemas.microsoft.com/office/powerpoint/2010/main" val="384011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Sources</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23</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D.J. Hurley, M.S. Nixon, J.N. Carter, “</a:t>
                      </a:r>
                      <a:r>
                        <a:rPr lang="en-GB" sz="1800" b="0" i="0" u="none" strike="noStrike" kern="1200" baseline="0" dirty="0">
                          <a:solidFill>
                            <a:schemeClr val="tx1"/>
                          </a:solidFill>
                          <a:latin typeface="+mn-lt"/>
                          <a:ea typeface="+mn-ea"/>
                          <a:cs typeface="+mn-cs"/>
                        </a:rPr>
                        <a:t>Force field feature extraction for ear biometrics</a:t>
                      </a:r>
                      <a:r>
                        <a:rPr lang="en-GB" sz="1800" dirty="0"/>
                        <a:t>”, </a:t>
                      </a:r>
                      <a:r>
                        <a:rPr lang="en-GB" sz="1800" dirty="0" err="1"/>
                        <a:t>doi</a:t>
                      </a:r>
                      <a:r>
                        <a:rPr lang="en-GB" sz="1800" dirty="0"/>
                        <a:t>: 10.1016/j.cviu.2004.11.001,2004.</a:t>
                      </a:r>
                    </a:p>
                  </a:txBody>
                  <a:tcPr/>
                </a:tc>
                <a:extLst>
                  <a:ext uri="{0D108BD9-81ED-4DB2-BD59-A6C34878D82A}">
                    <a16:rowId xmlns:a16="http://schemas.microsoft.com/office/drawing/2014/main" val="2091674178"/>
                  </a:ext>
                </a:extLst>
              </a:tr>
              <a:tr h="370840">
                <a:tc>
                  <a:txBody>
                    <a:bodyPr/>
                    <a:lstStyle/>
                    <a:p>
                      <a:r>
                        <a:rPr lang="en-GB" dirty="0"/>
                        <a:t>[2]</a:t>
                      </a:r>
                    </a:p>
                  </a:txBody>
                  <a:tcPr/>
                </a:tc>
                <a:tc>
                  <a:txBody>
                    <a:bodyPr/>
                    <a:lstStyle/>
                    <a:p>
                      <a:r>
                        <a:rPr lang="en-GB" dirty="0"/>
                        <a:t>Nixon M.S., </a:t>
                      </a:r>
                      <a:r>
                        <a:rPr lang="en-GB" dirty="0" err="1"/>
                        <a:t>Aguado</a:t>
                      </a:r>
                      <a:r>
                        <a:rPr lang="en-GB" dirty="0"/>
                        <a:t> A.S. Feature Extraction and Image Processing for Computer Vision,</a:t>
                      </a:r>
                      <a:r>
                        <a:rPr lang="en-GB" baseline="0" dirty="0"/>
                        <a:t> </a:t>
                      </a:r>
                      <a:r>
                        <a:rPr lang="en-GB" dirty="0"/>
                        <a:t>3ed., 2012,</a:t>
                      </a:r>
                      <a:r>
                        <a:rPr lang="en-GB" baseline="0" dirty="0"/>
                        <a:t> </a:t>
                      </a:r>
                      <a:r>
                        <a:rPr lang="en-GB" dirty="0"/>
                        <a:t>ISBN: 0123965497, p.</a:t>
                      </a:r>
                      <a:r>
                        <a:rPr lang="en-GB" baseline="0" dirty="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Discussion</a:t>
            </a:r>
          </a:p>
        </p:txBody>
      </p:sp>
      <p:sp>
        <p:nvSpPr>
          <p:cNvPr id="3" name="Inhaltsplatzhalter 2"/>
          <p:cNvSpPr>
            <a:spLocks noGrp="1"/>
          </p:cNvSpPr>
          <p:nvPr>
            <p:ph idx="1"/>
          </p:nvPr>
        </p:nvSpPr>
        <p:spPr/>
        <p:txBody>
          <a:bodyPr/>
          <a:lstStyle/>
          <a:p>
            <a:pPr marL="0" indent="0">
              <a:buNone/>
            </a:pPr>
            <a:r>
              <a:rPr lang="en-GB" dirty="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24</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Definition</a:t>
            </a:r>
          </a:p>
        </p:txBody>
      </p:sp>
      <p:sp>
        <p:nvSpPr>
          <p:cNvPr id="3" name="Inhaltsplatzhalter 2"/>
          <p:cNvSpPr>
            <a:spLocks noGrp="1"/>
          </p:cNvSpPr>
          <p:nvPr>
            <p:ph idx="1"/>
          </p:nvPr>
        </p:nvSpPr>
        <p:spPr/>
        <p:txBody>
          <a:bodyPr/>
          <a:lstStyle/>
          <a:p>
            <a:pPr lvl="0"/>
            <a:r>
              <a:rPr lang="en-GB" dirty="0"/>
              <a:t>Objective:</a:t>
            </a:r>
          </a:p>
          <a:p>
            <a:pPr lvl="1"/>
            <a:r>
              <a:rPr lang="en-GB" dirty="0"/>
              <a:t>Reduce dimensionality of pattern space</a:t>
            </a:r>
          </a:p>
          <a:p>
            <a:pPr lvl="1"/>
            <a:r>
              <a:rPr lang="en-GB" dirty="0"/>
              <a:t>Maintain discriminator power</a:t>
            </a:r>
          </a:p>
          <a:p>
            <a:r>
              <a:rPr lang="en-GB" dirty="0"/>
              <a:t>By: 	David J. Hurley, </a:t>
            </a:r>
            <a:br>
              <a:rPr lang="en-GB" dirty="0"/>
            </a:br>
            <a:r>
              <a:rPr lang="en-GB" dirty="0"/>
              <a:t>	Mark S. Nixon &amp; John N. Carter</a:t>
            </a:r>
          </a:p>
          <a:p>
            <a:r>
              <a:rPr lang="en-GB" dirty="0"/>
              <a:t>Domain: Ear &amp; face recognition</a:t>
            </a:r>
          </a:p>
          <a:p>
            <a:endParaRPr lang="en-GB" dirty="0"/>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a:t>Idea: Treat every pixel as a force exerting particle</a:t>
            </a:r>
          </a:p>
          <a:p>
            <a:pPr lvl="0"/>
            <a:r>
              <a:rPr lang="en-GB" dirty="0"/>
              <a:t>Approaches:</a:t>
            </a:r>
          </a:p>
          <a:p>
            <a:pPr marL="914400" lvl="1" indent="-457200">
              <a:buFont typeface="+mj-lt"/>
              <a:buAutoNum type="arabicPeriod"/>
            </a:pPr>
            <a:r>
              <a:rPr lang="en-GB" dirty="0"/>
              <a:t>Pixel by Pixel</a:t>
            </a:r>
          </a:p>
          <a:p>
            <a:pPr marL="914400" lvl="1" indent="-457200">
              <a:buFont typeface="+mj-lt"/>
              <a:buAutoNum type="arabicPeriod"/>
            </a:pPr>
            <a:r>
              <a:rPr lang="en-GB" dirty="0"/>
              <a:t>Frequency Domain Analysis</a:t>
            </a:r>
          </a:p>
          <a:p>
            <a:r>
              <a:rPr lang="en-GB" dirty="0"/>
              <a:t>Steps:</a:t>
            </a:r>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Potential well and channel extraction</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28650" y="1018573"/>
                <a:ext cx="7886700" cy="1331088"/>
              </a:xfrm>
            </p:spPr>
            <p:txBody>
              <a:bodyPr>
                <a:normAutofit/>
              </a:bodyPr>
              <a:lstStyle/>
              <a:p>
                <a:pPr marL="0" lvl="0" indent="0">
                  <a:buNone/>
                </a:pPr>
                <a:r>
                  <a:rPr lang="en-GB" dirty="0"/>
                  <a:t>Assumption: </a:t>
                </a:r>
                <a:br>
                  <a:rPr lang="en-GB" dirty="0"/>
                </a:br>
                <a:r>
                  <a:rPr lang="en-GB" dirty="0"/>
                  <a:t>Each 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a:t> exerts an isotropic force proportional to 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546" t="-7339" r="-1005"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of an electric field</a:t>
              </a:r>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gravitation</a:t>
            </a:r>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a:latin typeface="Cambria Math" panose="02040503050406030204" pitchFamily="18" charset="0"/>
                </a:endParaRPr>
              </a:p>
              <a:p>
                <a:pPr algn="ctr"/>
                <a:r>
                  <a:rPr lang="en-GB" sz="1000" i="1" dirty="0">
                    <a:latin typeface="Cambria Math" panose="02040503050406030204" pitchFamily="18" charset="0"/>
                  </a:rPr>
                  <a:t>  </a:t>
                </a:r>
                <a:endParaRPr lang="en-GB" sz="9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a:t>Images source: wikipedia.org</a:t>
            </a:r>
          </a:p>
        </p:txBody>
      </p:sp>
    </p:spTree>
    <p:extLst>
      <p:ext uri="{BB962C8B-B14F-4D97-AF65-F5344CB8AC3E}">
        <p14:creationId xmlns:p14="http://schemas.microsoft.com/office/powerpoint/2010/main" val="427214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a:t>Ganiyu Ibraheem  Philipp Seybold</a:t>
            </a:r>
            <a:endParaRPr lang="en-GB" dirty="0"/>
          </a:p>
        </p:txBody>
      </p:sp>
      <p:sp>
        <p:nvSpPr>
          <p:cNvPr id="5" name="Fußzeilenplatzhalter 4"/>
          <p:cNvSpPr>
            <a:spLocks noGrp="1"/>
          </p:cNvSpPr>
          <p:nvPr>
            <p:ph type="ftr" sz="quarter" idx="11"/>
          </p:nvPr>
        </p:nvSpPr>
        <p:spPr/>
        <p:txBody>
          <a:bodyPr/>
          <a:lstStyle/>
          <a:p>
            <a:r>
              <a:rPr lang="en-GB" dirty="0"/>
              <a:t>COMP6206 Advanced Computer Vision</a:t>
            </a:r>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a:t>	</a:t>
                </a:r>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a:t>Image source: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TotalTime>
  <Words>2027</Words>
  <Application>Microsoft Macintosh PowerPoint</Application>
  <PresentationFormat>On-screen Show (4:3)</PresentationFormat>
  <Paragraphs>288</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vt:lpstr>
      <vt:lpstr>Method</vt:lpstr>
      <vt:lpstr>Method Application</vt:lpstr>
      <vt:lpstr>Demonstration</vt:lpstr>
      <vt:lpstr>Demonstration</vt:lpstr>
      <vt:lpstr>Demonstration</vt:lpstr>
      <vt:lpstr>Result</vt:lpstr>
      <vt:lpstr>Result</vt:lpstr>
      <vt:lpstr>Result</vt:lpstr>
      <vt:lpstr>Result</vt:lpstr>
      <vt:lpstr>Sources</vt:lpstr>
      <vt:lpstr>Discussion</vt:lpstr>
    </vt:vector>
  </TitlesOfParts>
  <Company>Microsoft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Ajibola Ibraheem (student)</cp:lastModifiedBy>
  <cp:revision>96</cp:revision>
  <dcterms:created xsi:type="dcterms:W3CDTF">2018-02-01T16:42:40Z</dcterms:created>
  <dcterms:modified xsi:type="dcterms:W3CDTF">2018-02-08T12:29:13Z</dcterms:modified>
</cp:coreProperties>
</file>