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7" r:id="rId3"/>
    <p:sldId id="258" r:id="rId4"/>
    <p:sldId id="259" r:id="rId5"/>
    <p:sldId id="266" r:id="rId6"/>
    <p:sldId id="268" r:id="rId7"/>
    <p:sldId id="275" r:id="rId8"/>
    <p:sldId id="276" r:id="rId9"/>
    <p:sldId id="277" r:id="rId10"/>
    <p:sldId id="278" r:id="rId11"/>
    <p:sldId id="282" r:id="rId12"/>
    <p:sldId id="283" r:id="rId13"/>
    <p:sldId id="269" r:id="rId14"/>
    <p:sldId id="270" r:id="rId15"/>
    <p:sldId id="260" r:id="rId16"/>
    <p:sldId id="261" r:id="rId17"/>
    <p:sldId id="274" r:id="rId18"/>
    <p:sldId id="273" r:id="rId19"/>
    <p:sldId id="262" r:id="rId20"/>
    <p:sldId id="280" r:id="rId21"/>
    <p:sldId id="281" r:id="rId22"/>
    <p:sldId id="272" r:id="rId23"/>
    <p:sldId id="264" r:id="rId24"/>
    <p:sldId id="284"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7" autoAdjust="0"/>
  </p:normalViewPr>
  <p:slideViewPr>
    <p:cSldViewPr snapToGrid="0">
      <p:cViewPr varScale="1">
        <p:scale>
          <a:sx n="67" d="100"/>
          <a:sy n="67" d="100"/>
        </p:scale>
        <p:origin x="1906" y="67"/>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08/02/2018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‹Nr.›</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a:t>
            </a:fld>
            <a:endParaRPr lang="en-GB"/>
          </a:p>
        </p:txBody>
      </p:sp>
    </p:spTree>
    <p:extLst>
      <p:ext uri="{BB962C8B-B14F-4D97-AF65-F5344CB8AC3E}">
        <p14:creationId xmlns:p14="http://schemas.microsoft.com/office/powerpoint/2010/main" val="34547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11</a:t>
            </a:fld>
            <a:endParaRPr lang="en-GB"/>
          </a:p>
        </p:txBody>
      </p:sp>
    </p:spTree>
    <p:extLst>
      <p:ext uri="{BB962C8B-B14F-4D97-AF65-F5344CB8AC3E}">
        <p14:creationId xmlns:p14="http://schemas.microsoft.com/office/powerpoint/2010/main" val="114375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12</a:t>
            </a:fld>
            <a:endParaRPr lang="en-GB"/>
          </a:p>
        </p:txBody>
      </p:sp>
    </p:spTree>
    <p:extLst>
      <p:ext uri="{BB962C8B-B14F-4D97-AF65-F5344CB8AC3E}">
        <p14:creationId xmlns:p14="http://schemas.microsoft.com/office/powerpoint/2010/main" val="219998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Calculating the force field vectors for each pixel in an</a:t>
            </a:r>
            <a:r>
              <a:rPr lang="en-GB" baseline="0" dirty="0" smtClean="0"/>
              <a:t> image of an area of interest</a:t>
            </a:r>
            <a:endParaRPr lang="en-GB" dirty="0" smtClean="0"/>
          </a:p>
          <a:p>
            <a:pPr marL="228600" lvl="0" indent="-228600">
              <a:buFont typeface="+mj-lt"/>
              <a:buAutoNum type="arabicPeriod"/>
            </a:pPr>
            <a:r>
              <a:rPr lang="en-GB" dirty="0" smtClean="0"/>
              <a:t>Calculating the potential energy fields for each pixel to find the overlapping potential energy functions of all the image pixels for that specific pixel location which is repeated for all pixels in the image to generate a </a:t>
            </a:r>
            <a:r>
              <a:rPr lang="en-GB" b="1" dirty="0" smtClean="0"/>
              <a:t>potential energy surface </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13</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Force field –&gt; potential energy surface: comparable to mountain with peaks and ridges, where peaks = potential energy wells (sources) and ridges = energy channels, that lead to the wells (picture 2)</a:t>
            </a:r>
          </a:p>
          <a:p>
            <a:pPr marL="228600" indent="-228600">
              <a:buFont typeface="+mj-lt"/>
              <a:buAutoNum type="arabicPeriod"/>
            </a:pPr>
            <a:r>
              <a:rPr lang="en-GB" dirty="0" smtClean="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smtClean="0"/>
            </a:br>
            <a:r>
              <a:rPr lang="en-GB" dirty="0" smtClean="0"/>
              <a:t>gradient is zero and no further force is exerted = no more movement</a:t>
            </a:r>
          </a:p>
          <a:p>
            <a:pPr marL="228600" indent="-228600">
              <a:buFont typeface="+mj-lt"/>
              <a:buAutoNum type="arabicPeriod"/>
            </a:pPr>
            <a:r>
              <a:rPr lang="en-GB" dirty="0" smtClean="0"/>
              <a:t>Picture</a:t>
            </a:r>
            <a:r>
              <a:rPr lang="en-GB" baseline="0" dirty="0" smtClean="0"/>
              <a:t> 3: superimposed wells over force field magnitude</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14</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baseline="0" dirty="0" smtClean="0"/>
              <a:t>Show scale invariance, </a:t>
            </a:r>
            <a:r>
              <a:rPr lang="en-GB" baseline="0" dirty="0" err="1" smtClean="0"/>
              <a:t>initialisaition</a:t>
            </a:r>
            <a:r>
              <a:rPr lang="en-GB" baseline="0" dirty="0" smtClean="0"/>
              <a:t> invariance follows: It can be shown that the force and energy fields scale by the same factor by which the image was scaled. This results from the fact that larger distance imply weaker forces</a:t>
            </a:r>
            <a:endParaRPr lang="en-GB" dirty="0" smtClean="0"/>
          </a:p>
          <a:p>
            <a:pPr marL="228600" indent="-228600">
              <a:buFont typeface="+mj-lt"/>
              <a:buAutoNum type="arabicPeriod"/>
            </a:pPr>
            <a:r>
              <a:rPr lang="en-GB" smtClean="0"/>
              <a:t>O</a:t>
            </a:r>
            <a:endParaRPr lang="en-GB" dirty="0" smtClean="0"/>
          </a:p>
          <a:p>
            <a:pPr marL="228600" indent="-228600">
              <a:buFont typeface="+mj-lt"/>
              <a:buAutoNum type="arabicPeriod"/>
            </a:pPr>
            <a:r>
              <a:rPr lang="en-GB" dirty="0" smtClean="0"/>
              <a:t>O</a:t>
            </a:r>
          </a:p>
          <a:p>
            <a:pPr marL="228600" indent="-228600">
              <a:buFont typeface="+mj-lt"/>
              <a:buAutoNum type="arabicPeriod"/>
            </a:pPr>
            <a:r>
              <a:rPr lang="en-GB" dirty="0" smtClean="0"/>
              <a:t>Representation</a:t>
            </a:r>
            <a:r>
              <a:rPr lang="en-GB" baseline="0" dirty="0" smtClean="0"/>
              <a:t> matrices are square and invertible, which was confirmed by test on different sized images</a:t>
            </a:r>
          </a:p>
          <a:p>
            <a:pPr marL="228600" indent="-228600">
              <a:buFont typeface="+mj-lt"/>
              <a:buAutoNum type="arabicPeriod"/>
            </a:pPr>
            <a:r>
              <a:rPr lang="en-GB" baseline="0" dirty="0" smtClean="0"/>
              <a:t>Confirmed by measured averaged normalised distance of the well positions together with the accumulated direction to the position of each well-point from a chosen reference point</a:t>
            </a:r>
          </a:p>
          <a:p>
            <a:pPr marL="685800" lvl="1" indent="-228600">
              <a:buFont typeface="+mj-lt"/>
              <a:buAutoNum type="arabicPeriod"/>
            </a:pPr>
            <a:r>
              <a:rPr lang="en-GB" baseline="0" dirty="0" smtClean="0"/>
              <a:t>Use enough initialisation points to ensure all wells are extracted</a:t>
            </a:r>
          </a:p>
          <a:p>
            <a:pPr marL="685800" lvl="1" indent="-228600">
              <a:buFont typeface="+mj-lt"/>
              <a:buAutoNum type="arabicPeriod"/>
            </a:pPr>
            <a:r>
              <a:rPr lang="en-GB" baseline="0" dirty="0" smtClean="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15</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20</a:t>
            </a:fld>
            <a:endParaRPr lang="en-GB"/>
          </a:p>
        </p:txBody>
      </p:sp>
    </p:spTree>
    <p:extLst>
      <p:ext uri="{BB962C8B-B14F-4D97-AF65-F5344CB8AC3E}">
        <p14:creationId xmlns:p14="http://schemas.microsoft.com/office/powerpoint/2010/main" val="2317080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23</a:t>
            </a:fld>
            <a:endParaRPr lang="en-GB"/>
          </a:p>
        </p:txBody>
      </p:sp>
    </p:spTree>
    <p:extLst>
      <p:ext uri="{BB962C8B-B14F-4D97-AF65-F5344CB8AC3E}">
        <p14:creationId xmlns:p14="http://schemas.microsoft.com/office/powerpoint/2010/main" val="2127599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24</a:t>
            </a:fld>
            <a:endParaRPr lang="en-GB"/>
          </a:p>
        </p:txBody>
      </p:sp>
    </p:spTree>
    <p:extLst>
      <p:ext uri="{BB962C8B-B14F-4D97-AF65-F5344CB8AC3E}">
        <p14:creationId xmlns:p14="http://schemas.microsoft.com/office/powerpoint/2010/main" val="261436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smtClean="0"/>
              <a:t>Objective:</a:t>
            </a:r>
          </a:p>
          <a:p>
            <a:pPr marL="628650" lvl="1" indent="-171450">
              <a:buFont typeface="Arial" panose="020B0604020202020204" pitchFamily="34" charset="0"/>
              <a:buChar char="•"/>
            </a:pPr>
            <a:r>
              <a:rPr lang="en-GB" dirty="0" smtClean="0"/>
              <a:t>reduce dimensionality of pattern space</a:t>
            </a:r>
          </a:p>
          <a:p>
            <a:pPr marL="628650" lvl="1" indent="-171450">
              <a:buFont typeface="Arial" panose="020B0604020202020204" pitchFamily="34" charset="0"/>
              <a:buChar char="•"/>
            </a:pPr>
            <a:r>
              <a:rPr lang="en-GB" dirty="0" smtClean="0"/>
              <a:t>yet maintain discriminator power for classification and invariant description</a:t>
            </a:r>
          </a:p>
          <a:p>
            <a:pPr marL="171450" lvl="0" indent="-171450">
              <a:buFont typeface="Arial" panose="020B0604020202020204" pitchFamily="34" charset="0"/>
              <a:buChar char="•"/>
            </a:pPr>
            <a:r>
              <a:rPr lang="en-GB" dirty="0" smtClean="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smtClean="0"/>
              <a:t>Approaches:</a:t>
            </a:r>
          </a:p>
          <a:p>
            <a:pPr marL="685800" lvl="1" indent="-228600">
              <a:buFont typeface="+mj-lt"/>
              <a:buAutoNum type="arabicPeriod"/>
            </a:pPr>
            <a:r>
              <a:rPr lang="en-GB" dirty="0" smtClean="0"/>
              <a:t>Brute Force:</a:t>
            </a:r>
            <a:br>
              <a:rPr lang="en-GB" dirty="0" smtClean="0"/>
            </a:br>
            <a:r>
              <a:rPr lang="en-GB" dirty="0" smtClean="0"/>
              <a:t>Each pixel is transformed using the Energy &amp; Force equations</a:t>
            </a:r>
          </a:p>
          <a:p>
            <a:pPr marL="685800" lvl="1" indent="-228600">
              <a:buFont typeface="+mj-lt"/>
              <a:buAutoNum type="arabicPeriod"/>
            </a:pPr>
            <a:r>
              <a:rPr lang="en-GB" dirty="0" smtClean="0"/>
              <a:t>Frequency Domain Analysis: </a:t>
            </a:r>
            <a:br>
              <a:rPr lang="en-GB" dirty="0" smtClean="0"/>
            </a:br>
            <a:r>
              <a:rPr lang="en-GB" dirty="0" smtClean="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smtClean="0"/>
              <a:t>Assumption: (for mathematical convenience):</a:t>
            </a:r>
            <a:br>
              <a:rPr lang="en-GB" dirty="0" smtClean="0"/>
            </a:br>
            <a:r>
              <a:rPr lang="en-GB" dirty="0" smtClean="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smtClean="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383570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5202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09072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10</a:t>
            </a:fld>
            <a:endParaRPr lang="en-GB"/>
          </a:p>
        </p:txBody>
      </p:sp>
    </p:spTree>
    <p:extLst>
      <p:ext uri="{BB962C8B-B14F-4D97-AF65-F5344CB8AC3E}">
        <p14:creationId xmlns:p14="http://schemas.microsoft.com/office/powerpoint/2010/main" val="39452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smtClean="0"/>
              <a:t>Ganiyu Ibraheem  Philipp Seybold</a:t>
            </a:r>
            <a:endParaRPr lang="en-GB" dirty="0"/>
          </a:p>
        </p:txBody>
      </p:sp>
      <p:sp>
        <p:nvSpPr>
          <p:cNvPr id="8" name="Fußzeilenplatzhalter 7"/>
          <p:cNvSpPr>
            <a:spLocks noGrp="1"/>
          </p:cNvSpPr>
          <p:nvPr>
            <p:ph type="ftr" sz="quarter" idx="11"/>
          </p:nvPr>
        </p:nvSpPr>
        <p:spPr/>
        <p:txBody>
          <a:bodyPr/>
          <a:lstStyle/>
          <a:p>
            <a:r>
              <a:rPr lang="en-GB" dirty="0" smtClean="0"/>
              <a:t>COMP6206 Advanced Computer Vision</a:t>
            </a:r>
            <a:endParaRPr lang="en-GB" dirty="0"/>
          </a:p>
        </p:txBody>
      </p:sp>
      <p:sp>
        <p:nvSpPr>
          <p:cNvPr id="9" name="Foliennummernplatzhalt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1349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243893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smtClean="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dirty="0"/>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3182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165956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en-US" smtClean="0"/>
              <a:t>Ganiyu Ibraheem  Philipp Seybold</a:t>
            </a:r>
            <a:endParaRPr lang="en-GB"/>
          </a:p>
        </p:txBody>
      </p:sp>
      <p:sp>
        <p:nvSpPr>
          <p:cNvPr id="8" name="Footer Placeholder 7"/>
          <p:cNvSpPr>
            <a:spLocks noGrp="1"/>
          </p:cNvSpPr>
          <p:nvPr>
            <p:ph type="ftr" sz="quarter" idx="11"/>
          </p:nvPr>
        </p:nvSpPr>
        <p:spPr/>
        <p:txBody>
          <a:bodyPr/>
          <a:lstStyle/>
          <a:p>
            <a:r>
              <a:rPr lang="en-GB" smtClean="0"/>
              <a:t>COMP6206 Advanced Computer Vision</a:t>
            </a:r>
            <a:endParaRPr lang="en-GB"/>
          </a:p>
        </p:txBody>
      </p:sp>
      <p:sp>
        <p:nvSpPr>
          <p:cNvPr id="9" name="Slide Number Placehold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en-US" smtClean="0"/>
              <a:t>Ganiyu Ibraheem  Philipp Seybold</a:t>
            </a:r>
            <a:endParaRPr lang="en-GB"/>
          </a:p>
        </p:txBody>
      </p:sp>
      <p:sp>
        <p:nvSpPr>
          <p:cNvPr id="4" name="Footer Placeholder 3"/>
          <p:cNvSpPr>
            <a:spLocks noGrp="1"/>
          </p:cNvSpPr>
          <p:nvPr>
            <p:ph type="ftr" sz="quarter" idx="11"/>
          </p:nvPr>
        </p:nvSpPr>
        <p:spPr/>
        <p:txBody>
          <a:bodyPr/>
          <a:lstStyle/>
          <a:p>
            <a:r>
              <a:rPr lang="en-GB" smtClean="0"/>
              <a:t>COMP6206 Advanced Computer Vision</a:t>
            </a:r>
            <a:endParaRPr lang="en-GB"/>
          </a:p>
        </p:txBody>
      </p:sp>
      <p:sp>
        <p:nvSpPr>
          <p:cNvPr id="5" name="Slide Number Placeholder 4"/>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Ganiyu Ibraheem  Philipp Seybold</a:t>
            </a:r>
            <a:endParaRPr lang="en-GB"/>
          </a:p>
        </p:txBody>
      </p:sp>
      <p:sp>
        <p:nvSpPr>
          <p:cNvPr id="3" name="Footer Placeholder 2"/>
          <p:cNvSpPr>
            <a:spLocks noGrp="1"/>
          </p:cNvSpPr>
          <p:nvPr>
            <p:ph type="ftr" sz="quarter" idx="11"/>
          </p:nvPr>
        </p:nvSpPr>
        <p:spPr/>
        <p:txBody>
          <a:bodyPr/>
          <a:lstStyle/>
          <a:p>
            <a:r>
              <a:rPr lang="en-GB" smtClean="0"/>
              <a:t>COMP6206 Advanced Computer Vision</a:t>
            </a:r>
            <a:endParaRPr lang="en-GB"/>
          </a:p>
        </p:txBody>
      </p:sp>
      <p:sp>
        <p:nvSpPr>
          <p:cNvPr id="4" name="Slide Number Placeholder 3"/>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COMP6206 Advanced Computer Vision</a:t>
            </a: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‹Nr.›</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smtClean="0"/>
              <a:t>Force Field Transformation</a:t>
            </a:r>
            <a:endParaRPr lang="en-GB" dirty="0"/>
          </a:p>
        </p:txBody>
      </p:sp>
      <p:sp>
        <p:nvSpPr>
          <p:cNvPr id="70" name="Untertitel 69"/>
          <p:cNvSpPr>
            <a:spLocks noGrp="1"/>
          </p:cNvSpPr>
          <p:nvPr>
            <p:ph type="subTitle" idx="1"/>
          </p:nvPr>
        </p:nvSpPr>
        <p:spPr/>
        <p:txBody>
          <a:bodyPr/>
          <a:lstStyle/>
          <a:p>
            <a:r>
              <a:rPr lang="en-GB" dirty="0" smtClean="0"/>
              <a:t>Ganiyu Ibraheem &amp; Philipp Seybold</a:t>
            </a:r>
          </a:p>
          <a:p>
            <a:r>
              <a:rPr lang="en-GB" dirty="0" smtClean="0"/>
              <a:t>Advanced Computer Vision</a:t>
            </a:r>
            <a:endParaRPr lang="en-GB" dirty="0"/>
          </a:p>
        </p:txBody>
      </p:sp>
      <p:sp>
        <p:nvSpPr>
          <p:cNvPr id="8" name="Datumsplatzhalter 7"/>
          <p:cNvSpPr>
            <a:spLocks noGrp="1"/>
          </p:cNvSpPr>
          <p:nvPr>
            <p:ph type="dt" sz="half" idx="10"/>
          </p:nvPr>
        </p:nvSpPr>
        <p:spPr/>
        <p:txBody>
          <a:bodyPr/>
          <a:lstStyle/>
          <a:p>
            <a:r>
              <a:rPr lang="en-US" dirty="0" smtClean="0"/>
              <a:t>Ganiyu Ibraheem  Philipp Seybold</a:t>
            </a:r>
            <a:endParaRPr lang="en-GB" dirty="0"/>
          </a:p>
        </p:txBody>
      </p:sp>
      <p:sp>
        <p:nvSpPr>
          <p:cNvPr id="9" name="Fußzeilenplatzhalter 8"/>
          <p:cNvSpPr>
            <a:spLocks noGrp="1"/>
          </p:cNvSpPr>
          <p:nvPr>
            <p:ph type="ftr" sz="quarter" idx="11"/>
          </p:nvPr>
        </p:nvSpPr>
        <p:spPr/>
        <p:txBody>
          <a:bodyPr/>
          <a:lstStyle/>
          <a:p>
            <a:r>
              <a:rPr lang="en-GB" smtClean="0"/>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p:cNvSpPr/>
          <p:nvPr/>
        </p:nvSpPr>
        <p:spPr>
          <a:xfrm>
            <a:off x="3954173" y="1382290"/>
            <a:ext cx="583240"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1066931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5862982" y="4565648"/>
            <a:ext cx="2652367" cy="5251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56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370093" y="5383530"/>
            <a:ext cx="3725470" cy="71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9024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pic>
        <p:nvPicPr>
          <p:cNvPr id="7" name="Inhaltsplatzhalter 6"/>
          <p:cNvPicPr>
            <a:picLocks noGrp="1" noChangeAspect="1"/>
          </p:cNvPicPr>
          <p:nvPr>
            <p:ph idx="1"/>
          </p:nvPr>
        </p:nvPicPr>
        <p:blipFill>
          <a:blip r:embed="rId3"/>
          <a:stretch>
            <a:fillRect/>
          </a:stretch>
        </p:blipFill>
        <p:spPr>
          <a:xfrm>
            <a:off x="743829" y="1307406"/>
            <a:ext cx="2723079" cy="4170086"/>
          </a:xfrm>
          <a:prstGeom prst="rect">
            <a:avLst/>
          </a:prstGeom>
        </p:spPr>
      </p:pic>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dirty="0"/>
          </a:p>
        </p:txBody>
      </p:sp>
      <p:pic>
        <p:nvPicPr>
          <p:cNvPr id="9" name="Grafik 8"/>
          <p:cNvPicPr>
            <a:picLocks noChangeAspect="1"/>
          </p:cNvPicPr>
          <p:nvPr/>
        </p:nvPicPr>
        <p:blipFill>
          <a:blip r:embed="rId4"/>
          <a:stretch>
            <a:fillRect/>
          </a:stretch>
        </p:blipFill>
        <p:spPr>
          <a:xfrm>
            <a:off x="4310032" y="1216718"/>
            <a:ext cx="3622388" cy="3500391"/>
          </a:xfrm>
          <a:prstGeom prst="rect">
            <a:avLst/>
          </a:prstGeom>
        </p:spPr>
      </p:pic>
      <p:sp>
        <p:nvSpPr>
          <p:cNvPr id="11" name="Rechteck 10"/>
          <p:cNvSpPr/>
          <p:nvPr/>
        </p:nvSpPr>
        <p:spPr>
          <a:xfrm>
            <a:off x="301720" y="5637075"/>
            <a:ext cx="4465512" cy="400110"/>
          </a:xfrm>
          <a:prstGeom prst="rect">
            <a:avLst/>
          </a:prstGeom>
        </p:spPr>
        <p:txBody>
          <a:bodyPr wrap="square">
            <a:spAutoFit/>
          </a:bodyPr>
          <a:lstStyle/>
          <a:p>
            <a:pPr lvl="0" algn="ctr"/>
            <a:r>
              <a:rPr lang="en-GB" sz="2000" dirty="0" smtClean="0"/>
              <a:t>Example force field vectors for an image</a:t>
            </a:r>
            <a:endParaRPr lang="en-GB" sz="2000" dirty="0"/>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2" name="Rechteck 11"/>
          <p:cNvSpPr/>
          <p:nvPr/>
        </p:nvSpPr>
        <p:spPr>
          <a:xfrm>
            <a:off x="3882294" y="4694249"/>
            <a:ext cx="4465512" cy="400110"/>
          </a:xfrm>
          <a:prstGeom prst="rect">
            <a:avLst/>
          </a:prstGeom>
        </p:spPr>
        <p:txBody>
          <a:bodyPr wrap="square">
            <a:spAutoFit/>
          </a:bodyPr>
          <a:lstStyle/>
          <a:p>
            <a:pPr lvl="0" algn="ctr"/>
            <a:r>
              <a:rPr lang="en-GB" sz="2000" dirty="0" smtClean="0"/>
              <a:t>Example potential energy surface</a:t>
            </a:r>
            <a:endParaRPr lang="en-GB" sz="2000" dirty="0"/>
          </a:p>
        </p:txBody>
      </p:sp>
    </p:spTree>
    <p:extLst>
      <p:ext uri="{BB962C8B-B14F-4D97-AF65-F5344CB8AC3E}">
        <p14:creationId xmlns:p14="http://schemas.microsoft.com/office/powerpoint/2010/main" val="222440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71983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0" name="Rechteck 9"/>
          <p:cNvSpPr/>
          <p:nvPr/>
        </p:nvSpPr>
        <p:spPr>
          <a:xfrm>
            <a:off x="422910" y="1271988"/>
            <a:ext cx="8273796" cy="400110"/>
          </a:xfrm>
          <a:prstGeom prst="rect">
            <a:avLst/>
          </a:prstGeom>
        </p:spPr>
        <p:txBody>
          <a:bodyPr wrap="square">
            <a:spAutoFit/>
          </a:bodyPr>
          <a:lstStyle/>
          <a:p>
            <a:pPr lvl="0"/>
            <a:r>
              <a:rPr lang="en-GB" sz="2000" dirty="0" smtClean="0"/>
              <a:t>1. Initialisation		 2. Force </a:t>
            </a:r>
            <a:r>
              <a:rPr lang="en-GB" sz="2000" dirty="0"/>
              <a:t>c</a:t>
            </a:r>
            <a:r>
              <a:rPr lang="en-GB" sz="2000" dirty="0" smtClean="0"/>
              <a:t>hannels</a:t>
            </a:r>
            <a:r>
              <a:rPr lang="en-GB" sz="2000" dirty="0" smtClean="0"/>
              <a:t>	 </a:t>
            </a:r>
            <a:r>
              <a:rPr lang="en-GB" sz="2000" dirty="0" smtClean="0"/>
              <a:t>3</a:t>
            </a:r>
            <a:r>
              <a:rPr lang="en-GB" sz="2000" dirty="0" smtClean="0"/>
              <a:t>. Superimposed wells</a:t>
            </a:r>
            <a:endParaRPr lang="en-GB" sz="2000" dirty="0"/>
          </a:p>
        </p:txBody>
      </p:sp>
    </p:spTree>
    <p:extLst>
      <p:ext uri="{BB962C8B-B14F-4D97-AF65-F5344CB8AC3E}">
        <p14:creationId xmlns:p14="http://schemas.microsoft.com/office/powerpoint/2010/main" val="424512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p:sp>
        <p:nvSpPr>
          <p:cNvPr id="3" name="Inhaltsplatzhalter 2"/>
          <p:cNvSpPr>
            <a:spLocks noGrp="1"/>
          </p:cNvSpPr>
          <p:nvPr>
            <p:ph idx="1"/>
          </p:nvPr>
        </p:nvSpPr>
        <p:spPr>
          <a:xfrm>
            <a:off x="628650" y="1831278"/>
            <a:ext cx="7886700" cy="4351338"/>
          </a:xfrm>
        </p:spPr>
        <p:txBody>
          <a:bodyPr>
            <a:normAutofit/>
          </a:bodyPr>
          <a:lstStyle/>
          <a:p>
            <a:r>
              <a:rPr lang="en-GB" dirty="0" smtClean="0"/>
              <a:t>Initialisation and scale invariant</a:t>
            </a:r>
          </a:p>
          <a:p>
            <a:r>
              <a:rPr lang="en-GB" dirty="0" smtClean="0"/>
              <a:t>Intensity scale invariant</a:t>
            </a:r>
          </a:p>
          <a:p>
            <a:r>
              <a:rPr lang="en-GB" dirty="0" smtClean="0"/>
              <a:t>Affected by localized changes in </a:t>
            </a:r>
            <a:r>
              <a:rPr lang="en-GB" dirty="0" smtClean="0"/>
              <a:t>illumination</a:t>
            </a:r>
            <a:endParaRPr lang="en-GB" dirty="0" smtClean="0"/>
          </a:p>
          <a:p>
            <a:r>
              <a:rPr lang="en-GB" dirty="0" smtClean="0"/>
              <a:t>All information is conserved by the transform</a:t>
            </a:r>
          </a:p>
          <a:p>
            <a:r>
              <a:rPr lang="en-GB" dirty="0" smtClean="0"/>
              <a:t>Descriptors (e.g. wells positions) are unique</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spTree>
    <p:extLst>
      <p:ext uri="{BB962C8B-B14F-4D97-AF65-F5344CB8AC3E}">
        <p14:creationId xmlns:p14="http://schemas.microsoft.com/office/powerpoint/2010/main" val="328334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lum bright="3000"/>
            <a:extLst>
              <a:ext uri="{28A0092B-C50C-407E-A947-70E740481C1C}">
                <a14:useLocalDpi xmlns:a14="http://schemas.microsoft.com/office/drawing/2010/main" val="0"/>
              </a:ext>
            </a:extLst>
          </a:blip>
          <a:srcRect t="4259"/>
          <a:stretch/>
        </p:blipFill>
        <p:spPr>
          <a:xfrm flipH="1">
            <a:off x="4089412" y="1262381"/>
            <a:ext cx="5043437" cy="4763740"/>
          </a:xfrm>
          <a:prstGeom prst="rect">
            <a:avLst/>
          </a:prstGeom>
        </p:spPr>
      </p:pic>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16</a:t>
            </a:fld>
            <a:endParaRPr lang="en-GB"/>
          </a:p>
        </p:txBody>
      </p:sp>
      <p:pic>
        <p:nvPicPr>
          <p:cNvPr id="9" name="Grafik 8"/>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685947" y="1262381"/>
            <a:ext cx="3726616" cy="4169380"/>
          </a:xfrm>
          <a:prstGeom prst="rect">
            <a:avLst/>
          </a:prstGeom>
        </p:spPr>
      </p:pic>
    </p:spTree>
    <p:extLst>
      <p:ext uri="{BB962C8B-B14F-4D97-AF65-F5344CB8AC3E}">
        <p14:creationId xmlns:p14="http://schemas.microsoft.com/office/powerpoint/2010/main" val="3430909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17</a:t>
            </a:fld>
            <a:endParaRPr lang="en-GB"/>
          </a:p>
        </p:txBody>
      </p:sp>
      <p:pic>
        <p:nvPicPr>
          <p:cNvPr id="10" name="Grafik 9"/>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28650" y="1185672"/>
            <a:ext cx="3587228" cy="4335018"/>
          </a:xfrm>
          <a:prstGeom prst="rect">
            <a:avLst/>
          </a:prstGeom>
        </p:spPr>
      </p:pic>
      <p:pic>
        <p:nvPicPr>
          <p:cNvPr id="11" name="Grafik 10"/>
          <p:cNvPicPr>
            <a:picLocks noChangeAspect="1"/>
          </p:cNvPicPr>
          <p:nvPr/>
        </p:nvPicPr>
        <p:blipFill rotWithShape="1">
          <a:blip r:embed="rId3">
            <a:lum bright="3000"/>
            <a:extLst>
              <a:ext uri="{28A0092B-C50C-407E-A947-70E740481C1C}">
                <a14:useLocalDpi xmlns:a14="http://schemas.microsoft.com/office/drawing/2010/main" val="0"/>
              </a:ext>
            </a:extLst>
          </a:blip>
          <a:srcRect l="16943" t="5627" r="18535" b="14991"/>
          <a:stretch/>
        </p:blipFill>
        <p:spPr>
          <a:xfrm>
            <a:off x="4560570" y="1185672"/>
            <a:ext cx="3543300" cy="4345205"/>
          </a:xfrm>
          <a:prstGeom prst="rect">
            <a:avLst/>
          </a:prstGeom>
        </p:spPr>
      </p:pic>
    </p:spTree>
    <p:extLst>
      <p:ext uri="{BB962C8B-B14F-4D97-AF65-F5344CB8AC3E}">
        <p14:creationId xmlns:p14="http://schemas.microsoft.com/office/powerpoint/2010/main" val="347531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3" name="Inhaltsplatzhalter 2"/>
          <p:cNvSpPr>
            <a:spLocks noGrp="1"/>
          </p:cNvSpPr>
          <p:nvPr>
            <p:ph idx="1"/>
          </p:nvPr>
        </p:nvSpPr>
        <p:spPr>
          <a:xfrm>
            <a:off x="628650" y="752355"/>
            <a:ext cx="7886700" cy="5424608"/>
          </a:xfrm>
        </p:spPr>
        <p:txBody>
          <a:bodyPr anchor="ctr"/>
          <a:lstStyle/>
          <a:p>
            <a:pPr marL="0" indent="0" algn="ctr">
              <a:buNone/>
            </a:pPr>
            <a:r>
              <a:rPr lang="en-GB" dirty="0" smtClean="0"/>
              <a:t>Live Demo</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18</a:t>
            </a:fld>
            <a:endParaRPr lang="en-GB"/>
          </a:p>
        </p:txBody>
      </p:sp>
    </p:spTree>
    <p:extLst>
      <p:ext uri="{BB962C8B-B14F-4D97-AF65-F5344CB8AC3E}">
        <p14:creationId xmlns:p14="http://schemas.microsoft.com/office/powerpoint/2010/main" val="3770345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pPr marL="0" lvl="0" indent="0">
                  <a:buNone/>
                </a:pPr>
                <a:r>
                  <a:rPr lang="en-GB" dirty="0" smtClean="0"/>
                  <a:t>Advantages:</a:t>
                </a:r>
              </a:p>
              <a:p>
                <a:pPr lvl="1"/>
                <a:r>
                  <a:rPr lang="en-GB" dirty="0"/>
                  <a:t>Simplified implementation in time domain</a:t>
                </a:r>
              </a:p>
              <a:p>
                <a:pPr lvl="1"/>
                <a:r>
                  <a:rPr lang="en-GB" dirty="0"/>
                  <a:t>Time complexity reduced due to working in frequency domain: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b="0" i="1" dirty="0" smtClean="0">
                        <a:latin typeface="Cambria Math" panose="02040503050406030204" pitchFamily="18" charset="0"/>
                      </a:rPr>
                      <m:t>⋅</m:t>
                    </m:r>
                    <m:r>
                      <a:rPr lang="en-GB" i="1" dirty="0" smtClean="0">
                        <a:latin typeface="Cambria Math" panose="02040503050406030204" pitchFamily="18" charset="0"/>
                      </a:rPr>
                      <m:t> </m:t>
                    </m:r>
                    <m:r>
                      <m:rPr>
                        <m:sty m:val="p"/>
                      </m:rPr>
                      <a:rPr lang="en-GB" i="1" dirty="0">
                        <a:latin typeface="Cambria Math" panose="02040503050406030204" pitchFamily="18" charset="0"/>
                      </a:rPr>
                      <m:t>log</m:t>
                    </m:r>
                    <m:r>
                      <a:rPr lang="en-GB" i="1" dirty="0">
                        <a:latin typeface="Cambria Math" panose="02040503050406030204" pitchFamily="18" charset="0"/>
                      </a:rPr>
                      <m:t>⁡(</m:t>
                    </m:r>
                    <m:r>
                      <a:rPr lang="en-GB" i="1" dirty="0">
                        <a:latin typeface="Cambria Math" panose="02040503050406030204" pitchFamily="18" charset="0"/>
                      </a:rPr>
                      <m:t>𝑛</m:t>
                    </m:r>
                    <m:r>
                      <a:rPr lang="en-GB" i="1" dirty="0">
                        <a:latin typeface="Cambria Math" panose="02040503050406030204" pitchFamily="18" charset="0"/>
                      </a:rPr>
                      <m:t>))</m:t>
                    </m:r>
                  </m:oMath>
                </a14:m>
                <a:endParaRPr lang="en-GB" dirty="0"/>
              </a:p>
              <a:p>
                <a:pPr lvl="1"/>
                <a:r>
                  <a:rPr lang="en-GB" dirty="0" smtClean="0"/>
                  <a:t>Finds </a:t>
                </a:r>
                <a:r>
                  <a:rPr lang="en-GB" dirty="0"/>
                  <a:t>application in edge detection</a:t>
                </a:r>
              </a:p>
              <a:p>
                <a:pPr lvl="1"/>
                <a:r>
                  <a:rPr lang="en-GB" dirty="0"/>
                  <a:t>Higher efficiency (99.2%) as compared to other techniques</a:t>
                </a:r>
              </a:p>
              <a:p>
                <a:pPr lvl="1"/>
                <a:r>
                  <a:rPr lang="en-GB" dirty="0"/>
                  <a:t>The Force Field Transforms are invertible</a:t>
                </a:r>
              </a:p>
              <a:p>
                <a:pPr lvl="1"/>
                <a:r>
                  <a:rPr lang="en-GB" dirty="0"/>
                  <a:t>It is scale invariant and tolerant to low noise</a:t>
                </a:r>
              </a:p>
              <a:p>
                <a:pPr lvl="2"/>
                <a:r>
                  <a:rPr lang="en-GB" dirty="0"/>
                  <a:t>Also invariant to </a:t>
                </a:r>
                <a:r>
                  <a:rPr lang="en-GB" dirty="0" smtClean="0"/>
                  <a:t>changes </a:t>
                </a:r>
                <a:r>
                  <a:rPr lang="en-GB" dirty="0"/>
                  <a:t>in </a:t>
                </a:r>
                <a:r>
                  <a:rPr lang="en-GB" dirty="0" smtClean="0"/>
                  <a:t>illumination</a:t>
                </a:r>
                <a:endParaRPr lang="en-GB"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546" t="-2225"/>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19</a:t>
            </a:fld>
            <a:endParaRPr lang="en-GB"/>
          </a:p>
        </p:txBody>
      </p:sp>
    </p:spTree>
    <p:extLst>
      <p:ext uri="{BB962C8B-B14F-4D97-AF65-F5344CB8AC3E}">
        <p14:creationId xmlns:p14="http://schemas.microsoft.com/office/powerpoint/2010/main" val="1276399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smtClean="0"/>
              <a:t>Ganiyu Ibraheem  Philipp Seybold</a:t>
            </a:r>
            <a:endParaRPr lang="en-GB"/>
          </a:p>
        </p:txBody>
      </p:sp>
      <p:sp>
        <p:nvSpPr>
          <p:cNvPr id="4" name="Fußzeilenplatzhalter 3"/>
          <p:cNvSpPr>
            <a:spLocks noGrp="1"/>
          </p:cNvSpPr>
          <p:nvPr>
            <p:ph type="ftr" sz="quarter" idx="11"/>
          </p:nvPr>
        </p:nvSpPr>
        <p:spPr/>
        <p:txBody>
          <a:bodyPr/>
          <a:lstStyle/>
          <a:p>
            <a:r>
              <a:rPr lang="en-GB" smtClean="0"/>
              <a:t>COMP6206 Advanced Computer Vision</a:t>
            </a:r>
            <a:endParaRPr lang="en-GB"/>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Definition</a:t>
            </a:r>
          </a:p>
          <a:p>
            <a:r>
              <a:rPr lang="en-GB" dirty="0" smtClean="0"/>
              <a:t>Method Application</a:t>
            </a:r>
          </a:p>
          <a:p>
            <a:r>
              <a:rPr lang="en-GB" dirty="0" smtClean="0"/>
              <a:t>Demonstration</a:t>
            </a:r>
          </a:p>
          <a:p>
            <a:r>
              <a:rPr lang="en-GB" dirty="0" smtClean="0"/>
              <a:t>Results</a:t>
            </a:r>
          </a:p>
          <a:p>
            <a:r>
              <a:rPr lang="en-GB" dirty="0" smtClean="0"/>
              <a:t>Discussion</a:t>
            </a:r>
          </a:p>
          <a:p>
            <a:endParaRPr lang="en-GB" dirty="0" smtClean="0"/>
          </a:p>
          <a:p>
            <a:endParaRPr lang="en-GB" dirty="0"/>
          </a:p>
        </p:txBody>
      </p:sp>
    </p:spTree>
    <p:extLst>
      <p:ext uri="{BB962C8B-B14F-4D97-AF65-F5344CB8AC3E}">
        <p14:creationId xmlns:p14="http://schemas.microsoft.com/office/powerpoint/2010/main" val="457621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1198720" y="3508255"/>
                <a:ext cx="6372225" cy="26492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m>
                            <m:mPr>
                              <m:mcs>
                                <m:mc>
                                  <m:mcPr>
                                    <m:count m:val="3"/>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0</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01</m:t>
                                    </m:r>
                                  </m:sub>
                                </m:sSub>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02</m:t>
                                    </m:r>
                                  </m:sub>
                                </m:sSub>
                              </m:e>
                            </m:mr>
                            <m:mr>
                              <m:e>
                                <m:r>
                                  <a:rPr lang="en-GB" sz="2400" i="1" smtClean="0">
                                    <a:latin typeface="Cambria Math" panose="02040503050406030204" pitchFamily="18" charset="0"/>
                                  </a:rPr>
                                  <m:t>⋮</m:t>
                                </m:r>
                              </m:e>
                              <m:e>
                                <m:r>
                                  <a:rPr lang="en-GB" sz="2400" b="0" i="1" smtClean="0">
                                    <a:latin typeface="Cambria Math" panose="02040503050406030204" pitchFamily="18" charset="0"/>
                                  </a:rPr>
                                  <m:t>⋅</m:t>
                                </m:r>
                              </m:e>
                              <m:e/>
                            </m:mr>
                            <m:mr>
                              <m:e>
                                <m:eqArr>
                                  <m:eqArrPr>
                                    <m:ctrlPr>
                                      <a:rPr lang="en-GB" sz="2400" i="1" smtClean="0">
                                        <a:latin typeface="Cambria Math" panose="02040503050406030204" pitchFamily="18" charset="0"/>
                                      </a:rPr>
                                    </m:ctrlPr>
                                  </m:eqArrPr>
                                  <m:e>
                                    <m:r>
                                      <a:rPr lang="en-GB" sz="2400" i="1">
                                        <a:latin typeface="Cambria Math" panose="02040503050406030204" pitchFamily="18" charset="0"/>
                                      </a:rPr>
                                      <m:t>⋮</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30</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31</m:t>
                                        </m:r>
                                      </m:sub>
                                    </m:sSub>
                                  </m:e>
                                </m:eqArr>
                              </m:e>
                              <m:e>
                                <m:eqArr>
                                  <m:eqArrPr>
                                    <m:ctrlPr>
                                      <a:rPr lang="en-GB" sz="2400" i="1" smtClean="0">
                                        <a:latin typeface="Cambria Math" panose="02040503050406030204" pitchFamily="18" charset="0"/>
                                      </a:rPr>
                                    </m:ctrlPr>
                                  </m:eqArrPr>
                                  <m:e>
                                    <m:r>
                                      <a:rPr lang="en-GB" sz="2400" i="1">
                                        <a:latin typeface="Cambria Math" panose="02040503050406030204" pitchFamily="18" charset="0"/>
                                      </a:rPr>
                                      <m:t>⋅</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32</m:t>
                                        </m:r>
                                      </m:sub>
                                    </m:sSub>
                                  </m:e>
                                </m:eqArr>
                              </m:e>
                            </m:mr>
                          </m:m>
                          <m:r>
                            <a:rPr lang="en-GB" sz="2400" b="0" i="1" smtClean="0">
                              <a:latin typeface="Cambria Math" panose="02040503050406030204" pitchFamily="18" charset="0"/>
                            </a:rPr>
                            <m:t>    </m:t>
                          </m:r>
                          <m:m>
                            <m:mPr>
                              <m:mcs>
                                <m:mc>
                                  <m:mcPr>
                                    <m:count m:val="1"/>
                                    <m:mcJc m:val="center"/>
                                  </m:mcPr>
                                </m:mc>
                              </m:mcs>
                              <m:ctrlPr>
                                <a:rPr lang="en-GB" sz="2400" b="0" i="1" smtClean="0">
                                  <a:latin typeface="Cambria Math" panose="02040503050406030204" pitchFamily="18" charset="0"/>
                                </a:rPr>
                              </m:ctrlPr>
                            </m:mPr>
                            <m:mr>
                              <m:e>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𝑑</m:t>
                                    </m:r>
                                  </m:e>
                                  <m:sub>
                                    <m:r>
                                      <m:rPr>
                                        <m:brk m:alnAt="7"/>
                                      </m:rPr>
                                      <a:rPr lang="en-GB" sz="2400" b="0" i="1" smtClean="0">
                                        <a:latin typeface="Cambria Math" panose="02040503050406030204" pitchFamily="18" charset="0"/>
                                      </a:rPr>
                                      <m:t>0</m:t>
                                    </m:r>
                                    <m:r>
                                      <a:rPr lang="en-GB" sz="2400" b="0" i="1" smtClean="0">
                                        <a:latin typeface="Cambria Math" panose="02040503050406030204" pitchFamily="18" charset="0"/>
                                      </a:rPr>
                                      <m:t>3</m:t>
                                    </m:r>
                                  </m:sub>
                                </m:sSub>
                              </m:e>
                            </m:mr>
                            <m:mr>
                              <m:e>
                                <m:r>
                                  <a:rPr lang="en-GB" sz="2400" i="1">
                                    <a:latin typeface="Cambria Math" panose="02040503050406030204" pitchFamily="18" charset="0"/>
                                  </a:rPr>
                                  <m:t>⋮</m:t>
                                </m:r>
                              </m:e>
                            </m:mr>
                            <m:mr>
                              <m:e>
                                <m:eqArr>
                                  <m:eqArrPr>
                                    <m:ctrlPr>
                                      <a:rPr lang="en-GB" sz="2400" b="0" i="1" smtClean="0">
                                        <a:latin typeface="Cambria Math" panose="02040503050406030204" pitchFamily="18" charset="0"/>
                                      </a:rPr>
                                    </m:ctrlPr>
                                  </m:eqArrPr>
                                  <m:e>
                                    <m:r>
                                      <a:rPr lang="en-GB" sz="2400" i="1">
                                        <a:latin typeface="Cambria Math" panose="02040503050406030204" pitchFamily="18" charset="0"/>
                                      </a:rPr>
                                      <m:t>⋮</m:t>
                                    </m:r>
                                  </m:e>
                                  <m:e>
                                    <m:r>
                                      <a:rPr lang="en-GB" sz="2400" b="0" i="1" smtClean="0">
                                        <a:latin typeface="Cambria Math" panose="02040503050406030204" pitchFamily="18" charset="0"/>
                                      </a:rPr>
                                      <m:t>0</m:t>
                                    </m:r>
                                  </m:e>
                                </m:eqArr>
                              </m:e>
                            </m:mr>
                          </m:m>
                        </m:e>
                      </m:d>
                      <m:r>
                        <a:rPr lang="en-GB" sz="2400" b="0" i="1" smtClean="0">
                          <a:latin typeface="Cambria Math" panose="02040503050406030204" pitchFamily="18" charset="0"/>
                        </a:rPr>
                        <m:t> </m:t>
                      </m:r>
                      <m:d>
                        <m:dPr>
                          <m:begChr m:val="["/>
                          <m:endChr m:val="]"/>
                          <m:ctrlPr>
                            <a:rPr lang="en-GB" sz="2400" i="1">
                              <a:latin typeface="Cambria Math" panose="02040503050406030204" pitchFamily="18" charset="0"/>
                            </a:rPr>
                          </m:ctrlPr>
                        </m:dPr>
                        <m:e>
                          <m:m>
                            <m:mPr>
                              <m:mcs>
                                <m:mc>
                                  <m:mcPr>
                                    <m:count m:val="1"/>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𝑟</m:t>
                                    </m:r>
                                  </m:e>
                                  <m:sub>
                                    <m:r>
                                      <m:rPr>
                                        <m:brk m:alnAt="7"/>
                                      </m:rPr>
                                      <a:rPr lang="en-GB" sz="2400" b="0" i="1" smtClean="0">
                                        <a:latin typeface="Cambria Math" panose="02040503050406030204" pitchFamily="18" charset="0"/>
                                      </a:rPr>
                                      <m:t>0</m:t>
                                    </m:r>
                                  </m:sub>
                                </m:sSub>
                                <m:r>
                                  <m:rPr>
                                    <m:brk m:alnAt="7"/>
                                  </m:rPr>
                                  <a:rPr lang="en-GB" sz="2400" b="0" i="1" smtClean="0">
                                    <a:latin typeface="Cambria Math" panose="02040503050406030204" pitchFamily="18" charset="0"/>
                                  </a:rPr>
                                  <m:t>)</m:t>
                                </m:r>
                              </m:e>
                            </m:mr>
                            <m:m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smtClean="0">
                                        <a:latin typeface="Cambria Math" panose="02040503050406030204" pitchFamily="18" charset="0"/>
                                      </a:rPr>
                                    </m:ctrlPr>
                                  </m:eqArrP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2</m:t>
                                        </m:r>
                                      </m:sub>
                                    </m:sSub>
                                    <m:r>
                                      <m:rPr>
                                        <m:brk m:alnAt="7"/>
                                      </m:rPr>
                                      <a:rPr lang="en-GB" sz="2400" i="1">
                                        <a:latin typeface="Cambria Math" panose="02040503050406030204" pitchFamily="18" charset="0"/>
                                      </a:rPr>
                                      <m:t>)</m:t>
                                    </m:r>
                                  </m:e>
                                  <m:e>
                                    <m:r>
                                      <m:rPr>
                                        <m:brk m:alnAt="7"/>
                                      </m:rP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3</m:t>
                                            </m:r>
                                          </m:sub>
                                        </m:sSub>
                                      </m:e>
                                    </m:d>
                                  </m:e>
                                </m:eqArr>
                              </m:e>
                            </m:mr>
                          </m:m>
                        </m:e>
                      </m:d>
                      <m:r>
                        <a:rPr lang="en-GB" sz="2400" b="0" i="1" smtClean="0">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m:rPr>
                                        <m:brk m:alnAt="7"/>
                                      </m:rPr>
                                      <a:rPr lang="en-GB" sz="2400" i="1">
                                        <a:latin typeface="Cambria Math" panose="02040503050406030204" pitchFamily="18" charset="0"/>
                                      </a:rPr>
                                      <m:t>0</m:t>
                                    </m:r>
                                  </m:sub>
                                </m:sSub>
                                <m:r>
                                  <m:rPr>
                                    <m:brk m:alnAt="7"/>
                                  </m:rPr>
                                  <a:rPr lang="en-GB" sz="2400" i="1">
                                    <a:latin typeface="Cambria Math" panose="02040503050406030204" pitchFamily="18" charset="0"/>
                                  </a:rPr>
                                  <m:t>)</m:t>
                                </m:r>
                              </m:e>
                            </m:m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a:latin typeface="Cambria Math" panose="02040503050406030204" pitchFamily="18" charset="0"/>
                                      </a:rPr>
                                    </m:ctrlPr>
                                  </m:eqArrP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2</m:t>
                                        </m:r>
                                      </m:sub>
                                    </m:sSub>
                                    <m:r>
                                      <m:rPr>
                                        <m:brk m:alnAt="7"/>
                                      </m:rPr>
                                      <a:rPr lang="en-GB" sz="2400" i="1">
                                        <a:latin typeface="Cambria Math" panose="02040503050406030204" pitchFamily="18" charset="0"/>
                                      </a:rPr>
                                      <m:t>)</m:t>
                                    </m:r>
                                  </m:e>
                                  <m:e>
                                    <m:r>
                                      <a:rPr lang="en-GB" sz="2400" b="0" i="1" smtClean="0">
                                        <a:latin typeface="Cambria Math" panose="02040503050406030204" pitchFamily="18" charset="0"/>
                                      </a:rPr>
                                      <m:t>𝐸</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3</m:t>
                                            </m:r>
                                          </m:sub>
                                        </m:sSub>
                                      </m:e>
                                    </m:d>
                                  </m:e>
                                </m:eqArr>
                              </m:e>
                            </m:mr>
                          </m:m>
                        </m:e>
                      </m:d>
                    </m:oMath>
                  </m:oMathPara>
                </a14:m>
                <a:endParaRPr lang="en-GB" sz="24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1198720" y="3508255"/>
                <a:ext cx="6372225" cy="2649282"/>
              </a:xfrm>
              <a:blipFill>
                <a:blip r:embed="rId3"/>
                <a:stretch>
                  <a:fillRect t="-922"/>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20</a:t>
            </a:fld>
            <a:endParaRPr lang="en-GB" dirty="0"/>
          </a:p>
        </p:txBody>
      </p:sp>
      <p:sp>
        <p:nvSpPr>
          <p:cNvPr id="7" name="Geschweifte Klammer links 6"/>
          <p:cNvSpPr/>
          <p:nvPr/>
        </p:nvSpPr>
        <p:spPr>
          <a:xfrm rot="16200000">
            <a:off x="3076258" y="3644655"/>
            <a:ext cx="199071" cy="272669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Geschweifte Klammer links 7"/>
          <p:cNvSpPr/>
          <p:nvPr/>
        </p:nvSpPr>
        <p:spPr>
          <a:xfrm rot="16200000">
            <a:off x="5146786" y="4587835"/>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feld 9"/>
              <p:cNvSpPr txBox="1"/>
              <p:nvPr/>
            </p:nvSpPr>
            <p:spPr>
              <a:xfrm>
                <a:off x="2835433" y="5212645"/>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𝐷</m:t>
                      </m:r>
                    </m:oMath>
                  </m:oMathPara>
                </a14:m>
                <a:endParaRPr lang="en-GB" dirty="0"/>
              </a:p>
            </p:txBody>
          </p:sp>
        </mc:Choice>
        <mc:Fallback xmlns="">
          <p:sp>
            <p:nvSpPr>
              <p:cNvPr id="10" name="Textfeld 9"/>
              <p:cNvSpPr txBox="1">
                <a:spLocks noRot="1" noChangeAspect="1" noMove="1" noResize="1" noEditPoints="1" noAdjustHandles="1" noChangeArrowheads="1" noChangeShapeType="1" noTextEdit="1"/>
              </p:cNvSpPr>
              <p:nvPr/>
            </p:nvSpPr>
            <p:spPr>
              <a:xfrm>
                <a:off x="2835433" y="5212645"/>
                <a:ext cx="741680"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875482" y="5212644"/>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oMath>
                  </m:oMathPara>
                </a14:m>
                <a:endParaRPr lang="en-GB" dirty="0"/>
              </a:p>
            </p:txBody>
          </p:sp>
        </mc:Choice>
        <mc:Fallback xmlns="">
          <p:sp>
            <p:nvSpPr>
              <p:cNvPr id="11" name="Textfeld 10"/>
              <p:cNvSpPr txBox="1">
                <a:spLocks noRot="1" noChangeAspect="1" noMove="1" noResize="1" noEditPoints="1" noAdjustHandles="1" noChangeArrowheads="1" noChangeShapeType="1" noTextEdit="1"/>
              </p:cNvSpPr>
              <p:nvPr/>
            </p:nvSpPr>
            <p:spPr>
              <a:xfrm>
                <a:off x="4875482" y="5212644"/>
                <a:ext cx="741680"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feld 11"/>
              <p:cNvSpPr txBox="1"/>
              <p:nvPr/>
            </p:nvSpPr>
            <p:spPr>
              <a:xfrm>
                <a:off x="6186916" y="5212644"/>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𝐸</m:t>
                      </m:r>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6186916" y="5212644"/>
                <a:ext cx="741680"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1733833" y="1782554"/>
                <a:ext cx="2270194" cy="1057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𝑑</m:t>
                          </m:r>
                        </m:e>
                        <m:sub>
                          <m:r>
                            <a:rPr lang="en-GB" sz="2800" b="0" i="1" smtClean="0">
                              <a:latin typeface="Cambria Math" panose="02040503050406030204" pitchFamily="18" charset="0"/>
                            </a:rPr>
                            <m:t>𝑗𝑖</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d>
                            <m:dPr>
                              <m:begChr m:val="|"/>
                              <m:endChr m:val="|"/>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𝑗</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𝑖</m:t>
                                  </m:r>
                                </m:sub>
                              </m:sSub>
                            </m:e>
                          </m:d>
                        </m:den>
                      </m:f>
                    </m:oMath>
                  </m:oMathPara>
                </a14:m>
                <a:endParaRPr lang="en-GB" sz="28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1733833" y="1782554"/>
                <a:ext cx="2270194" cy="1057277"/>
              </a:xfrm>
              <a:prstGeom prst="rect">
                <a:avLst/>
              </a:prstGeom>
              <a:blipFill>
                <a:blip r:embed="rId7"/>
                <a:stretch>
                  <a:fillRect/>
                </a:stretch>
              </a:blipFill>
            </p:spPr>
            <p:txBody>
              <a:bodyPr/>
              <a:lstStyle/>
              <a:p>
                <a:r>
                  <a:rPr lang="en-GB">
                    <a:noFill/>
                  </a:rPr>
                  <a:t> </a:t>
                </a:r>
              </a:p>
            </p:txBody>
          </p:sp>
        </mc:Fallback>
      </mc:AlternateContent>
      <p:sp>
        <p:nvSpPr>
          <p:cNvPr id="14" name="Geschweifte Klammer links 13"/>
          <p:cNvSpPr/>
          <p:nvPr/>
        </p:nvSpPr>
        <p:spPr>
          <a:xfrm rot="16200000">
            <a:off x="6458220" y="4596601"/>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4579143" y="1885120"/>
                <a:ext cx="307181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𝐷𝑃</m:t>
                      </m:r>
                      <m:r>
                        <a:rPr lang="en-GB" sz="2800" b="0" i="1" smtClean="0">
                          <a:latin typeface="Cambria Math" panose="02040503050406030204" pitchFamily="18" charset="0"/>
                        </a:rPr>
                        <m:t>=</m:t>
                      </m:r>
                      <m:r>
                        <a:rPr lang="en-GB" sz="2800" b="0" i="1" smtClean="0">
                          <a:latin typeface="Cambria Math" panose="02040503050406030204" pitchFamily="18" charset="0"/>
                        </a:rPr>
                        <m:t>𝐸</m:t>
                      </m:r>
                    </m:oMath>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𝐷</m:t>
                          </m:r>
                        </m:e>
                        <m:sup>
                          <m:r>
                            <a:rPr lang="en-GB" sz="2800" b="0" i="1" smtClean="0">
                              <a:latin typeface="Cambria Math" panose="02040503050406030204" pitchFamily="18" charset="0"/>
                            </a:rPr>
                            <m:t>−1</m:t>
                          </m:r>
                        </m:sup>
                      </m:sSup>
                      <m:r>
                        <a:rPr lang="en-GB" sz="2800" b="0" i="1" smtClean="0">
                          <a:latin typeface="Cambria Math" panose="02040503050406030204" pitchFamily="18" charset="0"/>
                        </a:rPr>
                        <m:t>𝐸</m:t>
                      </m:r>
                    </m:oMath>
                  </m:oMathPara>
                </a14:m>
                <a:endParaRPr lang="en-GB" sz="2800" b="0" dirty="0" smtClean="0"/>
              </a:p>
            </p:txBody>
          </p:sp>
        </mc:Choice>
        <mc:Fallback xmlns="">
          <p:sp>
            <p:nvSpPr>
              <p:cNvPr id="17" name="Textfeld 16"/>
              <p:cNvSpPr txBox="1">
                <a:spLocks noRot="1" noChangeAspect="1" noMove="1" noResize="1" noEditPoints="1" noAdjustHandles="1" noChangeArrowheads="1" noChangeShapeType="1" noTextEdit="1"/>
              </p:cNvSpPr>
              <p:nvPr/>
            </p:nvSpPr>
            <p:spPr>
              <a:xfrm>
                <a:off x="4579143" y="1885120"/>
                <a:ext cx="3071813" cy="954107"/>
              </a:xfrm>
              <a:prstGeom prst="rect">
                <a:avLst/>
              </a:prstGeom>
              <a:blipFill>
                <a:blip r:embed="rId8"/>
                <a:stretch>
                  <a:fillRect/>
                </a:stretch>
              </a:blipFill>
            </p:spPr>
            <p:txBody>
              <a:bodyPr/>
              <a:lstStyle/>
              <a:p>
                <a:r>
                  <a:rPr lang="en-GB">
                    <a:noFill/>
                  </a:rPr>
                  <a:t> </a:t>
                </a:r>
              </a:p>
            </p:txBody>
          </p:sp>
        </mc:Fallback>
      </mc:AlternateContent>
      <p:sp>
        <p:nvSpPr>
          <p:cNvPr id="19" name="Textfeld 18"/>
          <p:cNvSpPr txBox="1"/>
          <p:nvPr/>
        </p:nvSpPr>
        <p:spPr>
          <a:xfrm>
            <a:off x="628650" y="1037356"/>
            <a:ext cx="5942047" cy="523220"/>
          </a:xfrm>
          <a:prstGeom prst="rect">
            <a:avLst/>
          </a:prstGeom>
          <a:noFill/>
        </p:spPr>
        <p:txBody>
          <a:bodyPr wrap="square" rtlCol="0">
            <a:spAutoFit/>
          </a:bodyPr>
          <a:lstStyle/>
          <a:p>
            <a:r>
              <a:rPr lang="en-GB" sz="2800" dirty="0" smtClean="0"/>
              <a:t>Invertible linear energy transform</a:t>
            </a:r>
            <a:endParaRPr lang="en-GB" sz="2800" dirty="0"/>
          </a:p>
        </p:txBody>
      </p:sp>
    </p:spTree>
    <p:extLst>
      <p:ext uri="{BB962C8B-B14F-4D97-AF65-F5344CB8AC3E}">
        <p14:creationId xmlns:p14="http://schemas.microsoft.com/office/powerpoint/2010/main" val="3638574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Result</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21</a:t>
            </a:fld>
            <a:endParaRPr lang="en-GB"/>
          </a:p>
        </p:txBody>
      </p:sp>
      <mc:AlternateContent xmlns:mc="http://schemas.openxmlformats.org/markup-compatibility/2006" xmlns:a14="http://schemas.microsoft.com/office/drawing/2010/main">
        <mc:Choice Requires="a14">
          <p:sp>
            <p:nvSpPr>
              <p:cNvPr id="7" name="Textfeld 6"/>
              <p:cNvSpPr txBox="1"/>
              <p:nvPr/>
            </p:nvSpPr>
            <p:spPr>
              <a:xfrm>
                <a:off x="984533" y="1977177"/>
                <a:ext cx="8902417" cy="369985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b="0" i="1" smtClean="0">
                                  <a:latin typeface="Cambria Math" panose="02040503050406030204" pitchFamily="18" charset="0"/>
                                </a:rPr>
                              </m:ctrlPr>
                            </m:dPr>
                            <m:e>
                              <m:eqArr>
                                <m:eqArrPr>
                                  <m:ctrlPr>
                                    <a:rPr lang="en-GB" sz="2400" b="0" i="1" smtClean="0">
                                      <a:latin typeface="Cambria Math" panose="02040503050406030204" pitchFamily="18" charset="0"/>
                                    </a:rPr>
                                  </m:ctrlPr>
                                </m:eqArr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𝑎</m:t>
                                      </m:r>
                                      <m:r>
                                        <a:rPr lang="en-GB" sz="2400" b="0" i="1" smtClean="0">
                                          <a:latin typeface="Cambria Math" panose="02040503050406030204" pitchFamily="18" charset="0"/>
                                        </a:rPr>
                                        <m:t>⋅</m:t>
                                      </m:r>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𝑖</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b="0" i="1" smtClean="0">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b="0" i="1" smtClean="0">
                                      <a:latin typeface="Cambria Math" panose="02040503050406030204" pitchFamily="18" charset="0"/>
                                    </a:rPr>
                                    <m:t>0</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𝑗</m:t>
                                  </m:r>
                                  <m:r>
                                    <a:rPr lang="en-GB" sz="2400" b="0" i="1" smtClean="0">
                                      <a:latin typeface="Cambria Math" panose="02040503050406030204" pitchFamily="18" charset="0"/>
                                      <a:ea typeface="Cambria Math" panose="02040503050406030204" pitchFamily="18" charset="0"/>
                                    </a:rPr>
                                    <m:t>                </m:t>
                                  </m:r>
                                </m:e>
                              </m:eqArr>
                            </m:e>
                          </m:d>
                        </m:e>
                      </m:nary>
                    </m:oMath>
                  </m:oMathPara>
                </a14:m>
                <a:endParaRPr lang="en-GB" sz="2400" b="0" i="1" dirty="0" smtClean="0">
                  <a:latin typeface="Cambria Math" panose="02040503050406030204" pitchFamily="18" charset="0"/>
                </a:endParaRPr>
              </a:p>
              <a:p>
                <a:pPr/>
                <a:r>
                  <a:rPr lang="en-GB" sz="2400" b="0" i="1" dirty="0" smtClean="0">
                    <a:latin typeface="Cambria Math" panose="02040503050406030204" pitchFamily="18" charset="0"/>
                  </a:rPr>
                  <a:t/>
                </a:r>
                <a:br>
                  <a:rPr lang="en-GB" sz="24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m:t>
                      </m:r>
                      <m:r>
                        <a:rPr lang="en-GB" sz="2400" i="1">
                          <a:latin typeface="Cambria Math" panose="02040503050406030204" pitchFamily="18" charset="0"/>
                        </a:rPr>
                        <m:t>𝑎</m:t>
                      </m:r>
                      <m:r>
                        <a:rPr lang="en-GB" sz="2400" b="0" i="1" smtClean="0">
                          <a:latin typeface="Cambria Math" panose="02040503050406030204" pitchFamily="18" charset="0"/>
                        </a:rPr>
                        <m:t>⋅</m:t>
                      </m:r>
                      <m:nary>
                        <m:naryPr>
                          <m:chr m:val="∑"/>
                          <m:supHide m:val="on"/>
                          <m:ctrlPr>
                            <a:rPr lang="en-GB" sz="2400" i="1">
                              <a:latin typeface="Cambria Math" panose="02040503050406030204" pitchFamily="18" charset="0"/>
                            </a:rPr>
                          </m:ctrlPr>
                        </m:naryPr>
                        <m:sub>
                          <m:r>
                            <m:rPr>
                              <m:brk m:alnAt="7"/>
                            </m:rPr>
                            <a:rPr lang="en-GB" sz="2400" i="1">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r>
                        <a:rPr lang="en-GB" sz="2400" b="0" i="0"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oMath>
                  </m:oMathPara>
                </a14:m>
                <a:endParaRPr lang="en-GB" sz="2400" dirty="0"/>
              </a:p>
            </p:txBody>
          </p:sp>
        </mc:Choice>
        <mc:Fallback xmlns="">
          <p:sp>
            <p:nvSpPr>
              <p:cNvPr id="7" name="Textfeld 6"/>
              <p:cNvSpPr txBox="1">
                <a:spLocks noRot="1" noChangeAspect="1" noMove="1" noResize="1" noEditPoints="1" noAdjustHandles="1" noChangeArrowheads="1" noChangeShapeType="1" noTextEdit="1"/>
              </p:cNvSpPr>
              <p:nvPr/>
            </p:nvSpPr>
            <p:spPr>
              <a:xfrm>
                <a:off x="984533" y="1977177"/>
                <a:ext cx="8902417" cy="3699859"/>
              </a:xfrm>
              <a:prstGeom prst="rect">
                <a:avLst/>
              </a:prstGeom>
              <a:blipFill>
                <a:blip r:embed="rId2"/>
                <a:stretch>
                  <a:fillRect/>
                </a:stretch>
              </a:blipFill>
            </p:spPr>
            <p:txBody>
              <a:bodyPr/>
              <a:lstStyle/>
              <a:p>
                <a:r>
                  <a:rPr lang="en-GB">
                    <a:noFill/>
                  </a:rPr>
                  <a:t> </a:t>
                </a:r>
              </a:p>
            </p:txBody>
          </p:sp>
        </mc:Fallback>
      </mc:AlternateContent>
      <p:sp>
        <p:nvSpPr>
          <p:cNvPr id="8" name="Textfeld 7"/>
          <p:cNvSpPr txBox="1"/>
          <p:nvPr/>
        </p:nvSpPr>
        <p:spPr>
          <a:xfrm>
            <a:off x="628650" y="1037356"/>
            <a:ext cx="5942047" cy="523220"/>
          </a:xfrm>
          <a:prstGeom prst="rect">
            <a:avLst/>
          </a:prstGeom>
          <a:noFill/>
        </p:spPr>
        <p:txBody>
          <a:bodyPr wrap="square" rtlCol="0">
            <a:spAutoFit/>
          </a:bodyPr>
          <a:lstStyle/>
          <a:p>
            <a:r>
              <a:rPr lang="en-GB" sz="2800" dirty="0" smtClean="0"/>
              <a:t>Shape &amp; brightness sensitivity</a:t>
            </a:r>
            <a:endParaRPr lang="en-GB" sz="2800" dirty="0"/>
          </a:p>
        </p:txBody>
      </p:sp>
    </p:spTree>
    <p:extLst>
      <p:ext uri="{BB962C8B-B14F-4D97-AF65-F5344CB8AC3E}">
        <p14:creationId xmlns:p14="http://schemas.microsoft.com/office/powerpoint/2010/main" val="3295671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pPr marL="0" lvl="0" indent="0">
                  <a:buNone/>
                </a:pPr>
                <a:r>
                  <a:rPr lang="en-GB" dirty="0" smtClean="0"/>
                  <a:t>Disadvantages</a:t>
                </a:r>
                <a:r>
                  <a:rPr lang="en-GB" dirty="0"/>
                  <a:t>:</a:t>
                </a:r>
              </a:p>
              <a:p>
                <a:pPr lvl="1"/>
                <a:r>
                  <a:rPr lang="en-GB" dirty="0"/>
                  <a:t>At times, transform generates only one ‘well</a:t>
                </a:r>
                <a:r>
                  <a:rPr lang="en-GB" dirty="0" smtClean="0"/>
                  <a:t>’</a:t>
                </a:r>
              </a:p>
              <a:p>
                <a:pPr lvl="1"/>
                <a:r>
                  <a:rPr lang="en-GB" dirty="0" smtClean="0"/>
                  <a:t>High </a:t>
                </a:r>
                <a:r>
                  <a:rPr lang="en-GB" dirty="0"/>
                  <a:t>computational costs for brute-force method: </a:t>
                </a:r>
                <a14:m>
                  <m:oMath xmlns:m="http://schemas.openxmlformats.org/officeDocument/2006/math">
                    <m:r>
                      <a:rPr lang="en-GB" i="1" dirty="0" smtClean="0">
                        <a:latin typeface="Cambria Math" panose="02040503050406030204" pitchFamily="18" charset="0"/>
                      </a:rPr>
                      <m:t>𝑂</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²)</m:t>
                    </m:r>
                  </m:oMath>
                </a14:m>
                <a:endParaRPr lang="en-GB" dirty="0"/>
              </a:p>
              <a:p>
                <a:pPr lvl="1"/>
                <a:r>
                  <a:rPr lang="en-GB" dirty="0"/>
                  <a:t>Not widely applicable</a:t>
                </a:r>
              </a:p>
              <a:p>
                <a:pPr lvl="1"/>
                <a:r>
                  <a:rPr lang="en-GB" dirty="0"/>
                  <a:t>Occlusion by </a:t>
                </a:r>
                <a:r>
                  <a:rPr lang="en-GB" dirty="0" smtClean="0"/>
                  <a:t>hair</a:t>
                </a:r>
                <a:endParaRPr lang="en-GB"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546" t="-2225" r="-155"/>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22</a:t>
            </a:fld>
            <a:endParaRPr lang="en-GB"/>
          </a:p>
        </p:txBody>
      </p:sp>
    </p:spTree>
    <p:extLst>
      <p:ext uri="{BB962C8B-B14F-4D97-AF65-F5344CB8AC3E}">
        <p14:creationId xmlns:p14="http://schemas.microsoft.com/office/powerpoint/2010/main" val="3840115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Sources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23</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1305140925"/>
              </p:ext>
            </p:extLst>
          </p:nvPr>
        </p:nvGraphicFramePr>
        <p:xfrm>
          <a:off x="628650" y="1482344"/>
          <a:ext cx="7886700" cy="338937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D.J. Hurley, M.S. Nixon, J.N. Carter, “</a:t>
                      </a:r>
                      <a:r>
                        <a:rPr lang="en-GB" sz="1800" b="0" i="0" u="none" strike="noStrike" kern="1200" baseline="0" dirty="0" smtClean="0">
                          <a:solidFill>
                            <a:schemeClr val="tx1"/>
                          </a:solidFill>
                          <a:latin typeface="+mn-lt"/>
                          <a:ea typeface="+mn-ea"/>
                          <a:cs typeface="+mn-cs"/>
                        </a:rPr>
                        <a:t>Force field feature extraction for ear biometrics</a:t>
                      </a:r>
                      <a:r>
                        <a:rPr lang="en-GB" sz="1800" dirty="0" smtClean="0"/>
                        <a:t>”, </a:t>
                      </a:r>
                      <a:r>
                        <a:rPr lang="en-GB" sz="1800" dirty="0" err="1" smtClean="0"/>
                        <a:t>doi</a:t>
                      </a:r>
                      <a:r>
                        <a:rPr lang="en-GB" sz="1800" dirty="0" smtClean="0"/>
                        <a:t>: 10.1016/j.cviu.2004.11.001,2004.</a:t>
                      </a:r>
                    </a:p>
                  </a:txBody>
                  <a:tcPr/>
                </a:tc>
                <a:extLst>
                  <a:ext uri="{0D108BD9-81ED-4DB2-BD59-A6C34878D82A}">
                    <a16:rowId xmlns:a16="http://schemas.microsoft.com/office/drawing/2014/main" val="2091674178"/>
                  </a:ext>
                </a:extLst>
              </a:tr>
              <a:tr h="370840">
                <a:tc>
                  <a:txBody>
                    <a:bodyPr/>
                    <a:lstStyle/>
                    <a:p>
                      <a:r>
                        <a:rPr lang="en-GB" dirty="0" smtClean="0"/>
                        <a:t>[2]</a:t>
                      </a:r>
                      <a:endParaRPr lang="en-GB" dirty="0"/>
                    </a:p>
                  </a:txBody>
                  <a:tcPr/>
                </a:tc>
                <a:tc>
                  <a:txBody>
                    <a:bodyPr/>
                    <a:lstStyle/>
                    <a:p>
                      <a:r>
                        <a:rPr lang="en-GB" dirty="0" smtClean="0"/>
                        <a:t>Nixon M.S., </a:t>
                      </a:r>
                      <a:r>
                        <a:rPr lang="en-GB" dirty="0" err="1" smtClean="0"/>
                        <a:t>Aguado</a:t>
                      </a:r>
                      <a:r>
                        <a:rPr lang="en-GB" dirty="0" smtClean="0"/>
                        <a:t> A.S. Feature Extraction and Image Processing for Computer Vision,</a:t>
                      </a:r>
                      <a:r>
                        <a:rPr lang="en-GB" baseline="0" dirty="0" smtClean="0"/>
                        <a:t> </a:t>
                      </a:r>
                      <a:r>
                        <a:rPr lang="en-GB" dirty="0" smtClean="0"/>
                        <a:t>3ed., 2012,</a:t>
                      </a:r>
                      <a:r>
                        <a:rPr lang="en-GB" baseline="0" dirty="0" smtClean="0"/>
                        <a:t> </a:t>
                      </a:r>
                      <a:r>
                        <a:rPr lang="en-GB" dirty="0" smtClean="0"/>
                        <a:t>ISBN: 0123965497, p.</a:t>
                      </a:r>
                      <a:r>
                        <a:rPr lang="en-GB" baseline="0" dirty="0" smtClean="0"/>
                        <a:t> 121 - 122</a:t>
                      </a:r>
                      <a:endParaRPr lang="en-GB" dirty="0"/>
                    </a:p>
                  </a:txBody>
                  <a:tcPr/>
                </a:tc>
                <a:extLst>
                  <a:ext uri="{0D108BD9-81ED-4DB2-BD59-A6C34878D82A}">
                    <a16:rowId xmlns:a16="http://schemas.microsoft.com/office/drawing/2014/main" val="3571696316"/>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Work distribution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24</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38162409"/>
              </p:ext>
            </p:extLst>
          </p:nvPr>
        </p:nvGraphicFramePr>
        <p:xfrm>
          <a:off x="628650" y="1482344"/>
          <a:ext cx="7886700" cy="4390136"/>
        </p:xfrm>
        <a:graphic>
          <a:graphicData uri="http://schemas.openxmlformats.org/drawingml/2006/table">
            <a:tbl>
              <a:tblPr firstRow="1" bandRow="1">
                <a:tableStyleId>{2D5ABB26-0587-4C30-8999-92F81FD0307C}</a:tableStyleId>
              </a:tblPr>
              <a:tblGrid>
                <a:gridCol w="960120">
                  <a:extLst>
                    <a:ext uri="{9D8B030D-6E8A-4147-A177-3AD203B41FA5}">
                      <a16:colId xmlns:a16="http://schemas.microsoft.com/office/drawing/2014/main" val="1144154568"/>
                    </a:ext>
                  </a:extLst>
                </a:gridCol>
                <a:gridCol w="6926580">
                  <a:extLst>
                    <a:ext uri="{9D8B030D-6E8A-4147-A177-3AD203B41FA5}">
                      <a16:colId xmlns:a16="http://schemas.microsoft.com/office/drawing/2014/main" val="2266596445"/>
                    </a:ext>
                  </a:extLst>
                </a:gridCol>
              </a:tblGrid>
              <a:tr h="895096">
                <a:tc gridSpan="2">
                  <a:txBody>
                    <a:bodyPr/>
                    <a:lstStyle/>
                    <a:p>
                      <a:r>
                        <a:rPr lang="en-GB" sz="2000" dirty="0" smtClean="0"/>
                        <a:t>Equal</a:t>
                      </a:r>
                      <a:r>
                        <a:rPr lang="en-GB" sz="2000" baseline="0" dirty="0" smtClean="0"/>
                        <a:t> workload for both group members in every part of the project with different focusses for the presentation:</a:t>
                      </a:r>
                      <a:endParaRPr lang="en-GB" sz="2000" dirty="0"/>
                    </a:p>
                  </a:txBody>
                  <a:tcPr/>
                </a:tc>
                <a:tc hMerge="1">
                  <a:txBody>
                    <a:bodyPr/>
                    <a:lstStyle/>
                    <a:p>
                      <a:endParaRPr lang="en-GB" dirty="0"/>
                    </a:p>
                  </a:txBody>
                  <a:tcPr/>
                </a:tc>
                <a:extLst>
                  <a:ext uri="{0D108BD9-81ED-4DB2-BD59-A6C34878D82A}">
                    <a16:rowId xmlns:a16="http://schemas.microsoft.com/office/drawing/2014/main" val="2091674178"/>
                  </a:ext>
                </a:extLst>
              </a:tr>
              <a:tr h="370840">
                <a:tc>
                  <a:txBody>
                    <a:bodyPr/>
                    <a:lstStyle/>
                    <a:p>
                      <a:r>
                        <a:rPr lang="en-GB" sz="2000" dirty="0" smtClean="0"/>
                        <a:t>Ganiyu</a:t>
                      </a:r>
                      <a:endParaRPr lang="en-GB"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Implementation of stream feature and </a:t>
                      </a:r>
                      <a:r>
                        <a:rPr lang="en-GB" sz="2000" dirty="0" smtClean="0"/>
                        <a:t>work</a:t>
                      </a:r>
                      <a:r>
                        <a:rPr lang="en-GB" sz="2000" baseline="0" dirty="0" smtClean="0"/>
                        <a:t> </a:t>
                      </a:r>
                      <a:r>
                        <a:rPr lang="en-GB" sz="2000" dirty="0" smtClean="0"/>
                        <a:t>on </a:t>
                      </a:r>
                      <a:r>
                        <a:rPr lang="en-GB" sz="2000" dirty="0" smtClean="0"/>
                        <a:t>both approaches</a:t>
                      </a:r>
                      <a:r>
                        <a:rPr lang="en-GB" sz="2000" baseline="0" dirty="0" smtClean="0"/>
                        <a:t> for the force field transformation; focused on </a:t>
                      </a:r>
                      <a:r>
                        <a:rPr lang="en-GB" sz="2000" baseline="0" dirty="0" smtClean="0"/>
                        <a:t>math </a:t>
                      </a:r>
                      <a:r>
                        <a:rPr lang="en-GB" sz="2000" baseline="0" dirty="0" smtClean="0"/>
                        <a:t>for implementation part</a:t>
                      </a:r>
                      <a:endParaRPr lang="en-GB" sz="2000" dirty="0" smtClean="0"/>
                    </a:p>
                  </a:txBody>
                  <a:tcPr/>
                </a:tc>
                <a:extLst>
                  <a:ext uri="{0D108BD9-81ED-4DB2-BD59-A6C34878D82A}">
                    <a16:rowId xmlns:a16="http://schemas.microsoft.com/office/drawing/2014/main" val="3571696316"/>
                  </a:ext>
                </a:extLst>
              </a:tr>
              <a:tr h="960120">
                <a:tc>
                  <a:txBody>
                    <a:bodyPr/>
                    <a:lstStyle/>
                    <a:p>
                      <a:r>
                        <a:rPr lang="en-GB" sz="2000" dirty="0" smtClean="0"/>
                        <a:t>Philipp</a:t>
                      </a:r>
                      <a:endParaRPr lang="en-GB" sz="2000" dirty="0"/>
                    </a:p>
                  </a:txBody>
                  <a:tcPr/>
                </a:tc>
                <a:tc>
                  <a:txBody>
                    <a:bodyPr/>
                    <a:lstStyle/>
                    <a:p>
                      <a:r>
                        <a:rPr lang="en-GB" sz="2000" dirty="0" smtClean="0"/>
                        <a:t>Worked</a:t>
                      </a:r>
                      <a:r>
                        <a:rPr lang="en-GB" sz="2000" baseline="0" dirty="0" smtClean="0"/>
                        <a:t> on both approaches when issues occurred and provided comparisons to other implementations; focused on theory of the approach as a </a:t>
                      </a:r>
                      <a:r>
                        <a:rPr lang="en-GB" sz="2000" baseline="0" dirty="0" smtClean="0"/>
                        <a:t>whole</a:t>
                      </a:r>
                      <a:endParaRPr lang="en-GB" sz="2000" dirty="0"/>
                    </a:p>
                  </a:txBody>
                  <a:tcPr/>
                </a:tc>
                <a:extLst>
                  <a:ext uri="{0D108BD9-81ED-4DB2-BD59-A6C34878D82A}">
                    <a16:rowId xmlns:a16="http://schemas.microsoft.com/office/drawing/2014/main" val="3944246603"/>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3102007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Discussion</a:t>
            </a:r>
            <a:endParaRPr lang="en-GB" dirty="0"/>
          </a:p>
        </p:txBody>
      </p:sp>
      <p:sp>
        <p:nvSpPr>
          <p:cNvPr id="3" name="Inhaltsplatzhalter 2"/>
          <p:cNvSpPr>
            <a:spLocks noGrp="1"/>
          </p:cNvSpPr>
          <p:nvPr>
            <p:ph idx="1"/>
          </p:nvPr>
        </p:nvSpPr>
        <p:spPr/>
        <p:txBody>
          <a:bodyPr/>
          <a:lstStyle/>
          <a:p>
            <a:pPr marL="0" indent="0">
              <a:buNone/>
            </a:pPr>
            <a:r>
              <a:rPr lang="en-GB" dirty="0" smtClean="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25</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Definition</a:t>
            </a:r>
            <a:endParaRPr lang="en-GB" dirty="0"/>
          </a:p>
        </p:txBody>
      </p:sp>
      <p:sp>
        <p:nvSpPr>
          <p:cNvPr id="3" name="Inhaltsplatzhalter 2"/>
          <p:cNvSpPr>
            <a:spLocks noGrp="1"/>
          </p:cNvSpPr>
          <p:nvPr>
            <p:ph idx="1"/>
          </p:nvPr>
        </p:nvSpPr>
        <p:spPr/>
        <p:txBody>
          <a:bodyPr/>
          <a:lstStyle/>
          <a:p>
            <a:pPr lvl="0"/>
            <a:r>
              <a:rPr lang="en-GB" dirty="0" smtClean="0"/>
              <a:t>Objective:</a:t>
            </a:r>
          </a:p>
          <a:p>
            <a:pPr lvl="1"/>
            <a:r>
              <a:rPr lang="en-GB" dirty="0" smtClean="0"/>
              <a:t>Reduce </a:t>
            </a:r>
            <a:r>
              <a:rPr lang="en-GB" dirty="0"/>
              <a:t>dimensionality of pattern </a:t>
            </a:r>
            <a:r>
              <a:rPr lang="en-GB" dirty="0" smtClean="0"/>
              <a:t>space</a:t>
            </a:r>
          </a:p>
          <a:p>
            <a:pPr lvl="1"/>
            <a:r>
              <a:rPr lang="en-GB" dirty="0" smtClean="0"/>
              <a:t>Maintain </a:t>
            </a:r>
            <a:r>
              <a:rPr lang="en-GB" dirty="0"/>
              <a:t>discriminator </a:t>
            </a:r>
            <a:r>
              <a:rPr lang="en-GB" dirty="0" smtClean="0"/>
              <a:t>power</a:t>
            </a:r>
            <a:endParaRPr lang="en-GB" dirty="0"/>
          </a:p>
          <a:p>
            <a:r>
              <a:rPr lang="en-GB" dirty="0" smtClean="0"/>
              <a:t>By: 	David </a:t>
            </a:r>
            <a:r>
              <a:rPr lang="en-GB" dirty="0"/>
              <a:t>J. Hurley, </a:t>
            </a:r>
            <a:r>
              <a:rPr lang="en-GB" dirty="0" smtClean="0"/>
              <a:t/>
            </a:r>
            <a:br>
              <a:rPr lang="en-GB" dirty="0" smtClean="0"/>
            </a:br>
            <a:r>
              <a:rPr lang="en-GB" dirty="0" smtClean="0"/>
              <a:t>	Mark </a:t>
            </a:r>
            <a:r>
              <a:rPr lang="en-GB" dirty="0"/>
              <a:t>S. </a:t>
            </a:r>
            <a:r>
              <a:rPr lang="en-GB" dirty="0" smtClean="0"/>
              <a:t>Nixon &amp; </a:t>
            </a:r>
            <a:r>
              <a:rPr lang="en-GB" dirty="0"/>
              <a:t>John N. Carter</a:t>
            </a:r>
          </a:p>
          <a:p>
            <a:r>
              <a:rPr lang="en-GB" dirty="0" smtClean="0"/>
              <a:t>Domain: Ear &amp; face recognition</a:t>
            </a:r>
            <a:endParaRPr lang="en-GB" dirty="0"/>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smtClean="0"/>
              <a:t>Idea: Treat every pixel as a force exerting particle</a:t>
            </a:r>
            <a:endParaRPr lang="en-GB" dirty="0"/>
          </a:p>
          <a:p>
            <a:r>
              <a:rPr lang="en-GB" dirty="0" smtClean="0"/>
              <a:t>Steps</a:t>
            </a:r>
            <a:r>
              <a:rPr lang="en-GB" dirty="0" smtClean="0"/>
              <a:t>:</a:t>
            </a:r>
            <a:endParaRPr lang="en-GB" dirty="0"/>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a:t>P</a:t>
            </a:r>
            <a:r>
              <a:rPr lang="en-GB" dirty="0" smtClean="0"/>
              <a:t>otential </a:t>
            </a:r>
            <a:r>
              <a:rPr lang="en-GB" dirty="0"/>
              <a:t>well and channel </a:t>
            </a:r>
            <a:r>
              <a:rPr lang="en-GB" dirty="0" smtClean="0"/>
              <a:t>extraction</a:t>
            </a:r>
          </a:p>
          <a:p>
            <a:pPr lvl="0"/>
            <a:r>
              <a:rPr lang="en-GB" dirty="0"/>
              <a:t>Approaches:</a:t>
            </a:r>
          </a:p>
          <a:p>
            <a:pPr marL="914400" lvl="1" indent="-457200">
              <a:buFont typeface="+mj-lt"/>
              <a:buAutoNum type="arabicPeriod"/>
            </a:pPr>
            <a:r>
              <a:rPr lang="en-GB" dirty="0"/>
              <a:t>Pixel by </a:t>
            </a:r>
            <a:r>
              <a:rPr lang="en-GB" dirty="0" smtClean="0"/>
              <a:t>pixel</a:t>
            </a:r>
            <a:endParaRPr lang="en-GB" dirty="0"/>
          </a:p>
          <a:p>
            <a:pPr marL="914400" lvl="1" indent="-457200">
              <a:buFont typeface="+mj-lt"/>
              <a:buAutoNum type="arabicPeriod"/>
            </a:pPr>
            <a:r>
              <a:rPr lang="en-GB" dirty="0"/>
              <a:t>Frequency </a:t>
            </a:r>
            <a:r>
              <a:rPr lang="en-GB" dirty="0" smtClean="0"/>
              <a:t>domain analysis</a:t>
            </a:r>
            <a:endParaRPr lang="en-GB" dirty="0"/>
          </a:p>
          <a:p>
            <a:pPr marL="914400" lvl="1" indent="-457200">
              <a:buFont typeface="+mj-lt"/>
              <a:buAutoNum type="arabicPeriod"/>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018573"/>
                <a:ext cx="7886700" cy="1331088"/>
              </a:xfrm>
            </p:spPr>
            <p:txBody>
              <a:bodyPr>
                <a:normAutofit/>
              </a:bodyPr>
              <a:lstStyle/>
              <a:p>
                <a:pPr marL="0" lvl="0" indent="0">
                  <a:buNone/>
                </a:pPr>
                <a:r>
                  <a:rPr lang="en-GB" dirty="0" smtClean="0"/>
                  <a:t>Assumption: </a:t>
                </a:r>
                <a:br>
                  <a:rPr lang="en-GB" dirty="0" smtClean="0"/>
                </a:br>
                <a:r>
                  <a:rPr lang="en-GB" dirty="0" smtClean="0"/>
                  <a:t>Each </a:t>
                </a:r>
                <a:r>
                  <a:rPr lang="en-GB" dirty="0"/>
                  <a:t>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smtClean="0"/>
                  <a:t> exerts </a:t>
                </a:r>
                <a:r>
                  <a:rPr lang="en-GB" dirty="0"/>
                  <a:t>an isotropic force </a:t>
                </a:r>
                <a:r>
                  <a:rPr lang="en-GB" dirty="0" smtClean="0"/>
                  <a:t>proportional </a:t>
                </a:r>
                <a:r>
                  <a:rPr lang="en-GB" dirty="0"/>
                  <a:t>to </a:t>
                </a:r>
                <a:r>
                  <a:rPr lang="en-GB" dirty="0" smtClean="0"/>
                  <a:t>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smtClean="0"/>
                  <a:t>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546" t="-7339" r="-1005"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a:t>
              </a:r>
              <a:r>
                <a:rPr lang="en-GB" sz="2000" dirty="0" smtClean="0"/>
                <a:t>of </a:t>
              </a:r>
              <a:r>
                <a:rPr lang="en-GB" sz="2000" dirty="0"/>
                <a:t>an electric </a:t>
              </a:r>
              <a:r>
                <a:rPr lang="en-GB" sz="2000" dirty="0" smtClean="0"/>
                <a:t>field</a:t>
              </a:r>
              <a:endParaRPr lang="en-GB" sz="2000" dirty="0"/>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a:t>
            </a:r>
            <a:r>
              <a:rPr lang="en-GB" sz="2000" dirty="0" smtClean="0"/>
              <a:t>gravitation</a:t>
            </a:r>
            <a:endParaRPr lang="en-GB" sz="2000" dirty="0"/>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smtClean="0">
                  <a:latin typeface="Cambria Math" panose="02040503050406030204" pitchFamily="18" charset="0"/>
                </a:endParaRPr>
              </a:p>
              <a:p>
                <a:pPr algn="ctr"/>
                <a:r>
                  <a:rPr lang="en-GB" sz="1000" i="1" dirty="0">
                    <a:latin typeface="Cambria Math" panose="02040503050406030204" pitchFamily="18" charset="0"/>
                  </a:rPr>
                  <a:t> </a:t>
                </a:r>
                <a:r>
                  <a:rPr lang="en-GB" sz="1000" i="1" dirty="0" smtClean="0">
                    <a:latin typeface="Cambria Math" panose="02040503050406030204" pitchFamily="18" charset="0"/>
                  </a:rPr>
                  <a:t> </a:t>
                </a:r>
                <a:endParaRPr lang="en-GB" sz="900"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smtClean="0"/>
              <a:t>Images source: wikipedia.org</a:t>
            </a:r>
            <a:endParaRPr lang="en-GB" sz="1400" dirty="0"/>
          </a:p>
        </p:txBody>
      </p:sp>
    </p:spTree>
    <p:extLst>
      <p:ext uri="{BB962C8B-B14F-4D97-AF65-F5344CB8AC3E}">
        <p14:creationId xmlns:p14="http://schemas.microsoft.com/office/powerpoint/2010/main" val="427214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mc:AlternateContent xmlns:mc="http://schemas.openxmlformats.org/markup-compatibility/2006" xmlns:a14="http://schemas.microsoft.com/office/drawing/2010/main">
        <mc:Choice Requires="a14">
          <p:sp>
            <p:nvSpPr>
              <p:cNvPr id="13" name="Textfeld 12"/>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1505413" y="4401448"/>
            <a:ext cx="1904252" cy="8619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feld 15"/>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6" name="Textfeld 15"/>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3658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3847171" y="4483799"/>
            <a:ext cx="1685444" cy="866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83963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4040080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948</TotalTime>
  <Words>1053</Words>
  <Application>Microsoft Office PowerPoint</Application>
  <PresentationFormat>Bildschirmpräsentation (4:3)</PresentationFormat>
  <Paragraphs>298</Paragraphs>
  <Slides>25</Slides>
  <Notes>17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vt:lpstr>
      <vt:lpstr>Method</vt:lpstr>
      <vt:lpstr>Method</vt:lpstr>
      <vt:lpstr>Method</vt:lpstr>
      <vt:lpstr>Method</vt:lpstr>
      <vt:lpstr>Method</vt:lpstr>
      <vt:lpstr>Method Application</vt:lpstr>
      <vt:lpstr>Demonstration</vt:lpstr>
      <vt:lpstr>Demonstration</vt:lpstr>
      <vt:lpstr>Demonstration</vt:lpstr>
      <vt:lpstr>Result</vt:lpstr>
      <vt:lpstr>Result</vt:lpstr>
      <vt:lpstr>Result</vt:lpstr>
      <vt:lpstr>Result</vt:lpstr>
      <vt:lpstr>Sources</vt:lpstr>
      <vt:lpstr>Work distribution</vt:lpstr>
      <vt:lpstr>Discussion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Philipp</cp:lastModifiedBy>
  <cp:revision>110</cp:revision>
  <dcterms:created xsi:type="dcterms:W3CDTF">2018-02-01T16:42:40Z</dcterms:created>
  <dcterms:modified xsi:type="dcterms:W3CDTF">2018-02-08T13:40:56Z</dcterms:modified>
</cp:coreProperties>
</file>