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7" r:id="rId3"/>
    <p:sldId id="258" r:id="rId4"/>
    <p:sldId id="259" r:id="rId5"/>
    <p:sldId id="266" r:id="rId6"/>
    <p:sldId id="268" r:id="rId7"/>
    <p:sldId id="260" r:id="rId8"/>
    <p:sldId id="261" r:id="rId9"/>
    <p:sldId id="262" r:id="rId10"/>
    <p:sldId id="265" r:id="rId11"/>
    <p:sldId id="263"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206" autoAdjust="0"/>
  </p:normalViewPr>
  <p:slideViewPr>
    <p:cSldViewPr snapToGrid="0">
      <p:cViewPr varScale="1">
        <p:scale>
          <a:sx n="49" d="100"/>
          <a:sy n="49" d="100"/>
        </p:scale>
        <p:origin x="67" y="67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75E8E-D067-40BE-8067-60BEC63713A2}" type="datetimeFigureOut">
              <a:rPr lang="en-GB" smtClean="0"/>
              <a:t>02/02/2018</a:t>
            </a:fld>
            <a:endParaRPr lang="en-GB"/>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D93C9-B2FF-4D76-8851-D84BA33B2773}" type="slidenum">
              <a:rPr lang="en-GB" smtClean="0"/>
              <a:t>‹Nr.›</a:t>
            </a:fld>
            <a:endParaRPr lang="en-GB"/>
          </a:p>
        </p:txBody>
      </p:sp>
    </p:spTree>
    <p:extLst>
      <p:ext uri="{BB962C8B-B14F-4D97-AF65-F5344CB8AC3E}">
        <p14:creationId xmlns:p14="http://schemas.microsoft.com/office/powerpoint/2010/main" val="3787129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lvl="0" indent="-171450">
              <a:buFont typeface="Arial" panose="020B0604020202020204" pitchFamily="34" charset="0"/>
              <a:buChar char="•"/>
            </a:pPr>
            <a:r>
              <a:rPr lang="en-GB" dirty="0" smtClean="0"/>
              <a:t>Objective:</a:t>
            </a:r>
          </a:p>
          <a:p>
            <a:pPr marL="628650" lvl="1" indent="-171450">
              <a:buFont typeface="Arial" panose="020B0604020202020204" pitchFamily="34" charset="0"/>
              <a:buChar char="•"/>
            </a:pPr>
            <a:r>
              <a:rPr lang="en-GB" dirty="0" smtClean="0"/>
              <a:t>reduce dimensionality of pattern space</a:t>
            </a:r>
          </a:p>
          <a:p>
            <a:pPr marL="628650" lvl="1" indent="-171450">
              <a:buFont typeface="Arial" panose="020B0604020202020204" pitchFamily="34" charset="0"/>
              <a:buChar char="•"/>
            </a:pPr>
            <a:r>
              <a:rPr lang="en-GB" dirty="0" smtClean="0"/>
              <a:t>yet maintain discriminator power for classification and invariant description</a:t>
            </a:r>
          </a:p>
          <a:p>
            <a:pPr marL="171450" lvl="0" indent="-171450">
              <a:buFont typeface="Arial" panose="020B0604020202020204" pitchFamily="34" charset="0"/>
              <a:buChar char="•"/>
            </a:pPr>
            <a:r>
              <a:rPr lang="en-GB" dirty="0" smtClean="0"/>
              <a:t>Used/invented by … for ear biometric</a:t>
            </a:r>
          </a:p>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3</a:t>
            </a:fld>
            <a:endParaRPr lang="en-GB"/>
          </a:p>
        </p:txBody>
      </p:sp>
    </p:spTree>
    <p:extLst>
      <p:ext uri="{BB962C8B-B14F-4D97-AF65-F5344CB8AC3E}">
        <p14:creationId xmlns:p14="http://schemas.microsoft.com/office/powerpoint/2010/main" val="3810489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lvl="0" indent="-228600">
              <a:buFont typeface="+mj-lt"/>
              <a:buAutoNum type="arabicPeriod"/>
            </a:pPr>
            <a:r>
              <a:rPr lang="en-GB" dirty="0" smtClean="0"/>
              <a:t>Approaches:</a:t>
            </a:r>
          </a:p>
          <a:p>
            <a:pPr marL="685800" lvl="1" indent="-228600">
              <a:buFont typeface="+mj-lt"/>
              <a:buAutoNum type="arabicPeriod"/>
            </a:pPr>
            <a:r>
              <a:rPr lang="en-GB" dirty="0" smtClean="0"/>
              <a:t>Brute Force:</a:t>
            </a:r>
            <a:br>
              <a:rPr lang="en-GB" dirty="0" smtClean="0"/>
            </a:br>
            <a:r>
              <a:rPr lang="en-GB" dirty="0" smtClean="0"/>
              <a:t>Each pixel is transformed using the Energy &amp; Force equations</a:t>
            </a:r>
          </a:p>
          <a:p>
            <a:pPr marL="685800" lvl="1" indent="-228600">
              <a:buFont typeface="+mj-lt"/>
              <a:buAutoNum type="arabicPeriod"/>
            </a:pPr>
            <a:r>
              <a:rPr lang="en-GB" dirty="0" smtClean="0"/>
              <a:t>Frequency Domain Analysis: </a:t>
            </a:r>
            <a:br>
              <a:rPr lang="en-GB" dirty="0" smtClean="0"/>
            </a:br>
            <a:r>
              <a:rPr lang="en-GB" dirty="0" smtClean="0"/>
              <a:t>Fourier Transform etc. and then equations applied</a:t>
            </a:r>
          </a:p>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4</a:t>
            </a:fld>
            <a:endParaRPr lang="en-GB"/>
          </a:p>
        </p:txBody>
      </p:sp>
    </p:spTree>
    <p:extLst>
      <p:ext uri="{BB962C8B-B14F-4D97-AF65-F5344CB8AC3E}">
        <p14:creationId xmlns:p14="http://schemas.microsoft.com/office/powerpoint/2010/main" val="2649223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en-GB" dirty="0" smtClean="0"/>
              <a:t>Assumption: (for mathematical convenience):</a:t>
            </a:r>
            <a:br>
              <a:rPr lang="en-GB" dirty="0" smtClean="0"/>
            </a:br>
            <a:r>
              <a:rPr lang="en-GB" dirty="0" smtClean="0"/>
              <a:t>Each pixel exerts an isotropic force on all the other pixels (they represent attractive particles, that act as the source of a spherically symmetric force field) that is proportional to pixel intensity and inversely proportional to the square of the distance, i.e. the inverse square law</a:t>
            </a:r>
          </a:p>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5</a:t>
            </a:fld>
            <a:endParaRPr lang="en-GB"/>
          </a:p>
        </p:txBody>
      </p:sp>
    </p:spTree>
    <p:extLst>
      <p:ext uri="{BB962C8B-B14F-4D97-AF65-F5344CB8AC3E}">
        <p14:creationId xmlns:p14="http://schemas.microsoft.com/office/powerpoint/2010/main" val="4226367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en-GB" dirty="0" smtClean="0"/>
              <a:t>Assumption: (for mathematical convenience):</a:t>
            </a:r>
            <a:br>
              <a:rPr lang="en-GB" dirty="0" smtClean="0"/>
            </a:br>
            <a:r>
              <a:rPr lang="en-GB" dirty="0" smtClean="0"/>
              <a:t>Each pixel exerts an isotropic force on all the other pixels (they represent attractive particles, that act as the source of a spherically symmetric force field) that is proportional to pixel intensity and inversely proportional to the square of the distance, i.e. the inverse square law</a:t>
            </a:r>
          </a:p>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6</a:t>
            </a:fld>
            <a:endParaRPr lang="en-GB"/>
          </a:p>
        </p:txBody>
      </p:sp>
    </p:spTree>
    <p:extLst>
      <p:ext uri="{BB962C8B-B14F-4D97-AF65-F5344CB8AC3E}">
        <p14:creationId xmlns:p14="http://schemas.microsoft.com/office/powerpoint/2010/main" val="3383879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de-DE" smtClean="0"/>
              <a:t>Titelmasterformat durch Klicken bearbeiten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smtClean="0"/>
              <a:t>Formatvorlage des Untertitelmasters durch Klicken bearbeiten</a:t>
            </a:r>
            <a:endParaRPr lang="en-US" dirty="0"/>
          </a:p>
        </p:txBody>
      </p:sp>
      <p:sp>
        <p:nvSpPr>
          <p:cNvPr id="7" name="Datumsplatzhalter 6"/>
          <p:cNvSpPr>
            <a:spLocks noGrp="1"/>
          </p:cNvSpPr>
          <p:nvPr>
            <p:ph type="dt" sz="half" idx="10"/>
          </p:nvPr>
        </p:nvSpPr>
        <p:spPr/>
        <p:txBody>
          <a:bodyPr/>
          <a:lstStyle/>
          <a:p>
            <a:r>
              <a:rPr lang="en-US" smtClean="0"/>
              <a:t>Ganiyu Ibraheem  Philipp Seybold</a:t>
            </a:r>
            <a:endParaRPr lang="en-GB" dirty="0"/>
          </a:p>
        </p:txBody>
      </p:sp>
      <p:sp>
        <p:nvSpPr>
          <p:cNvPr id="8" name="Fußzeilenplatzhalter 7"/>
          <p:cNvSpPr>
            <a:spLocks noGrp="1"/>
          </p:cNvSpPr>
          <p:nvPr>
            <p:ph type="ftr" sz="quarter" idx="11"/>
          </p:nvPr>
        </p:nvSpPr>
        <p:spPr/>
        <p:txBody>
          <a:bodyPr/>
          <a:lstStyle/>
          <a:p>
            <a:r>
              <a:rPr lang="en-GB" dirty="0" smtClean="0"/>
              <a:t>COMP6206 Advanced Computer Vision</a:t>
            </a:r>
            <a:endParaRPr lang="en-GB" dirty="0"/>
          </a:p>
        </p:txBody>
      </p:sp>
      <p:sp>
        <p:nvSpPr>
          <p:cNvPr id="9" name="Foliennummernplatzhalter 8"/>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138134927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r>
              <a:rPr lang="en-US" smtClean="0"/>
              <a:t>Ganiyu Ibraheem  Philipp Seybold</a:t>
            </a:r>
            <a:endParaRPr lang="en-GB"/>
          </a:p>
        </p:txBody>
      </p:sp>
      <p:sp>
        <p:nvSpPr>
          <p:cNvPr id="5" name="Footer Placeholder 4"/>
          <p:cNvSpPr>
            <a:spLocks noGrp="1"/>
          </p:cNvSpPr>
          <p:nvPr>
            <p:ph type="ftr" sz="quarter" idx="11"/>
          </p:nvPr>
        </p:nvSpPr>
        <p:spPr/>
        <p:txBody>
          <a:bodyPr/>
          <a:lstStyle/>
          <a:p>
            <a:r>
              <a:rPr lang="en-GB" smtClean="0"/>
              <a:t>COMP6206 Advanced Computer Vision</a:t>
            </a:r>
            <a:endParaRPr lang="en-GB"/>
          </a:p>
        </p:txBody>
      </p:sp>
      <p:sp>
        <p:nvSpPr>
          <p:cNvPr id="6" name="Slide Number Placeholder 5"/>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24389377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r>
              <a:rPr lang="en-US" smtClean="0"/>
              <a:t>Ganiyu Ibraheem  Philipp Seybold</a:t>
            </a:r>
            <a:endParaRPr lang="en-GB"/>
          </a:p>
        </p:txBody>
      </p:sp>
      <p:sp>
        <p:nvSpPr>
          <p:cNvPr id="5" name="Footer Placeholder 4"/>
          <p:cNvSpPr>
            <a:spLocks noGrp="1"/>
          </p:cNvSpPr>
          <p:nvPr>
            <p:ph type="ftr" sz="quarter" idx="11"/>
          </p:nvPr>
        </p:nvSpPr>
        <p:spPr/>
        <p:txBody>
          <a:bodyPr/>
          <a:lstStyle/>
          <a:p>
            <a:r>
              <a:rPr lang="en-GB" smtClean="0"/>
              <a:t>COMP6206 Advanced Computer Vision</a:t>
            </a:r>
            <a:endParaRPr lang="en-GB"/>
          </a:p>
        </p:txBody>
      </p:sp>
      <p:sp>
        <p:nvSpPr>
          <p:cNvPr id="6" name="Slide Number Placeholder 5"/>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457832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628650" y="254643"/>
            <a:ext cx="7886700" cy="497711"/>
          </a:xfrm>
        </p:spPr>
        <p:txBody>
          <a:bodyPr>
            <a:noAutofit/>
          </a:bodyPr>
          <a:lstStyle>
            <a:lvl1pPr>
              <a:defRPr sz="2800"/>
            </a:lvl1pPr>
          </a:lstStyle>
          <a:p>
            <a:r>
              <a:rPr lang="de-DE" dirty="0" smtClean="0"/>
              <a:t>Titelmasterformat</a:t>
            </a:r>
            <a:endParaRPr lang="en-US" dirty="0"/>
          </a:p>
        </p:txBody>
      </p:sp>
      <p:sp>
        <p:nvSpPr>
          <p:cNvPr id="3" name="Content Placeholder 2"/>
          <p:cNvSpPr>
            <a:spLocks noGrp="1"/>
          </p:cNvSpPr>
          <p:nvPr>
            <p:ph idx="1"/>
          </p:nvPr>
        </p:nvSpPr>
        <p:spPr>
          <a:xfrm>
            <a:off x="628650" y="1516283"/>
            <a:ext cx="7886700" cy="4660679"/>
          </a:xfrm>
        </p:spPr>
        <p:txBody>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Date Placeholder 3"/>
          <p:cNvSpPr>
            <a:spLocks noGrp="1"/>
          </p:cNvSpPr>
          <p:nvPr>
            <p:ph type="dt" sz="half" idx="10"/>
          </p:nvPr>
        </p:nvSpPr>
        <p:spPr/>
        <p:txBody>
          <a:bodyPr/>
          <a:lstStyle/>
          <a:p>
            <a:r>
              <a:rPr lang="en-US" smtClean="0"/>
              <a:t>Ganiyu Ibraheem  Philipp Seybold</a:t>
            </a:r>
            <a:endParaRPr lang="en-GB" dirty="0"/>
          </a:p>
        </p:txBody>
      </p:sp>
      <p:sp>
        <p:nvSpPr>
          <p:cNvPr id="5" name="Footer Placeholder 4"/>
          <p:cNvSpPr>
            <a:spLocks noGrp="1"/>
          </p:cNvSpPr>
          <p:nvPr>
            <p:ph type="ftr" sz="quarter" idx="11"/>
          </p:nvPr>
        </p:nvSpPr>
        <p:spPr/>
        <p:txBody>
          <a:bodyPr/>
          <a:lstStyle/>
          <a:p>
            <a:r>
              <a:rPr lang="en-GB" smtClean="0"/>
              <a:t>COMP6206 Advanced Computer Vision</a:t>
            </a:r>
            <a:endParaRPr lang="en-GB"/>
          </a:p>
        </p:txBody>
      </p:sp>
      <p:sp>
        <p:nvSpPr>
          <p:cNvPr id="6" name="Slide Number Placeholder 5"/>
          <p:cNvSpPr>
            <a:spLocks noGrp="1"/>
          </p:cNvSpPr>
          <p:nvPr>
            <p:ph type="sldNum" sz="quarter" idx="12"/>
          </p:nvPr>
        </p:nvSpPr>
        <p:spPr/>
        <p:txBody>
          <a:bodyPr/>
          <a:lstStyle/>
          <a:p>
            <a:fld id="{FB9D3F8E-99BC-4812-95D4-548B8E992B94}" type="slidenum">
              <a:rPr lang="en-GB" smtClean="0"/>
              <a:t>‹Nr.›</a:t>
            </a:fld>
            <a:endParaRPr lang="en-GB"/>
          </a:p>
        </p:txBody>
      </p:sp>
      <p:cxnSp>
        <p:nvCxnSpPr>
          <p:cNvPr id="8" name="Gerader Verbinder 7"/>
          <p:cNvCxnSpPr/>
          <p:nvPr userDrawn="1"/>
        </p:nvCxnSpPr>
        <p:spPr>
          <a:xfrm>
            <a:off x="628650" y="752354"/>
            <a:ext cx="78867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828623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4" name="Date Placeholder 3"/>
          <p:cNvSpPr>
            <a:spLocks noGrp="1"/>
          </p:cNvSpPr>
          <p:nvPr>
            <p:ph type="dt" sz="half" idx="10"/>
          </p:nvPr>
        </p:nvSpPr>
        <p:spPr/>
        <p:txBody>
          <a:bodyPr/>
          <a:lstStyle/>
          <a:p>
            <a:r>
              <a:rPr lang="en-US" smtClean="0"/>
              <a:t>Ganiyu Ibraheem  Philipp Seybold</a:t>
            </a:r>
            <a:endParaRPr lang="en-GB"/>
          </a:p>
        </p:txBody>
      </p:sp>
      <p:sp>
        <p:nvSpPr>
          <p:cNvPr id="5" name="Footer Placeholder 4"/>
          <p:cNvSpPr>
            <a:spLocks noGrp="1"/>
          </p:cNvSpPr>
          <p:nvPr>
            <p:ph type="ftr" sz="quarter" idx="11"/>
          </p:nvPr>
        </p:nvSpPr>
        <p:spPr/>
        <p:txBody>
          <a:bodyPr/>
          <a:lstStyle/>
          <a:p>
            <a:r>
              <a:rPr lang="en-GB" smtClean="0"/>
              <a:t>COMP6206 Advanced Computer Vision</a:t>
            </a:r>
            <a:endParaRPr lang="en-GB"/>
          </a:p>
        </p:txBody>
      </p:sp>
      <p:sp>
        <p:nvSpPr>
          <p:cNvPr id="6" name="Slide Number Placeholder 5"/>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133182479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r>
              <a:rPr lang="en-US" smtClean="0"/>
              <a:t>Ganiyu Ibraheem  Philipp Seybold</a:t>
            </a:r>
            <a:endParaRPr lang="en-GB"/>
          </a:p>
        </p:txBody>
      </p:sp>
      <p:sp>
        <p:nvSpPr>
          <p:cNvPr id="6" name="Footer Placeholder 5"/>
          <p:cNvSpPr>
            <a:spLocks noGrp="1"/>
          </p:cNvSpPr>
          <p:nvPr>
            <p:ph type="ftr" sz="quarter" idx="11"/>
          </p:nvPr>
        </p:nvSpPr>
        <p:spPr/>
        <p:txBody>
          <a:bodyPr/>
          <a:lstStyle/>
          <a:p>
            <a:r>
              <a:rPr lang="en-GB" smtClean="0"/>
              <a:t>COMP6206 Advanced Computer Vision</a:t>
            </a:r>
            <a:endParaRPr lang="en-GB"/>
          </a:p>
        </p:txBody>
      </p:sp>
      <p:sp>
        <p:nvSpPr>
          <p:cNvPr id="7" name="Slide Number Placeholder 6"/>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31659567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de-DE" smtClean="0"/>
              <a:t>Titelmasterformat durch Klicken bearbeiten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Content Placeholder 3"/>
          <p:cNvSpPr>
            <a:spLocks noGrp="1"/>
          </p:cNvSpPr>
          <p:nvPr>
            <p:ph sz="half" idx="2"/>
          </p:nvPr>
        </p:nvSpPr>
        <p:spPr>
          <a:xfrm>
            <a:off x="629842" y="2505075"/>
            <a:ext cx="3868340"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Content Placeholder 5"/>
          <p:cNvSpPr>
            <a:spLocks noGrp="1"/>
          </p:cNvSpPr>
          <p:nvPr>
            <p:ph sz="quarter" idx="4"/>
          </p:nvPr>
        </p:nvSpPr>
        <p:spPr>
          <a:xfrm>
            <a:off x="4629150" y="2505075"/>
            <a:ext cx="3887391"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r>
              <a:rPr lang="en-US" smtClean="0"/>
              <a:t>Ganiyu Ibraheem  Philipp Seybold</a:t>
            </a:r>
            <a:endParaRPr lang="en-GB"/>
          </a:p>
        </p:txBody>
      </p:sp>
      <p:sp>
        <p:nvSpPr>
          <p:cNvPr id="8" name="Footer Placeholder 7"/>
          <p:cNvSpPr>
            <a:spLocks noGrp="1"/>
          </p:cNvSpPr>
          <p:nvPr>
            <p:ph type="ftr" sz="quarter" idx="11"/>
          </p:nvPr>
        </p:nvSpPr>
        <p:spPr/>
        <p:txBody>
          <a:bodyPr/>
          <a:lstStyle/>
          <a:p>
            <a:r>
              <a:rPr lang="en-GB" smtClean="0"/>
              <a:t>COMP6206 Advanced Computer Vision</a:t>
            </a:r>
            <a:endParaRPr lang="en-GB"/>
          </a:p>
        </p:txBody>
      </p:sp>
      <p:sp>
        <p:nvSpPr>
          <p:cNvPr id="9" name="Slide Number Placeholder 8"/>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1573227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r>
              <a:rPr lang="en-US" smtClean="0"/>
              <a:t>Ganiyu Ibraheem  Philipp Seybold</a:t>
            </a:r>
            <a:endParaRPr lang="en-GB"/>
          </a:p>
        </p:txBody>
      </p:sp>
      <p:sp>
        <p:nvSpPr>
          <p:cNvPr id="4" name="Footer Placeholder 3"/>
          <p:cNvSpPr>
            <a:spLocks noGrp="1"/>
          </p:cNvSpPr>
          <p:nvPr>
            <p:ph type="ftr" sz="quarter" idx="11"/>
          </p:nvPr>
        </p:nvSpPr>
        <p:spPr/>
        <p:txBody>
          <a:bodyPr/>
          <a:lstStyle/>
          <a:p>
            <a:r>
              <a:rPr lang="en-GB" smtClean="0"/>
              <a:t>COMP6206 Advanced Computer Vision</a:t>
            </a:r>
            <a:endParaRPr lang="en-GB"/>
          </a:p>
        </p:txBody>
      </p:sp>
      <p:sp>
        <p:nvSpPr>
          <p:cNvPr id="5" name="Slide Number Placeholder 4"/>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36952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Ganiyu Ibraheem  Philipp Seybold</a:t>
            </a:r>
            <a:endParaRPr lang="en-GB"/>
          </a:p>
        </p:txBody>
      </p:sp>
      <p:sp>
        <p:nvSpPr>
          <p:cNvPr id="3" name="Footer Placeholder 2"/>
          <p:cNvSpPr>
            <a:spLocks noGrp="1"/>
          </p:cNvSpPr>
          <p:nvPr>
            <p:ph type="ftr" sz="quarter" idx="11"/>
          </p:nvPr>
        </p:nvSpPr>
        <p:spPr/>
        <p:txBody>
          <a:bodyPr/>
          <a:lstStyle/>
          <a:p>
            <a:r>
              <a:rPr lang="en-GB" smtClean="0"/>
              <a:t>COMP6206 Advanced Computer Vision</a:t>
            </a:r>
            <a:endParaRPr lang="en-GB"/>
          </a:p>
        </p:txBody>
      </p:sp>
      <p:sp>
        <p:nvSpPr>
          <p:cNvPr id="4" name="Slide Number Placeholder 3"/>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158802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smtClean="0"/>
              <a:t>Titelmasterformat durch Klicken bearbeiten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e Placeholder 4"/>
          <p:cNvSpPr>
            <a:spLocks noGrp="1"/>
          </p:cNvSpPr>
          <p:nvPr>
            <p:ph type="dt" sz="half" idx="10"/>
          </p:nvPr>
        </p:nvSpPr>
        <p:spPr/>
        <p:txBody>
          <a:bodyPr/>
          <a:lstStyle/>
          <a:p>
            <a:r>
              <a:rPr lang="en-US" smtClean="0"/>
              <a:t>Ganiyu Ibraheem  Philipp Seybold</a:t>
            </a:r>
            <a:endParaRPr lang="en-GB"/>
          </a:p>
        </p:txBody>
      </p:sp>
      <p:sp>
        <p:nvSpPr>
          <p:cNvPr id="6" name="Footer Placeholder 5"/>
          <p:cNvSpPr>
            <a:spLocks noGrp="1"/>
          </p:cNvSpPr>
          <p:nvPr>
            <p:ph type="ftr" sz="quarter" idx="11"/>
          </p:nvPr>
        </p:nvSpPr>
        <p:spPr/>
        <p:txBody>
          <a:bodyPr/>
          <a:lstStyle/>
          <a:p>
            <a:r>
              <a:rPr lang="en-GB" smtClean="0"/>
              <a:t>COMP6206 Advanced Computer Vision</a:t>
            </a:r>
            <a:endParaRPr lang="en-GB"/>
          </a:p>
        </p:txBody>
      </p:sp>
      <p:sp>
        <p:nvSpPr>
          <p:cNvPr id="7" name="Slide Number Placeholder 6"/>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1304879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e Placeholder 4"/>
          <p:cNvSpPr>
            <a:spLocks noGrp="1"/>
          </p:cNvSpPr>
          <p:nvPr>
            <p:ph type="dt" sz="half" idx="10"/>
          </p:nvPr>
        </p:nvSpPr>
        <p:spPr/>
        <p:txBody>
          <a:bodyPr/>
          <a:lstStyle/>
          <a:p>
            <a:r>
              <a:rPr lang="en-US" smtClean="0"/>
              <a:t>Ganiyu Ibraheem  Philipp Seybold</a:t>
            </a:r>
            <a:endParaRPr lang="en-GB"/>
          </a:p>
        </p:txBody>
      </p:sp>
      <p:sp>
        <p:nvSpPr>
          <p:cNvPr id="6" name="Footer Placeholder 5"/>
          <p:cNvSpPr>
            <a:spLocks noGrp="1"/>
          </p:cNvSpPr>
          <p:nvPr>
            <p:ph type="ftr" sz="quarter" idx="11"/>
          </p:nvPr>
        </p:nvSpPr>
        <p:spPr/>
        <p:txBody>
          <a:bodyPr/>
          <a:lstStyle/>
          <a:p>
            <a:r>
              <a:rPr lang="en-GB" smtClean="0"/>
              <a:t>COMP6206 Advanced Computer Vision</a:t>
            </a:r>
            <a:endParaRPr lang="en-GB"/>
          </a:p>
        </p:txBody>
      </p:sp>
      <p:sp>
        <p:nvSpPr>
          <p:cNvPr id="7" name="Slide Number Placeholder 6"/>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99764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Date Placeholder 3"/>
          <p:cNvSpPr>
            <a:spLocks noGrp="1"/>
          </p:cNvSpPr>
          <p:nvPr>
            <p:ph type="dt" sz="half" idx="2"/>
          </p:nvPr>
        </p:nvSpPr>
        <p:spPr>
          <a:xfrm>
            <a:off x="628650" y="6356351"/>
            <a:ext cx="14004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Ganiyu Ibraheem  Philipp Seybold</a:t>
            </a:r>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smtClean="0"/>
              <a:t>COMP6206 Advanced Computer Vision</a:t>
            </a:r>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D3F8E-99BC-4812-95D4-548B8E992B94}" type="slidenum">
              <a:rPr lang="en-GB" smtClean="0"/>
              <a:t>‹Nr.›</a:t>
            </a:fld>
            <a:endParaRPr lang="en-GB"/>
          </a:p>
        </p:txBody>
      </p:sp>
      <p:cxnSp>
        <p:nvCxnSpPr>
          <p:cNvPr id="8" name="Gerader Verbinder 7"/>
          <p:cNvCxnSpPr/>
          <p:nvPr userDrawn="1"/>
        </p:nvCxnSpPr>
        <p:spPr>
          <a:xfrm>
            <a:off x="628650" y="6261463"/>
            <a:ext cx="7886700" cy="0"/>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92890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spcAft>
          <a:spcPts val="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el 68"/>
          <p:cNvSpPr>
            <a:spLocks noGrp="1"/>
          </p:cNvSpPr>
          <p:nvPr>
            <p:ph type="ctrTitle"/>
          </p:nvPr>
        </p:nvSpPr>
        <p:spPr/>
        <p:txBody>
          <a:bodyPr/>
          <a:lstStyle/>
          <a:p>
            <a:r>
              <a:rPr lang="en-GB" dirty="0" smtClean="0"/>
              <a:t>Force Field Transformation</a:t>
            </a:r>
            <a:endParaRPr lang="en-GB" dirty="0"/>
          </a:p>
        </p:txBody>
      </p:sp>
      <p:sp>
        <p:nvSpPr>
          <p:cNvPr id="70" name="Untertitel 69"/>
          <p:cNvSpPr>
            <a:spLocks noGrp="1"/>
          </p:cNvSpPr>
          <p:nvPr>
            <p:ph type="subTitle" idx="1"/>
          </p:nvPr>
        </p:nvSpPr>
        <p:spPr/>
        <p:txBody>
          <a:bodyPr/>
          <a:lstStyle/>
          <a:p>
            <a:r>
              <a:rPr lang="en-GB" dirty="0" smtClean="0"/>
              <a:t>Ganiyu Ibraheem &amp; Philipp Seybold</a:t>
            </a:r>
          </a:p>
          <a:p>
            <a:r>
              <a:rPr lang="en-GB" dirty="0" smtClean="0"/>
              <a:t>Advanced Computer Vision</a:t>
            </a:r>
            <a:endParaRPr lang="en-GB" dirty="0"/>
          </a:p>
        </p:txBody>
      </p:sp>
      <p:sp>
        <p:nvSpPr>
          <p:cNvPr id="8" name="Datumsplatzhalter 7"/>
          <p:cNvSpPr>
            <a:spLocks noGrp="1"/>
          </p:cNvSpPr>
          <p:nvPr>
            <p:ph type="dt" sz="half" idx="10"/>
          </p:nvPr>
        </p:nvSpPr>
        <p:spPr/>
        <p:txBody>
          <a:bodyPr/>
          <a:lstStyle/>
          <a:p>
            <a:r>
              <a:rPr lang="en-US" dirty="0" smtClean="0"/>
              <a:t>Ganiyu Ibraheem  Philipp Seybold</a:t>
            </a:r>
            <a:endParaRPr lang="en-GB" dirty="0"/>
          </a:p>
        </p:txBody>
      </p:sp>
      <p:sp>
        <p:nvSpPr>
          <p:cNvPr id="9" name="Fußzeilenplatzhalter 8"/>
          <p:cNvSpPr>
            <a:spLocks noGrp="1"/>
          </p:cNvSpPr>
          <p:nvPr>
            <p:ph type="ftr" sz="quarter" idx="11"/>
          </p:nvPr>
        </p:nvSpPr>
        <p:spPr/>
        <p:txBody>
          <a:bodyPr/>
          <a:lstStyle/>
          <a:p>
            <a:r>
              <a:rPr lang="en-GB" smtClean="0"/>
              <a:t>COMP6206 Advanced Computer Vision</a:t>
            </a:r>
            <a:endParaRPr lang="en-GB" dirty="0"/>
          </a:p>
        </p:txBody>
      </p:sp>
      <p:sp>
        <p:nvSpPr>
          <p:cNvPr id="10" name="Foliennummernplatzhalter 9"/>
          <p:cNvSpPr>
            <a:spLocks noGrp="1"/>
          </p:cNvSpPr>
          <p:nvPr>
            <p:ph type="sldNum" sz="quarter" idx="12"/>
          </p:nvPr>
        </p:nvSpPr>
        <p:spPr/>
        <p:txBody>
          <a:bodyPr/>
          <a:lstStyle/>
          <a:p>
            <a:fld id="{FB9D3F8E-99BC-4812-95D4-548B8E992B94}" type="slidenum">
              <a:rPr lang="en-GB" smtClean="0"/>
              <a:pPr/>
              <a:t>1</a:t>
            </a:fld>
            <a:endParaRPr lang="en-GB"/>
          </a:p>
        </p:txBody>
      </p:sp>
    </p:spTree>
    <p:extLst>
      <p:ext uri="{BB962C8B-B14F-4D97-AF65-F5344CB8AC3E}">
        <p14:creationId xmlns:p14="http://schemas.microsoft.com/office/powerpoint/2010/main" val="11694763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Result</a:t>
            </a:r>
            <a:endParaRPr lang="en-GB" dirty="0"/>
          </a:p>
        </p:txBody>
      </p:sp>
      <p:sp>
        <p:nvSpPr>
          <p:cNvPr id="3" name="Inhaltsplatzhalter 2"/>
          <p:cNvSpPr>
            <a:spLocks noGrp="1"/>
          </p:cNvSpPr>
          <p:nvPr>
            <p:ph idx="1"/>
          </p:nvPr>
        </p:nvSpPr>
        <p:spPr/>
        <p:txBody>
          <a:bodyPr/>
          <a:lstStyle/>
          <a:p>
            <a:r>
              <a:rPr lang="en-GB" dirty="0" smtClean="0"/>
              <a:t>Other application areas?</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10</a:t>
            </a:fld>
            <a:endParaRPr lang="en-GB"/>
          </a:p>
        </p:txBody>
      </p:sp>
    </p:spTree>
    <p:extLst>
      <p:ext uri="{BB962C8B-B14F-4D97-AF65-F5344CB8AC3E}">
        <p14:creationId xmlns:p14="http://schemas.microsoft.com/office/powerpoint/2010/main" val="1695073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Discussion</a:t>
            </a:r>
            <a:endParaRPr lang="en-GB" dirty="0"/>
          </a:p>
        </p:txBody>
      </p:sp>
      <p:sp>
        <p:nvSpPr>
          <p:cNvPr id="3" name="Inhaltsplatzhalter 2"/>
          <p:cNvSpPr>
            <a:spLocks noGrp="1"/>
          </p:cNvSpPr>
          <p:nvPr>
            <p:ph idx="1"/>
          </p:nvPr>
        </p:nvSpPr>
        <p:spPr/>
        <p:txBody>
          <a:bodyPr/>
          <a:lstStyle/>
          <a:p>
            <a:r>
              <a:rPr lang="en-GB" dirty="0" smtClean="0"/>
              <a:t>Any Questions?</a:t>
            </a:r>
          </a:p>
          <a:p>
            <a:endParaRPr lang="en-GB" dirty="0"/>
          </a:p>
          <a:p>
            <a:pPr marL="0" indent="0">
              <a:buNone/>
            </a:pP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11</a:t>
            </a:fld>
            <a:endParaRPr lang="en-GB"/>
          </a:p>
        </p:txBody>
      </p:sp>
      <p:pic>
        <p:nvPicPr>
          <p:cNvPr id="1028" name="Picture 4" descr="https://justshootitpodcast.files.wordpress.com/2016/01/questions.jpg?w=428&amp;h=281&amp;cro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2663031"/>
            <a:ext cx="4076700"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213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Sources</a:t>
            </a:r>
            <a:endParaRPr lang="en-GB" dirty="0"/>
          </a:p>
        </p:txBody>
      </p:sp>
      <p:sp>
        <p:nvSpPr>
          <p:cNvPr id="3" name="Inhaltsplatzhalter 2"/>
          <p:cNvSpPr>
            <a:spLocks noGrp="1"/>
          </p:cNvSpPr>
          <p:nvPr>
            <p:ph idx="1"/>
          </p:nvPr>
        </p:nvSpPr>
        <p:spPr/>
        <p:txBody>
          <a:bodyPr/>
          <a:lstStyle/>
          <a:p>
            <a:r>
              <a:rPr lang="en-GB" dirty="0" smtClean="0"/>
              <a:t>3 Papers</a:t>
            </a:r>
          </a:p>
          <a:p>
            <a:r>
              <a:rPr lang="en-GB" dirty="0" smtClean="0"/>
              <a:t>Marks book</a:t>
            </a:r>
          </a:p>
          <a:p>
            <a:r>
              <a:rPr lang="en-GB" dirty="0" err="1" smtClean="0"/>
              <a:t>Linkedin</a:t>
            </a:r>
            <a:r>
              <a:rPr lang="en-GB" dirty="0" smtClean="0"/>
              <a:t> slides</a:t>
            </a:r>
          </a:p>
          <a:p>
            <a:r>
              <a:rPr lang="en-GB" dirty="0" smtClean="0"/>
              <a:t>Git repo from that guy (maybe)</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12</a:t>
            </a:fld>
            <a:endParaRPr lang="en-GB"/>
          </a:p>
        </p:txBody>
      </p:sp>
    </p:spTree>
    <p:extLst>
      <p:ext uri="{BB962C8B-B14F-4D97-AF65-F5344CB8AC3E}">
        <p14:creationId xmlns:p14="http://schemas.microsoft.com/office/powerpoint/2010/main" val="23808127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Overview</a:t>
            </a:r>
          </a:p>
        </p:txBody>
      </p:sp>
      <p:sp>
        <p:nvSpPr>
          <p:cNvPr id="3" name="Datumsplatzhalter 2"/>
          <p:cNvSpPr>
            <a:spLocks noGrp="1"/>
          </p:cNvSpPr>
          <p:nvPr>
            <p:ph type="dt" sz="half" idx="10"/>
          </p:nvPr>
        </p:nvSpPr>
        <p:spPr/>
        <p:txBody>
          <a:bodyPr/>
          <a:lstStyle/>
          <a:p>
            <a:r>
              <a:rPr lang="en-US" smtClean="0"/>
              <a:t>Ganiyu Ibraheem  Philipp Seybold</a:t>
            </a:r>
            <a:endParaRPr lang="en-GB"/>
          </a:p>
        </p:txBody>
      </p:sp>
      <p:sp>
        <p:nvSpPr>
          <p:cNvPr id="4" name="Fußzeilenplatzhalter 3"/>
          <p:cNvSpPr>
            <a:spLocks noGrp="1"/>
          </p:cNvSpPr>
          <p:nvPr>
            <p:ph type="ftr" sz="quarter" idx="11"/>
          </p:nvPr>
        </p:nvSpPr>
        <p:spPr/>
        <p:txBody>
          <a:bodyPr/>
          <a:lstStyle/>
          <a:p>
            <a:r>
              <a:rPr lang="en-GB" smtClean="0"/>
              <a:t>COMP6206 Advanced Computer Vision</a:t>
            </a:r>
            <a:endParaRPr lang="en-GB"/>
          </a:p>
        </p:txBody>
      </p:sp>
      <p:sp>
        <p:nvSpPr>
          <p:cNvPr id="5" name="Foliennummernplatzhalter 4"/>
          <p:cNvSpPr>
            <a:spLocks noGrp="1"/>
          </p:cNvSpPr>
          <p:nvPr>
            <p:ph type="sldNum" sz="quarter" idx="12"/>
          </p:nvPr>
        </p:nvSpPr>
        <p:spPr/>
        <p:txBody>
          <a:bodyPr/>
          <a:lstStyle/>
          <a:p>
            <a:fld id="{FB9D3F8E-99BC-4812-95D4-548B8E992B94}" type="slidenum">
              <a:rPr lang="en-GB" smtClean="0"/>
              <a:t>2</a:t>
            </a:fld>
            <a:endParaRPr lang="en-GB"/>
          </a:p>
        </p:txBody>
      </p:sp>
      <p:sp>
        <p:nvSpPr>
          <p:cNvPr id="7" name="Inhaltsplatzhalter 6"/>
          <p:cNvSpPr txBox="1">
            <a:spLocks/>
          </p:cNvSpPr>
          <p:nvPr/>
        </p:nvSpPr>
        <p:spPr>
          <a:xfrm>
            <a:off x="628650" y="1690689"/>
            <a:ext cx="7886700" cy="4486274"/>
          </a:xfrm>
          <a:prstGeom prst="rect">
            <a:avLst/>
          </a:prstGeom>
        </p:spPr>
        <p:txBody>
          <a:bodyPr/>
          <a:lst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spcAft>
                <a:spcPts val="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mtClean="0"/>
              <a:t>Definition</a:t>
            </a:r>
          </a:p>
          <a:p>
            <a:r>
              <a:rPr lang="en-GB" smtClean="0"/>
              <a:t>Method Application</a:t>
            </a:r>
          </a:p>
          <a:p>
            <a:r>
              <a:rPr lang="en-GB" smtClean="0"/>
              <a:t>Demonstration</a:t>
            </a:r>
          </a:p>
          <a:p>
            <a:r>
              <a:rPr lang="en-GB" smtClean="0"/>
              <a:t>Result</a:t>
            </a:r>
          </a:p>
          <a:p>
            <a:r>
              <a:rPr lang="en-GB" smtClean="0"/>
              <a:t>Discussion</a:t>
            </a:r>
          </a:p>
          <a:p>
            <a:endParaRPr lang="en-GB" smtClean="0"/>
          </a:p>
          <a:p>
            <a:endParaRPr lang="en-GB" dirty="0"/>
          </a:p>
        </p:txBody>
      </p:sp>
    </p:spTree>
    <p:extLst>
      <p:ext uri="{BB962C8B-B14F-4D97-AF65-F5344CB8AC3E}">
        <p14:creationId xmlns:p14="http://schemas.microsoft.com/office/powerpoint/2010/main" val="457621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Definition</a:t>
            </a:r>
            <a:endParaRPr lang="en-GB" dirty="0"/>
          </a:p>
        </p:txBody>
      </p:sp>
      <p:sp>
        <p:nvSpPr>
          <p:cNvPr id="3" name="Inhaltsplatzhalter 2"/>
          <p:cNvSpPr>
            <a:spLocks noGrp="1"/>
          </p:cNvSpPr>
          <p:nvPr>
            <p:ph idx="1"/>
          </p:nvPr>
        </p:nvSpPr>
        <p:spPr/>
        <p:txBody>
          <a:bodyPr/>
          <a:lstStyle/>
          <a:p>
            <a:pPr lvl="0"/>
            <a:r>
              <a:rPr lang="en-GB" dirty="0" smtClean="0"/>
              <a:t>Objective:</a:t>
            </a:r>
          </a:p>
          <a:p>
            <a:pPr lvl="1"/>
            <a:r>
              <a:rPr lang="en-GB" dirty="0" smtClean="0"/>
              <a:t>Reduce </a:t>
            </a:r>
            <a:r>
              <a:rPr lang="en-GB" dirty="0"/>
              <a:t>dimensionality of pattern </a:t>
            </a:r>
            <a:r>
              <a:rPr lang="en-GB" dirty="0" smtClean="0"/>
              <a:t>space</a:t>
            </a:r>
          </a:p>
          <a:p>
            <a:pPr lvl="1"/>
            <a:r>
              <a:rPr lang="en-GB" dirty="0" smtClean="0"/>
              <a:t>Maintain </a:t>
            </a:r>
            <a:r>
              <a:rPr lang="en-GB" dirty="0"/>
              <a:t>discriminator </a:t>
            </a:r>
            <a:r>
              <a:rPr lang="en-GB" dirty="0" smtClean="0"/>
              <a:t>power</a:t>
            </a:r>
            <a:endParaRPr lang="en-GB" dirty="0"/>
          </a:p>
          <a:p>
            <a:r>
              <a:rPr lang="en-GB" dirty="0" smtClean="0"/>
              <a:t>By: 	David </a:t>
            </a:r>
            <a:r>
              <a:rPr lang="en-GB" dirty="0"/>
              <a:t>J. Hurley, </a:t>
            </a:r>
            <a:r>
              <a:rPr lang="en-GB" dirty="0" smtClean="0"/>
              <a:t/>
            </a:r>
            <a:br>
              <a:rPr lang="en-GB" dirty="0" smtClean="0"/>
            </a:br>
            <a:r>
              <a:rPr lang="en-GB" dirty="0" smtClean="0"/>
              <a:t>	Mark </a:t>
            </a:r>
            <a:r>
              <a:rPr lang="en-GB" dirty="0"/>
              <a:t>S. </a:t>
            </a:r>
            <a:r>
              <a:rPr lang="en-GB" dirty="0" smtClean="0"/>
              <a:t>Nixon &amp; </a:t>
            </a:r>
            <a:r>
              <a:rPr lang="en-GB" dirty="0"/>
              <a:t>John N. Carter</a:t>
            </a:r>
          </a:p>
          <a:p>
            <a:r>
              <a:rPr lang="en-GB" dirty="0" smtClean="0"/>
              <a:t>Domain:</a:t>
            </a:r>
            <a:r>
              <a:rPr lang="en-GB" dirty="0" smtClean="0"/>
              <a:t> Ear &amp; face recognition</a:t>
            </a:r>
            <a:endParaRPr lang="en-GB" dirty="0"/>
          </a:p>
          <a:p>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3</a:t>
            </a:fld>
            <a:endParaRPr lang="en-GB"/>
          </a:p>
        </p:txBody>
      </p:sp>
    </p:spTree>
    <p:extLst>
      <p:ext uri="{BB962C8B-B14F-4D97-AF65-F5344CB8AC3E}">
        <p14:creationId xmlns:p14="http://schemas.microsoft.com/office/powerpoint/2010/main" val="1605804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endParaRPr lang="en-GB" dirty="0"/>
          </a:p>
        </p:txBody>
      </p:sp>
      <p:sp>
        <p:nvSpPr>
          <p:cNvPr id="3" name="Inhaltsplatzhalter 2"/>
          <p:cNvSpPr>
            <a:spLocks noGrp="1"/>
          </p:cNvSpPr>
          <p:nvPr>
            <p:ph idx="1"/>
          </p:nvPr>
        </p:nvSpPr>
        <p:spPr/>
        <p:txBody>
          <a:bodyPr>
            <a:normAutofit/>
          </a:bodyPr>
          <a:lstStyle/>
          <a:p>
            <a:pPr lvl="0"/>
            <a:r>
              <a:rPr lang="en-GB" dirty="0"/>
              <a:t>Approaches:</a:t>
            </a:r>
          </a:p>
          <a:p>
            <a:pPr marL="914400" lvl="1" indent="-457200">
              <a:buFont typeface="+mj-lt"/>
              <a:buAutoNum type="arabicPeriod"/>
            </a:pPr>
            <a:r>
              <a:rPr lang="en-GB" dirty="0" smtClean="0"/>
              <a:t>Pixel by Pixel</a:t>
            </a:r>
          </a:p>
          <a:p>
            <a:pPr marL="914400" lvl="1" indent="-457200">
              <a:buFont typeface="+mj-lt"/>
              <a:buAutoNum type="arabicPeriod"/>
            </a:pPr>
            <a:r>
              <a:rPr lang="en-GB" dirty="0" smtClean="0"/>
              <a:t>Frequency </a:t>
            </a:r>
            <a:r>
              <a:rPr lang="en-GB" dirty="0"/>
              <a:t>Domain </a:t>
            </a:r>
            <a:r>
              <a:rPr lang="en-GB" dirty="0" smtClean="0"/>
              <a:t>Analysis</a:t>
            </a:r>
          </a:p>
          <a:p>
            <a:r>
              <a:rPr lang="en-GB" dirty="0" smtClean="0"/>
              <a:t>Steps:</a:t>
            </a:r>
            <a:endParaRPr lang="en-GB" dirty="0"/>
          </a:p>
          <a:p>
            <a:pPr marL="914400" lvl="1" indent="-457200">
              <a:buFont typeface="+mj-lt"/>
              <a:buAutoNum type="arabicPeriod"/>
            </a:pPr>
            <a:r>
              <a:rPr lang="en-GB" dirty="0"/>
              <a:t>Image to force field transformation</a:t>
            </a:r>
          </a:p>
          <a:p>
            <a:pPr marL="914400" lvl="1" indent="-457200">
              <a:buFont typeface="+mj-lt"/>
              <a:buAutoNum type="arabicPeriod"/>
            </a:pPr>
            <a:r>
              <a:rPr lang="en-GB" dirty="0" smtClean="0"/>
              <a:t>potential </a:t>
            </a:r>
            <a:r>
              <a:rPr lang="en-GB" dirty="0"/>
              <a:t>well and channel </a:t>
            </a:r>
            <a:r>
              <a:rPr lang="en-GB" dirty="0" smtClean="0"/>
              <a:t>extraction</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4</a:t>
            </a:fld>
            <a:endParaRPr lang="en-GB"/>
          </a:p>
        </p:txBody>
      </p:sp>
    </p:spTree>
    <p:extLst>
      <p:ext uri="{BB962C8B-B14F-4D97-AF65-F5344CB8AC3E}">
        <p14:creationId xmlns:p14="http://schemas.microsoft.com/office/powerpoint/2010/main" val="182258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endParaRPr lang="en-GB" dirty="0"/>
          </a:p>
        </p:txBody>
      </p:sp>
      <p:sp>
        <p:nvSpPr>
          <p:cNvPr id="3" name="Inhaltsplatzhalter 2"/>
          <p:cNvSpPr>
            <a:spLocks noGrp="1"/>
          </p:cNvSpPr>
          <p:nvPr>
            <p:ph idx="1"/>
          </p:nvPr>
        </p:nvSpPr>
        <p:spPr>
          <a:xfrm>
            <a:off x="628650" y="1018573"/>
            <a:ext cx="7886700" cy="1331088"/>
          </a:xfrm>
        </p:spPr>
        <p:txBody>
          <a:bodyPr>
            <a:normAutofit/>
          </a:bodyPr>
          <a:lstStyle/>
          <a:p>
            <a:pPr lvl="0"/>
            <a:r>
              <a:rPr lang="en-GB" dirty="0" smtClean="0"/>
              <a:t>A</a:t>
            </a:r>
            <a:r>
              <a:rPr lang="en-GB" dirty="0" smtClean="0"/>
              <a:t>ssumption: </a:t>
            </a:r>
            <a:br>
              <a:rPr lang="en-GB" dirty="0" smtClean="0"/>
            </a:br>
            <a:r>
              <a:rPr lang="en-GB" dirty="0" smtClean="0"/>
              <a:t>Each </a:t>
            </a:r>
            <a:r>
              <a:rPr lang="en-GB" dirty="0"/>
              <a:t>pixel exerts an isotropic force </a:t>
            </a:r>
            <a:r>
              <a:rPr lang="en-GB" dirty="0" smtClean="0"/>
              <a:t>proportional </a:t>
            </a:r>
            <a:r>
              <a:rPr lang="en-GB" dirty="0"/>
              <a:t>to </a:t>
            </a:r>
            <a:r>
              <a:rPr lang="en-GB" dirty="0" smtClean="0"/>
              <a:t>its intensity</a:t>
            </a:r>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dirty="0" smtClean="0"/>
              <a:t>COMP6206 Advanced Computer Vision</a:t>
            </a:r>
            <a:endParaRPr lang="en-GB" dirty="0"/>
          </a:p>
        </p:txBody>
      </p:sp>
      <p:sp>
        <p:nvSpPr>
          <p:cNvPr id="6" name="Foliennummernplatzhalter 5"/>
          <p:cNvSpPr>
            <a:spLocks noGrp="1"/>
          </p:cNvSpPr>
          <p:nvPr>
            <p:ph type="sldNum" sz="quarter" idx="12"/>
          </p:nvPr>
        </p:nvSpPr>
        <p:spPr/>
        <p:txBody>
          <a:bodyPr/>
          <a:lstStyle/>
          <a:p>
            <a:fld id="{FB9D3F8E-99BC-4812-95D4-548B8E992B94}" type="slidenum">
              <a:rPr lang="en-GB" smtClean="0"/>
              <a:t>5</a:t>
            </a:fld>
            <a:endParaRPr lang="en-GB"/>
          </a:p>
        </p:txBody>
      </p:sp>
      <p:grpSp>
        <p:nvGrpSpPr>
          <p:cNvPr id="9" name="Gruppieren 8"/>
          <p:cNvGrpSpPr>
            <a:grpSpLocks noChangeAspect="1"/>
          </p:cNvGrpSpPr>
          <p:nvPr/>
        </p:nvGrpSpPr>
        <p:grpSpPr>
          <a:xfrm>
            <a:off x="427450" y="2615880"/>
            <a:ext cx="4144549" cy="3290314"/>
            <a:chOff x="628649" y="2307887"/>
            <a:chExt cx="4895851" cy="3886765"/>
          </a:xfrm>
        </p:grpSpPr>
        <p:pic>
          <p:nvPicPr>
            <p:cNvPr id="7" name="Grafik 6"/>
            <p:cNvPicPr>
              <a:picLocks noChangeAspect="1"/>
            </p:cNvPicPr>
            <p:nvPr/>
          </p:nvPicPr>
          <p:blipFill rotWithShape="1">
            <a:blip r:embed="rId3">
              <a:extLst>
                <a:ext uri="{28A0092B-C50C-407E-A947-70E740481C1C}">
                  <a14:useLocalDpi xmlns:a14="http://schemas.microsoft.com/office/drawing/2010/main" val="0"/>
                </a:ext>
              </a:extLst>
            </a:blip>
            <a:srcRect l="1351" t="1488"/>
            <a:stretch/>
          </p:blipFill>
          <p:spPr>
            <a:xfrm>
              <a:off x="628650" y="2307887"/>
              <a:ext cx="4895850" cy="3459439"/>
            </a:xfrm>
            <a:prstGeom prst="rect">
              <a:avLst/>
            </a:prstGeom>
          </p:spPr>
        </p:pic>
        <p:sp>
          <p:nvSpPr>
            <p:cNvPr id="8" name="Rechteck 7"/>
            <p:cNvSpPr/>
            <p:nvPr/>
          </p:nvSpPr>
          <p:spPr>
            <a:xfrm>
              <a:off x="628649" y="5794542"/>
              <a:ext cx="4895851" cy="400110"/>
            </a:xfrm>
            <a:prstGeom prst="rect">
              <a:avLst/>
            </a:prstGeom>
          </p:spPr>
          <p:txBody>
            <a:bodyPr wrap="square">
              <a:spAutoFit/>
            </a:bodyPr>
            <a:lstStyle/>
            <a:p>
              <a:pPr lvl="0" algn="ctr"/>
              <a:r>
                <a:rPr lang="en-GB" sz="2000" dirty="0"/>
                <a:t>Force field vectors </a:t>
              </a:r>
              <a:r>
                <a:rPr lang="en-GB" sz="2000" dirty="0" smtClean="0"/>
                <a:t>of </a:t>
              </a:r>
              <a:r>
                <a:rPr lang="en-GB" sz="2000" dirty="0"/>
                <a:t>an electric </a:t>
              </a:r>
              <a:r>
                <a:rPr lang="en-GB" sz="2000" dirty="0" smtClean="0"/>
                <a:t>field</a:t>
              </a:r>
              <a:endParaRPr lang="en-GB" sz="2000" dirty="0"/>
            </a:p>
          </p:txBody>
        </p:sp>
      </p:grpSp>
      <p:pic>
        <p:nvPicPr>
          <p:cNvPr id="10" name="Grafik 9"/>
          <p:cNvPicPr>
            <a:picLocks noChangeAspect="1"/>
          </p:cNvPicPr>
          <p:nvPr/>
        </p:nvPicPr>
        <p:blipFill rotWithShape="1">
          <a:blip r:embed="rId4">
            <a:extLst>
              <a:ext uri="{28A0092B-C50C-407E-A947-70E740481C1C}">
                <a14:useLocalDpi xmlns:a14="http://schemas.microsoft.com/office/drawing/2010/main" val="0"/>
              </a:ext>
            </a:extLst>
          </a:blip>
          <a:srcRect b="29759"/>
          <a:stretch/>
        </p:blipFill>
        <p:spPr>
          <a:xfrm>
            <a:off x="4571998" y="2225341"/>
            <a:ext cx="4361235" cy="2144963"/>
          </a:xfrm>
          <a:prstGeom prst="rect">
            <a:avLst/>
          </a:prstGeom>
        </p:spPr>
      </p:pic>
      <p:sp>
        <p:nvSpPr>
          <p:cNvPr id="11" name="Rechteck 10"/>
          <p:cNvSpPr/>
          <p:nvPr/>
        </p:nvSpPr>
        <p:spPr>
          <a:xfrm>
            <a:off x="4571998" y="5565702"/>
            <a:ext cx="4361236" cy="400110"/>
          </a:xfrm>
          <a:prstGeom prst="rect">
            <a:avLst/>
          </a:prstGeom>
        </p:spPr>
        <p:txBody>
          <a:bodyPr wrap="square">
            <a:spAutoFit/>
          </a:bodyPr>
          <a:lstStyle/>
          <a:p>
            <a:pPr algn="ctr"/>
            <a:r>
              <a:rPr lang="en-GB" sz="2000" dirty="0"/>
              <a:t>Newton's law of </a:t>
            </a:r>
            <a:r>
              <a:rPr lang="en-GB" sz="2000" dirty="0" smtClean="0"/>
              <a:t>gravitation</a:t>
            </a:r>
            <a:endParaRPr lang="en-GB" sz="2000" dirty="0"/>
          </a:p>
        </p:txBody>
      </p:sp>
      <mc:AlternateContent xmlns:mc="http://schemas.openxmlformats.org/markup-compatibility/2006">
        <mc:Choice xmlns:a14="http://schemas.microsoft.com/office/drawing/2010/main" Requires="a14">
          <p:sp>
            <p:nvSpPr>
              <p:cNvPr id="12" name="Textfeld 11"/>
              <p:cNvSpPr txBox="1"/>
              <p:nvPr/>
            </p:nvSpPr>
            <p:spPr>
              <a:xfrm>
                <a:off x="5168348" y="4293824"/>
                <a:ext cx="3346999" cy="132715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𝐹</m:t>
                          </m:r>
                        </m:e>
                        <m:sub>
                          <m:r>
                            <a:rPr lang="en-GB" sz="2000" b="0" i="1" smtClean="0">
                              <a:latin typeface="Cambria Math" panose="02040503050406030204" pitchFamily="18" charset="0"/>
                            </a:rPr>
                            <m:t>1</m:t>
                          </m:r>
                        </m:sub>
                      </m:sSub>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𝐹</m:t>
                          </m:r>
                        </m:e>
                        <m:sub>
                          <m:r>
                            <a:rPr lang="en-GB" sz="2000" b="0" i="1" smtClean="0">
                              <a:latin typeface="Cambria Math" panose="02040503050406030204" pitchFamily="18" charset="0"/>
                            </a:rPr>
                            <m:t>2</m:t>
                          </m:r>
                        </m:sub>
                      </m:sSub>
                      <m:r>
                        <a:rPr lang="en-GB" sz="2000" b="0" i="1" smtClean="0">
                          <a:latin typeface="Cambria Math" panose="02040503050406030204" pitchFamily="18" charset="0"/>
                        </a:rPr>
                        <m:t>=</m:t>
                      </m:r>
                      <m:r>
                        <a:rPr lang="en-GB" sz="2000" b="0" i="1" smtClean="0">
                          <a:latin typeface="Cambria Math" panose="02040503050406030204" pitchFamily="18" charset="0"/>
                        </a:rPr>
                        <m:t>𝐺</m:t>
                      </m:r>
                      <m:f>
                        <m:fPr>
                          <m:ctrlPr>
                            <a:rPr lang="en-GB" sz="2000" b="0" i="1" smtClean="0">
                              <a:latin typeface="Cambria Math" panose="02040503050406030204" pitchFamily="18" charset="0"/>
                            </a:rPr>
                          </m:ctrlPr>
                        </m:fPr>
                        <m:num>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𝑚</m:t>
                              </m:r>
                            </m:e>
                            <m:sub>
                              <m:r>
                                <a:rPr lang="en-GB" sz="2000" b="0" i="1" smtClean="0">
                                  <a:latin typeface="Cambria Math" panose="02040503050406030204" pitchFamily="18" charset="0"/>
                                </a:rPr>
                                <m:t>1</m:t>
                              </m:r>
                            </m:sub>
                          </m:sSub>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𝑚</m:t>
                              </m:r>
                            </m:e>
                            <m:sub>
                              <m:r>
                                <a:rPr lang="en-GB" sz="2000" b="0" i="1" smtClean="0">
                                  <a:latin typeface="Cambria Math" panose="02040503050406030204" pitchFamily="18" charset="0"/>
                                </a:rPr>
                                <m:t>2</m:t>
                              </m:r>
                            </m:sub>
                          </m:sSub>
                        </m:num>
                        <m:den>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𝑟</m:t>
                              </m:r>
                            </m:e>
                            <m:sup>
                              <m:r>
                                <a:rPr lang="en-GB" sz="2000" b="0" i="1" smtClean="0">
                                  <a:latin typeface="Cambria Math" panose="02040503050406030204" pitchFamily="18" charset="0"/>
                                </a:rPr>
                                <m:t>2</m:t>
                              </m:r>
                            </m:sup>
                          </m:sSup>
                        </m:den>
                      </m:f>
                    </m:oMath>
                  </m:oMathPara>
                </a14:m>
                <a:endParaRPr lang="en-GB" sz="2000" b="0" i="1" dirty="0" smtClean="0">
                  <a:latin typeface="Cambria Math" panose="02040503050406030204" pitchFamily="18" charset="0"/>
                </a:endParaRPr>
              </a:p>
              <a:p>
                <a:pPr algn="ctr"/>
                <a:r>
                  <a:rPr lang="en-GB" sz="900" i="1" dirty="0">
                    <a:latin typeface="Cambria Math" panose="02040503050406030204" pitchFamily="18" charset="0"/>
                  </a:rPr>
                  <a:t> </a:t>
                </a:r>
                <a:r>
                  <a:rPr lang="en-GB" sz="900" i="1" dirty="0" smtClean="0">
                    <a:latin typeface="Cambria Math" panose="02040503050406030204" pitchFamily="18" charset="0"/>
                  </a:rPr>
                  <a:t> </a:t>
                </a:r>
                <a:endParaRPr lang="en-GB" sz="800" b="0" i="1" dirty="0" smtClean="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GB" sz="2000" i="1" dirty="0" smtClean="0">
                          <a:latin typeface="Cambria Math" panose="02040503050406030204" pitchFamily="18" charset="0"/>
                        </a:rPr>
                        <m:t>𝐸</m:t>
                      </m:r>
                      <m:r>
                        <a:rPr lang="en-GB" sz="2000" i="1" dirty="0" smtClean="0">
                          <a:latin typeface="Cambria Math" panose="02040503050406030204" pitchFamily="18" charset="0"/>
                        </a:rPr>
                        <m:t> = </m:t>
                      </m:r>
                      <m:r>
                        <a:rPr lang="en-GB" sz="2000" i="1">
                          <a:latin typeface="Cambria Math" panose="02040503050406030204" pitchFamily="18" charset="0"/>
                        </a:rPr>
                        <m:t>𝐺</m:t>
                      </m:r>
                      <m:f>
                        <m:fPr>
                          <m:ctrlPr>
                            <a:rPr lang="en-GB" sz="2000" i="1">
                              <a:latin typeface="Cambria Math" panose="02040503050406030204" pitchFamily="18" charset="0"/>
                            </a:rPr>
                          </m:ctrlPr>
                        </m:fPr>
                        <m:num>
                          <m:sSub>
                            <m:sSubPr>
                              <m:ctrlPr>
                                <a:rPr lang="en-GB" sz="2000" i="1">
                                  <a:latin typeface="Cambria Math" panose="02040503050406030204" pitchFamily="18" charset="0"/>
                                </a:rPr>
                              </m:ctrlPr>
                            </m:sSubPr>
                            <m:e>
                              <m:r>
                                <a:rPr lang="en-GB" sz="2000" i="1">
                                  <a:latin typeface="Cambria Math" panose="02040503050406030204" pitchFamily="18" charset="0"/>
                                </a:rPr>
                                <m:t>𝑚</m:t>
                              </m:r>
                            </m:e>
                            <m:sub>
                              <m:r>
                                <a:rPr lang="en-GB" sz="2000" i="1">
                                  <a:latin typeface="Cambria Math" panose="02040503050406030204" pitchFamily="18" charset="0"/>
                                </a:rPr>
                                <m:t>1</m:t>
                              </m:r>
                            </m:sub>
                          </m:sSub>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𝑚</m:t>
                              </m:r>
                            </m:e>
                            <m:sub>
                              <m:r>
                                <a:rPr lang="en-GB" sz="2000" i="1">
                                  <a:latin typeface="Cambria Math" panose="02040503050406030204" pitchFamily="18" charset="0"/>
                                </a:rPr>
                                <m:t>2</m:t>
                              </m:r>
                            </m:sub>
                          </m:sSub>
                        </m:num>
                        <m:den>
                          <m:r>
                            <a:rPr lang="en-GB" sz="2000" b="0" i="1" smtClean="0">
                              <a:latin typeface="Cambria Math" panose="02040503050406030204" pitchFamily="18" charset="0"/>
                            </a:rPr>
                            <m:t>𝑟</m:t>
                          </m:r>
                        </m:den>
                      </m:f>
                    </m:oMath>
                  </m:oMathPara>
                </a14:m>
                <a:endParaRPr lang="en-GB" dirty="0"/>
              </a:p>
            </p:txBody>
          </p:sp>
        </mc:Choice>
        <mc:Fallback>
          <p:sp>
            <p:nvSpPr>
              <p:cNvPr id="12" name="Textfeld 11"/>
              <p:cNvSpPr txBox="1">
                <a:spLocks noRot="1" noChangeAspect="1" noMove="1" noResize="1" noEditPoints="1" noAdjustHandles="1" noChangeArrowheads="1" noChangeShapeType="1" noTextEdit="1"/>
              </p:cNvSpPr>
              <p:nvPr/>
            </p:nvSpPr>
            <p:spPr>
              <a:xfrm>
                <a:off x="5168348" y="4293824"/>
                <a:ext cx="3346999" cy="1327158"/>
              </a:xfrm>
              <a:prstGeom prst="rect">
                <a:avLst/>
              </a:prstGeom>
              <a:blipFill>
                <a:blip r:embed="rId5"/>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4272142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dirty="0" smtClean="0"/>
              <a:t>COMP6206 Advanced Computer Vision</a:t>
            </a:r>
            <a:endParaRPr lang="en-GB" dirty="0"/>
          </a:p>
        </p:txBody>
      </p:sp>
      <p:sp>
        <p:nvSpPr>
          <p:cNvPr id="6" name="Foliennummernplatzhalter 5"/>
          <p:cNvSpPr>
            <a:spLocks noGrp="1"/>
          </p:cNvSpPr>
          <p:nvPr>
            <p:ph type="sldNum" sz="quarter" idx="12"/>
          </p:nvPr>
        </p:nvSpPr>
        <p:spPr/>
        <p:txBody>
          <a:bodyPr/>
          <a:lstStyle/>
          <a:p>
            <a:fld id="{FB9D3F8E-99BC-4812-95D4-548B8E992B94}" type="slidenum">
              <a:rPr lang="en-GB" smtClean="0"/>
              <a:t>6</a:t>
            </a:fld>
            <a:endParaRPr lang="en-GB"/>
          </a:p>
        </p:txBody>
      </p:sp>
      <p:pic>
        <p:nvPicPr>
          <p:cNvPr id="14" name="Grafik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mc:Choice xmlns:a14="http://schemas.microsoft.com/office/drawing/2010/main" Requires="a14">
          <p:sp>
            <p:nvSpPr>
              <p:cNvPr id="15" name="Textfeld 14"/>
              <p:cNvSpPr txBox="1"/>
              <p:nvPr/>
            </p:nvSpPr>
            <p:spPr>
              <a:xfrm>
                <a:off x="628650" y="3830232"/>
                <a:ext cx="7886700" cy="129323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𝐹</m:t>
                          </m:r>
                        </m:e>
                        <m:sub>
                          <m:r>
                            <a:rPr lang="en-GB" sz="2000" b="0" i="1" smtClean="0">
                              <a:latin typeface="Cambria Math" panose="02040503050406030204" pitchFamily="18" charset="0"/>
                            </a:rPr>
                            <m:t>𝑖</m:t>
                          </m:r>
                        </m:sub>
                      </m:sSub>
                      <m:d>
                        <m:dPr>
                          <m:ctrlPr>
                            <a:rPr lang="en-GB" sz="2000" b="0" i="1" smtClean="0">
                              <a:latin typeface="Cambria Math" panose="02040503050406030204" pitchFamily="18" charset="0"/>
                            </a:rPr>
                          </m:ctrlPr>
                        </m:dPr>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𝑟</m:t>
                              </m:r>
                            </m:e>
                            <m:sub>
                              <m:r>
                                <a:rPr lang="en-GB" sz="2000" b="0" i="1" smtClean="0">
                                  <a:latin typeface="Cambria Math" panose="02040503050406030204" pitchFamily="18" charset="0"/>
                                </a:rPr>
                                <m:t>𝑗</m:t>
                              </m:r>
                            </m:sub>
                          </m:sSub>
                        </m:e>
                      </m:d>
                      <m:r>
                        <a:rPr lang="en-GB" sz="2000" b="0" i="1" smtClean="0">
                          <a:latin typeface="Cambria Math" panose="02040503050406030204" pitchFamily="18" charset="0"/>
                        </a:rPr>
                        <m:t>= </m:t>
                      </m:r>
                      <m:r>
                        <a:rPr lang="en-GB" sz="2000" b="0" i="1" smtClean="0">
                          <a:latin typeface="Cambria Math" panose="02040503050406030204" pitchFamily="18" charset="0"/>
                        </a:rPr>
                        <m:t>…= </m:t>
                      </m:r>
                      <m:r>
                        <a:rPr lang="en-GB" sz="2000" i="1">
                          <a:latin typeface="Cambria Math" panose="02040503050406030204" pitchFamily="18" charset="0"/>
                        </a:rPr>
                        <m:t>𝑃</m:t>
                      </m:r>
                      <m:d>
                        <m:dPr>
                          <m:ctrlPr>
                            <a:rPr lang="en-GB" sz="2000" i="1">
                              <a:latin typeface="Cambria Math" panose="02040503050406030204" pitchFamily="18" charset="0"/>
                            </a:rPr>
                          </m:ctrlPr>
                        </m:dPr>
                        <m:e>
                          <m:sSub>
                            <m:sSubPr>
                              <m:ctrlPr>
                                <a:rPr lang="en-GB" sz="2000" i="1">
                                  <a:latin typeface="Cambria Math" panose="02040503050406030204" pitchFamily="18" charset="0"/>
                                </a:rPr>
                              </m:ctrlPr>
                            </m:sSubPr>
                            <m:e>
                              <m:r>
                                <a:rPr lang="en-GB" sz="2000" i="1">
                                  <a:latin typeface="Cambria Math" panose="02040503050406030204" pitchFamily="18" charset="0"/>
                                </a:rPr>
                                <m:t>𝑟</m:t>
                              </m:r>
                            </m:e>
                            <m:sub>
                              <m:r>
                                <a:rPr lang="en-GB" sz="2000" i="1">
                                  <a:latin typeface="Cambria Math" panose="02040503050406030204" pitchFamily="18" charset="0"/>
                                </a:rPr>
                                <m:t>𝑖</m:t>
                              </m:r>
                            </m:sub>
                          </m:sSub>
                        </m:e>
                      </m:d>
                      <m:f>
                        <m:fPr>
                          <m:ctrlPr>
                            <a:rPr lang="en-GB" sz="2000" i="1">
                              <a:latin typeface="Cambria Math" panose="02040503050406030204" pitchFamily="18" charset="0"/>
                            </a:rPr>
                          </m:ctrlPr>
                        </m:fPr>
                        <m:num>
                          <m:sSub>
                            <m:sSubPr>
                              <m:ctrlPr>
                                <a:rPr lang="en-GB" sz="2000" i="1">
                                  <a:latin typeface="Cambria Math" panose="02040503050406030204" pitchFamily="18" charset="0"/>
                                </a:rPr>
                              </m:ctrlPr>
                            </m:sSubPr>
                            <m:e>
                              <m:r>
                                <a:rPr lang="en-GB" sz="2000" i="1">
                                  <a:latin typeface="Cambria Math" panose="02040503050406030204" pitchFamily="18" charset="0"/>
                                </a:rPr>
                                <m:t>𝑟</m:t>
                              </m:r>
                            </m:e>
                            <m:sub>
                              <m:r>
                                <a:rPr lang="en-GB" sz="2000" i="1">
                                  <a:latin typeface="Cambria Math" panose="02040503050406030204" pitchFamily="18" charset="0"/>
                                </a:rPr>
                                <m:t>𝑖</m:t>
                              </m:r>
                            </m:sub>
                          </m:sSub>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𝑟</m:t>
                              </m:r>
                            </m:e>
                            <m:sub>
                              <m:r>
                                <a:rPr lang="en-GB" sz="2000" i="1">
                                  <a:latin typeface="Cambria Math" panose="02040503050406030204" pitchFamily="18" charset="0"/>
                                </a:rPr>
                                <m:t>𝑗</m:t>
                              </m:r>
                            </m:sub>
                          </m:sSub>
                        </m:num>
                        <m:den>
                          <m:sSup>
                            <m:sSupPr>
                              <m:ctrlPr>
                                <a:rPr lang="en-GB" sz="2000" i="1">
                                  <a:latin typeface="Cambria Math" panose="02040503050406030204" pitchFamily="18" charset="0"/>
                                </a:rPr>
                              </m:ctrlPr>
                            </m:sSupPr>
                            <m:e>
                              <m:d>
                                <m:dPr>
                                  <m:begChr m:val="|"/>
                                  <m:endChr m:val="|"/>
                                  <m:ctrlPr>
                                    <a:rPr lang="en-GB" sz="2000" i="1">
                                      <a:latin typeface="Cambria Math" panose="02040503050406030204" pitchFamily="18" charset="0"/>
                                    </a:rPr>
                                  </m:ctrlPr>
                                </m:dPr>
                                <m:e>
                                  <m:sSub>
                                    <m:sSubPr>
                                      <m:ctrlPr>
                                        <a:rPr lang="en-GB" sz="2000" i="1">
                                          <a:latin typeface="Cambria Math" panose="02040503050406030204" pitchFamily="18" charset="0"/>
                                        </a:rPr>
                                      </m:ctrlPr>
                                    </m:sSubPr>
                                    <m:e>
                                      <m:r>
                                        <a:rPr lang="en-GB" sz="2000" i="1">
                                          <a:latin typeface="Cambria Math" panose="02040503050406030204" pitchFamily="18" charset="0"/>
                                        </a:rPr>
                                        <m:t>𝑟</m:t>
                                      </m:r>
                                    </m:e>
                                    <m:sub>
                                      <m:r>
                                        <a:rPr lang="en-GB" sz="2000" i="1">
                                          <a:latin typeface="Cambria Math" panose="02040503050406030204" pitchFamily="18" charset="0"/>
                                        </a:rPr>
                                        <m:t>𝑖</m:t>
                                      </m:r>
                                    </m:sub>
                                  </m:sSub>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𝑟</m:t>
                                      </m:r>
                                    </m:e>
                                    <m:sub>
                                      <m:r>
                                        <a:rPr lang="en-GB" sz="2000" i="1">
                                          <a:latin typeface="Cambria Math" panose="02040503050406030204" pitchFamily="18" charset="0"/>
                                        </a:rPr>
                                        <m:t>𝑗</m:t>
                                      </m:r>
                                    </m:sub>
                                  </m:sSub>
                                </m:e>
                              </m:d>
                            </m:e>
                            <m:sup>
                              <m:r>
                                <a:rPr lang="en-GB" sz="2000" i="1">
                                  <a:latin typeface="Cambria Math" panose="02040503050406030204" pitchFamily="18" charset="0"/>
                                </a:rPr>
                                <m:t>3</m:t>
                              </m:r>
                            </m:sup>
                          </m:sSup>
                          <m:r>
                            <a:rPr lang="en-GB" sz="2000" i="1">
                              <a:latin typeface="Cambria Math" panose="02040503050406030204" pitchFamily="18" charset="0"/>
                            </a:rPr>
                            <m:t> </m:t>
                          </m:r>
                        </m:den>
                      </m:f>
                    </m:oMath>
                  </m:oMathPara>
                </a14:m>
                <a:endParaRPr lang="en-GB" sz="2000" b="0" i="1" dirty="0" smtClean="0">
                  <a:latin typeface="Cambria Math" panose="02040503050406030204" pitchFamily="18" charset="0"/>
                </a:endParaRPr>
              </a:p>
              <a:p>
                <a:pPr algn="ctr"/>
                <a:r>
                  <a:rPr lang="en-GB" sz="900" i="1" dirty="0">
                    <a:latin typeface="Cambria Math" panose="02040503050406030204" pitchFamily="18" charset="0"/>
                  </a:rPr>
                  <a:t> </a:t>
                </a:r>
                <a:r>
                  <a:rPr lang="en-GB" sz="900" i="1" dirty="0" smtClean="0">
                    <a:latin typeface="Cambria Math" panose="02040503050406030204" pitchFamily="18" charset="0"/>
                  </a:rPr>
                  <a:t> </a:t>
                </a:r>
                <a:endParaRPr lang="en-GB" sz="800" b="0" i="1" dirty="0" smtClean="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GB" sz="2000" b="0" i="1" dirty="0" smtClean="0">
                              <a:latin typeface="Cambria Math" panose="02040503050406030204" pitchFamily="18" charset="0"/>
                            </a:rPr>
                          </m:ctrlPr>
                        </m:sSubPr>
                        <m:e>
                          <m:r>
                            <a:rPr lang="en-GB" sz="2000" i="1" dirty="0" smtClean="0">
                              <a:latin typeface="Cambria Math" panose="02040503050406030204" pitchFamily="18" charset="0"/>
                            </a:rPr>
                            <m:t>𝐸</m:t>
                          </m:r>
                        </m:e>
                        <m:sub>
                          <m:r>
                            <a:rPr lang="en-GB" sz="2000" b="0" i="1" dirty="0" smtClean="0">
                              <a:latin typeface="Cambria Math" panose="02040503050406030204" pitchFamily="18" charset="0"/>
                            </a:rPr>
                            <m:t>𝑖</m:t>
                          </m:r>
                        </m:sub>
                      </m:sSub>
                      <m:d>
                        <m:dPr>
                          <m:ctrlPr>
                            <a:rPr lang="en-GB" sz="2000" b="0" i="1" dirty="0" smtClean="0">
                              <a:latin typeface="Cambria Math" panose="02040503050406030204" pitchFamily="18" charset="0"/>
                            </a:rPr>
                          </m:ctrlPr>
                        </m:dPr>
                        <m:e>
                          <m:sSub>
                            <m:sSubPr>
                              <m:ctrlPr>
                                <a:rPr lang="en-GB" sz="2000" b="0" i="1" dirty="0" smtClean="0">
                                  <a:latin typeface="Cambria Math" panose="02040503050406030204" pitchFamily="18" charset="0"/>
                                </a:rPr>
                              </m:ctrlPr>
                            </m:sSubPr>
                            <m:e>
                              <m:r>
                                <a:rPr lang="en-GB" sz="2000" b="0" i="1" dirty="0" smtClean="0">
                                  <a:latin typeface="Cambria Math" panose="02040503050406030204" pitchFamily="18" charset="0"/>
                                </a:rPr>
                                <m:t>𝑟</m:t>
                              </m:r>
                            </m:e>
                            <m:sub>
                              <m:r>
                                <a:rPr lang="en-GB" sz="2000" b="0" i="1" dirty="0" smtClean="0">
                                  <a:latin typeface="Cambria Math" panose="02040503050406030204" pitchFamily="18" charset="0"/>
                                </a:rPr>
                                <m:t>𝑗</m:t>
                              </m:r>
                            </m:sub>
                          </m:sSub>
                        </m:e>
                      </m:d>
                      <m:r>
                        <a:rPr lang="en-GB" sz="2000" i="1" dirty="0" smtClean="0">
                          <a:latin typeface="Cambria Math" panose="02040503050406030204" pitchFamily="18" charset="0"/>
                        </a:rPr>
                        <m:t> =</m:t>
                      </m:r>
                    </m:oMath>
                  </m:oMathPara>
                </a14:m>
                <a:endParaRPr lang="en-GB" dirty="0"/>
              </a:p>
            </p:txBody>
          </p:sp>
        </mc:Choice>
        <mc:Fallback>
          <p:sp>
            <p:nvSpPr>
              <p:cNvPr id="15" name="Textfeld 14"/>
              <p:cNvSpPr txBox="1">
                <a:spLocks noRot="1" noChangeAspect="1" noMove="1" noResize="1" noEditPoints="1" noAdjustHandles="1" noChangeArrowheads="1" noChangeShapeType="1" noTextEdit="1"/>
              </p:cNvSpPr>
              <p:nvPr/>
            </p:nvSpPr>
            <p:spPr>
              <a:xfrm>
                <a:off x="628650" y="3830232"/>
                <a:ext cx="7886700" cy="1293239"/>
              </a:xfrm>
              <a:prstGeom prst="rect">
                <a:avLst/>
              </a:prstGeom>
              <a:blipFill>
                <a:blip r:embed="rId4"/>
                <a:stretch>
                  <a:fillRect b="-2830"/>
                </a:stretch>
              </a:blipFill>
            </p:spPr>
            <p:txBody>
              <a:bodyPr/>
              <a:lstStyle/>
              <a:p>
                <a:r>
                  <a:rPr lang="en-GB">
                    <a:noFill/>
                  </a:rPr>
                  <a:t> </a:t>
                </a:r>
              </a:p>
            </p:txBody>
          </p:sp>
        </mc:Fallback>
      </mc:AlternateContent>
    </p:spTree>
    <p:extLst>
      <p:ext uri="{BB962C8B-B14F-4D97-AF65-F5344CB8AC3E}">
        <p14:creationId xmlns:p14="http://schemas.microsoft.com/office/powerpoint/2010/main" val="26068528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Method Application</a:t>
            </a:r>
            <a:endParaRPr lang="en-GB"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628650" y="1831278"/>
                <a:ext cx="7886700" cy="4351338"/>
              </a:xfrm>
            </p:spPr>
            <p:txBody>
              <a:bodyPr>
                <a:normAutofit fontScale="55000" lnSpcReduction="20000"/>
              </a:bodyPr>
              <a:lstStyle/>
              <a:p>
                <a:pPr lvl="0"/>
                <a:r>
                  <a:rPr lang="en-GB" dirty="0"/>
                  <a:t>Method</a:t>
                </a:r>
              </a:p>
              <a:p>
                <a:pPr lvl="1"/>
                <a:r>
                  <a:rPr lang="en-GB" dirty="0"/>
                  <a:t>Force field –&gt; potential energy surface: comparable to mountain with peaks and ridges, where peaks = potential energy wells (sources) and ridges = energy channels, that lead to the wells (picture 2)</a:t>
                </a:r>
              </a:p>
              <a:p>
                <a:pPr lvl="2"/>
                <a:r>
                  <a:rPr lang="en-GB" dirty="0"/>
                  <a:t>Image scaling or initialisation (picture 1) position translation invariant</a:t>
                </a:r>
              </a:p>
              <a:p>
                <a:pPr lvl="2"/>
                <a:r>
                  <a:rPr lang="en-GB" dirty="0"/>
                  <a:t>Very tolerant of noise due to its inherent averaging</a:t>
                </a:r>
              </a:p>
              <a:p>
                <a:pPr lvl="1"/>
                <a:r>
                  <a:rPr lang="en-GB" dirty="0"/>
                  <a:t>The image contains an array of N attracting particles that exert a force </a:t>
                </a:r>
                <a:r>
                  <a:rPr lang="en-GB" dirty="0" err="1"/>
                  <a:t>F_i</a:t>
                </a:r>
                <a:r>
                  <a:rPr lang="en-GB" dirty="0"/>
                  <a:t>(</a:t>
                </a:r>
                <a:r>
                  <a:rPr lang="en-GB" dirty="0" err="1"/>
                  <a:t>r_j</a:t>
                </a:r>
                <a:r>
                  <a:rPr lang="en-GB" dirty="0"/>
                  <a:t>) of unit intensity at the pixel location with position vector </a:t>
                </a:r>
                <a:r>
                  <a:rPr lang="en-GB" dirty="0" err="1"/>
                  <a:t>r_j</a:t>
                </a:r>
                <a:r>
                  <a:rPr lang="en-GB" dirty="0"/>
                  <a:t> by any other pixel </a:t>
                </a:r>
                <a:r>
                  <a:rPr lang="en-GB" dirty="0" err="1"/>
                  <a:t>pos.vec</a:t>
                </a:r>
                <a:r>
                  <a:rPr lang="en-GB" dirty="0"/>
                  <a:t>. </a:t>
                </a:r>
                <a:r>
                  <a:rPr lang="en-GB" dirty="0" err="1"/>
                  <a:t>r_i</a:t>
                </a:r>
                <a:r>
                  <a:rPr lang="en-GB" dirty="0"/>
                  <a:t> and pixel intensity P(</a:t>
                </a:r>
                <a:r>
                  <a:rPr lang="en-GB" dirty="0" err="1"/>
                  <a:t>r_i</a:t>
                </a:r>
                <a:r>
                  <a:rPr lang="en-GB" dirty="0"/>
                  <a:t>)</a:t>
                </a:r>
                <a:br>
                  <a:rPr lang="en-GB" dirty="0"/>
                </a:b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𝐹</m:t>
                        </m:r>
                      </m:e>
                      <m:sub>
                        <m:r>
                          <a:rPr lang="en-GB" i="1">
                            <a:latin typeface="Cambria Math" panose="02040503050406030204" pitchFamily="18" charset="0"/>
                          </a:rPr>
                          <m:t>𝑖</m:t>
                        </m:r>
                      </m:sub>
                    </m:sSub>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𝑗</m:t>
                            </m:r>
                          </m:sub>
                        </m:sSub>
                      </m:e>
                    </m:d>
                    <m:r>
                      <a:rPr lang="en-GB" i="1">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𝑖</m:t>
                            </m:r>
                          </m:sub>
                        </m:sSub>
                      </m:e>
                    </m:d>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𝑗</m:t>
                            </m:r>
                          </m:sub>
                        </m:sSub>
                      </m:num>
                      <m:den>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𝑗</m:t>
                                    </m:r>
                                  </m:sub>
                                </m:sSub>
                              </m:e>
                            </m:d>
                          </m:e>
                          <m:sup>
                            <m:r>
                              <a:rPr lang="en-GB" i="1">
                                <a:latin typeface="Cambria Math" panose="02040503050406030204" pitchFamily="18" charset="0"/>
                              </a:rPr>
                              <m:t>3</m:t>
                            </m:r>
                          </m:sup>
                        </m:sSup>
                        <m:r>
                          <a:rPr lang="en-GB" i="1">
                            <a:latin typeface="Cambria Math" panose="02040503050406030204" pitchFamily="18" charset="0"/>
                          </a:rPr>
                          <m:t> </m:t>
                        </m:r>
                      </m:den>
                    </m:f>
                    <m:r>
                      <a:rPr lang="en-GB" i="1">
                        <a:latin typeface="Cambria Math" panose="02040503050406030204" pitchFamily="18" charset="0"/>
                      </a:rPr>
                      <m:t> </m:t>
                    </m:r>
                  </m:oMath>
                </a14:m>
                <a:r>
                  <a:rPr lang="en-GB" dirty="0"/>
                  <a:t>The sum over all other pixels j != </a:t>
                </a:r>
                <a:r>
                  <a:rPr lang="en-GB" dirty="0" err="1"/>
                  <a:t>i</a:t>
                </a:r>
                <a:r>
                  <a:rPr lang="en-GB" dirty="0"/>
                  <a:t> gives the force that vector </a:t>
                </a:r>
                <a:r>
                  <a:rPr lang="en-GB" dirty="0" err="1"/>
                  <a:t>r_j</a:t>
                </a:r>
                <a:r>
                  <a:rPr lang="en-GB" dirty="0"/>
                  <a:t> exerts overall in the image, in other words, the force field that is generated by pixel </a:t>
                </a:r>
                <a:r>
                  <a:rPr lang="en-GB" dirty="0" err="1"/>
                  <a:t>r_j</a:t>
                </a:r>
                <a:endParaRPr lang="en-GB" dirty="0"/>
              </a:p>
              <a:p>
                <a:pPr lvl="1"/>
                <a:r>
                  <a:rPr lang="en-GB" dirty="0"/>
                  <a:t>Following: Magnitude of force &lt;- inverse square law and a vector direction for the force</a:t>
                </a:r>
              </a:p>
              <a:p>
                <a:pPr lvl="1"/>
                <a:r>
                  <a:rPr lang="en-GB" dirty="0"/>
                  <a:t>Calculating the potential energy fields for each pixel to find the overlapping potential energy functions of all the image pixels for that specific pixel location which is repeated for all pixels in the image to generate a </a:t>
                </a:r>
                <a:r>
                  <a:rPr lang="en-GB" b="1" dirty="0"/>
                  <a:t>potential energy surface </a:t>
                </a:r>
                <a:r>
                  <a:rPr lang="en-GB" dirty="0"/>
                  <a:t>(represents the amount of energy that is exerted on a pixel if it moved around, like in physics … ) (picture </a:t>
                </a:r>
                <a:r>
                  <a:rPr lang="en-GB" dirty="0" smtClean="0"/>
                  <a:t>4)</a:t>
                </a:r>
              </a:p>
              <a:p>
                <a:pPr lvl="1"/>
                <a:r>
                  <a:rPr lang="en-GB" dirty="0" smtClean="0"/>
                  <a:t>To </a:t>
                </a:r>
                <a:r>
                  <a:rPr lang="en-GB" dirty="0"/>
                  <a:t>discover the force field lines: generate an array of unit value mobile test pixels arranged in  a closed loop surrounding the ear, which are then solely being ‘pulled’ by the force (gravity) fields of the ear’s pixels vectors so that their trajectory form the field line until they reached an extremum in the potential energy surface: </a:t>
                </a:r>
                <a:br>
                  <a:rPr lang="en-GB" dirty="0"/>
                </a:br>
                <a:r>
                  <a:rPr lang="en-GB" dirty="0"/>
                  <a:t>gradient is zero and no further force is exerted = no more movement </a:t>
                </a:r>
                <a:br>
                  <a:rPr lang="en-GB" dirty="0"/>
                </a:br>
                <a:r>
                  <a:rPr lang="en-GB" dirty="0"/>
                  <a:t>(picture 1, 2 &amp; 3</a:t>
                </a:r>
                <a:r>
                  <a:rPr lang="en-GB" dirty="0" smtClean="0"/>
                  <a:t>)</a:t>
                </a:r>
              </a:p>
              <a:p>
                <a:pPr lvl="1"/>
                <a:r>
                  <a:rPr lang="en-GB" dirty="0" smtClean="0"/>
                  <a:t>….</a:t>
                </a:r>
                <a:endParaRPr lang="en-GB"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628650" y="1831278"/>
                <a:ext cx="7886700" cy="4351338"/>
              </a:xfrm>
              <a:blipFill>
                <a:blip r:embed="rId2"/>
                <a:stretch>
                  <a:fillRect l="-232" t="-1541" r="-155"/>
                </a:stretch>
              </a:blipFill>
            </p:spPr>
            <p:txBody>
              <a:bodyPr/>
              <a:lstStyle/>
              <a:p>
                <a:r>
                  <a:rPr lang="en-GB">
                    <a:noFill/>
                  </a:rPr>
                  <a:t> </a:t>
                </a:r>
              </a:p>
            </p:txBody>
          </p:sp>
        </mc:Fallback>
      </mc:AlternateContent>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7</a:t>
            </a:fld>
            <a:endParaRPr lang="en-GB"/>
          </a:p>
        </p:txBody>
      </p:sp>
    </p:spTree>
    <p:extLst>
      <p:ext uri="{BB962C8B-B14F-4D97-AF65-F5344CB8AC3E}">
        <p14:creationId xmlns:p14="http://schemas.microsoft.com/office/powerpoint/2010/main" val="328334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Demonstration</a:t>
            </a:r>
            <a:endParaRPr lang="en-GB" dirty="0"/>
          </a:p>
        </p:txBody>
      </p:sp>
      <p:sp>
        <p:nvSpPr>
          <p:cNvPr id="3" name="Inhaltsplatzhalter 2"/>
          <p:cNvSpPr>
            <a:spLocks noGrp="1"/>
          </p:cNvSpPr>
          <p:nvPr>
            <p:ph idx="1"/>
          </p:nvPr>
        </p:nvSpPr>
        <p:spPr/>
        <p:txBody>
          <a:bodyPr/>
          <a:lstStyle/>
          <a:p>
            <a:r>
              <a:rPr lang="en-GB" dirty="0" smtClean="0"/>
              <a:t>Our own ears pictures etc. like in method application, e.g. force field lines, moving test pixel initialisation, peaks/wells, edges (compare to </a:t>
            </a:r>
            <a:r>
              <a:rPr lang="en-GB" dirty="0" err="1" smtClean="0"/>
              <a:t>sobel</a:t>
            </a:r>
            <a:r>
              <a:rPr lang="en-GB" dirty="0" smtClean="0"/>
              <a:t>?), potential energy patterns</a:t>
            </a:r>
          </a:p>
          <a:p>
            <a:r>
              <a:rPr lang="en-GB" dirty="0" smtClean="0"/>
              <a:t>Live demo with camera</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8</a:t>
            </a:fld>
            <a:endParaRPr lang="en-GB"/>
          </a:p>
        </p:txBody>
      </p:sp>
    </p:spTree>
    <p:extLst>
      <p:ext uri="{BB962C8B-B14F-4D97-AF65-F5344CB8AC3E}">
        <p14:creationId xmlns:p14="http://schemas.microsoft.com/office/powerpoint/2010/main" val="34309099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Result</a:t>
            </a:r>
            <a:endParaRPr lang="en-GB" dirty="0"/>
          </a:p>
        </p:txBody>
      </p:sp>
      <p:sp>
        <p:nvSpPr>
          <p:cNvPr id="3" name="Inhaltsplatzhalter 2"/>
          <p:cNvSpPr>
            <a:spLocks noGrp="1"/>
          </p:cNvSpPr>
          <p:nvPr>
            <p:ph idx="1"/>
          </p:nvPr>
        </p:nvSpPr>
        <p:spPr/>
        <p:txBody>
          <a:bodyPr>
            <a:normAutofit fontScale="92500" lnSpcReduction="10000"/>
          </a:bodyPr>
          <a:lstStyle/>
          <a:p>
            <a:pPr lvl="0"/>
            <a:r>
              <a:rPr lang="en-GB" dirty="0"/>
              <a:t>Advantages:</a:t>
            </a:r>
          </a:p>
          <a:p>
            <a:pPr lvl="1"/>
            <a:r>
              <a:rPr lang="en-GB" dirty="0"/>
              <a:t>Simplified implementation in time domain</a:t>
            </a:r>
          </a:p>
          <a:p>
            <a:pPr lvl="1"/>
            <a:r>
              <a:rPr lang="en-GB" dirty="0"/>
              <a:t>Time complexity reduced due to working in frequency domain: O(n * log(n))</a:t>
            </a:r>
          </a:p>
          <a:p>
            <a:pPr lvl="1"/>
            <a:r>
              <a:rPr lang="en-GB" dirty="0"/>
              <a:t>Impervious to distortion in image due to motion</a:t>
            </a:r>
          </a:p>
          <a:p>
            <a:pPr lvl="1"/>
            <a:r>
              <a:rPr lang="en-GB" dirty="0"/>
              <a:t>Finds application in edge detection</a:t>
            </a:r>
          </a:p>
          <a:p>
            <a:pPr lvl="1"/>
            <a:r>
              <a:rPr lang="en-GB" dirty="0"/>
              <a:t>Higher efficiency (99.2%) as compared to other techniques</a:t>
            </a:r>
          </a:p>
          <a:p>
            <a:pPr lvl="0"/>
            <a:r>
              <a:rPr lang="en-GB" dirty="0"/>
              <a:t>Disadvantages:</a:t>
            </a:r>
          </a:p>
          <a:p>
            <a:pPr lvl="1"/>
            <a:r>
              <a:rPr lang="en-GB" dirty="0"/>
              <a:t>At times, transform generates only one ‘well’ (source, origin</a:t>
            </a:r>
            <a:r>
              <a:rPr lang="en-GB" sz="2800" dirty="0"/>
              <a:t>)</a:t>
            </a:r>
            <a:endParaRPr lang="en-GB" dirty="0"/>
          </a:p>
          <a:p>
            <a:pPr lvl="1"/>
            <a:r>
              <a:rPr lang="en-GB" dirty="0"/>
              <a:t>High computational costs for brute-force method: O(n²)</a:t>
            </a:r>
          </a:p>
          <a:p>
            <a:pPr lvl="1"/>
            <a:r>
              <a:rPr lang="en-GB" dirty="0"/>
              <a:t>Not widely applicable</a:t>
            </a:r>
          </a:p>
          <a:p>
            <a:pPr lvl="1"/>
            <a:r>
              <a:rPr lang="en-GB" dirty="0"/>
              <a:t>Occlusion by hair</a:t>
            </a:r>
          </a:p>
          <a:p>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9</a:t>
            </a:fld>
            <a:endParaRPr lang="en-GB"/>
          </a:p>
        </p:txBody>
      </p:sp>
    </p:spTree>
    <p:extLst>
      <p:ext uri="{BB962C8B-B14F-4D97-AF65-F5344CB8AC3E}">
        <p14:creationId xmlns:p14="http://schemas.microsoft.com/office/powerpoint/2010/main" val="12763994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TotalTime>
  <Words>459</Words>
  <Application>Microsoft Office PowerPoint</Application>
  <PresentationFormat>Bildschirmpräsentation (4:3)</PresentationFormat>
  <Paragraphs>116</Paragraphs>
  <Slides>12</Slides>
  <Notes>4</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12</vt:i4>
      </vt:variant>
    </vt:vector>
  </HeadingPairs>
  <TitlesOfParts>
    <vt:vector size="17" baseType="lpstr">
      <vt:lpstr>Arial</vt:lpstr>
      <vt:lpstr>Calibri</vt:lpstr>
      <vt:lpstr>Calibri Light</vt:lpstr>
      <vt:lpstr>Cambria Math</vt:lpstr>
      <vt:lpstr>Office</vt:lpstr>
      <vt:lpstr>Force Field Transformation</vt:lpstr>
      <vt:lpstr>Overview</vt:lpstr>
      <vt:lpstr>Definition</vt:lpstr>
      <vt:lpstr>Method</vt:lpstr>
      <vt:lpstr>Method</vt:lpstr>
      <vt:lpstr>Method</vt:lpstr>
      <vt:lpstr>Method Application</vt:lpstr>
      <vt:lpstr>Demonstration</vt:lpstr>
      <vt:lpstr>Result</vt:lpstr>
      <vt:lpstr>Result</vt:lpstr>
      <vt:lpstr>Discussion</vt:lpstr>
      <vt:lpstr>Sources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dc:creator>
  <cp:lastModifiedBy>Philipp</cp:lastModifiedBy>
  <cp:revision>36</cp:revision>
  <dcterms:created xsi:type="dcterms:W3CDTF">2018-02-01T16:42:40Z</dcterms:created>
  <dcterms:modified xsi:type="dcterms:W3CDTF">2018-02-02T15:25:26Z</dcterms:modified>
</cp:coreProperties>
</file>