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media/image6.jpg" ContentType="image/jpeg"/>
  <Override PartName="/ppt/media/image7.jpg" ContentType="image/jpeg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media/image29.jpg" ContentType="image/jpeg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67" r:id="rId3"/>
    <p:sldId id="314" r:id="rId4"/>
    <p:sldId id="258" r:id="rId5"/>
    <p:sldId id="299" r:id="rId6"/>
    <p:sldId id="300" r:id="rId7"/>
    <p:sldId id="303" r:id="rId8"/>
    <p:sldId id="305" r:id="rId9"/>
    <p:sldId id="304" r:id="rId10"/>
    <p:sldId id="306" r:id="rId11"/>
    <p:sldId id="313" r:id="rId12"/>
    <p:sldId id="308" r:id="rId13"/>
    <p:sldId id="309" r:id="rId14"/>
    <p:sldId id="310" r:id="rId15"/>
    <p:sldId id="311" r:id="rId16"/>
    <p:sldId id="312" r:id="rId17"/>
    <p:sldId id="264" r:id="rId18"/>
    <p:sldId id="284" r:id="rId19"/>
    <p:sldId id="263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10" autoAdjust="0"/>
    <p:restoredTop sz="88610" autoAdjust="0"/>
  </p:normalViewPr>
  <p:slideViewPr>
    <p:cSldViewPr snapToGrid="0">
      <p:cViewPr>
        <p:scale>
          <a:sx n="75" d="100"/>
          <a:sy n="75" d="100"/>
        </p:scale>
        <p:origin x="1627" y="110"/>
      </p:cViewPr>
      <p:guideLst/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375E8E-D067-40BE-8067-60BEC63713A2}" type="datetimeFigureOut">
              <a:rPr lang="en-GB" smtClean="0"/>
              <a:t>08/03/2018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2D93C9-B2FF-4D76-8851-D84BA33B277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7129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D93C9-B2FF-4D76-8851-D84BA33B277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47348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dirty="0"/>
              <a:t>LBP suggests that the ordinal relationship between a single reference pixel and its neighbourhood contains texture information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LOCP on the contrary, suggests a new paradigm where texture is represented by pairwise ordinal relationships of the entire neighbourhood.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GOM ???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GB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D93C9-B2FF-4D76-8851-D84BA33B2773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14919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D93C9-B2FF-4D76-8851-D84BA33B2773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39061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D93C9-B2FF-4D76-8851-D84BA33B2773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75993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D93C9-B2FF-4D76-8851-D84BA33B2773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43606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D93C9-B2FF-4D76-8851-D84BA33B2773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6456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Ordinal measure (OM) is defined as the relative ordering information of multiple variables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en-GB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Intensity: 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qualitative relationship between the average intensity values of two image regions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ordinal measure is “A&gt;B” and we can use one bit feature code “1”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Feature: qualitative information computed on the image features, e.g. Gabor features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D93C9-B2FF-4D76-8851-D84BA33B277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73623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D93C9-B2FF-4D76-8851-D84BA33B277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04896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D93C9-B2FF-4D76-8851-D84BA33B2773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52525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D93C9-B2FF-4D76-8851-D84BA33B2773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04254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D93C9-B2FF-4D76-8851-D84BA33B2773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92387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D93C9-B2FF-4D76-8851-D84BA33B2773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98117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D93C9-B2FF-4D76-8851-D84BA33B2773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8963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Formatvorlage des Untertitelmasters durch Klicken bearbeiten</a:t>
            </a:r>
            <a:endParaRPr lang="en-US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513659" cy="365125"/>
          </a:xfrm>
        </p:spPr>
        <p:txBody>
          <a:bodyPr/>
          <a:lstStyle/>
          <a:p>
            <a:r>
              <a:rPr lang="en-US"/>
              <a:t>Ganiyu Ibraheem   Philipp Seybold </a:t>
            </a:r>
            <a:endParaRPr lang="en-GB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COMP6206 Advanced Computer Vision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D3F8E-99BC-4812-95D4-548B8E992B9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349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Ganiyu Ibraheem   Philipp Seybold 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COMP6206 Advanced Computer Vision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D3F8E-99BC-4812-95D4-548B8E992B9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893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Ganiyu Ibraheem   Philipp Seybold 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COMP6206 Advanced Computer Vision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D3F8E-99BC-4812-95D4-548B8E992B9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7832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54643"/>
            <a:ext cx="7886700" cy="497711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de-DE" dirty="0"/>
              <a:t>Titelmasterformat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16283"/>
            <a:ext cx="7886700" cy="4409029"/>
          </a:xfrm>
        </p:spPr>
        <p:txBody>
          <a:bodyPr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548493" cy="365125"/>
          </a:xfrm>
        </p:spPr>
        <p:txBody>
          <a:bodyPr/>
          <a:lstStyle/>
          <a:p>
            <a:r>
              <a:rPr lang="en-US"/>
              <a:t>Ganiyu Ibraheem   Philipp Seybold 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COMP6206 Advanced Computer Vision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D3F8E-99BC-4812-95D4-548B8E992B94}" type="slidenum">
              <a:rPr lang="en-GB" smtClean="0"/>
              <a:t>‹Nr.›</a:t>
            </a:fld>
            <a:endParaRPr lang="en-GB"/>
          </a:p>
        </p:txBody>
      </p:sp>
      <p:cxnSp>
        <p:nvCxnSpPr>
          <p:cNvPr id="8" name="Gerader Verbinder 7"/>
          <p:cNvCxnSpPr/>
          <p:nvPr userDrawn="1"/>
        </p:nvCxnSpPr>
        <p:spPr>
          <a:xfrm>
            <a:off x="628650" y="752354"/>
            <a:ext cx="78867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2862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Ganiyu Ibraheem   Philipp Seybold 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COMP6206 Advanced Computer Vision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D3F8E-99BC-4812-95D4-548B8E992B9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1824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Ganiyu Ibraheem   Philipp Seybold 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COMP6206 Advanced Computer Vision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D3F8E-99BC-4812-95D4-548B8E992B9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5956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Ganiyu Ibraheem   Philipp Seybold 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COMP6206 Advanced Computer Vision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D3F8E-99BC-4812-95D4-548B8E992B9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3227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Ganiyu Ibraheem   Philipp Seybold 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COMP6206 Advanced Computer Vision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D3F8E-99BC-4812-95D4-548B8E992B9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5266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Ganiyu Ibraheem   Philipp Seybold 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COMP6206 Advanced Computer Vision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D3F8E-99BC-4812-95D4-548B8E992B9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8029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Ganiyu Ibraheem   Philipp Seybold 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COMP6206 Advanced Computer Vision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D3F8E-99BC-4812-95D4-548B8E992B9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4879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Ganiyu Ibraheem   Philipp Seybold 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COMP6206 Advanced Computer Vision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D3F8E-99BC-4812-95D4-548B8E992B9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7644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136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15659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Ganiyu Ibraheem   Philipp Seybold 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/>
              <a:t>COMP6206 Advanced Computer Vision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D3F8E-99BC-4812-95D4-548B8E992B94}" type="slidenum">
              <a:rPr lang="en-GB" smtClean="0"/>
              <a:t>‹Nr.›</a:t>
            </a:fld>
            <a:endParaRPr lang="en-GB"/>
          </a:p>
        </p:txBody>
      </p:sp>
      <p:cxnSp>
        <p:nvCxnSpPr>
          <p:cNvPr id="8" name="Gerader Verbinder 7"/>
          <p:cNvCxnSpPr/>
          <p:nvPr userDrawn="1"/>
        </p:nvCxnSpPr>
        <p:spPr>
          <a:xfrm>
            <a:off x="628650" y="6261463"/>
            <a:ext cx="78867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2890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spcAft>
          <a:spcPts val="60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13" Type="http://schemas.openxmlformats.org/officeDocument/2006/relationships/image" Target="../media/image22.png"/><Relationship Id="rId3" Type="http://schemas.openxmlformats.org/officeDocument/2006/relationships/image" Target="../media/image14.png"/><Relationship Id="rId7" Type="http://schemas.openxmlformats.org/officeDocument/2006/relationships/image" Target="../media/image7.jp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11" Type="http://schemas.openxmlformats.org/officeDocument/2006/relationships/image" Target="../media/image20.png"/><Relationship Id="rId5" Type="http://schemas.openxmlformats.org/officeDocument/2006/relationships/image" Target="../media/image16.png"/><Relationship Id="rId10" Type="http://schemas.openxmlformats.org/officeDocument/2006/relationships/image" Target="../media/image19.png"/><Relationship Id="rId4" Type="http://schemas.openxmlformats.org/officeDocument/2006/relationships/image" Target="../media/image15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13" Type="http://schemas.openxmlformats.org/officeDocument/2006/relationships/image" Target="../media/image22.png"/><Relationship Id="rId3" Type="http://schemas.openxmlformats.org/officeDocument/2006/relationships/image" Target="../media/image14.png"/><Relationship Id="rId7" Type="http://schemas.openxmlformats.org/officeDocument/2006/relationships/image" Target="../media/image7.jp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11" Type="http://schemas.openxmlformats.org/officeDocument/2006/relationships/image" Target="../media/image20.png"/><Relationship Id="rId5" Type="http://schemas.openxmlformats.org/officeDocument/2006/relationships/image" Target="../media/image16.png"/><Relationship Id="rId10" Type="http://schemas.openxmlformats.org/officeDocument/2006/relationships/image" Target="../media/image19.png"/><Relationship Id="rId4" Type="http://schemas.openxmlformats.org/officeDocument/2006/relationships/image" Target="../media/image15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4.jpe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13.png"/><Relationship Id="rId4" Type="http://schemas.openxmlformats.org/officeDocument/2006/relationships/image" Target="../media/image14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itel 68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GB" dirty="0"/>
              <a:t>Ordinal Measures for Texture</a:t>
            </a:r>
          </a:p>
        </p:txBody>
      </p:sp>
      <p:sp>
        <p:nvSpPr>
          <p:cNvPr id="70" name="Untertitel 6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Ganiyu Ibraheem &amp; Philipp Seybold</a:t>
            </a:r>
          </a:p>
          <a:p>
            <a:r>
              <a:rPr lang="en-GB" dirty="0"/>
              <a:t>Advanced Computer Vision</a:t>
            </a:r>
          </a:p>
          <a:p>
            <a:r>
              <a:rPr lang="en-GB" dirty="0"/>
              <a:t>Group A3</a:t>
            </a:r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Ganiyu Ibraheem   Philipp Seybold </a:t>
            </a:r>
            <a:endParaRPr lang="en-GB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COMP6206 Advanced Computer Vision</a:t>
            </a:r>
            <a:endParaRPr lang="en-GB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D3F8E-99BC-4812-95D4-548B8E992B94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9476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Overview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Ganiyu Ibraheem   Philipp Seybold 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COMP6206 Advanced Computer Vision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D3F8E-99BC-4812-95D4-548B8E992B94}" type="slidenum">
              <a:rPr lang="en-GB" smtClean="0"/>
              <a:t>10</a:t>
            </a:fld>
            <a:endParaRPr lang="en-GB"/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628650" y="1213872"/>
            <a:ext cx="7886700" cy="4645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LBP (Local binary patterns)</a:t>
            </a:r>
          </a:p>
          <a:p>
            <a:r>
              <a:rPr lang="en-GB" dirty="0"/>
              <a:t>LOCP (Local ordinal contrast pattern)</a:t>
            </a:r>
          </a:p>
          <a:p>
            <a:r>
              <a:rPr lang="en-GB" dirty="0"/>
              <a:t>GOM (Gabor ordinal measure)</a:t>
            </a:r>
          </a:p>
          <a:p>
            <a:pPr lvl="0"/>
            <a:r>
              <a:rPr lang="en-GB" dirty="0"/>
              <a:t>Non-Neighbour methods</a:t>
            </a:r>
          </a:p>
        </p:txBody>
      </p:sp>
    </p:spTree>
    <p:extLst>
      <p:ext uri="{BB962C8B-B14F-4D97-AF65-F5344CB8AC3E}">
        <p14:creationId xmlns:p14="http://schemas.microsoft.com/office/powerpoint/2010/main" val="4203279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Ordinal Measures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Ganiyu Ibraheem   Philipp Seybold 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COMP6206 Advanced Computer Vision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D3F8E-99BC-4812-95D4-548B8E992B94}" type="slidenum">
              <a:rPr lang="en-GB" smtClean="0"/>
              <a:t>11</a:t>
            </a:fld>
            <a:endParaRPr lang="en-GB"/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EF648774-9FB2-0F4B-96F5-1EFD5F4AEE5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94" y="1315232"/>
            <a:ext cx="4199576" cy="3670127"/>
          </a:xfrm>
          <a:prstGeom prst="rect">
            <a:avLst/>
          </a:prstGeom>
        </p:spPr>
      </p:pic>
      <p:sp>
        <p:nvSpPr>
          <p:cNvPr id="9" name="TextBox 7">
            <a:extLst>
              <a:ext uri="{FF2B5EF4-FFF2-40B4-BE49-F238E27FC236}">
                <a16:creationId xmlns:a16="http://schemas.microsoft.com/office/drawing/2014/main" id="{AB727755-3F42-6543-831D-5064E0BFD4ED}"/>
              </a:ext>
            </a:extLst>
          </p:cNvPr>
          <p:cNvSpPr txBox="1"/>
          <p:nvPr/>
        </p:nvSpPr>
        <p:spPr>
          <a:xfrm>
            <a:off x="4872626" y="1315231"/>
            <a:ext cx="36427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Who is taller between them?</a:t>
            </a:r>
          </a:p>
          <a:p>
            <a:pPr marL="285750" indent="-285750">
              <a:buFontTx/>
              <a:buChar char="-"/>
            </a:pPr>
            <a:r>
              <a:rPr lang="en-US" dirty="0"/>
              <a:t>How many inches of height difference do they have between them?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B124C7D-83E9-F744-9098-ABB4374E04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074" y="2515560"/>
            <a:ext cx="2269959" cy="3373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773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23503-C7FF-6B4C-8921-AB3258F04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Ordinal Measures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B5188-294B-3540-90DA-7366A56B8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Ordinal measures are a form of qualitative measurement related to the relative ordering of several quantities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6A0ECA-7DCE-EC4D-BB1C-A2F282086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Ganiyu Ibraheem   Philipp Seybold 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F9B62-1EB3-E345-8301-7972293A6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COMP6206 Advanced Computer Vision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C7E21-6463-B149-ADDC-6EA9509E0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D3F8E-99BC-4812-95D4-548B8E992B94}" type="slidenum">
              <a:rPr lang="en-GB" smtClean="0"/>
              <a:t>12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E74E92-6E8B-B145-A93A-B5A4438CA8EB}"/>
              </a:ext>
            </a:extLst>
          </p:cNvPr>
          <p:cNvSpPr/>
          <p:nvPr/>
        </p:nvSpPr>
        <p:spPr>
          <a:xfrm>
            <a:off x="363255" y="3006247"/>
            <a:ext cx="8567803" cy="24926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664128-F55A-9942-BB82-D421C13734BB}"/>
              </a:ext>
            </a:extLst>
          </p:cNvPr>
          <p:cNvSpPr txBox="1"/>
          <p:nvPr/>
        </p:nvSpPr>
        <p:spPr>
          <a:xfrm>
            <a:off x="3594970" y="3231715"/>
            <a:ext cx="1841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 shades of grey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46958C-1826-D847-98C0-D7708F30034E}"/>
              </a:ext>
            </a:extLst>
          </p:cNvPr>
          <p:cNvSpPr/>
          <p:nvPr/>
        </p:nvSpPr>
        <p:spPr>
          <a:xfrm>
            <a:off x="547101" y="3970751"/>
            <a:ext cx="1089764" cy="108976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9E85291-E42D-CC47-9ACD-7A0486CEDCCE}"/>
              </a:ext>
            </a:extLst>
          </p:cNvPr>
          <p:cNvSpPr/>
          <p:nvPr/>
        </p:nvSpPr>
        <p:spPr>
          <a:xfrm>
            <a:off x="2265254" y="3970751"/>
            <a:ext cx="1089764" cy="108976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440B85-A0FB-7246-9560-2AE9B5FFB693}"/>
              </a:ext>
            </a:extLst>
          </p:cNvPr>
          <p:cNvSpPr/>
          <p:nvPr/>
        </p:nvSpPr>
        <p:spPr>
          <a:xfrm>
            <a:off x="3983407" y="3973789"/>
            <a:ext cx="1089764" cy="108976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D690E8-180E-E545-A749-F0595A6433BF}"/>
              </a:ext>
            </a:extLst>
          </p:cNvPr>
          <p:cNvSpPr/>
          <p:nvPr/>
        </p:nvSpPr>
        <p:spPr>
          <a:xfrm>
            <a:off x="5704496" y="3970751"/>
            <a:ext cx="1089764" cy="10897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EED6F53-744F-C648-B9EB-1EBB2AB28FB0}"/>
              </a:ext>
            </a:extLst>
          </p:cNvPr>
          <p:cNvSpPr/>
          <p:nvPr/>
        </p:nvSpPr>
        <p:spPr>
          <a:xfrm>
            <a:off x="7419713" y="3970751"/>
            <a:ext cx="1089764" cy="10897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854E96E-BEAA-944F-BE29-4950C43D883F}"/>
              </a:ext>
            </a:extLst>
          </p:cNvPr>
          <p:cNvCxnSpPr/>
          <p:nvPr/>
        </p:nvCxnSpPr>
        <p:spPr>
          <a:xfrm>
            <a:off x="1636865" y="4515633"/>
            <a:ext cx="6283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0974E8B-0674-A147-8C77-6CC5BCC5FC11}"/>
              </a:ext>
            </a:extLst>
          </p:cNvPr>
          <p:cNvCxnSpPr>
            <a:stCxn id="10" idx="3"/>
          </p:cNvCxnSpPr>
          <p:nvPr/>
        </p:nvCxnSpPr>
        <p:spPr>
          <a:xfrm>
            <a:off x="3355018" y="4515633"/>
            <a:ext cx="6283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49C6116-9B52-ED46-AFB1-3C320E289733}"/>
              </a:ext>
            </a:extLst>
          </p:cNvPr>
          <p:cNvCxnSpPr>
            <a:stCxn id="11" idx="3"/>
          </p:cNvCxnSpPr>
          <p:nvPr/>
        </p:nvCxnSpPr>
        <p:spPr>
          <a:xfrm flipV="1">
            <a:off x="5073171" y="4515633"/>
            <a:ext cx="631325" cy="3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6CB9CC1-BC28-7F47-A46B-FB12294C620E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>
            <a:off x="6794260" y="4515633"/>
            <a:ext cx="6254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F58824F-75C8-D440-9D8C-DDE15F90C0E0}"/>
              </a:ext>
            </a:extLst>
          </p:cNvPr>
          <p:cNvSpPr txBox="1"/>
          <p:nvPr/>
        </p:nvSpPr>
        <p:spPr>
          <a:xfrm>
            <a:off x="1849546" y="4115448"/>
            <a:ext cx="263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&gt;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0238C9C-3BF4-514F-9281-7CB3A045D36D}"/>
              </a:ext>
            </a:extLst>
          </p:cNvPr>
          <p:cNvSpPr txBox="1"/>
          <p:nvPr/>
        </p:nvSpPr>
        <p:spPr>
          <a:xfrm>
            <a:off x="3530255" y="4115448"/>
            <a:ext cx="263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&gt;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151627A-CCE2-6B40-B1CF-5461111A4C91}"/>
              </a:ext>
            </a:extLst>
          </p:cNvPr>
          <p:cNvSpPr txBox="1"/>
          <p:nvPr/>
        </p:nvSpPr>
        <p:spPr>
          <a:xfrm>
            <a:off x="5207501" y="4115448"/>
            <a:ext cx="263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&gt;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56DFDA1-C73B-1C4D-ABB1-D1997C884333}"/>
              </a:ext>
            </a:extLst>
          </p:cNvPr>
          <p:cNvSpPr txBox="1"/>
          <p:nvPr/>
        </p:nvSpPr>
        <p:spPr>
          <a:xfrm>
            <a:off x="6928132" y="4140038"/>
            <a:ext cx="263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5484906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ABEB3-787D-0847-B90D-33DE0D950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Basis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1D6D80-26F3-944B-9B5D-36997EE15C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Based on the </a:t>
                </a:r>
                <a:r>
                  <a:rPr lang="en-US" dirty="0" err="1"/>
                  <a:t>Lambertian</a:t>
                </a:r>
                <a:r>
                  <a:rPr lang="en-US" dirty="0"/>
                  <a:t> Model, the intensity of a patch of texture is given by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GB" b="0" dirty="0">
                  <a:ea typeface="Cambria Math" panose="02040503050406030204" pitchFamily="18" charset="0"/>
                </a:endParaRPr>
              </a:p>
              <a:p>
                <a:pPr marL="914400" lvl="2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/>
                  <a:t> is the reflection ratio of the texture patch</a:t>
                </a:r>
              </a:p>
              <a:p>
                <a:pPr marL="914400" lvl="2" indent="0">
                  <a:buNone/>
                </a:pPr>
                <a:r>
                  <a:rPr lang="en-US" dirty="0"/>
                  <a:t>            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is the illumination strength received on the 		    patch along the sensor direction</a:t>
                </a:r>
              </a:p>
              <a:p>
                <a:pPr marL="914400" lvl="2" indent="0">
                  <a:buNone/>
                </a:pPr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is the intensity field of the patch at a given time </a:t>
                </a:r>
                <a:r>
                  <a:rPr lang="en-US" i="1" dirty="0"/>
                  <a:t>t</a:t>
                </a:r>
              </a:p>
              <a:p>
                <a:r>
                  <a:rPr lang="en-US" dirty="0"/>
                  <a:t>For a local region in a patch, the illumination strength should roughly be the same </a:t>
                </a:r>
                <a:r>
                  <a:rPr lang="en-US" dirty="0" err="1"/>
                  <a:t>i.e</a:t>
                </a:r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	</a:t>
                </a:r>
                <a:r>
                  <a:rPr lang="en-GB" dirty="0">
                    <a:ea typeface="Cambria Math" panose="02040503050406030204" pitchFamily="18" charset="0"/>
                  </a:rPr>
                  <a:t> 	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GB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GB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GB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GB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+∆</m:t>
                    </m:r>
                    <m:r>
                      <a:rPr lang="en-GB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GB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GB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GB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+∆</m:t>
                    </m:r>
                    <m:r>
                      <a:rPr lang="en-GB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GB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GB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GB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1D6D80-26F3-944B-9B5D-36997EE15C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7" t="-20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F382A8-A59C-7142-B043-5C6104A11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Ganiyu Ibraheem   Philipp Seybold 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B569A-6C12-7043-816D-D29D3B39E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COMP6206 Advanced Computer Vision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E0E0B-0310-5E44-922C-45CEB933D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D3F8E-99BC-4812-95D4-548B8E992B94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9850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9E717-06BE-5544-B896-B218D8A88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</a:t>
            </a:r>
            <a:r>
              <a:rPr lang="en-US" dirty="0" smtClean="0"/>
              <a:t>Basis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21E74B-207C-0D44-98ED-F84F30E1AB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Given the intensity values </a:t>
                </a:r>
                <a:r>
                  <a:rPr lang="en-US" sz="2400" dirty="0" err="1"/>
                  <a:t>i.e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of a patch, how can we estimate the reflective ration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2400" dirty="0"/>
                  <a:t> ?</a:t>
                </a:r>
              </a:p>
              <a:p>
                <a:pPr marL="914400" lvl="2" indent="0">
                  <a:buNone/>
                </a:pPr>
                <a:r>
                  <a:rPr lang="en-GB" sz="160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GB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1600" dirty="0"/>
                  <a:t>  = </a:t>
                </a:r>
                <a14:m>
                  <m:oMath xmlns:m="http://schemas.openxmlformats.org/officeDocument/2006/math">
                    <m:r>
                      <a:rPr lang="en-GB" sz="1600" i="1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600" dirty="0"/>
                  <a:t> / </a:t>
                </a:r>
                <a14:m>
                  <m:oMath xmlns:m="http://schemas.openxmlformats.org/officeDocument/2006/math">
                    <m:r>
                      <a:rPr lang="en-GB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sz="1600" dirty="0"/>
              </a:p>
              <a:p>
                <a:pPr marL="914400" lvl="2" indent="0">
                  <a:buNone/>
                </a:pPr>
                <a:endParaRPr lang="en-US" sz="1600" dirty="0"/>
              </a:p>
              <a:p>
                <a:pPr marL="914400" lvl="2" indent="0">
                  <a:buNone/>
                </a:pPr>
                <a:endParaRPr lang="en-US" sz="1600" dirty="0"/>
              </a:p>
              <a:p>
                <a:pPr marL="914400" lvl="2" indent="0">
                  <a:buNone/>
                </a:pPr>
                <a:endParaRPr lang="en-US" sz="1600" dirty="0"/>
              </a:p>
              <a:p>
                <a:pPr marL="914400" lvl="2" indent="0">
                  <a:buNone/>
                </a:pPr>
                <a:endParaRPr lang="en-US" sz="1600" dirty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+∆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+∆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/</m:t>
                    </m:r>
                    <m:f>
                      <m:fPr>
                        <m:ctrlP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+∆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+∆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+∆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+∆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+∆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+∆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000" dirty="0"/>
                  <a:t> </a:t>
                </a:r>
              </a:p>
              <a:p>
                <a:pPr marL="457200" lvl="1" indent="0">
                  <a:buNone/>
                </a:pPr>
                <a:endParaRPr lang="en-US" sz="2000" dirty="0"/>
              </a:p>
              <a:p>
                <a:pPr marL="457200" lvl="1" indent="0">
                  <a:buNone/>
                </a:pPr>
                <a:r>
                  <a:rPr lang="en-US" sz="2000" dirty="0"/>
                  <a:t>Gives us an estimate of the ordinal relationships between both patches and should be identical for intra-class samples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21E74B-207C-0D44-98ED-F84F30E1AB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1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B64024-B7A4-4046-A628-764E16B49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Ganiyu Ibraheem   Philipp Seybold 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30093-BFDF-F848-A833-F8EA5B0A7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COMP6206 Advanced Computer Vision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53B0D-D4AB-0B4C-99A8-49C9BA36C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D3F8E-99BC-4812-95D4-548B8E992B94}" type="slidenum">
              <a:rPr lang="en-GB" smtClean="0"/>
              <a:t>14</a:t>
            </a:fld>
            <a:endParaRPr lang="en-GB"/>
          </a:p>
        </p:txBody>
      </p:sp>
      <p:pic>
        <p:nvPicPr>
          <p:cNvPr id="7" name="Grafik 16">
            <a:extLst>
              <a:ext uri="{FF2B5EF4-FFF2-40B4-BE49-F238E27FC236}">
                <a16:creationId xmlns:a16="http://schemas.microsoft.com/office/drawing/2014/main" id="{2EA07EB6-7CD8-CB47-A079-6CD6897CB3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123" y="2695291"/>
            <a:ext cx="5624187" cy="78694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2A14BB4-3ABD-1E41-B91C-07BAA0A55C65}"/>
              </a:ext>
            </a:extLst>
          </p:cNvPr>
          <p:cNvSpPr/>
          <p:nvPr/>
        </p:nvSpPr>
        <p:spPr>
          <a:xfrm>
            <a:off x="1503123" y="2695291"/>
            <a:ext cx="2091847" cy="7869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BB8D28-9A66-7F40-B210-1D5FE130347A}"/>
              </a:ext>
            </a:extLst>
          </p:cNvPr>
          <p:cNvSpPr/>
          <p:nvPr/>
        </p:nvSpPr>
        <p:spPr>
          <a:xfrm>
            <a:off x="3782859" y="2695291"/>
            <a:ext cx="2129425" cy="7869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4CEE5604-B66D-CD45-AFA5-EA3EB79F77C3}"/>
              </a:ext>
            </a:extLst>
          </p:cNvPr>
          <p:cNvCxnSpPr/>
          <p:nvPr/>
        </p:nvCxnSpPr>
        <p:spPr>
          <a:xfrm rot="5400000">
            <a:off x="1671033" y="3301801"/>
            <a:ext cx="601249" cy="410973"/>
          </a:xfrm>
          <a:prstGeom prst="curvedConnector3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ECDFFCF7-97D8-1F46-B9EF-0FA213D4B2CC}"/>
              </a:ext>
            </a:extLst>
          </p:cNvPr>
          <p:cNvCxnSpPr>
            <a:cxnSpLocks/>
          </p:cNvCxnSpPr>
          <p:nvPr/>
        </p:nvCxnSpPr>
        <p:spPr>
          <a:xfrm rot="10800000" flipV="1">
            <a:off x="1515650" y="3479912"/>
            <a:ext cx="2535187" cy="724185"/>
          </a:xfrm>
          <a:prstGeom prst="curvedConnector3">
            <a:avLst>
              <a:gd name="adj1" fmla="val 151782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43023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B7F4A-C27E-B643-BE9C-23A9633A4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in Biometrics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7DFEB-25B1-4747-B094-08207BEEB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Problem? The performance of a biometric system relies greatly on its feature representation</a:t>
            </a:r>
          </a:p>
          <a:p>
            <a:endParaRPr lang="en-US" dirty="0"/>
          </a:p>
          <a:p>
            <a:r>
              <a:rPr lang="en-US" dirty="0"/>
              <a:t>A common practice is to encode the input biometric signal into compact features so as to maximize intra-class similarity and inter-class dissimilarity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2655C-9A25-1646-9D4A-458228124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Ganiyu Ibraheem   Philipp Seybold 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DDFC7-98D5-2D4E-BC22-0F9C5421F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COMP6206 Advanced Computer Vision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73958-9E13-4449-91C6-D726DE89F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D3F8E-99BC-4812-95D4-548B8E992B94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37159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4B551-AD0C-5C4E-BBA0-29E4C236D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in Biometrics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65CA1-EF6A-C345-828F-CAB8988CF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Pipeline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4D807-324C-9646-8A56-B7628899D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Ganiyu Ibraheem   Philipp Seybold 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04CCC-CC05-4246-AE8A-187C70B4F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COMP6206 Advanced Computer Vision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51454-A3B2-EF44-B46A-DD29C63DB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D3F8E-99BC-4812-95D4-548B8E992B94}" type="slidenum">
              <a:rPr lang="en-GB" smtClean="0"/>
              <a:t>16</a:t>
            </a:fld>
            <a:endParaRPr lang="en-GB"/>
          </a:p>
        </p:txBody>
      </p:sp>
      <p:pic>
        <p:nvPicPr>
          <p:cNvPr id="7" name="Grafik 12">
            <a:extLst>
              <a:ext uri="{FF2B5EF4-FFF2-40B4-BE49-F238E27FC236}">
                <a16:creationId xmlns:a16="http://schemas.microsoft.com/office/drawing/2014/main" id="{18E3DBEA-A37E-374E-B284-A8E1C17243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616" y="795330"/>
            <a:ext cx="4066627" cy="720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090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Sources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Ganiyu Ibraheem   Philipp Seybold 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COMP6206 Advanced Computer Vision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D3F8E-99BC-4812-95D4-548B8E992B94}" type="slidenum">
              <a:rPr lang="en-GB" smtClean="0"/>
              <a:t>17</a:t>
            </a:fld>
            <a:endParaRPr lang="en-GB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7406957"/>
              </p:ext>
            </p:extLst>
          </p:nvPr>
        </p:nvGraphicFramePr>
        <p:xfrm>
          <a:off x="628650" y="1482344"/>
          <a:ext cx="7886700" cy="3931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2742">
                  <a:extLst>
                    <a:ext uri="{9D8B030D-6E8A-4147-A177-3AD203B41FA5}">
                      <a16:colId xmlns:a16="http://schemas.microsoft.com/office/drawing/2014/main" val="1144154568"/>
                    </a:ext>
                  </a:extLst>
                </a:gridCol>
                <a:gridCol w="7283958">
                  <a:extLst>
                    <a:ext uri="{9D8B030D-6E8A-4147-A177-3AD203B41FA5}">
                      <a16:colId xmlns:a16="http://schemas.microsoft.com/office/drawing/2014/main" val="2266596445"/>
                    </a:ext>
                  </a:extLst>
                </a:gridCol>
              </a:tblGrid>
              <a:tr h="224536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Z. Chai, Z. Sun, H. Méndez-Vázquez, R. He and T. Tan, "Gabor Ordinal Measures for Face Recognition," in IEEE Transactions on Information Forensics and Security, vol. 9, no. 1, pp. 14-26, Jan. 2014.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674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C. H. Chan, B. </a:t>
                      </a:r>
                      <a:r>
                        <a:rPr lang="en-GB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Goswami</a:t>
                      </a:r>
                      <a:r>
                        <a:rPr lang="en-GB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J. Kittler and W. Christmas, "Local Ordinal Contrast Pattern Histograms for Spatiotemporal, Lip-Based Speaker Authentication," in </a:t>
                      </a:r>
                      <a:r>
                        <a:rPr lang="en-GB" sz="18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IEEE Transactions on Information Forensics and Security</a:t>
                      </a:r>
                      <a:r>
                        <a:rPr lang="en-GB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vol. 7, no. 2, pp. 602-612, April 2012.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69631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Z. Sun and T. Tan, "Ordinal Measures for Iris Recognition," in </a:t>
                      </a:r>
                      <a:r>
                        <a:rPr lang="en-GB" sz="18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IEEE Transactions on Pattern Analysis and Machine Intelligence</a:t>
                      </a:r>
                      <a:r>
                        <a:rPr lang="en-GB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vol. 31, no. 12, pp. 2211-2226, Dec. 2009.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99903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[4]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M. </a:t>
                      </a:r>
                      <a:r>
                        <a:rPr lang="en-GB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Partio</a:t>
                      </a:r>
                      <a:r>
                        <a:rPr lang="en-GB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B. </a:t>
                      </a:r>
                      <a:r>
                        <a:rPr lang="en-GB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Cramariuc</a:t>
                      </a:r>
                      <a:r>
                        <a:rPr lang="en-GB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M. </a:t>
                      </a:r>
                      <a:r>
                        <a:rPr lang="en-GB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Gabbouj</a:t>
                      </a:r>
                      <a:r>
                        <a:rPr lang="en-GB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"Texture retrieval using ordinal co-occurrence features," </a:t>
                      </a:r>
                      <a:r>
                        <a:rPr lang="en-GB" sz="18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Proceedings of the 6th Nordic Signal Processing Symposium, 2004. NORSIG 2004.</a:t>
                      </a:r>
                      <a:r>
                        <a:rPr lang="en-GB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Espoo, Finland, 2004, pp. 308-311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9834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08127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Work distribution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Ganiyu Ibraheem   Philipp Seybold 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COMP6206 Advanced Computer Vision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D3F8E-99BC-4812-95D4-548B8E992B94}" type="slidenum">
              <a:rPr lang="en-GB" smtClean="0"/>
              <a:t>18</a:t>
            </a:fld>
            <a:endParaRPr lang="en-GB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3822537"/>
              </p:ext>
            </p:extLst>
          </p:nvPr>
        </p:nvGraphicFramePr>
        <p:xfrm>
          <a:off x="628650" y="1482344"/>
          <a:ext cx="7886700" cy="42986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0120">
                  <a:extLst>
                    <a:ext uri="{9D8B030D-6E8A-4147-A177-3AD203B41FA5}">
                      <a16:colId xmlns:a16="http://schemas.microsoft.com/office/drawing/2014/main" val="1144154568"/>
                    </a:ext>
                  </a:extLst>
                </a:gridCol>
                <a:gridCol w="6926580">
                  <a:extLst>
                    <a:ext uri="{9D8B030D-6E8A-4147-A177-3AD203B41FA5}">
                      <a16:colId xmlns:a16="http://schemas.microsoft.com/office/drawing/2014/main" val="2266596445"/>
                    </a:ext>
                  </a:extLst>
                </a:gridCol>
              </a:tblGrid>
              <a:tr h="895096">
                <a:tc gridSpan="2">
                  <a:txBody>
                    <a:bodyPr/>
                    <a:lstStyle/>
                    <a:p>
                      <a:r>
                        <a:rPr lang="en-GB" sz="2000" dirty="0"/>
                        <a:t>Equal workload for both group members in every part of the project with different focusses for the presentation: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674178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chemeClr val="tx1"/>
                          </a:solidFill>
                        </a:rPr>
                        <a:t>Ganiyu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err="1">
                          <a:solidFill>
                            <a:schemeClr val="tx1"/>
                          </a:solidFill>
                        </a:rPr>
                        <a:t>tbd</a:t>
                      </a:r>
                      <a:endParaRPr lang="en-GB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696316"/>
                  </a:ext>
                </a:extLst>
              </a:tr>
              <a:tr h="960120"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chemeClr val="tx1"/>
                          </a:solidFill>
                        </a:rPr>
                        <a:t>Philipp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chemeClr val="tx1"/>
                          </a:solidFill>
                        </a:rPr>
                        <a:t>Worked</a:t>
                      </a:r>
                      <a:r>
                        <a:rPr lang="en-GB" sz="2000" baseline="0" dirty="0">
                          <a:solidFill>
                            <a:schemeClr val="tx1"/>
                          </a:solidFill>
                        </a:rPr>
                        <a:t> on ordinal measures for texture in general and methods;</a:t>
                      </a:r>
                    </a:p>
                    <a:p>
                      <a:r>
                        <a:rPr lang="en-GB" sz="2000" baseline="0" dirty="0">
                          <a:solidFill>
                            <a:schemeClr val="tx1"/>
                          </a:solidFill>
                        </a:rPr>
                        <a:t>Implementation of the iris extraction and ordinal measure representation for biometrics</a:t>
                      </a:r>
                      <a:endParaRPr lang="en-GB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4246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9990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983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202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115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20078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Discussion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Any Questions?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Ganiyu Ibraheem   Philipp Seybold 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COMP6206 Advanced Computer Vision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D3F8E-99BC-4812-95D4-548B8E992B94}" type="slidenum">
              <a:rPr lang="en-GB" smtClean="0"/>
              <a:t>19</a:t>
            </a:fld>
            <a:endParaRPr lang="en-GB"/>
          </a:p>
        </p:txBody>
      </p:sp>
      <p:pic>
        <p:nvPicPr>
          <p:cNvPr id="1028" name="Picture 4" descr="https://justshootitpodcast.files.wordpress.com/2016/01/questions.jpg?w=428&amp;h=281&amp;crop=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2663031"/>
            <a:ext cx="4076700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2213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Ganiyu Ibraheem   Philipp Seybold </a:t>
            </a:r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COMP6206 Advanced Computer Vision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D3F8E-99BC-4812-95D4-548B8E992B94}" type="slidenum">
              <a:rPr lang="en-GB" smtClean="0"/>
              <a:t>2</a:t>
            </a:fld>
            <a:endParaRPr lang="en-GB"/>
          </a:p>
        </p:txBody>
      </p:sp>
      <p:sp>
        <p:nvSpPr>
          <p:cNvPr id="7" name="Inhaltsplatzhalter 6"/>
          <p:cNvSpPr txBox="1">
            <a:spLocks/>
          </p:cNvSpPr>
          <p:nvPr/>
        </p:nvSpPr>
        <p:spPr>
          <a:xfrm>
            <a:off x="628650" y="1478279"/>
            <a:ext cx="7886700" cy="469868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Introduction</a:t>
            </a:r>
            <a:endParaRPr lang="en-GB" dirty="0"/>
          </a:p>
          <a:p>
            <a:r>
              <a:rPr lang="en-GB" dirty="0" smtClean="0"/>
              <a:t>Demonstration</a:t>
            </a:r>
            <a:endParaRPr lang="en-GB" dirty="0"/>
          </a:p>
          <a:p>
            <a:r>
              <a:rPr lang="en-GB" dirty="0"/>
              <a:t>Definition</a:t>
            </a:r>
          </a:p>
          <a:p>
            <a:r>
              <a:rPr lang="en-GB" dirty="0"/>
              <a:t>Methods </a:t>
            </a:r>
            <a:r>
              <a:rPr lang="en-GB" dirty="0" smtClean="0"/>
              <a:t>overview</a:t>
            </a:r>
          </a:p>
          <a:p>
            <a:r>
              <a:rPr lang="en-GB" dirty="0" smtClean="0"/>
              <a:t>Ordinal Measures</a:t>
            </a:r>
          </a:p>
          <a:p>
            <a:r>
              <a:rPr lang="en-GB" dirty="0" smtClean="0"/>
              <a:t>Mathematical background</a:t>
            </a:r>
          </a:p>
          <a:p>
            <a:r>
              <a:rPr lang="en-GB" dirty="0" smtClean="0"/>
              <a:t>Applications</a:t>
            </a:r>
          </a:p>
        </p:txBody>
      </p:sp>
    </p:spTree>
    <p:extLst>
      <p:ext uri="{BB962C8B-B14F-4D97-AF65-F5344CB8AC3E}">
        <p14:creationId xmlns:p14="http://schemas.microsoft.com/office/powerpoint/2010/main" val="457621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Definition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Ganiyu Ibraheem   Philipp Seybold 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COMP6206 Advanced Computer Vision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D3F8E-99BC-4812-95D4-548B8E992B94}" type="slidenum">
              <a:rPr lang="en-GB" smtClean="0"/>
              <a:t>3</a:t>
            </a:fld>
            <a:endParaRPr lang="en-GB"/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628650" y="1213872"/>
            <a:ext cx="7886700" cy="4645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Ordinal Measures (OM)</a:t>
            </a:r>
          </a:p>
          <a:p>
            <a:pPr lvl="1"/>
            <a:r>
              <a:rPr lang="en-GB" dirty="0"/>
              <a:t>Relative ordering of variables</a:t>
            </a:r>
          </a:p>
          <a:p>
            <a:pPr lvl="1"/>
            <a:r>
              <a:rPr lang="en-GB" dirty="0"/>
              <a:t>For intensity or feature level</a:t>
            </a:r>
            <a:br>
              <a:rPr lang="en-GB" dirty="0"/>
            </a:br>
            <a:r>
              <a:rPr lang="en-GB" dirty="0"/>
              <a:t>(Gabor features)</a:t>
            </a:r>
            <a:br>
              <a:rPr lang="en-GB" dirty="0"/>
            </a:br>
            <a:endParaRPr lang="en-GB" dirty="0"/>
          </a:p>
          <a:p>
            <a:r>
              <a:rPr lang="en-GB" dirty="0"/>
              <a:t>Advantages in computer vision:</a:t>
            </a:r>
          </a:p>
          <a:p>
            <a:pPr lvl="1"/>
            <a:r>
              <a:rPr lang="en-GB" dirty="0"/>
              <a:t>Invariance to monotonic illumination changes </a:t>
            </a:r>
          </a:p>
          <a:p>
            <a:pPr lvl="1"/>
            <a:r>
              <a:rPr lang="en-GB" dirty="0"/>
              <a:t>Robustness against noise</a:t>
            </a:r>
          </a:p>
          <a:p>
            <a:pPr lvl="1"/>
            <a:r>
              <a:rPr lang="en-GB" dirty="0"/>
              <a:t>Useful for recognition tasks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3"/>
          <a:srcRect l="14121" t="6946" r="10566" b="4244"/>
          <a:stretch/>
        </p:blipFill>
        <p:spPr>
          <a:xfrm>
            <a:off x="5557520" y="914399"/>
            <a:ext cx="2957830" cy="258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142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Introduction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Ganiyu Ibraheem   Philipp Seybold 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COMP6206 Advanced Computer Vision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D3F8E-99BC-4812-95D4-548B8E992B94}" type="slidenum">
              <a:rPr lang="en-GB" smtClean="0"/>
              <a:t>4</a:t>
            </a:fld>
            <a:endParaRPr lang="en-GB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3"/>
          <a:srcRect r="40002"/>
          <a:stretch/>
        </p:blipFill>
        <p:spPr>
          <a:xfrm>
            <a:off x="628650" y="1962520"/>
            <a:ext cx="3588159" cy="356400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809" y="1962520"/>
            <a:ext cx="4198541" cy="3564000"/>
          </a:xfrm>
          <a:prstGeom prst="rect">
            <a:avLst/>
          </a:prstGeom>
        </p:spPr>
      </p:pic>
      <p:sp>
        <p:nvSpPr>
          <p:cNvPr id="10" name="Inhaltsplatzhalter 2"/>
          <p:cNvSpPr txBox="1">
            <a:spLocks/>
          </p:cNvSpPr>
          <p:nvPr/>
        </p:nvSpPr>
        <p:spPr>
          <a:xfrm>
            <a:off x="628650" y="1213872"/>
            <a:ext cx="7886700" cy="4645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Texture as descriptor</a:t>
            </a:r>
          </a:p>
        </p:txBody>
      </p:sp>
    </p:spTree>
    <p:extLst>
      <p:ext uri="{BB962C8B-B14F-4D97-AF65-F5344CB8AC3E}">
        <p14:creationId xmlns:p14="http://schemas.microsoft.com/office/powerpoint/2010/main" val="1605804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Demonstration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Ganiyu Ibraheem   Philipp Seybold 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COMP6206 Advanced Computer Vision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D3F8E-99BC-4812-95D4-548B8E992B94}" type="slidenum">
              <a:rPr lang="en-GB" smtClean="0"/>
              <a:t>5</a:t>
            </a:fld>
            <a:endParaRPr lang="en-GB"/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628650" y="1213872"/>
            <a:ext cx="7886700" cy="4645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Ordinal measures for iris biometrics</a:t>
            </a: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1609" y="1867340"/>
            <a:ext cx="2568626" cy="2180421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75" r="17088"/>
          <a:stretch/>
        </p:blipFill>
        <p:spPr>
          <a:xfrm>
            <a:off x="5659320" y="4190355"/>
            <a:ext cx="2573203" cy="1943130"/>
          </a:xfrm>
          <a:prstGeom prst="rect">
            <a:avLst/>
          </a:prstGeom>
        </p:spPr>
      </p:pic>
      <p:grpSp>
        <p:nvGrpSpPr>
          <p:cNvPr id="18" name="Gruppieren 17"/>
          <p:cNvGrpSpPr/>
          <p:nvPr/>
        </p:nvGrpSpPr>
        <p:grpSpPr>
          <a:xfrm>
            <a:off x="277394" y="1867340"/>
            <a:ext cx="5094522" cy="4240348"/>
            <a:chOff x="476135" y="1907042"/>
            <a:chExt cx="5094522" cy="4240348"/>
          </a:xfrm>
        </p:grpSpPr>
        <p:pic>
          <p:nvPicPr>
            <p:cNvPr id="8" name="Grafik 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9049" y="1907042"/>
              <a:ext cx="4281608" cy="1822742"/>
            </a:xfrm>
            <a:prstGeom prst="rect">
              <a:avLst/>
            </a:prstGeom>
          </p:spPr>
        </p:pic>
        <p:pic>
          <p:nvPicPr>
            <p:cNvPr id="9" name="Grafik 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9049" y="3857828"/>
              <a:ext cx="4281608" cy="2289562"/>
            </a:xfrm>
            <a:prstGeom prst="rect">
              <a:avLst/>
            </a:prstGeom>
          </p:spPr>
        </p:pic>
        <p:cxnSp>
          <p:nvCxnSpPr>
            <p:cNvPr id="14" name="Gewinkelter Verbinder 13"/>
            <p:cNvCxnSpPr>
              <a:stCxn id="8" idx="1"/>
              <a:endCxn id="9" idx="1"/>
            </p:cNvCxnSpPr>
            <p:nvPr/>
          </p:nvCxnSpPr>
          <p:spPr>
            <a:xfrm rot="10800000" flipV="1">
              <a:off x="1289049" y="2818413"/>
              <a:ext cx="12700" cy="2184196"/>
            </a:xfrm>
            <a:prstGeom prst="bentConnector3">
              <a:avLst>
                <a:gd name="adj1" fmla="val 1800000"/>
              </a:avLst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feld 15"/>
            <p:cNvSpPr txBox="1"/>
            <p:nvPr/>
          </p:nvSpPr>
          <p:spPr>
            <a:xfrm rot="16200000">
              <a:off x="-298577" y="3468174"/>
              <a:ext cx="20726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/>
                <a:t>Same eye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4515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Demonstration (Ordinal measures for iris biometrics)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Ganiyu Ibraheem   Philipp Seybold 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COMP6206 Advanced Computer Vision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D3F8E-99BC-4812-95D4-548B8E992B94}" type="slidenum">
              <a:rPr lang="en-GB" smtClean="0"/>
              <a:t>6</a:t>
            </a:fld>
            <a:endParaRPr lang="en-GB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644" y="1047081"/>
            <a:ext cx="1697989" cy="1441907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1" y="1047081"/>
            <a:ext cx="1697990" cy="1441907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4636" y="1047081"/>
            <a:ext cx="4066627" cy="1441907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910334"/>
            <a:ext cx="3872230" cy="1372979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032" y="2910334"/>
            <a:ext cx="3872231" cy="1372979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848" y="4486512"/>
            <a:ext cx="4134304" cy="1465903"/>
          </a:xfrm>
          <a:prstGeom prst="rect">
            <a:avLst/>
          </a:prstGeom>
        </p:spPr>
      </p:pic>
      <p:cxnSp>
        <p:nvCxnSpPr>
          <p:cNvPr id="19" name="Gerader Verbinder 18"/>
          <p:cNvCxnSpPr/>
          <p:nvPr/>
        </p:nvCxnSpPr>
        <p:spPr>
          <a:xfrm flipV="1">
            <a:off x="396240" y="2692400"/>
            <a:ext cx="8290560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7915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rafik 1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75" r="25804" b="17661"/>
          <a:stretch/>
        </p:blipFill>
        <p:spPr>
          <a:xfrm>
            <a:off x="627487" y="2633813"/>
            <a:ext cx="1322573" cy="945669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459" y="1287649"/>
            <a:ext cx="3151823" cy="1117544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525" y="1287649"/>
            <a:ext cx="3151824" cy="111754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Demonstration (Ordinal measures for iris biometrics)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Ganiyu Ibraheem   Philipp Seybold 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COMP6206 Advanced Computer Vision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D3F8E-99BC-4812-95D4-548B8E992B94}" type="slidenum">
              <a:rPr lang="en-GB" smtClean="0"/>
              <a:t>7</a:t>
            </a:fld>
            <a:endParaRPr lang="en-GB"/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48" r="17286"/>
          <a:stretch/>
        </p:blipFill>
        <p:spPr>
          <a:xfrm>
            <a:off x="627487" y="3930890"/>
            <a:ext cx="1322573" cy="844557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61" r="17567"/>
          <a:stretch/>
        </p:blipFill>
        <p:spPr>
          <a:xfrm>
            <a:off x="620906" y="5062889"/>
            <a:ext cx="1329154" cy="1097308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06" y="1285077"/>
            <a:ext cx="1322573" cy="1122688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719" y="2547876"/>
            <a:ext cx="3151823" cy="1117544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782" y="2547876"/>
            <a:ext cx="3151824" cy="1117544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6649935" y="847890"/>
            <a:ext cx="588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LBP </a:t>
            </a:r>
            <a:endParaRPr lang="en-GB" b="1" dirty="0"/>
          </a:p>
        </p:txBody>
      </p:sp>
      <p:sp>
        <p:nvSpPr>
          <p:cNvPr id="21" name="Rechteck 20"/>
          <p:cNvSpPr/>
          <p:nvPr/>
        </p:nvSpPr>
        <p:spPr>
          <a:xfrm>
            <a:off x="2390196" y="858464"/>
            <a:ext cx="2534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Vertical regions &amp; binary</a:t>
            </a:r>
            <a:endParaRPr lang="en-GB" b="1" dirty="0"/>
          </a:p>
        </p:txBody>
      </p:sp>
      <p:pic>
        <p:nvPicPr>
          <p:cNvPr id="22" name="Grafik 2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459" y="3813247"/>
            <a:ext cx="3151823" cy="1117544"/>
          </a:xfrm>
          <a:prstGeom prst="rect">
            <a:avLst/>
          </a:prstGeom>
        </p:spPr>
      </p:pic>
      <p:pic>
        <p:nvPicPr>
          <p:cNvPr id="23" name="Grafik 2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527" y="3813247"/>
            <a:ext cx="3151824" cy="1117544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459" y="5076046"/>
            <a:ext cx="3151823" cy="1117544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527" y="5075044"/>
            <a:ext cx="3151824" cy="1117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422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rafik 1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75" r="25804" b="17661"/>
          <a:stretch/>
        </p:blipFill>
        <p:spPr>
          <a:xfrm>
            <a:off x="627487" y="2633813"/>
            <a:ext cx="1322573" cy="945669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459" y="1287649"/>
            <a:ext cx="3151823" cy="1117544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525" y="1287649"/>
            <a:ext cx="3151824" cy="111754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Demonstration (Ordinal measures for iris biometrics)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Ganiyu Ibraheem   Philipp Seybold 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COMP6206 Advanced Computer Vision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D3F8E-99BC-4812-95D4-548B8E992B94}" type="slidenum">
              <a:rPr lang="en-GB" smtClean="0"/>
              <a:t>8</a:t>
            </a:fld>
            <a:endParaRPr lang="en-GB"/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48" r="17286"/>
          <a:stretch/>
        </p:blipFill>
        <p:spPr>
          <a:xfrm>
            <a:off x="627487" y="3930890"/>
            <a:ext cx="1322573" cy="844557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61" r="17567"/>
          <a:stretch/>
        </p:blipFill>
        <p:spPr>
          <a:xfrm>
            <a:off x="620906" y="5062889"/>
            <a:ext cx="1329154" cy="1097308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06" y="1285077"/>
            <a:ext cx="1322573" cy="1122688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719" y="2547876"/>
            <a:ext cx="3151823" cy="1117544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782" y="2547876"/>
            <a:ext cx="3151824" cy="1117544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6649935" y="847890"/>
            <a:ext cx="588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LBP </a:t>
            </a:r>
            <a:endParaRPr lang="en-GB" b="1" dirty="0"/>
          </a:p>
        </p:txBody>
      </p:sp>
      <p:sp>
        <p:nvSpPr>
          <p:cNvPr id="21" name="Rechteck 20"/>
          <p:cNvSpPr/>
          <p:nvPr/>
        </p:nvSpPr>
        <p:spPr>
          <a:xfrm>
            <a:off x="2390196" y="858464"/>
            <a:ext cx="2534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Vertical regions &amp; binary</a:t>
            </a:r>
            <a:endParaRPr lang="en-GB" b="1" dirty="0"/>
          </a:p>
        </p:txBody>
      </p:sp>
      <p:pic>
        <p:nvPicPr>
          <p:cNvPr id="22" name="Grafik 2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459" y="3813247"/>
            <a:ext cx="3151823" cy="1117544"/>
          </a:xfrm>
          <a:prstGeom prst="rect">
            <a:avLst/>
          </a:prstGeom>
        </p:spPr>
      </p:pic>
      <p:pic>
        <p:nvPicPr>
          <p:cNvPr id="23" name="Grafik 2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527" y="3813247"/>
            <a:ext cx="3151824" cy="1117544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459" y="5076046"/>
            <a:ext cx="3151823" cy="1117544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527" y="5075044"/>
            <a:ext cx="3151824" cy="1117544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2177143" y="3864145"/>
            <a:ext cx="769257" cy="9923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hteck 25"/>
          <p:cNvSpPr/>
          <p:nvPr/>
        </p:nvSpPr>
        <p:spPr>
          <a:xfrm>
            <a:off x="2177143" y="5147404"/>
            <a:ext cx="769257" cy="9923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3942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Demonstration (Ordinal measures for iris biometrics)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Ganiyu Ibraheem   Philipp Seybold 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COMP6206 Advanced Computer Vision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D3F8E-99BC-4812-95D4-548B8E992B94}" type="slidenum">
              <a:rPr lang="en-GB" smtClean="0"/>
              <a:t>9</a:t>
            </a:fld>
            <a:endParaRPr lang="en-GB"/>
          </a:p>
        </p:txBody>
      </p:sp>
      <p:pic>
        <p:nvPicPr>
          <p:cNvPr id="19" name="Grafik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0114" y="861716"/>
            <a:ext cx="1462295" cy="1241293"/>
          </a:xfrm>
          <a:prstGeom prst="rect">
            <a:avLst/>
          </a:prstGeom>
        </p:spPr>
      </p:pic>
      <p:pic>
        <p:nvPicPr>
          <p:cNvPr id="20" name="Grafik 1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65" t="6443" r="32919" b="23672"/>
          <a:stretch/>
        </p:blipFill>
        <p:spPr>
          <a:xfrm>
            <a:off x="1840742" y="864302"/>
            <a:ext cx="1501898" cy="1248946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 rot="16200000">
            <a:off x="82813" y="5331880"/>
            <a:ext cx="588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LBP </a:t>
            </a:r>
            <a:endParaRPr lang="en-GB" b="1" dirty="0"/>
          </a:p>
        </p:txBody>
      </p:sp>
      <p:sp>
        <p:nvSpPr>
          <p:cNvPr id="21" name="Rechteck 20"/>
          <p:cNvSpPr/>
          <p:nvPr/>
        </p:nvSpPr>
        <p:spPr>
          <a:xfrm rot="16200000">
            <a:off x="-73062" y="4000732"/>
            <a:ext cx="9003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Vertical</a:t>
            </a:r>
            <a:endParaRPr lang="en-GB" b="1" dirty="0"/>
          </a:p>
        </p:txBody>
      </p:sp>
      <p:sp>
        <p:nvSpPr>
          <p:cNvPr id="28" name="Rechteck 27"/>
          <p:cNvSpPr/>
          <p:nvPr/>
        </p:nvSpPr>
        <p:spPr>
          <a:xfrm rot="16200000">
            <a:off x="-208775" y="2669584"/>
            <a:ext cx="11717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Horizontal</a:t>
            </a:r>
            <a:endParaRPr lang="en-GB" b="1" dirty="0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360" y="2244650"/>
            <a:ext cx="3438525" cy="1219200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360" y="3575798"/>
            <a:ext cx="3438525" cy="1219200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360" y="4906946"/>
            <a:ext cx="3438525" cy="1219200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244650"/>
            <a:ext cx="3438525" cy="1219200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9" y="3573212"/>
            <a:ext cx="3445816" cy="1221785"/>
          </a:xfrm>
          <a:prstGeom prst="rect">
            <a:avLst/>
          </a:prstGeom>
        </p:spPr>
      </p:pic>
      <p:pic>
        <p:nvPicPr>
          <p:cNvPr id="29" name="Grafik 2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290" y="4904359"/>
            <a:ext cx="3438525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190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2319</TotalTime>
  <Words>705</Words>
  <Application>Microsoft Office PowerPoint</Application>
  <PresentationFormat>Bildschirmpräsentation (4:3)</PresentationFormat>
  <Paragraphs>170</Paragraphs>
  <Slides>19</Slides>
  <Notes>13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6" baseType="lpstr">
      <vt:lpstr>DengXian</vt:lpstr>
      <vt:lpstr>Arial</vt:lpstr>
      <vt:lpstr>Calibri</vt:lpstr>
      <vt:lpstr>Calibri Light</vt:lpstr>
      <vt:lpstr>Cambria Math</vt:lpstr>
      <vt:lpstr>Times New Roman</vt:lpstr>
      <vt:lpstr>Office</vt:lpstr>
      <vt:lpstr>Ordinal Measures for Texture</vt:lpstr>
      <vt:lpstr>Overview</vt:lpstr>
      <vt:lpstr>Definition</vt:lpstr>
      <vt:lpstr>Introduction</vt:lpstr>
      <vt:lpstr>Demonstration</vt:lpstr>
      <vt:lpstr>Demonstration (Ordinal measures for iris biometrics)</vt:lpstr>
      <vt:lpstr>Demonstration (Ordinal measures for iris biometrics)</vt:lpstr>
      <vt:lpstr>Demonstration (Ordinal measures for iris biometrics)</vt:lpstr>
      <vt:lpstr>Demonstration (Ordinal measures for iris biometrics)</vt:lpstr>
      <vt:lpstr>Overview</vt:lpstr>
      <vt:lpstr>Ordinal Measures</vt:lpstr>
      <vt:lpstr>Ordinal Measures</vt:lpstr>
      <vt:lpstr>Mathematical Basis</vt:lpstr>
      <vt:lpstr>Mathematical Basis</vt:lpstr>
      <vt:lpstr>Application in Biometrics</vt:lpstr>
      <vt:lpstr>Application in Biometrics</vt:lpstr>
      <vt:lpstr>Sources</vt:lpstr>
      <vt:lpstr>Work distribution</vt:lpstr>
      <vt:lpstr>Discussion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Philipp</dc:creator>
  <cp:lastModifiedBy>Philipp</cp:lastModifiedBy>
  <cp:revision>269</cp:revision>
  <dcterms:created xsi:type="dcterms:W3CDTF">2018-02-01T16:42:40Z</dcterms:created>
  <dcterms:modified xsi:type="dcterms:W3CDTF">2018-03-08T12:36:06Z</dcterms:modified>
</cp:coreProperties>
</file>