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300" r:id="rId3"/>
    <p:sldId id="297" r:id="rId4"/>
    <p:sldId id="296" r:id="rId5"/>
    <p:sldId id="287" r:id="rId6"/>
    <p:sldId id="288" r:id="rId7"/>
    <p:sldId id="289" r:id="rId8"/>
    <p:sldId id="294" r:id="rId9"/>
    <p:sldId id="298" r:id="rId10"/>
    <p:sldId id="295" r:id="rId11"/>
    <p:sldId id="299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0E66D-0F23-48AF-9D16-42D4F2C7A19D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09B03-1247-41A9-B9A9-0B3B0ECE4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99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75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9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551-52D5-4F48-9444-381C679802E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D41F-0B2A-402D-A319-1E215E7D1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74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551-52D5-4F48-9444-381C679802E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D41F-0B2A-402D-A319-1E215E7D1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3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551-52D5-4F48-9444-381C679802E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D41F-0B2A-402D-A319-1E215E7D1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59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915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446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699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891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>
            <a:spLocks noChangeArrowheads="1"/>
          </p:cNvSpPr>
          <p:nvPr userDrawn="1"/>
        </p:nvSpPr>
        <p:spPr bwMode="auto">
          <a:xfrm>
            <a:off x="736600" y="6415088"/>
            <a:ext cx="1128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1100" b="1" dirty="0">
                <a:latin typeface="Poppins" pitchFamily="2" charset="0"/>
                <a:ea typeface="宋体" panose="02010600030101010101" pitchFamily="2" charset="-122"/>
                <a:cs typeface="Lato" pitchFamily="34" charset="0"/>
              </a:rPr>
              <a:t>千图网  </a:t>
            </a:r>
            <a:r>
              <a:rPr lang="en-US" altLang="zh-CN" sz="1100" b="1" dirty="0">
                <a:latin typeface="Poppins" pitchFamily="2" charset="0"/>
                <a:ea typeface="宋体" panose="02010600030101010101" pitchFamily="2" charset="-122"/>
                <a:cs typeface="Lato" pitchFamily="34" charset="0"/>
              </a:rPr>
              <a:t>| 58pic</a:t>
            </a:r>
            <a:endParaRPr lang="en-US" altLang="zh-CN" sz="1100" dirty="0">
              <a:solidFill>
                <a:schemeClr val="tx2"/>
              </a:solidFill>
              <a:ea typeface="宋体" panose="02010600030101010101" pitchFamily="2" charset="-122"/>
              <a:cs typeface="Lato Light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217275" y="6407150"/>
            <a:ext cx="4349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 algn="ctr" eaLnBrk="1" hangingPunct="1">
              <a:defRPr/>
            </a:pPr>
            <a:fld id="{3C0C3684-5A24-4924-8E70-5A55F813A6D1}" type="slidenum">
              <a:rPr lang="id-ID" altLang="zh-CN" sz="1200" b="1" smtClean="0">
                <a:solidFill>
                  <a:schemeClr val="tx2"/>
                </a:solidFill>
                <a:latin typeface="Lato" pitchFamily="34" charset="0"/>
                <a:ea typeface="+mn-ea"/>
                <a:cs typeface="Lato" pitchFamily="34" charset="0"/>
              </a:rPr>
              <a:pPr algn="ctr" eaLnBrk="1" hangingPunct="1">
                <a:defRPr/>
              </a:pPr>
              <a:t>‹#›</a:t>
            </a:fld>
            <a:r>
              <a:rPr lang="id-ID" altLang="zh-CN" sz="1200" b="1">
                <a:solidFill>
                  <a:schemeClr val="tx2"/>
                </a:solidFill>
                <a:latin typeface="Lato" pitchFamily="34" charset="0"/>
                <a:ea typeface="+mn-ea"/>
                <a:cs typeface="Lato" pitchFamily="34" charset="0"/>
              </a:rPr>
              <a:t>  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94898" y="2146126"/>
            <a:ext cx="2160575" cy="2160573"/>
          </a:xfrm>
          <a:prstGeom prst="ellipse">
            <a:avLst/>
          </a:prstGeom>
        </p:spPr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3675440" y="2146126"/>
            <a:ext cx="2160575" cy="2160573"/>
          </a:xfrm>
          <a:prstGeom prst="ellipse">
            <a:avLst/>
          </a:prstGeom>
        </p:spPr>
      </p:sp>
      <p:sp>
        <p:nvSpPr>
          <p:cNvPr id="13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355982" y="2146126"/>
            <a:ext cx="2160575" cy="2160573"/>
          </a:xfrm>
          <a:prstGeom prst="ellipse">
            <a:avLst/>
          </a:prstGeom>
        </p:spPr>
      </p:sp>
      <p:sp>
        <p:nvSpPr>
          <p:cNvPr id="1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9036524" y="2146126"/>
            <a:ext cx="2160575" cy="2160573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263107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551-52D5-4F48-9444-381C679802E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D41F-0B2A-402D-A319-1E215E7D1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4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551-52D5-4F48-9444-381C679802E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D41F-0B2A-402D-A319-1E215E7D1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2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551-52D5-4F48-9444-381C679802E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D41F-0B2A-402D-A319-1E215E7D1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50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551-52D5-4F48-9444-381C679802E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D41F-0B2A-402D-A319-1E215E7D1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19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551-52D5-4F48-9444-381C679802E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D41F-0B2A-402D-A319-1E215E7D1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48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551-52D5-4F48-9444-381C679802E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D41F-0B2A-402D-A319-1E215E7D1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6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551-52D5-4F48-9444-381C679802E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D41F-0B2A-402D-A319-1E215E7D1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54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551-52D5-4F48-9444-381C679802E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D41F-0B2A-402D-A319-1E215E7D1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14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39551-52D5-4F48-9444-381C679802E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1D41F-0B2A-402D-A319-1E215E7D1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55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9" r:id="rId14"/>
    <p:sldLayoutId id="2147483673" r:id="rId15"/>
    <p:sldLayoutId id="214748367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73640" y="3075057"/>
            <a:ext cx="3682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  <a:latin typeface="Adobe Devanagari" panose="02040503050201020203"/>
              </a:rPr>
              <a:t>The ATM Project</a:t>
            </a:r>
            <a:endParaRPr lang="zh-CN" altLang="en-US" sz="4000" b="1" dirty="0">
              <a:solidFill>
                <a:schemeClr val="accent5">
                  <a:lumMod val="75000"/>
                </a:schemeClr>
              </a:solidFill>
              <a:latin typeface="Adobe Devanagari" panose="02040503050201020203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70659" y="1918741"/>
            <a:ext cx="6488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Software Engineering</a:t>
            </a:r>
            <a:endParaRPr lang="zh-CN" altLang="en-US" sz="5400" b="1" dirty="0">
              <a:solidFill>
                <a:srgbClr val="FF000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06924" y="3913737"/>
            <a:ext cx="2415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latin typeface="Adobe Devanagari" panose="02040503050201020203"/>
              </a:rPr>
              <a:t>By Group7</a:t>
            </a:r>
            <a:endParaRPr lang="zh-CN" altLang="en-US" sz="4000" b="1" dirty="0">
              <a:latin typeface="Adobe Devanagari" panose="02040503050201020203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83CA5D-9D7F-4195-B22C-6090374DF36E}"/>
              </a:ext>
            </a:extLst>
          </p:cNvPr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3291D4-869F-4305-BCA1-BE59A2A94A4F}"/>
              </a:ext>
            </a:extLst>
          </p:cNvPr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8AA58A-7075-4643-8A24-4E3F069F8DC4}"/>
              </a:ext>
            </a:extLst>
          </p:cNvPr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06C02E8-5A5F-4600-82DE-5B409B82764E}"/>
              </a:ext>
            </a:extLst>
          </p:cNvPr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5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012913" y="317005"/>
            <a:ext cx="3717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4B4B4B"/>
                </a:solidFill>
                <a:latin typeface="Segoe UI"/>
              </a:rPr>
              <a:t>Component Diagram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C2D7C1-C3C5-4758-8C28-AE3C408F8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252" y="1364304"/>
            <a:ext cx="8655495" cy="441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83CA5D-9D7F-4195-B22C-6090374DF36E}"/>
              </a:ext>
            </a:extLst>
          </p:cNvPr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3291D4-869F-4305-BCA1-BE59A2A94A4F}"/>
              </a:ext>
            </a:extLst>
          </p:cNvPr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8AA58A-7075-4643-8A24-4E3F069F8DC4}"/>
              </a:ext>
            </a:extLst>
          </p:cNvPr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06C02E8-5A5F-4600-82DE-5B409B82764E}"/>
              </a:ext>
            </a:extLst>
          </p:cNvPr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02C996-2D0E-422E-B958-374D5531B46A}"/>
              </a:ext>
            </a:extLst>
          </p:cNvPr>
          <p:cNvSpPr txBox="1"/>
          <p:nvPr/>
        </p:nvSpPr>
        <p:spPr>
          <a:xfrm>
            <a:off x="782560" y="151179"/>
            <a:ext cx="694101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dobe Devanagari"/>
              </a:rPr>
              <a:t>int main()</a:t>
            </a:r>
          </a:p>
          <a:p>
            <a:r>
              <a:rPr lang="en-US" altLang="zh-CN" sz="1000" dirty="0">
                <a:latin typeface="Adobe Devanagari"/>
              </a:rPr>
              <a:t>{</a:t>
            </a:r>
          </a:p>
          <a:p>
            <a:r>
              <a:rPr lang="en-US" altLang="zh-CN" sz="1000" dirty="0">
                <a:latin typeface="Adobe Devanagari"/>
              </a:rPr>
              <a:t>	</a:t>
            </a:r>
            <a:r>
              <a:rPr lang="en-US" altLang="zh-CN" sz="1000" dirty="0" err="1">
                <a:latin typeface="Adobe Devanagari"/>
              </a:rPr>
              <a:t>cout</a:t>
            </a:r>
            <a:r>
              <a:rPr lang="en-US" altLang="zh-CN" sz="1000" dirty="0">
                <a:latin typeface="Adobe Devanagari"/>
              </a:rPr>
              <a:t> &lt;&lt; "Do you have an account?" &lt;&lt; </a:t>
            </a:r>
            <a:r>
              <a:rPr lang="en-US" altLang="zh-CN" sz="1000" dirty="0" err="1">
                <a:latin typeface="Adobe Devanagari"/>
              </a:rPr>
              <a:t>endl</a:t>
            </a:r>
            <a:r>
              <a:rPr lang="en-US" altLang="zh-CN" sz="1000" dirty="0">
                <a:latin typeface="Adobe Devanagari"/>
              </a:rPr>
              <a:t>;</a:t>
            </a:r>
          </a:p>
          <a:p>
            <a:r>
              <a:rPr lang="en-US" altLang="zh-CN" sz="1000" dirty="0">
                <a:latin typeface="Adobe Devanagari"/>
              </a:rPr>
              <a:t>	</a:t>
            </a:r>
            <a:r>
              <a:rPr lang="en-US" altLang="zh-CN" sz="1000" dirty="0" err="1">
                <a:latin typeface="Adobe Devanagari"/>
              </a:rPr>
              <a:t>cout</a:t>
            </a:r>
            <a:r>
              <a:rPr lang="en-US" altLang="zh-CN" sz="1000" dirty="0">
                <a:latin typeface="Adobe Devanagari"/>
              </a:rPr>
              <a:t> &lt;&lt; "1. Yes        2. No" &lt;&lt; </a:t>
            </a:r>
            <a:r>
              <a:rPr lang="en-US" altLang="zh-CN" sz="1000" dirty="0" err="1">
                <a:latin typeface="Adobe Devanagari"/>
              </a:rPr>
              <a:t>endl</a:t>
            </a:r>
            <a:r>
              <a:rPr lang="en-US" altLang="zh-CN" sz="1000" dirty="0">
                <a:latin typeface="Adobe Devanagari"/>
              </a:rPr>
              <a:t>;</a:t>
            </a:r>
          </a:p>
          <a:p>
            <a:r>
              <a:rPr lang="en-US" altLang="zh-CN" sz="1000" dirty="0">
                <a:latin typeface="Adobe Devanagari"/>
              </a:rPr>
              <a:t>	while (1)</a:t>
            </a:r>
          </a:p>
          <a:p>
            <a:r>
              <a:rPr lang="en-US" altLang="zh-CN" sz="1000" dirty="0">
                <a:latin typeface="Adobe Devanagari"/>
              </a:rPr>
              <a:t>	{</a:t>
            </a:r>
          </a:p>
          <a:p>
            <a:r>
              <a:rPr lang="en-US" altLang="zh-CN" sz="1000" dirty="0">
                <a:latin typeface="Adobe Devanagari"/>
              </a:rPr>
              <a:t>		int </a:t>
            </a:r>
            <a:r>
              <a:rPr lang="en-US" altLang="zh-CN" sz="1000" dirty="0" err="1">
                <a:latin typeface="Adobe Devanagari"/>
              </a:rPr>
              <a:t>yesOrNo</a:t>
            </a:r>
            <a:r>
              <a:rPr lang="en-US" altLang="zh-CN" sz="1000" dirty="0">
                <a:latin typeface="Adobe Devanagari"/>
              </a:rPr>
              <a:t>;</a:t>
            </a:r>
          </a:p>
          <a:p>
            <a:r>
              <a:rPr lang="en-US" altLang="zh-CN" sz="1000" dirty="0">
                <a:latin typeface="Adobe Devanagari"/>
              </a:rPr>
              <a:t>		</a:t>
            </a:r>
            <a:r>
              <a:rPr lang="en-US" altLang="zh-CN" sz="1000" dirty="0" err="1">
                <a:latin typeface="Adobe Devanagari"/>
              </a:rPr>
              <a:t>cin</a:t>
            </a:r>
            <a:r>
              <a:rPr lang="en-US" altLang="zh-CN" sz="1000" dirty="0">
                <a:latin typeface="Adobe Devanagari"/>
              </a:rPr>
              <a:t> &gt;&gt; </a:t>
            </a:r>
            <a:r>
              <a:rPr lang="en-US" altLang="zh-CN" sz="1000" dirty="0" err="1">
                <a:latin typeface="Adobe Devanagari"/>
              </a:rPr>
              <a:t>yesOrNo</a:t>
            </a:r>
            <a:r>
              <a:rPr lang="en-US" altLang="zh-CN" sz="1000" dirty="0">
                <a:latin typeface="Adobe Devanagari"/>
              </a:rPr>
              <a:t>;</a:t>
            </a:r>
          </a:p>
          <a:p>
            <a:r>
              <a:rPr lang="en-US" altLang="zh-CN" sz="1000" dirty="0">
                <a:latin typeface="Adobe Devanagari"/>
              </a:rPr>
              <a:t>		if (</a:t>
            </a:r>
            <a:r>
              <a:rPr lang="en-US" altLang="zh-CN" sz="1000" dirty="0" err="1">
                <a:latin typeface="Adobe Devanagari"/>
              </a:rPr>
              <a:t>yesOrNo</a:t>
            </a:r>
            <a:r>
              <a:rPr lang="en-US" altLang="zh-CN" sz="1000" dirty="0">
                <a:latin typeface="Adobe Devanagari"/>
              </a:rPr>
              <a:t> == 1)</a:t>
            </a:r>
          </a:p>
          <a:p>
            <a:r>
              <a:rPr lang="en-US" altLang="zh-CN" sz="1000" dirty="0">
                <a:latin typeface="Adobe Devanagari"/>
              </a:rPr>
              <a:t>		{</a:t>
            </a:r>
          </a:p>
          <a:p>
            <a:r>
              <a:rPr lang="en-US" altLang="zh-CN" sz="1000" dirty="0">
                <a:latin typeface="Adobe Devanagari"/>
              </a:rPr>
              <a:t>			break;</a:t>
            </a:r>
          </a:p>
          <a:p>
            <a:r>
              <a:rPr lang="en-US" altLang="zh-CN" sz="1000" dirty="0">
                <a:latin typeface="Adobe Devanagari"/>
              </a:rPr>
              <a:t>		}</a:t>
            </a:r>
          </a:p>
          <a:p>
            <a:r>
              <a:rPr lang="en-US" altLang="zh-CN" sz="1000" dirty="0">
                <a:latin typeface="Adobe Devanagari"/>
              </a:rPr>
              <a:t>		else if (</a:t>
            </a:r>
            <a:r>
              <a:rPr lang="en-US" altLang="zh-CN" sz="1000" dirty="0" err="1">
                <a:latin typeface="Adobe Devanagari"/>
              </a:rPr>
              <a:t>yesOrNo</a:t>
            </a:r>
            <a:r>
              <a:rPr lang="en-US" altLang="zh-CN" sz="1000" dirty="0">
                <a:latin typeface="Adobe Devanagari"/>
              </a:rPr>
              <a:t> == 2)</a:t>
            </a:r>
          </a:p>
          <a:p>
            <a:r>
              <a:rPr lang="en-US" altLang="zh-CN" sz="1000" dirty="0">
                <a:latin typeface="Adobe Devanagari"/>
              </a:rPr>
              <a:t>		{</a:t>
            </a:r>
          </a:p>
          <a:p>
            <a:r>
              <a:rPr lang="en-US" altLang="zh-CN" sz="1000" dirty="0">
                <a:latin typeface="Adobe Devanagari"/>
              </a:rPr>
              <a:t>			user u1;</a:t>
            </a:r>
          </a:p>
          <a:p>
            <a:r>
              <a:rPr lang="en-US" altLang="zh-CN" sz="1000" dirty="0">
                <a:latin typeface="Adobe Devanagari"/>
              </a:rPr>
              <a:t>			u1.Open_account();</a:t>
            </a:r>
          </a:p>
          <a:p>
            <a:r>
              <a:rPr lang="en-US" altLang="zh-CN" sz="1000" dirty="0">
                <a:latin typeface="Adobe Devanagari"/>
              </a:rPr>
              <a:t>			break;</a:t>
            </a:r>
          </a:p>
          <a:p>
            <a:r>
              <a:rPr lang="en-US" altLang="zh-CN" sz="1000" dirty="0">
                <a:latin typeface="Adobe Devanagari"/>
              </a:rPr>
              <a:t>		}</a:t>
            </a:r>
          </a:p>
          <a:p>
            <a:r>
              <a:rPr lang="en-US" altLang="zh-CN" sz="1000" dirty="0">
                <a:latin typeface="Adobe Devanagari"/>
              </a:rPr>
              <a:t>		else</a:t>
            </a:r>
          </a:p>
          <a:p>
            <a:r>
              <a:rPr lang="en-US" altLang="zh-CN" sz="1000" dirty="0">
                <a:latin typeface="Adobe Devanagari"/>
              </a:rPr>
              <a:t>		{</a:t>
            </a:r>
          </a:p>
          <a:p>
            <a:r>
              <a:rPr lang="en-US" altLang="zh-CN" sz="1000" dirty="0">
                <a:latin typeface="Adobe Devanagari"/>
              </a:rPr>
              <a:t>			</a:t>
            </a:r>
            <a:r>
              <a:rPr lang="en-US" altLang="zh-CN" sz="1000" dirty="0" err="1">
                <a:latin typeface="Adobe Devanagari"/>
              </a:rPr>
              <a:t>cout</a:t>
            </a:r>
            <a:r>
              <a:rPr lang="en-US" altLang="zh-CN" sz="1000" dirty="0">
                <a:latin typeface="Adobe Devanagari"/>
              </a:rPr>
              <a:t> &lt;&lt; </a:t>
            </a:r>
            <a:r>
              <a:rPr lang="en-US" altLang="zh-CN" sz="1000" dirty="0" err="1">
                <a:latin typeface="Adobe Devanagari"/>
              </a:rPr>
              <a:t>endl</a:t>
            </a:r>
            <a:r>
              <a:rPr lang="en-US" altLang="zh-CN" sz="1000" dirty="0">
                <a:latin typeface="Adobe Devanagari"/>
              </a:rPr>
              <a:t> &lt;&lt; "Please enter the correct option(1 or 2)!" &lt;&lt; </a:t>
            </a:r>
            <a:r>
              <a:rPr lang="en-US" altLang="zh-CN" sz="1000" dirty="0" err="1">
                <a:latin typeface="Adobe Devanagari"/>
              </a:rPr>
              <a:t>endl</a:t>
            </a:r>
            <a:r>
              <a:rPr lang="en-US" altLang="zh-CN" sz="1000" dirty="0">
                <a:latin typeface="Adobe Devanagari"/>
              </a:rPr>
              <a:t>;</a:t>
            </a:r>
          </a:p>
          <a:p>
            <a:r>
              <a:rPr lang="en-US" altLang="zh-CN" sz="1000" dirty="0">
                <a:latin typeface="Adobe Devanagari"/>
              </a:rPr>
              <a:t>		}</a:t>
            </a:r>
          </a:p>
          <a:p>
            <a:r>
              <a:rPr lang="en-US" altLang="zh-CN" sz="1000" dirty="0">
                <a:latin typeface="Adobe Devanagari"/>
              </a:rPr>
              <a:t>	}</a:t>
            </a:r>
          </a:p>
          <a:p>
            <a:endParaRPr lang="en-US" altLang="zh-CN" sz="1000" dirty="0">
              <a:latin typeface="Adobe Devanagari"/>
            </a:endParaRPr>
          </a:p>
          <a:p>
            <a:endParaRPr lang="en-US" altLang="zh-CN" sz="1000" dirty="0">
              <a:latin typeface="Adobe Devanagari"/>
            </a:endParaRPr>
          </a:p>
          <a:p>
            <a:r>
              <a:rPr lang="en-US" altLang="zh-CN" sz="1000" dirty="0">
                <a:latin typeface="Adobe Devanagari"/>
              </a:rPr>
              <a:t>	ATM a1, a2, a3, a4, a5;</a:t>
            </a:r>
          </a:p>
          <a:p>
            <a:r>
              <a:rPr lang="en-US" altLang="zh-CN" sz="1000" dirty="0">
                <a:latin typeface="Adobe Devanagari"/>
              </a:rPr>
              <a:t>	vector&lt;ATM&gt; </a:t>
            </a:r>
            <a:r>
              <a:rPr lang="en-US" altLang="zh-CN" sz="1000" dirty="0" err="1">
                <a:latin typeface="Adobe Devanagari"/>
              </a:rPr>
              <a:t>atms</a:t>
            </a:r>
            <a:r>
              <a:rPr lang="en-US" altLang="zh-CN" sz="1000" dirty="0">
                <a:latin typeface="Adobe Devanagari"/>
              </a:rPr>
              <a:t> = { a1, a2, a3, a4, a5 };   //Five ATM are initialized by default</a:t>
            </a:r>
          </a:p>
          <a:p>
            <a:endParaRPr lang="en-US" altLang="zh-CN" sz="1000" dirty="0">
              <a:latin typeface="Adobe Devanagari"/>
            </a:endParaRPr>
          </a:p>
          <a:p>
            <a:r>
              <a:rPr lang="en-US" altLang="zh-CN" sz="1000" dirty="0">
                <a:latin typeface="Adobe Devanagari"/>
              </a:rPr>
              <a:t>	</a:t>
            </a:r>
            <a:r>
              <a:rPr lang="en-US" altLang="zh-CN" sz="1000" dirty="0" err="1">
                <a:latin typeface="Adobe Devanagari"/>
              </a:rPr>
              <a:t>srand</a:t>
            </a:r>
            <a:r>
              <a:rPr lang="en-US" altLang="zh-CN" sz="1000" dirty="0">
                <a:latin typeface="Adobe Devanagari"/>
              </a:rPr>
              <a:t>((int)time(NULL));</a:t>
            </a:r>
          </a:p>
          <a:p>
            <a:r>
              <a:rPr lang="en-US" altLang="zh-CN" sz="1000" dirty="0">
                <a:latin typeface="Adobe Devanagari"/>
              </a:rPr>
              <a:t>	int </a:t>
            </a:r>
            <a:r>
              <a:rPr lang="en-US" altLang="zh-CN" sz="1000" dirty="0" err="1">
                <a:latin typeface="Adobe Devanagari"/>
              </a:rPr>
              <a:t>randIndex</a:t>
            </a:r>
            <a:r>
              <a:rPr lang="en-US" altLang="zh-CN" sz="1000" dirty="0">
                <a:latin typeface="Adobe Devanagari"/>
              </a:rPr>
              <a:t> = rand() % 5;                   </a:t>
            </a:r>
          </a:p>
          <a:p>
            <a:endParaRPr lang="en-US" altLang="zh-CN" sz="1000" dirty="0">
              <a:latin typeface="Adobe Devanagari"/>
            </a:endParaRPr>
          </a:p>
          <a:p>
            <a:r>
              <a:rPr lang="en-US" altLang="zh-CN" sz="1000" dirty="0">
                <a:latin typeface="Adobe Devanagari"/>
              </a:rPr>
              <a:t>	string number = </a:t>
            </a:r>
            <a:r>
              <a:rPr lang="en-US" altLang="zh-CN" sz="1000" dirty="0" err="1">
                <a:latin typeface="Adobe Devanagari"/>
              </a:rPr>
              <a:t>atms</a:t>
            </a:r>
            <a:r>
              <a:rPr lang="en-US" altLang="zh-CN" sz="1000" dirty="0">
                <a:latin typeface="Adobe Devanagari"/>
              </a:rPr>
              <a:t>[</a:t>
            </a:r>
            <a:r>
              <a:rPr lang="en-US" altLang="zh-CN" sz="1000" dirty="0" err="1">
                <a:latin typeface="Adobe Devanagari"/>
              </a:rPr>
              <a:t>randIndex</a:t>
            </a:r>
            <a:r>
              <a:rPr lang="en-US" altLang="zh-CN" sz="1000" dirty="0">
                <a:latin typeface="Adobe Devanagari"/>
              </a:rPr>
              <a:t>].login();</a:t>
            </a:r>
          </a:p>
          <a:p>
            <a:r>
              <a:rPr lang="en-US" altLang="zh-CN" sz="1000" dirty="0">
                <a:latin typeface="Adobe Devanagari"/>
              </a:rPr>
              <a:t>	</a:t>
            </a:r>
            <a:r>
              <a:rPr lang="en-US" altLang="zh-CN" sz="1000" dirty="0" err="1">
                <a:latin typeface="Adobe Devanagari"/>
              </a:rPr>
              <a:t>atms</a:t>
            </a:r>
            <a:r>
              <a:rPr lang="en-US" altLang="zh-CN" sz="1000" dirty="0">
                <a:latin typeface="Adobe Devanagari"/>
              </a:rPr>
              <a:t>[</a:t>
            </a:r>
            <a:r>
              <a:rPr lang="en-US" altLang="zh-CN" sz="1000" dirty="0" err="1">
                <a:latin typeface="Adobe Devanagari"/>
              </a:rPr>
              <a:t>randIndex</a:t>
            </a:r>
            <a:r>
              <a:rPr lang="en-US" altLang="zh-CN" sz="1000" dirty="0">
                <a:latin typeface="Adobe Devanagari"/>
              </a:rPr>
              <a:t>].display();</a:t>
            </a:r>
          </a:p>
          <a:p>
            <a:r>
              <a:rPr lang="en-US" altLang="zh-CN" sz="1000" dirty="0">
                <a:latin typeface="Adobe Devanagari"/>
              </a:rPr>
              <a:t>	</a:t>
            </a:r>
            <a:r>
              <a:rPr lang="en-US" altLang="zh-CN" sz="1000" dirty="0" err="1">
                <a:latin typeface="Adobe Devanagari"/>
              </a:rPr>
              <a:t>atms</a:t>
            </a:r>
            <a:r>
              <a:rPr lang="en-US" altLang="zh-CN" sz="1000" dirty="0">
                <a:latin typeface="Adobe Devanagari"/>
              </a:rPr>
              <a:t>[</a:t>
            </a:r>
            <a:r>
              <a:rPr lang="en-US" altLang="zh-CN" sz="1000" dirty="0" err="1">
                <a:latin typeface="Adobe Devanagari"/>
              </a:rPr>
              <a:t>randIndex</a:t>
            </a:r>
            <a:r>
              <a:rPr lang="en-US" altLang="zh-CN" sz="1000" dirty="0">
                <a:latin typeface="Adobe Devanagari"/>
              </a:rPr>
              <a:t>].operate(number);</a:t>
            </a:r>
          </a:p>
          <a:p>
            <a:r>
              <a:rPr lang="en-US" altLang="zh-CN" sz="1000" dirty="0">
                <a:latin typeface="Adobe Devanagari"/>
              </a:rPr>
              <a:t>	</a:t>
            </a:r>
            <a:r>
              <a:rPr lang="en-US" altLang="zh-CN" sz="1000" dirty="0" err="1">
                <a:latin typeface="Adobe Devanagari"/>
              </a:rPr>
              <a:t>atms</a:t>
            </a:r>
            <a:r>
              <a:rPr lang="en-US" altLang="zh-CN" sz="1000" dirty="0">
                <a:latin typeface="Adobe Devanagari"/>
              </a:rPr>
              <a:t>[</a:t>
            </a:r>
            <a:r>
              <a:rPr lang="en-US" altLang="zh-CN" sz="1000" dirty="0" err="1">
                <a:latin typeface="Adobe Devanagari"/>
              </a:rPr>
              <a:t>randIndex</a:t>
            </a:r>
            <a:r>
              <a:rPr lang="en-US" altLang="zh-CN" sz="1000" dirty="0">
                <a:latin typeface="Adobe Devanagari"/>
              </a:rPr>
              <a:t>].logout();</a:t>
            </a:r>
          </a:p>
          <a:p>
            <a:endParaRPr lang="en-US" altLang="zh-CN" sz="1000" dirty="0">
              <a:latin typeface="Adobe Devanagari"/>
            </a:endParaRPr>
          </a:p>
          <a:p>
            <a:r>
              <a:rPr lang="en-US" altLang="zh-CN" sz="1000" dirty="0">
                <a:latin typeface="Adobe Devanagari"/>
              </a:rPr>
              <a:t>	</a:t>
            </a:r>
            <a:r>
              <a:rPr lang="en-US" altLang="zh-CN" sz="1000" dirty="0" err="1">
                <a:latin typeface="Adobe Devanagari"/>
              </a:rPr>
              <a:t>cout</a:t>
            </a:r>
            <a:r>
              <a:rPr lang="en-US" altLang="zh-CN" sz="1000" dirty="0">
                <a:latin typeface="Adobe Devanagari"/>
              </a:rPr>
              <a:t> &lt;&lt; </a:t>
            </a:r>
            <a:r>
              <a:rPr lang="en-US" altLang="zh-CN" sz="1000" dirty="0" err="1">
                <a:latin typeface="Adobe Devanagari"/>
              </a:rPr>
              <a:t>endl</a:t>
            </a:r>
            <a:r>
              <a:rPr lang="en-US" altLang="zh-CN" sz="1000" dirty="0">
                <a:latin typeface="Adobe Devanagari"/>
              </a:rPr>
              <a:t> &lt;&lt; </a:t>
            </a:r>
            <a:r>
              <a:rPr lang="en-US" altLang="zh-CN" sz="1000" dirty="0" err="1">
                <a:latin typeface="Adobe Devanagari"/>
              </a:rPr>
              <a:t>endl</a:t>
            </a:r>
            <a:r>
              <a:rPr lang="en-US" altLang="zh-CN" sz="1000" dirty="0">
                <a:latin typeface="Adobe Devanagari"/>
              </a:rPr>
              <a:t> &lt;&lt; "staff[" &lt;&lt; staffs[rand() % 10].id &lt;&lt; "]: " &lt;&lt; </a:t>
            </a:r>
            <a:r>
              <a:rPr lang="en-US" altLang="zh-CN" sz="1000" dirty="0" err="1">
                <a:latin typeface="Adobe Devanagari"/>
              </a:rPr>
              <a:t>endl</a:t>
            </a:r>
            <a:r>
              <a:rPr lang="en-US" altLang="zh-CN" sz="1000" dirty="0">
                <a:latin typeface="Adobe Devanagari"/>
              </a:rPr>
              <a:t>;</a:t>
            </a:r>
          </a:p>
          <a:p>
            <a:r>
              <a:rPr lang="en-US" altLang="zh-CN" sz="1000" dirty="0">
                <a:latin typeface="Adobe Devanagari"/>
              </a:rPr>
              <a:t>	staffs[rand() % 10].</a:t>
            </a:r>
            <a:r>
              <a:rPr lang="en-US" altLang="zh-CN" sz="1000" dirty="0" err="1">
                <a:latin typeface="Adobe Devanagari"/>
              </a:rPr>
              <a:t>checkATM</a:t>
            </a:r>
            <a:r>
              <a:rPr lang="en-US" altLang="zh-CN" sz="1000" dirty="0">
                <a:latin typeface="Adobe Devanagari"/>
              </a:rPr>
              <a:t>(</a:t>
            </a:r>
            <a:r>
              <a:rPr lang="en-US" altLang="zh-CN" sz="1000" dirty="0" err="1">
                <a:latin typeface="Adobe Devanagari"/>
              </a:rPr>
              <a:t>atms</a:t>
            </a:r>
            <a:r>
              <a:rPr lang="en-US" altLang="zh-CN" sz="1000" dirty="0">
                <a:latin typeface="Adobe Devanagari"/>
              </a:rPr>
              <a:t>[</a:t>
            </a:r>
            <a:r>
              <a:rPr lang="en-US" altLang="zh-CN" sz="1000" dirty="0" err="1">
                <a:latin typeface="Adobe Devanagari"/>
              </a:rPr>
              <a:t>randIndex</a:t>
            </a:r>
            <a:r>
              <a:rPr lang="en-US" altLang="zh-CN" sz="1000" dirty="0">
                <a:latin typeface="Adobe Devanagari"/>
              </a:rPr>
              <a:t>]);</a:t>
            </a:r>
          </a:p>
          <a:p>
            <a:endParaRPr lang="en-US" altLang="zh-CN" sz="1000" dirty="0">
              <a:latin typeface="Adobe Devanagari"/>
            </a:endParaRPr>
          </a:p>
          <a:p>
            <a:r>
              <a:rPr lang="en-US" altLang="zh-CN" sz="1000" dirty="0">
                <a:latin typeface="Adobe Devanagari"/>
              </a:rPr>
              <a:t>	system("pause");</a:t>
            </a:r>
          </a:p>
          <a:p>
            <a:r>
              <a:rPr lang="en-US" altLang="zh-CN" sz="1000" dirty="0">
                <a:latin typeface="Adobe Devanagari"/>
              </a:rPr>
              <a:t>	return 0;</a:t>
            </a:r>
          </a:p>
          <a:p>
            <a:r>
              <a:rPr lang="en-US" altLang="zh-CN" sz="1000" dirty="0">
                <a:latin typeface="Adobe Devanagari"/>
              </a:rPr>
              <a:t>}</a:t>
            </a:r>
            <a:endParaRPr lang="zh-CN" altLang="en-US" sz="1000" dirty="0">
              <a:latin typeface="Adobe Devanagari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C14D130-48B5-47D9-B015-6DC55EF04F52}"/>
              </a:ext>
            </a:extLst>
          </p:cNvPr>
          <p:cNvSpPr txBox="1"/>
          <p:nvPr/>
        </p:nvSpPr>
        <p:spPr>
          <a:xfrm>
            <a:off x="8817187" y="1241934"/>
            <a:ext cx="2616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4B4B4B"/>
                </a:solidFill>
                <a:latin typeface="Segoe UI"/>
              </a:rPr>
              <a:t>Main Function</a:t>
            </a:r>
          </a:p>
        </p:txBody>
      </p:sp>
    </p:spTree>
    <p:extLst>
      <p:ext uri="{BB962C8B-B14F-4D97-AF65-F5344CB8AC3E}">
        <p14:creationId xmlns:p14="http://schemas.microsoft.com/office/powerpoint/2010/main" val="330642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15384" y="2205038"/>
            <a:ext cx="47612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rgbClr val="4B4B4B"/>
                </a:solidFill>
                <a:latin typeface="+mj-lt"/>
              </a:rPr>
              <a:t>THANKS</a:t>
            </a:r>
            <a:endParaRPr lang="zh-CN" altLang="en-US" sz="8800" b="1" dirty="0">
              <a:solidFill>
                <a:srgbClr val="4B4B4B"/>
              </a:solidFill>
              <a:latin typeface="+mj-lt"/>
            </a:endParaRPr>
          </a:p>
        </p:txBody>
      </p:sp>
      <p:sp>
        <p:nvSpPr>
          <p:cNvPr id="2" name="椭圆 1"/>
          <p:cNvSpPr/>
          <p:nvPr/>
        </p:nvSpPr>
        <p:spPr>
          <a:xfrm rot="1800000">
            <a:off x="5721715" y="3659380"/>
            <a:ext cx="748565" cy="748565"/>
          </a:xfrm>
          <a:prstGeom prst="ellipse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latin typeface="+mj-lt"/>
              </a:rPr>
              <a:t>!</a:t>
            </a:r>
            <a:endParaRPr lang="zh-CN" altLang="en-US" sz="5400" b="1" dirty="0"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94467" y="5049071"/>
            <a:ext cx="300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dobe Devanagari"/>
              </a:rPr>
              <a:t>Proudly Presented By Group7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dobe Devanagari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6AE6BE-C06C-491D-80BD-0DE2EAF8FAD9}"/>
              </a:ext>
            </a:extLst>
          </p:cNvPr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8DEB69-FA62-4825-BEF6-74735A61A85E}"/>
              </a:ext>
            </a:extLst>
          </p:cNvPr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B0D52E-2AA7-4954-B29A-50F3A0925B26}"/>
              </a:ext>
            </a:extLst>
          </p:cNvPr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B67481-DEDF-4A8E-8E26-DE01041C2461}"/>
              </a:ext>
            </a:extLst>
          </p:cNvPr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4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1323092" y="2400140"/>
            <a:ext cx="150233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Chen Hao</a:t>
            </a:r>
            <a:endParaRPr 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19" name="TextBox 35"/>
          <p:cNvSpPr txBox="1">
            <a:spLocks noChangeArrowheads="1"/>
          </p:cNvSpPr>
          <p:nvPr/>
        </p:nvSpPr>
        <p:spPr bwMode="auto">
          <a:xfrm>
            <a:off x="1317171" y="2866456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2017052533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90603" y="2400140"/>
            <a:ext cx="20938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Zeng Xian Tao</a:t>
            </a:r>
          </a:p>
        </p:txBody>
      </p:sp>
      <p:sp>
        <p:nvSpPr>
          <p:cNvPr id="60425" name="TextBox 59"/>
          <p:cNvSpPr txBox="1">
            <a:spLocks noChangeArrowheads="1"/>
          </p:cNvSpPr>
          <p:nvPr/>
        </p:nvSpPr>
        <p:spPr bwMode="auto">
          <a:xfrm>
            <a:off x="6903991" y="2863339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 algn="ctr">
              <a:defRPr/>
            </a:pPr>
            <a:r>
              <a:rPr lang="en-US" altLang="zh-CN" b="1" dirty="0">
                <a:solidFill>
                  <a:schemeClr val="accent1"/>
                </a:solidFill>
                <a:latin typeface="+mn-lt"/>
                <a:cs typeface="+mn-ea"/>
                <a:sym typeface="+mn-lt"/>
              </a:rPr>
              <a:t>2017052543</a:t>
            </a:r>
            <a:endParaRPr lang="en-US" altLang="zh-CN" b="1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1980930" y="3897286"/>
            <a:ext cx="1239837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980930" y="3897286"/>
            <a:ext cx="828675" cy="0"/>
          </a:xfrm>
          <a:prstGeom prst="line">
            <a:avLst/>
          </a:prstGeom>
          <a:ln w="190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28" name="TextBox 82"/>
          <p:cNvSpPr txBox="1">
            <a:spLocks noChangeArrowheads="1"/>
          </p:cNvSpPr>
          <p:nvPr/>
        </p:nvSpPr>
        <p:spPr bwMode="auto">
          <a:xfrm>
            <a:off x="1177552" y="3732662"/>
            <a:ext cx="7168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Design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1973963" y="4165818"/>
            <a:ext cx="1239837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1973963" y="4165818"/>
            <a:ext cx="209944" cy="0"/>
          </a:xfrm>
          <a:prstGeom prst="line">
            <a:avLst/>
          </a:prstGeom>
          <a:ln w="190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31" name="TextBox 78"/>
          <p:cNvSpPr txBox="1">
            <a:spLocks noChangeArrowheads="1"/>
          </p:cNvSpPr>
          <p:nvPr/>
        </p:nvSpPr>
        <p:spPr bwMode="auto">
          <a:xfrm>
            <a:off x="1167251" y="4011930"/>
            <a:ext cx="7425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Coding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974580" y="4461192"/>
            <a:ext cx="1239837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/>
          </p:cNvCxnSpPr>
          <p:nvPr/>
        </p:nvCxnSpPr>
        <p:spPr>
          <a:xfrm>
            <a:off x="1980930" y="4461192"/>
            <a:ext cx="575839" cy="0"/>
          </a:xfrm>
          <a:prstGeom prst="line">
            <a:avLst/>
          </a:prstGeom>
          <a:ln w="190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34" name="TextBox 74"/>
          <p:cNvSpPr txBox="1">
            <a:spLocks noChangeArrowheads="1"/>
          </p:cNvSpPr>
          <p:nvPr/>
        </p:nvSpPr>
        <p:spPr bwMode="auto">
          <a:xfrm>
            <a:off x="1167189" y="4284536"/>
            <a:ext cx="7489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Writing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1973963" y="4680881"/>
            <a:ext cx="1239837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1973963" y="4699858"/>
            <a:ext cx="707093" cy="0"/>
          </a:xfrm>
          <a:prstGeom prst="line">
            <a:avLst/>
          </a:prstGeom>
          <a:ln w="190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37" name="TextBox 70"/>
          <p:cNvSpPr txBox="1">
            <a:spLocks noChangeArrowheads="1"/>
          </p:cNvSpPr>
          <p:nvPr/>
        </p:nvSpPr>
        <p:spPr bwMode="auto">
          <a:xfrm>
            <a:off x="1168052" y="4545970"/>
            <a:ext cx="7441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Testing</a:t>
            </a:r>
          </a:p>
        </p:txBody>
      </p:sp>
      <p:sp>
        <p:nvSpPr>
          <p:cNvPr id="60474" name="Title 3"/>
          <p:cNvSpPr txBox="1">
            <a:spLocks/>
          </p:cNvSpPr>
          <p:nvPr/>
        </p:nvSpPr>
        <p:spPr bwMode="auto">
          <a:xfrm>
            <a:off x="1055687" y="304897"/>
            <a:ext cx="10080625" cy="69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4000" b="1" dirty="0">
                <a:solidFill>
                  <a:schemeClr val="accent1"/>
                </a:solidFill>
                <a:latin typeface="Adobe Devanagari"/>
                <a:cs typeface="+mn-ea"/>
                <a:sym typeface="+mn-lt"/>
              </a:rPr>
              <a:t>ABOUT US Group7</a:t>
            </a:r>
          </a:p>
        </p:txBody>
      </p:sp>
      <p:sp>
        <p:nvSpPr>
          <p:cNvPr id="60475" name="Text Placeholder 4"/>
          <p:cNvSpPr txBox="1">
            <a:spLocks/>
          </p:cNvSpPr>
          <p:nvPr/>
        </p:nvSpPr>
        <p:spPr bwMode="auto">
          <a:xfrm>
            <a:off x="1054065" y="1046139"/>
            <a:ext cx="10080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+mn-lt"/>
                <a:cs typeface="+mn-ea"/>
                <a:sym typeface="+mn-lt"/>
              </a:rPr>
              <a:t>Team members in presentation order and our work focus</a:t>
            </a:r>
          </a:p>
        </p:txBody>
      </p:sp>
      <p:sp>
        <p:nvSpPr>
          <p:cNvPr id="147" name="Oval 146"/>
          <p:cNvSpPr/>
          <p:nvPr/>
        </p:nvSpPr>
        <p:spPr>
          <a:xfrm>
            <a:off x="6045164" y="1590343"/>
            <a:ext cx="98425" cy="10001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7395217-FFB7-41D8-B013-FDA730E4E543}"/>
              </a:ext>
            </a:extLst>
          </p:cNvPr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Straight Connector 79">
            <a:extLst>
              <a:ext uri="{FF2B5EF4-FFF2-40B4-BE49-F238E27FC236}">
                <a16:creationId xmlns:a16="http://schemas.microsoft.com/office/drawing/2014/main" id="{8C626DC0-0321-46F7-8C57-C3E361C8DC5E}"/>
              </a:ext>
            </a:extLst>
          </p:cNvPr>
          <p:cNvCxnSpPr/>
          <p:nvPr/>
        </p:nvCxnSpPr>
        <p:spPr>
          <a:xfrm>
            <a:off x="7562092" y="3898390"/>
            <a:ext cx="1239837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80">
            <a:extLst>
              <a:ext uri="{FF2B5EF4-FFF2-40B4-BE49-F238E27FC236}">
                <a16:creationId xmlns:a16="http://schemas.microsoft.com/office/drawing/2014/main" id="{A8D205FA-B740-45CE-9675-A2035199510C}"/>
              </a:ext>
            </a:extLst>
          </p:cNvPr>
          <p:cNvCxnSpPr>
            <a:cxnSpLocks/>
          </p:cNvCxnSpPr>
          <p:nvPr/>
        </p:nvCxnSpPr>
        <p:spPr>
          <a:xfrm>
            <a:off x="7562092" y="3898390"/>
            <a:ext cx="472193" cy="0"/>
          </a:xfrm>
          <a:prstGeom prst="line">
            <a:avLst/>
          </a:prstGeom>
          <a:ln w="190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82">
            <a:extLst>
              <a:ext uri="{FF2B5EF4-FFF2-40B4-BE49-F238E27FC236}">
                <a16:creationId xmlns:a16="http://schemas.microsoft.com/office/drawing/2014/main" id="{65F6E13B-D4A6-45DB-B729-1BA0715B9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8714" y="3733766"/>
            <a:ext cx="7168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Design</a:t>
            </a:r>
          </a:p>
        </p:txBody>
      </p:sp>
      <p:cxnSp>
        <p:nvCxnSpPr>
          <p:cNvPr id="130" name="Straight Connector 75">
            <a:extLst>
              <a:ext uri="{FF2B5EF4-FFF2-40B4-BE49-F238E27FC236}">
                <a16:creationId xmlns:a16="http://schemas.microsoft.com/office/drawing/2014/main" id="{E740A92C-83F2-40BA-BCCF-A861C68447F5}"/>
              </a:ext>
            </a:extLst>
          </p:cNvPr>
          <p:cNvCxnSpPr/>
          <p:nvPr/>
        </p:nvCxnSpPr>
        <p:spPr>
          <a:xfrm>
            <a:off x="7555125" y="4166922"/>
            <a:ext cx="1239837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76">
            <a:extLst>
              <a:ext uri="{FF2B5EF4-FFF2-40B4-BE49-F238E27FC236}">
                <a16:creationId xmlns:a16="http://schemas.microsoft.com/office/drawing/2014/main" id="{BAF6B974-9314-4482-9CC4-98916A3AAE53}"/>
              </a:ext>
            </a:extLst>
          </p:cNvPr>
          <p:cNvCxnSpPr>
            <a:cxnSpLocks/>
          </p:cNvCxnSpPr>
          <p:nvPr/>
        </p:nvCxnSpPr>
        <p:spPr>
          <a:xfrm>
            <a:off x="7555125" y="4166922"/>
            <a:ext cx="248341" cy="0"/>
          </a:xfrm>
          <a:prstGeom prst="line">
            <a:avLst/>
          </a:prstGeom>
          <a:ln w="190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78">
            <a:extLst>
              <a:ext uri="{FF2B5EF4-FFF2-40B4-BE49-F238E27FC236}">
                <a16:creationId xmlns:a16="http://schemas.microsoft.com/office/drawing/2014/main" id="{AAB5CF10-C7AD-4F1C-9510-B864D9137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13" y="4013034"/>
            <a:ext cx="7425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Coding</a:t>
            </a:r>
          </a:p>
        </p:txBody>
      </p:sp>
      <p:cxnSp>
        <p:nvCxnSpPr>
          <p:cNvPr id="137" name="Straight Connector 71">
            <a:extLst>
              <a:ext uri="{FF2B5EF4-FFF2-40B4-BE49-F238E27FC236}">
                <a16:creationId xmlns:a16="http://schemas.microsoft.com/office/drawing/2014/main" id="{006541B9-5ACC-4E2D-8106-17C929CE1948}"/>
              </a:ext>
            </a:extLst>
          </p:cNvPr>
          <p:cNvCxnSpPr/>
          <p:nvPr/>
        </p:nvCxnSpPr>
        <p:spPr>
          <a:xfrm>
            <a:off x="7555742" y="4462296"/>
            <a:ext cx="1239837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72">
            <a:extLst>
              <a:ext uri="{FF2B5EF4-FFF2-40B4-BE49-F238E27FC236}">
                <a16:creationId xmlns:a16="http://schemas.microsoft.com/office/drawing/2014/main" id="{FCCB276A-E636-4150-9688-91C71BC1C020}"/>
              </a:ext>
            </a:extLst>
          </p:cNvPr>
          <p:cNvCxnSpPr>
            <a:cxnSpLocks/>
          </p:cNvCxnSpPr>
          <p:nvPr/>
        </p:nvCxnSpPr>
        <p:spPr>
          <a:xfrm>
            <a:off x="7562092" y="4462296"/>
            <a:ext cx="880566" cy="0"/>
          </a:xfrm>
          <a:prstGeom prst="line">
            <a:avLst/>
          </a:prstGeom>
          <a:ln w="190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74">
            <a:extLst>
              <a:ext uri="{FF2B5EF4-FFF2-40B4-BE49-F238E27FC236}">
                <a16:creationId xmlns:a16="http://schemas.microsoft.com/office/drawing/2014/main" id="{ABB8BE87-4D6D-48B9-A363-C574E84BC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351" y="4285640"/>
            <a:ext cx="7489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Writing</a:t>
            </a:r>
          </a:p>
        </p:txBody>
      </p:sp>
      <p:cxnSp>
        <p:nvCxnSpPr>
          <p:cNvPr id="142" name="Straight Connector 67">
            <a:extLst>
              <a:ext uri="{FF2B5EF4-FFF2-40B4-BE49-F238E27FC236}">
                <a16:creationId xmlns:a16="http://schemas.microsoft.com/office/drawing/2014/main" id="{9291B593-89ED-47B7-BC50-00E9AD5FB879}"/>
              </a:ext>
            </a:extLst>
          </p:cNvPr>
          <p:cNvCxnSpPr/>
          <p:nvPr/>
        </p:nvCxnSpPr>
        <p:spPr>
          <a:xfrm>
            <a:off x="7555125" y="4681985"/>
            <a:ext cx="1239837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68">
            <a:extLst>
              <a:ext uri="{FF2B5EF4-FFF2-40B4-BE49-F238E27FC236}">
                <a16:creationId xmlns:a16="http://schemas.microsoft.com/office/drawing/2014/main" id="{F5B13726-3BE4-46F5-B6A0-1A3062E3E0C5}"/>
              </a:ext>
            </a:extLst>
          </p:cNvPr>
          <p:cNvCxnSpPr>
            <a:cxnSpLocks/>
          </p:cNvCxnSpPr>
          <p:nvPr/>
        </p:nvCxnSpPr>
        <p:spPr>
          <a:xfrm flipV="1">
            <a:off x="7555125" y="4699858"/>
            <a:ext cx="479160" cy="1104"/>
          </a:xfrm>
          <a:prstGeom prst="line">
            <a:avLst/>
          </a:prstGeom>
          <a:ln w="190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70">
            <a:extLst>
              <a:ext uri="{FF2B5EF4-FFF2-40B4-BE49-F238E27FC236}">
                <a16:creationId xmlns:a16="http://schemas.microsoft.com/office/drawing/2014/main" id="{C65FC158-D0B5-4CFA-87A1-5219EC292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9214" y="4547074"/>
            <a:ext cx="7409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>
              <a:defRPr/>
            </a:pPr>
            <a:r>
              <a:rPr lang="en-US" altLang="zh-CN" sz="1400" dirty="0">
                <a:latin typeface="+mn-lt"/>
                <a:cs typeface="+mn-ea"/>
                <a:sym typeface="+mn-lt"/>
              </a:rPr>
              <a:t>Testing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D25C6DE3-C03F-4336-87BE-D78F9010FA99}"/>
              </a:ext>
            </a:extLst>
          </p:cNvPr>
          <p:cNvSpPr/>
          <p:nvPr/>
        </p:nvSpPr>
        <p:spPr>
          <a:xfrm>
            <a:off x="0" y="6405345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D757F889-14AB-4D7A-AE8D-CA528D8FCCFA}"/>
              </a:ext>
            </a:extLst>
          </p:cNvPr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8C0E36BD-1E1F-4944-92F1-244DB9AEC018}"/>
              </a:ext>
            </a:extLst>
          </p:cNvPr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5A339FDE-58DB-4AF6-A367-7D6F1237CCCD}"/>
              </a:ext>
            </a:extLst>
          </p:cNvPr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02002D7C-EE1A-499D-85E8-EE3178A9ADA5}"/>
              </a:ext>
            </a:extLst>
          </p:cNvPr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TextBox 50">
            <a:extLst>
              <a:ext uri="{FF2B5EF4-FFF2-40B4-BE49-F238E27FC236}">
                <a16:creationId xmlns:a16="http://schemas.microsoft.com/office/drawing/2014/main" id="{50B2C453-65B1-4DBD-9B4A-D24D01EB02D8}"/>
              </a:ext>
            </a:extLst>
          </p:cNvPr>
          <p:cNvSpPr txBox="1"/>
          <p:nvPr/>
        </p:nvSpPr>
        <p:spPr>
          <a:xfrm>
            <a:off x="3762847" y="2384441"/>
            <a:ext cx="175080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cs typeface="+mn-ea"/>
                <a:sym typeface="+mn-lt"/>
              </a:rPr>
              <a:t>Li Wei Peng</a:t>
            </a:r>
            <a:endParaRPr 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8" name="TextBox 51">
            <a:extLst>
              <a:ext uri="{FF2B5EF4-FFF2-40B4-BE49-F238E27FC236}">
                <a16:creationId xmlns:a16="http://schemas.microsoft.com/office/drawing/2014/main" id="{45891533-9658-48C8-AF4C-442CDA2AB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629" y="2882571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 algn="ctr">
              <a:defRPr/>
            </a:pPr>
            <a:r>
              <a:rPr lang="en-US" altLang="zh-CN" b="1" dirty="0">
                <a:solidFill>
                  <a:schemeClr val="accent1"/>
                </a:solidFill>
                <a:latin typeface="+mn-lt"/>
                <a:cs typeface="+mn-ea"/>
                <a:sym typeface="+mn-lt"/>
              </a:rPr>
              <a:t>2017052544</a:t>
            </a:r>
            <a:endParaRPr lang="en-US" altLang="zh-CN" b="1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91" name="Straight Connector 79">
            <a:extLst>
              <a:ext uri="{FF2B5EF4-FFF2-40B4-BE49-F238E27FC236}">
                <a16:creationId xmlns:a16="http://schemas.microsoft.com/office/drawing/2014/main" id="{9DAC22A1-99C5-41AA-AE73-3A1B92E6E1EB}"/>
              </a:ext>
            </a:extLst>
          </p:cNvPr>
          <p:cNvCxnSpPr/>
          <p:nvPr/>
        </p:nvCxnSpPr>
        <p:spPr>
          <a:xfrm>
            <a:off x="4552671" y="3897129"/>
            <a:ext cx="1239837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80">
            <a:extLst>
              <a:ext uri="{FF2B5EF4-FFF2-40B4-BE49-F238E27FC236}">
                <a16:creationId xmlns:a16="http://schemas.microsoft.com/office/drawing/2014/main" id="{3CE18DDD-F429-40E2-8186-C5414BB0EB97}"/>
              </a:ext>
            </a:extLst>
          </p:cNvPr>
          <p:cNvCxnSpPr/>
          <p:nvPr/>
        </p:nvCxnSpPr>
        <p:spPr>
          <a:xfrm>
            <a:off x="4552671" y="3897129"/>
            <a:ext cx="828675" cy="0"/>
          </a:xfrm>
          <a:prstGeom prst="line">
            <a:avLst/>
          </a:prstGeom>
          <a:ln w="190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82">
            <a:extLst>
              <a:ext uri="{FF2B5EF4-FFF2-40B4-BE49-F238E27FC236}">
                <a16:creationId xmlns:a16="http://schemas.microsoft.com/office/drawing/2014/main" id="{8A959CC8-503A-43E8-AB6D-520C8F07B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293" y="3732505"/>
            <a:ext cx="7168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Design</a:t>
            </a:r>
          </a:p>
        </p:txBody>
      </p:sp>
      <p:cxnSp>
        <p:nvCxnSpPr>
          <p:cNvPr id="94" name="Straight Connector 75">
            <a:extLst>
              <a:ext uri="{FF2B5EF4-FFF2-40B4-BE49-F238E27FC236}">
                <a16:creationId xmlns:a16="http://schemas.microsoft.com/office/drawing/2014/main" id="{AF81EFF3-B9E0-4D4C-8E8F-A1DD25FBCDC0}"/>
              </a:ext>
            </a:extLst>
          </p:cNvPr>
          <p:cNvCxnSpPr/>
          <p:nvPr/>
        </p:nvCxnSpPr>
        <p:spPr>
          <a:xfrm>
            <a:off x="4545704" y="4165661"/>
            <a:ext cx="1239837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76">
            <a:extLst>
              <a:ext uri="{FF2B5EF4-FFF2-40B4-BE49-F238E27FC236}">
                <a16:creationId xmlns:a16="http://schemas.microsoft.com/office/drawing/2014/main" id="{98481EFA-BC72-4522-B941-E0E63A71F56E}"/>
              </a:ext>
            </a:extLst>
          </p:cNvPr>
          <p:cNvCxnSpPr>
            <a:cxnSpLocks/>
          </p:cNvCxnSpPr>
          <p:nvPr/>
        </p:nvCxnSpPr>
        <p:spPr>
          <a:xfrm>
            <a:off x="4545704" y="4165661"/>
            <a:ext cx="1057582" cy="0"/>
          </a:xfrm>
          <a:prstGeom prst="line">
            <a:avLst/>
          </a:prstGeom>
          <a:ln w="190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78">
            <a:extLst>
              <a:ext uri="{FF2B5EF4-FFF2-40B4-BE49-F238E27FC236}">
                <a16:creationId xmlns:a16="http://schemas.microsoft.com/office/drawing/2014/main" id="{12ADBDA3-B066-44E3-AC93-28EBF6E96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992" y="4011773"/>
            <a:ext cx="7425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Coding</a:t>
            </a:r>
          </a:p>
        </p:txBody>
      </p:sp>
      <p:cxnSp>
        <p:nvCxnSpPr>
          <p:cNvPr id="97" name="Straight Connector 71">
            <a:extLst>
              <a:ext uri="{FF2B5EF4-FFF2-40B4-BE49-F238E27FC236}">
                <a16:creationId xmlns:a16="http://schemas.microsoft.com/office/drawing/2014/main" id="{7B39D4CC-236D-4158-A5DB-12DD1D8E13C8}"/>
              </a:ext>
            </a:extLst>
          </p:cNvPr>
          <p:cNvCxnSpPr/>
          <p:nvPr/>
        </p:nvCxnSpPr>
        <p:spPr>
          <a:xfrm>
            <a:off x="4546321" y="4461035"/>
            <a:ext cx="1239837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72">
            <a:extLst>
              <a:ext uri="{FF2B5EF4-FFF2-40B4-BE49-F238E27FC236}">
                <a16:creationId xmlns:a16="http://schemas.microsoft.com/office/drawing/2014/main" id="{01461EC6-0AE2-4E54-A93B-1F603DFCE8B2}"/>
              </a:ext>
            </a:extLst>
          </p:cNvPr>
          <p:cNvCxnSpPr>
            <a:cxnSpLocks/>
          </p:cNvCxnSpPr>
          <p:nvPr/>
        </p:nvCxnSpPr>
        <p:spPr>
          <a:xfrm>
            <a:off x="4552671" y="4461035"/>
            <a:ext cx="420300" cy="0"/>
          </a:xfrm>
          <a:prstGeom prst="line">
            <a:avLst/>
          </a:prstGeom>
          <a:ln w="190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74">
            <a:extLst>
              <a:ext uri="{FF2B5EF4-FFF2-40B4-BE49-F238E27FC236}">
                <a16:creationId xmlns:a16="http://schemas.microsoft.com/office/drawing/2014/main" id="{9D285482-A8DB-48C1-8E41-EE7D26590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930" y="4284379"/>
            <a:ext cx="7489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Writing</a:t>
            </a:r>
          </a:p>
        </p:txBody>
      </p:sp>
      <p:cxnSp>
        <p:nvCxnSpPr>
          <p:cNvPr id="100" name="Straight Connector 67">
            <a:extLst>
              <a:ext uri="{FF2B5EF4-FFF2-40B4-BE49-F238E27FC236}">
                <a16:creationId xmlns:a16="http://schemas.microsoft.com/office/drawing/2014/main" id="{F474722F-B272-48E6-A3FA-845B0D0D89A5}"/>
              </a:ext>
            </a:extLst>
          </p:cNvPr>
          <p:cNvCxnSpPr/>
          <p:nvPr/>
        </p:nvCxnSpPr>
        <p:spPr>
          <a:xfrm>
            <a:off x="4545704" y="4680724"/>
            <a:ext cx="1239837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68">
            <a:extLst>
              <a:ext uri="{FF2B5EF4-FFF2-40B4-BE49-F238E27FC236}">
                <a16:creationId xmlns:a16="http://schemas.microsoft.com/office/drawing/2014/main" id="{22F1C445-6223-444A-B615-51F0507EC89B}"/>
              </a:ext>
            </a:extLst>
          </p:cNvPr>
          <p:cNvCxnSpPr>
            <a:cxnSpLocks/>
          </p:cNvCxnSpPr>
          <p:nvPr/>
        </p:nvCxnSpPr>
        <p:spPr>
          <a:xfrm>
            <a:off x="4545704" y="4699701"/>
            <a:ext cx="427267" cy="412"/>
          </a:xfrm>
          <a:prstGeom prst="line">
            <a:avLst/>
          </a:prstGeom>
          <a:ln w="190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70">
            <a:extLst>
              <a:ext uri="{FF2B5EF4-FFF2-40B4-BE49-F238E27FC236}">
                <a16:creationId xmlns:a16="http://schemas.microsoft.com/office/drawing/2014/main" id="{A7EBA6A8-9386-4D65-84B1-D653B797C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9793" y="4545813"/>
            <a:ext cx="7409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>
              <a:defRPr/>
            </a:pPr>
            <a:r>
              <a:rPr lang="en-US" altLang="zh-CN" sz="1400" dirty="0">
                <a:latin typeface="+mn-lt"/>
                <a:cs typeface="+mn-ea"/>
                <a:sym typeface="+mn-lt"/>
              </a:rPr>
              <a:t>Testing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3" name="TextBox 42">
            <a:extLst>
              <a:ext uri="{FF2B5EF4-FFF2-40B4-BE49-F238E27FC236}">
                <a16:creationId xmlns:a16="http://schemas.microsoft.com/office/drawing/2014/main" id="{8F305A24-079E-45EB-9268-08C15C16493C}"/>
              </a:ext>
            </a:extLst>
          </p:cNvPr>
          <p:cNvSpPr txBox="1"/>
          <p:nvPr/>
        </p:nvSpPr>
        <p:spPr>
          <a:xfrm>
            <a:off x="9110272" y="2390782"/>
            <a:ext cx="224933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cs typeface="+mn-ea"/>
                <a:sym typeface="+mn-lt"/>
              </a:rPr>
              <a:t>Chen Hao Yuan</a:t>
            </a:r>
            <a:endParaRPr 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" name="TextBox 43">
            <a:extLst>
              <a:ext uri="{FF2B5EF4-FFF2-40B4-BE49-F238E27FC236}">
                <a16:creationId xmlns:a16="http://schemas.microsoft.com/office/drawing/2014/main" id="{A879247E-5D60-4778-A061-FB4905BE1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7314" y="2868853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 algn="ctr">
              <a:defRPr/>
            </a:pPr>
            <a:r>
              <a:rPr lang="en-US" altLang="zh-CN" b="1" dirty="0">
                <a:solidFill>
                  <a:schemeClr val="accent1"/>
                </a:solidFill>
                <a:latin typeface="+mn-lt"/>
                <a:cs typeface="+mn-ea"/>
                <a:sym typeface="+mn-lt"/>
              </a:rPr>
              <a:t>2017053995</a:t>
            </a:r>
            <a:endParaRPr lang="en-US" altLang="zh-CN" b="1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05" name="Straight Connector 79">
            <a:extLst>
              <a:ext uri="{FF2B5EF4-FFF2-40B4-BE49-F238E27FC236}">
                <a16:creationId xmlns:a16="http://schemas.microsoft.com/office/drawing/2014/main" id="{1C499587-3F19-4548-85FC-A7128CF16920}"/>
              </a:ext>
            </a:extLst>
          </p:cNvPr>
          <p:cNvCxnSpPr/>
          <p:nvPr/>
        </p:nvCxnSpPr>
        <p:spPr>
          <a:xfrm>
            <a:off x="10126737" y="3897286"/>
            <a:ext cx="1239837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80">
            <a:extLst>
              <a:ext uri="{FF2B5EF4-FFF2-40B4-BE49-F238E27FC236}">
                <a16:creationId xmlns:a16="http://schemas.microsoft.com/office/drawing/2014/main" id="{A7E09CB2-867E-49F5-AA9B-089E84206271}"/>
              </a:ext>
            </a:extLst>
          </p:cNvPr>
          <p:cNvCxnSpPr>
            <a:cxnSpLocks/>
          </p:cNvCxnSpPr>
          <p:nvPr/>
        </p:nvCxnSpPr>
        <p:spPr>
          <a:xfrm>
            <a:off x="10126737" y="3897286"/>
            <a:ext cx="322293" cy="0"/>
          </a:xfrm>
          <a:prstGeom prst="line">
            <a:avLst/>
          </a:prstGeom>
          <a:ln w="190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82">
            <a:extLst>
              <a:ext uri="{FF2B5EF4-FFF2-40B4-BE49-F238E27FC236}">
                <a16:creationId xmlns:a16="http://schemas.microsoft.com/office/drawing/2014/main" id="{5C5FF05C-288B-4034-A11C-F51E1FCC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3359" y="3732662"/>
            <a:ext cx="7168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Design</a:t>
            </a:r>
          </a:p>
        </p:txBody>
      </p:sp>
      <p:cxnSp>
        <p:nvCxnSpPr>
          <p:cNvPr id="111" name="Straight Connector 75">
            <a:extLst>
              <a:ext uri="{FF2B5EF4-FFF2-40B4-BE49-F238E27FC236}">
                <a16:creationId xmlns:a16="http://schemas.microsoft.com/office/drawing/2014/main" id="{5A22D577-5027-45E0-8A36-C5501C2C6F65}"/>
              </a:ext>
            </a:extLst>
          </p:cNvPr>
          <p:cNvCxnSpPr/>
          <p:nvPr/>
        </p:nvCxnSpPr>
        <p:spPr>
          <a:xfrm>
            <a:off x="10119770" y="4165818"/>
            <a:ext cx="1239837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76">
            <a:extLst>
              <a:ext uri="{FF2B5EF4-FFF2-40B4-BE49-F238E27FC236}">
                <a16:creationId xmlns:a16="http://schemas.microsoft.com/office/drawing/2014/main" id="{FF6F8CCC-8DF8-4193-9347-CD609DF199BF}"/>
              </a:ext>
            </a:extLst>
          </p:cNvPr>
          <p:cNvCxnSpPr>
            <a:cxnSpLocks/>
          </p:cNvCxnSpPr>
          <p:nvPr/>
        </p:nvCxnSpPr>
        <p:spPr>
          <a:xfrm>
            <a:off x="10119770" y="4165818"/>
            <a:ext cx="665779" cy="0"/>
          </a:xfrm>
          <a:prstGeom prst="line">
            <a:avLst/>
          </a:prstGeom>
          <a:ln w="190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78">
            <a:extLst>
              <a:ext uri="{FF2B5EF4-FFF2-40B4-BE49-F238E27FC236}">
                <a16:creationId xmlns:a16="http://schemas.microsoft.com/office/drawing/2014/main" id="{4B40BE26-5B85-4C84-BE6E-EF5AB73B5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3058" y="4011930"/>
            <a:ext cx="7425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Coding</a:t>
            </a:r>
          </a:p>
        </p:txBody>
      </p:sp>
      <p:cxnSp>
        <p:nvCxnSpPr>
          <p:cNvPr id="118" name="Straight Connector 71">
            <a:extLst>
              <a:ext uri="{FF2B5EF4-FFF2-40B4-BE49-F238E27FC236}">
                <a16:creationId xmlns:a16="http://schemas.microsoft.com/office/drawing/2014/main" id="{98232C71-AD5E-4A2F-9A1D-08CF2E9F519B}"/>
              </a:ext>
            </a:extLst>
          </p:cNvPr>
          <p:cNvCxnSpPr/>
          <p:nvPr/>
        </p:nvCxnSpPr>
        <p:spPr>
          <a:xfrm>
            <a:off x="10120387" y="4461192"/>
            <a:ext cx="1239837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72">
            <a:extLst>
              <a:ext uri="{FF2B5EF4-FFF2-40B4-BE49-F238E27FC236}">
                <a16:creationId xmlns:a16="http://schemas.microsoft.com/office/drawing/2014/main" id="{C40F5E26-8E29-4BFC-9EC6-758CDBD94847}"/>
              </a:ext>
            </a:extLst>
          </p:cNvPr>
          <p:cNvCxnSpPr>
            <a:cxnSpLocks/>
          </p:cNvCxnSpPr>
          <p:nvPr/>
        </p:nvCxnSpPr>
        <p:spPr>
          <a:xfrm>
            <a:off x="10126737" y="4461192"/>
            <a:ext cx="490969" cy="0"/>
          </a:xfrm>
          <a:prstGeom prst="line">
            <a:avLst/>
          </a:prstGeom>
          <a:ln w="190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74">
            <a:extLst>
              <a:ext uri="{FF2B5EF4-FFF2-40B4-BE49-F238E27FC236}">
                <a16:creationId xmlns:a16="http://schemas.microsoft.com/office/drawing/2014/main" id="{1ECC2E78-D222-4B86-896D-087871FDA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2996" y="4284536"/>
            <a:ext cx="7489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Writing</a:t>
            </a:r>
          </a:p>
        </p:txBody>
      </p:sp>
      <p:cxnSp>
        <p:nvCxnSpPr>
          <p:cNvPr id="123" name="Straight Connector 67">
            <a:extLst>
              <a:ext uri="{FF2B5EF4-FFF2-40B4-BE49-F238E27FC236}">
                <a16:creationId xmlns:a16="http://schemas.microsoft.com/office/drawing/2014/main" id="{CDD0DD22-688D-45EE-B083-61237F771B13}"/>
              </a:ext>
            </a:extLst>
          </p:cNvPr>
          <p:cNvCxnSpPr/>
          <p:nvPr/>
        </p:nvCxnSpPr>
        <p:spPr>
          <a:xfrm>
            <a:off x="10119770" y="4680881"/>
            <a:ext cx="1239837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68">
            <a:extLst>
              <a:ext uri="{FF2B5EF4-FFF2-40B4-BE49-F238E27FC236}">
                <a16:creationId xmlns:a16="http://schemas.microsoft.com/office/drawing/2014/main" id="{81CA2C5C-230F-4253-9FAF-F886AB932B0B}"/>
              </a:ext>
            </a:extLst>
          </p:cNvPr>
          <p:cNvCxnSpPr>
            <a:cxnSpLocks/>
          </p:cNvCxnSpPr>
          <p:nvPr/>
        </p:nvCxnSpPr>
        <p:spPr>
          <a:xfrm>
            <a:off x="10119770" y="4699858"/>
            <a:ext cx="1066107" cy="0"/>
          </a:xfrm>
          <a:prstGeom prst="line">
            <a:avLst/>
          </a:prstGeom>
          <a:ln w="190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70">
            <a:extLst>
              <a:ext uri="{FF2B5EF4-FFF2-40B4-BE49-F238E27FC236}">
                <a16:creationId xmlns:a16="http://schemas.microsoft.com/office/drawing/2014/main" id="{689AE2B6-D709-4323-8A74-79C343381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3859" y="4545970"/>
            <a:ext cx="7409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>
              <a:defRPr/>
            </a:pPr>
            <a:r>
              <a:rPr lang="en-US" altLang="zh-CN" sz="1400" dirty="0">
                <a:latin typeface="+mn-lt"/>
                <a:cs typeface="+mn-ea"/>
                <a:sym typeface="+mn-lt"/>
              </a:rPr>
              <a:t>Testing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42566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9510" y="1869402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ATM Project</a:t>
            </a:r>
          </a:p>
        </p:txBody>
      </p:sp>
      <p:sp>
        <p:nvSpPr>
          <p:cNvPr id="5" name="矩形 4"/>
          <p:cNvSpPr/>
          <p:nvPr/>
        </p:nvSpPr>
        <p:spPr>
          <a:xfrm>
            <a:off x="1268523" y="3079055"/>
            <a:ext cx="9133231" cy="1853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/>
              <a:t>Basic Functions - Deposit and withdraw money , show balance</a:t>
            </a:r>
          </a:p>
          <a:p>
            <a:pPr>
              <a:lnSpc>
                <a:spcPct val="200000"/>
              </a:lnSpc>
            </a:pPr>
            <a:r>
              <a:rPr lang="en-US" altLang="zh-CN" sz="2000" dirty="0"/>
              <a:t>User Management - User registration , login , logout , change password</a:t>
            </a:r>
          </a:p>
          <a:p>
            <a:pPr>
              <a:lnSpc>
                <a:spcPct val="200000"/>
              </a:lnSpc>
            </a:pPr>
            <a:r>
              <a:rPr lang="en-US" altLang="zh-CN" sz="2000" dirty="0"/>
              <a:t>System Maintenance - Data , hardware and software </a:t>
            </a:r>
            <a:r>
              <a:rPr lang="en-US" altLang="zh-CN" sz="2000" dirty="0" err="1"/>
              <a:t>maintaince</a:t>
            </a:r>
            <a:endParaRPr lang="en-US" altLang="zh-CN" sz="20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809522" y="3344248"/>
            <a:ext cx="316706" cy="330244"/>
            <a:chOff x="864636" y="602993"/>
            <a:chExt cx="316706" cy="330244"/>
          </a:xfrm>
        </p:grpSpPr>
        <p:sp>
          <p:nvSpPr>
            <p:cNvPr id="17" name="椭圆 16"/>
            <p:cNvSpPr/>
            <p:nvPr/>
          </p:nvSpPr>
          <p:spPr>
            <a:xfrm>
              <a:off x="864636" y="602993"/>
              <a:ext cx="316706" cy="316706"/>
            </a:xfrm>
            <a:prstGeom prst="ellipse">
              <a:avLst/>
            </a:prstGeom>
            <a:solidFill>
              <a:srgbClr val="E7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864636" y="692275"/>
              <a:ext cx="240962" cy="24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B4B4B"/>
                  </a:solidFill>
                </a:rPr>
                <a:t>1</a:t>
              </a:r>
              <a:endParaRPr lang="zh-CN" altLang="en-US" dirty="0">
                <a:solidFill>
                  <a:srgbClr val="4B4B4B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09522" y="3946375"/>
            <a:ext cx="316706" cy="330244"/>
            <a:chOff x="864636" y="602993"/>
            <a:chExt cx="316706" cy="330244"/>
          </a:xfrm>
        </p:grpSpPr>
        <p:sp>
          <p:nvSpPr>
            <p:cNvPr id="23" name="椭圆 22"/>
            <p:cNvSpPr/>
            <p:nvPr/>
          </p:nvSpPr>
          <p:spPr>
            <a:xfrm>
              <a:off x="864636" y="602993"/>
              <a:ext cx="316706" cy="316706"/>
            </a:xfrm>
            <a:prstGeom prst="ellipse">
              <a:avLst/>
            </a:prstGeom>
            <a:solidFill>
              <a:srgbClr val="E7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" name="椭圆 23"/>
            <p:cNvSpPr/>
            <p:nvPr/>
          </p:nvSpPr>
          <p:spPr>
            <a:xfrm>
              <a:off x="864636" y="692275"/>
              <a:ext cx="240962" cy="24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B4B4B"/>
                  </a:solidFill>
                </a:rPr>
                <a:t>2</a:t>
              </a:r>
              <a:endParaRPr lang="zh-CN" altLang="en-US" dirty="0">
                <a:solidFill>
                  <a:srgbClr val="4B4B4B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09522" y="4550999"/>
            <a:ext cx="316706" cy="330244"/>
            <a:chOff x="864636" y="602993"/>
            <a:chExt cx="316706" cy="330244"/>
          </a:xfrm>
        </p:grpSpPr>
        <p:sp>
          <p:nvSpPr>
            <p:cNvPr id="26" name="椭圆 25"/>
            <p:cNvSpPr/>
            <p:nvPr/>
          </p:nvSpPr>
          <p:spPr>
            <a:xfrm>
              <a:off x="864636" y="602993"/>
              <a:ext cx="316706" cy="316706"/>
            </a:xfrm>
            <a:prstGeom prst="ellipse">
              <a:avLst/>
            </a:prstGeom>
            <a:solidFill>
              <a:srgbClr val="E7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7" name="椭圆 26"/>
            <p:cNvSpPr/>
            <p:nvPr/>
          </p:nvSpPr>
          <p:spPr>
            <a:xfrm>
              <a:off x="864636" y="692275"/>
              <a:ext cx="240962" cy="24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B4B4B"/>
                  </a:solidFill>
                </a:rPr>
                <a:t>3</a:t>
              </a:r>
              <a:endParaRPr lang="zh-CN" altLang="en-US" dirty="0">
                <a:solidFill>
                  <a:srgbClr val="4B4B4B"/>
                </a:solidFill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708064" y="1144276"/>
            <a:ext cx="184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4B4B4B"/>
                </a:solidFill>
                <a:latin typeface="Segoe UI"/>
              </a:rPr>
              <a:t>Main Part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01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68522" y="3451909"/>
            <a:ext cx="9857461" cy="2469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/>
              <a:t>In the above case , a staff is needed to unblock the account and change the password</a:t>
            </a:r>
          </a:p>
          <a:p>
            <a:pPr>
              <a:lnSpc>
                <a:spcPct val="200000"/>
              </a:lnSpc>
            </a:pPr>
            <a:r>
              <a:rPr lang="en-US" altLang="zh-CN" sz="2000" dirty="0"/>
              <a:t>If the users insert a wrong card or in a wrong way , then it will be rejected by system</a:t>
            </a:r>
          </a:p>
          <a:p>
            <a:pPr>
              <a:lnSpc>
                <a:spcPct val="200000"/>
              </a:lnSpc>
            </a:pPr>
            <a:r>
              <a:rPr lang="en-US" altLang="zh-CN" sz="2000" dirty="0"/>
              <a:t>In the above case , the users are allowed to insert his card again</a:t>
            </a:r>
          </a:p>
          <a:p>
            <a:pPr>
              <a:lnSpc>
                <a:spcPct val="200000"/>
              </a:lnSpc>
            </a:pPr>
            <a:r>
              <a:rPr lang="en-US" altLang="zh-CN" sz="2000" dirty="0"/>
              <a:t>There are several staffs to maintain the ATM machine after users’ operating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809522" y="3717102"/>
            <a:ext cx="316706" cy="330244"/>
            <a:chOff x="864636" y="602993"/>
            <a:chExt cx="316706" cy="330244"/>
          </a:xfrm>
        </p:grpSpPr>
        <p:sp>
          <p:nvSpPr>
            <p:cNvPr id="17" name="椭圆 16"/>
            <p:cNvSpPr/>
            <p:nvPr/>
          </p:nvSpPr>
          <p:spPr>
            <a:xfrm>
              <a:off x="864636" y="602993"/>
              <a:ext cx="316706" cy="316706"/>
            </a:xfrm>
            <a:prstGeom prst="ellipse">
              <a:avLst/>
            </a:prstGeom>
            <a:solidFill>
              <a:srgbClr val="E7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864636" y="692275"/>
              <a:ext cx="240962" cy="24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B4B4B"/>
                  </a:solidFill>
                </a:rPr>
                <a:t>5</a:t>
              </a:r>
              <a:endParaRPr lang="zh-CN" altLang="en-US" dirty="0">
                <a:solidFill>
                  <a:srgbClr val="4B4B4B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09522" y="4319229"/>
            <a:ext cx="316706" cy="330244"/>
            <a:chOff x="864636" y="602993"/>
            <a:chExt cx="316706" cy="330244"/>
          </a:xfrm>
        </p:grpSpPr>
        <p:sp>
          <p:nvSpPr>
            <p:cNvPr id="23" name="椭圆 22"/>
            <p:cNvSpPr/>
            <p:nvPr/>
          </p:nvSpPr>
          <p:spPr>
            <a:xfrm>
              <a:off x="864636" y="602993"/>
              <a:ext cx="316706" cy="316706"/>
            </a:xfrm>
            <a:prstGeom prst="ellipse">
              <a:avLst/>
            </a:prstGeom>
            <a:solidFill>
              <a:srgbClr val="E7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" name="椭圆 23"/>
            <p:cNvSpPr/>
            <p:nvPr/>
          </p:nvSpPr>
          <p:spPr>
            <a:xfrm>
              <a:off x="864636" y="692275"/>
              <a:ext cx="240962" cy="24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B4B4B"/>
                  </a:solidFill>
                </a:rPr>
                <a:t>6</a:t>
              </a:r>
              <a:endParaRPr lang="zh-CN" altLang="en-US" dirty="0">
                <a:solidFill>
                  <a:srgbClr val="4B4B4B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09522" y="4923853"/>
            <a:ext cx="316706" cy="330244"/>
            <a:chOff x="864636" y="602993"/>
            <a:chExt cx="316706" cy="330244"/>
          </a:xfrm>
        </p:grpSpPr>
        <p:sp>
          <p:nvSpPr>
            <p:cNvPr id="26" name="椭圆 25"/>
            <p:cNvSpPr/>
            <p:nvPr/>
          </p:nvSpPr>
          <p:spPr>
            <a:xfrm>
              <a:off x="864636" y="602993"/>
              <a:ext cx="316706" cy="316706"/>
            </a:xfrm>
            <a:prstGeom prst="ellipse">
              <a:avLst/>
            </a:prstGeom>
            <a:solidFill>
              <a:srgbClr val="E7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7" name="椭圆 26"/>
            <p:cNvSpPr/>
            <p:nvPr/>
          </p:nvSpPr>
          <p:spPr>
            <a:xfrm>
              <a:off x="864636" y="692275"/>
              <a:ext cx="240962" cy="24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B4B4B"/>
                  </a:solidFill>
                </a:rPr>
                <a:t>7</a:t>
              </a:r>
              <a:endParaRPr lang="zh-CN" altLang="en-US" dirty="0">
                <a:solidFill>
                  <a:srgbClr val="4B4B4B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09522" y="5550440"/>
            <a:ext cx="316706" cy="330244"/>
            <a:chOff x="864636" y="602993"/>
            <a:chExt cx="316706" cy="330244"/>
          </a:xfrm>
        </p:grpSpPr>
        <p:sp>
          <p:nvSpPr>
            <p:cNvPr id="29" name="椭圆 28"/>
            <p:cNvSpPr/>
            <p:nvPr/>
          </p:nvSpPr>
          <p:spPr>
            <a:xfrm>
              <a:off x="864636" y="602993"/>
              <a:ext cx="316706" cy="316706"/>
            </a:xfrm>
            <a:prstGeom prst="ellipse">
              <a:avLst/>
            </a:prstGeom>
            <a:solidFill>
              <a:srgbClr val="E7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2" name="椭圆 31"/>
            <p:cNvSpPr/>
            <p:nvPr/>
          </p:nvSpPr>
          <p:spPr>
            <a:xfrm>
              <a:off x="864636" y="692275"/>
              <a:ext cx="240962" cy="24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B4B4B"/>
                  </a:solidFill>
                </a:rPr>
                <a:t>8</a:t>
              </a:r>
              <a:endParaRPr lang="zh-CN" altLang="en-US" dirty="0">
                <a:solidFill>
                  <a:srgbClr val="4B4B4B"/>
                </a:solidFill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708064" y="316652"/>
            <a:ext cx="2825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4B4B4B"/>
                </a:solidFill>
                <a:latin typeface="Segoe UI"/>
              </a:rPr>
              <a:t>Added Features</a:t>
            </a:r>
          </a:p>
        </p:txBody>
      </p:sp>
      <p:cxnSp>
        <p:nvCxnSpPr>
          <p:cNvPr id="39" name="直接连接符 38"/>
          <p:cNvCxnSpPr>
            <a:cxnSpLocks/>
          </p:cNvCxnSpPr>
          <p:nvPr/>
        </p:nvCxnSpPr>
        <p:spPr>
          <a:xfrm>
            <a:off x="708064" y="773708"/>
            <a:ext cx="282500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D499CB4-9011-4095-8BA4-2F6795E148CF}"/>
              </a:ext>
            </a:extLst>
          </p:cNvPr>
          <p:cNvSpPr/>
          <p:nvPr/>
        </p:nvSpPr>
        <p:spPr>
          <a:xfrm>
            <a:off x="1270006" y="1074166"/>
            <a:ext cx="9857462" cy="2469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/>
              <a:t>New users can register an account and set a password , also his phone number</a:t>
            </a:r>
          </a:p>
          <a:p>
            <a:pPr>
              <a:lnSpc>
                <a:spcPct val="200000"/>
              </a:lnSpc>
            </a:pPr>
            <a:r>
              <a:rPr lang="en-US" altLang="zh-CN" sz="2000" dirty="0"/>
              <a:t>If the users input a wrong password , the system will display a warning</a:t>
            </a:r>
          </a:p>
          <a:p>
            <a:pPr>
              <a:lnSpc>
                <a:spcPct val="200000"/>
              </a:lnSpc>
            </a:pPr>
            <a:r>
              <a:rPr lang="en-US" altLang="zh-CN" sz="2000" dirty="0"/>
              <a:t>In the above case , the users are allowed to input the password again</a:t>
            </a:r>
          </a:p>
          <a:p>
            <a:pPr>
              <a:lnSpc>
                <a:spcPct val="200000"/>
              </a:lnSpc>
            </a:pPr>
            <a:r>
              <a:rPr lang="en-US" altLang="zh-CN" sz="2000" dirty="0"/>
              <a:t>If the users input a wrong password more than 5 times , his account will be frozen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4D2D4D7-2C34-4677-8E57-0EC28EF8429C}"/>
              </a:ext>
            </a:extLst>
          </p:cNvPr>
          <p:cNvGrpSpPr/>
          <p:nvPr/>
        </p:nvGrpSpPr>
        <p:grpSpPr>
          <a:xfrm>
            <a:off x="811005" y="1339359"/>
            <a:ext cx="316706" cy="330244"/>
            <a:chOff x="864636" y="602993"/>
            <a:chExt cx="316706" cy="330244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8ADE435-E9AA-42D8-8A98-79C8A41E9D3C}"/>
                </a:ext>
              </a:extLst>
            </p:cNvPr>
            <p:cNvSpPr/>
            <p:nvPr/>
          </p:nvSpPr>
          <p:spPr>
            <a:xfrm>
              <a:off x="864636" y="602993"/>
              <a:ext cx="316706" cy="316706"/>
            </a:xfrm>
            <a:prstGeom prst="ellipse">
              <a:avLst/>
            </a:prstGeom>
            <a:solidFill>
              <a:srgbClr val="E7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6FDF2785-CE36-4C79-8AD5-86383C07160B}"/>
                </a:ext>
              </a:extLst>
            </p:cNvPr>
            <p:cNvSpPr/>
            <p:nvPr/>
          </p:nvSpPr>
          <p:spPr>
            <a:xfrm>
              <a:off x="864636" y="692275"/>
              <a:ext cx="240962" cy="24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B4B4B"/>
                  </a:solidFill>
                </a:rPr>
                <a:t>1</a:t>
              </a:r>
              <a:endParaRPr lang="zh-CN" altLang="en-US" dirty="0">
                <a:solidFill>
                  <a:srgbClr val="4B4B4B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B9F3112-2EB6-43A9-9C77-C93949731386}"/>
              </a:ext>
            </a:extLst>
          </p:cNvPr>
          <p:cNvGrpSpPr/>
          <p:nvPr/>
        </p:nvGrpSpPr>
        <p:grpSpPr>
          <a:xfrm>
            <a:off x="811005" y="1941486"/>
            <a:ext cx="316706" cy="330244"/>
            <a:chOff x="864636" y="602993"/>
            <a:chExt cx="316706" cy="330244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62361F01-3BB6-42B8-9FBE-DF95EE0CD5B5}"/>
                </a:ext>
              </a:extLst>
            </p:cNvPr>
            <p:cNvSpPr/>
            <p:nvPr/>
          </p:nvSpPr>
          <p:spPr>
            <a:xfrm>
              <a:off x="864636" y="602993"/>
              <a:ext cx="316706" cy="316706"/>
            </a:xfrm>
            <a:prstGeom prst="ellipse">
              <a:avLst/>
            </a:prstGeom>
            <a:solidFill>
              <a:srgbClr val="E7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A45460F-5FEE-4B35-9438-B8FE3EEE313D}"/>
                </a:ext>
              </a:extLst>
            </p:cNvPr>
            <p:cNvSpPr/>
            <p:nvPr/>
          </p:nvSpPr>
          <p:spPr>
            <a:xfrm>
              <a:off x="864636" y="692275"/>
              <a:ext cx="240962" cy="24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B4B4B"/>
                  </a:solidFill>
                </a:rPr>
                <a:t>2</a:t>
              </a:r>
              <a:endParaRPr lang="zh-CN" altLang="en-US" dirty="0">
                <a:solidFill>
                  <a:srgbClr val="4B4B4B"/>
                </a:solidFill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D9148BA-E9C4-4AB0-89F0-86BF248530E0}"/>
              </a:ext>
            </a:extLst>
          </p:cNvPr>
          <p:cNvGrpSpPr/>
          <p:nvPr/>
        </p:nvGrpSpPr>
        <p:grpSpPr>
          <a:xfrm>
            <a:off x="811005" y="2546110"/>
            <a:ext cx="316706" cy="330244"/>
            <a:chOff x="864636" y="602993"/>
            <a:chExt cx="316706" cy="330244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F38432CE-2A5A-4647-86E4-90616975FCE1}"/>
                </a:ext>
              </a:extLst>
            </p:cNvPr>
            <p:cNvSpPr/>
            <p:nvPr/>
          </p:nvSpPr>
          <p:spPr>
            <a:xfrm>
              <a:off x="864636" y="602993"/>
              <a:ext cx="316706" cy="316706"/>
            </a:xfrm>
            <a:prstGeom prst="ellipse">
              <a:avLst/>
            </a:prstGeom>
            <a:solidFill>
              <a:srgbClr val="E7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93A54929-6A6F-43EF-8835-8C06C96EC31E}"/>
                </a:ext>
              </a:extLst>
            </p:cNvPr>
            <p:cNvSpPr/>
            <p:nvPr/>
          </p:nvSpPr>
          <p:spPr>
            <a:xfrm>
              <a:off x="864636" y="692275"/>
              <a:ext cx="240962" cy="24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B4B4B"/>
                  </a:solidFill>
                </a:rPr>
                <a:t>3</a:t>
              </a:r>
              <a:endParaRPr lang="zh-CN" altLang="en-US" dirty="0">
                <a:solidFill>
                  <a:srgbClr val="4B4B4B"/>
                </a:solidFill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80630BAA-6F48-493B-AC63-619313EF3EAD}"/>
              </a:ext>
            </a:extLst>
          </p:cNvPr>
          <p:cNvGrpSpPr/>
          <p:nvPr/>
        </p:nvGrpSpPr>
        <p:grpSpPr>
          <a:xfrm>
            <a:off x="811005" y="3172697"/>
            <a:ext cx="316706" cy="330244"/>
            <a:chOff x="864636" y="602993"/>
            <a:chExt cx="316706" cy="330244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E606BBA4-4BCC-41EC-B2C5-A366AD16ADBC}"/>
                </a:ext>
              </a:extLst>
            </p:cNvPr>
            <p:cNvSpPr/>
            <p:nvPr/>
          </p:nvSpPr>
          <p:spPr>
            <a:xfrm>
              <a:off x="864636" y="602993"/>
              <a:ext cx="316706" cy="316706"/>
            </a:xfrm>
            <a:prstGeom prst="ellipse">
              <a:avLst/>
            </a:prstGeom>
            <a:solidFill>
              <a:srgbClr val="E7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0F10E99-4125-4271-AD07-48B917E59198}"/>
                </a:ext>
              </a:extLst>
            </p:cNvPr>
            <p:cNvSpPr/>
            <p:nvPr/>
          </p:nvSpPr>
          <p:spPr>
            <a:xfrm>
              <a:off x="864636" y="692275"/>
              <a:ext cx="240962" cy="24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B4B4B"/>
                  </a:solidFill>
                </a:rPr>
                <a:t>4</a:t>
              </a:r>
              <a:endParaRPr lang="zh-CN" altLang="en-US" dirty="0">
                <a:solidFill>
                  <a:srgbClr val="4B4B4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33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48134" y="345289"/>
            <a:ext cx="257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4B4B4B"/>
                </a:solidFill>
                <a:latin typeface="Segoe UI"/>
              </a:rPr>
              <a:t>Class Diagram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94C9D7-3EAB-4F1B-A19A-D48992315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09" y="1226629"/>
            <a:ext cx="405093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3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266188" y="317005"/>
            <a:ext cx="3211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4B4B4B"/>
                </a:solidFill>
                <a:latin typeface="Segoe UI"/>
              </a:rPr>
              <a:t>Use-case Diagram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91" y="993208"/>
            <a:ext cx="8750979" cy="557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5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197259" y="317005"/>
            <a:ext cx="3348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4B4B4B"/>
                </a:solidFill>
                <a:latin typeface="Segoe UI"/>
              </a:rPr>
              <a:t>Sequence Diagram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FF45C0-6181-442A-96FB-053491A54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565" y="1059233"/>
            <a:ext cx="8184589" cy="52201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43604F-C4A7-4E39-9D50-10D536C35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98" y="1130333"/>
            <a:ext cx="9565813" cy="52133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4A08968-FEAA-46F0-A0AE-9A158B73A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34" y="1130333"/>
            <a:ext cx="9927534" cy="543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4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137948" y="317005"/>
            <a:ext cx="3467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 smtClean="0">
                <a:solidFill>
                  <a:srgbClr val="4B4B4B"/>
                </a:solidFill>
                <a:latin typeface="Segoe UI"/>
              </a:rPr>
              <a:t>Statechart</a:t>
            </a:r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 </a:t>
            </a:r>
            <a:r>
              <a:rPr lang="en-US" altLang="zh-CN" sz="2800" b="1" dirty="0">
                <a:solidFill>
                  <a:srgbClr val="4B4B4B"/>
                </a:solidFill>
                <a:latin typeface="Segoe UI"/>
              </a:rPr>
              <a:t>Diagram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D6C4A0-89FC-41A8-8A82-7312D9AD1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74" y="1054865"/>
            <a:ext cx="835345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1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66426" y="317005"/>
            <a:ext cx="3810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4B4B4B"/>
                </a:solidFill>
                <a:latin typeface="Segoe UI"/>
              </a:rPr>
              <a:t>Deployment Diagram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827A0F5-D8BD-46ED-9140-867FD975B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655" y="1132672"/>
            <a:ext cx="7287242" cy="490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251</Words>
  <Application>Microsoft Office PowerPoint</Application>
  <PresentationFormat>宽屏</PresentationFormat>
  <Paragraphs>108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Adobe Devanagari</vt:lpstr>
      <vt:lpstr>Lato</vt:lpstr>
      <vt:lpstr>Lato Light</vt:lpstr>
      <vt:lpstr>Open Sans Light</vt:lpstr>
      <vt:lpstr>Poppins</vt:lpstr>
      <vt:lpstr>等线</vt:lpstr>
      <vt:lpstr>等线 Light</vt:lpstr>
      <vt:lpstr>宋体</vt:lpstr>
      <vt:lpstr>Arial</vt:lpstr>
      <vt:lpstr>Segoe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Liwei</cp:lastModifiedBy>
  <cp:revision>159</cp:revision>
  <dcterms:created xsi:type="dcterms:W3CDTF">2017-03-27T04:23:20Z</dcterms:created>
  <dcterms:modified xsi:type="dcterms:W3CDTF">2019-11-04T00:40:38Z</dcterms:modified>
</cp:coreProperties>
</file>