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Lst>
  <p:notesMasterIdLst>
    <p:notesMasterId r:id="rId97"/>
  </p:notesMasterIdLst>
  <p:handoutMasterIdLst>
    <p:handoutMasterId r:id="rId98"/>
  </p:handoutMasterIdLst>
  <p:sldIdLst>
    <p:sldId id="256" r:id="rId7"/>
    <p:sldId id="258" r:id="rId8"/>
    <p:sldId id="259"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386" r:id="rId34"/>
    <p:sldId id="387" r:id="rId35"/>
    <p:sldId id="453" r:id="rId36"/>
    <p:sldId id="388" r:id="rId37"/>
    <p:sldId id="389" r:id="rId38"/>
    <p:sldId id="390" r:id="rId39"/>
    <p:sldId id="391" r:id="rId40"/>
    <p:sldId id="392" r:id="rId41"/>
    <p:sldId id="393" r:id="rId42"/>
    <p:sldId id="394" r:id="rId43"/>
    <p:sldId id="395" r:id="rId44"/>
    <p:sldId id="396" r:id="rId45"/>
    <p:sldId id="397" r:id="rId46"/>
    <p:sldId id="398" r:id="rId47"/>
    <p:sldId id="399" r:id="rId48"/>
    <p:sldId id="400" r:id="rId49"/>
    <p:sldId id="402" r:id="rId50"/>
    <p:sldId id="403" r:id="rId51"/>
    <p:sldId id="448" r:id="rId52"/>
    <p:sldId id="404" r:id="rId53"/>
    <p:sldId id="405" r:id="rId54"/>
    <p:sldId id="406" r:id="rId55"/>
    <p:sldId id="407" r:id="rId56"/>
    <p:sldId id="408" r:id="rId57"/>
    <p:sldId id="409" r:id="rId58"/>
    <p:sldId id="410" r:id="rId59"/>
    <p:sldId id="411" r:id="rId60"/>
    <p:sldId id="413" r:id="rId61"/>
    <p:sldId id="412" r:id="rId62"/>
    <p:sldId id="414" r:id="rId63"/>
    <p:sldId id="415" r:id="rId64"/>
    <p:sldId id="416" r:id="rId65"/>
    <p:sldId id="417" r:id="rId66"/>
    <p:sldId id="418" r:id="rId67"/>
    <p:sldId id="419" r:id="rId68"/>
    <p:sldId id="420" r:id="rId69"/>
    <p:sldId id="421" r:id="rId70"/>
    <p:sldId id="422" r:id="rId71"/>
    <p:sldId id="425" r:id="rId72"/>
    <p:sldId id="450" r:id="rId73"/>
    <p:sldId id="451" r:id="rId74"/>
    <p:sldId id="426" r:id="rId75"/>
    <p:sldId id="427" r:id="rId76"/>
    <p:sldId id="428" r:id="rId77"/>
    <p:sldId id="429" r:id="rId78"/>
    <p:sldId id="430" r:id="rId79"/>
    <p:sldId id="452" r:id="rId80"/>
    <p:sldId id="432" r:id="rId81"/>
    <p:sldId id="433" r:id="rId82"/>
    <p:sldId id="434" r:id="rId83"/>
    <p:sldId id="435" r:id="rId84"/>
    <p:sldId id="436" r:id="rId85"/>
    <p:sldId id="437" r:id="rId86"/>
    <p:sldId id="438" r:id="rId87"/>
    <p:sldId id="439" r:id="rId88"/>
    <p:sldId id="440" r:id="rId89"/>
    <p:sldId id="441" r:id="rId90"/>
    <p:sldId id="442" r:id="rId91"/>
    <p:sldId id="443" r:id="rId92"/>
    <p:sldId id="444" r:id="rId93"/>
    <p:sldId id="445" r:id="rId94"/>
    <p:sldId id="446" r:id="rId95"/>
    <p:sldId id="447" r:id="rId9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0C9CDB"/>
    <a:srgbClr val="F79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8" autoAdjust="0"/>
    <p:restoredTop sz="94660"/>
  </p:normalViewPr>
  <p:slideViewPr>
    <p:cSldViewPr>
      <p:cViewPr varScale="1">
        <p:scale>
          <a:sx n="114" d="100"/>
          <a:sy n="114" d="100"/>
        </p:scale>
        <p:origin x="-1542" y="-108"/>
      </p:cViewPr>
      <p:guideLst>
        <p:guide orient="horz" pos="2160"/>
        <p:guide pos="2880"/>
      </p:guideLst>
    </p:cSldViewPr>
  </p:slideViewPr>
  <p:notesTextViewPr>
    <p:cViewPr>
      <p:scale>
        <a:sx n="100" d="100"/>
        <a:sy n="100" d="100"/>
      </p:scale>
      <p:origin x="0" y="0"/>
    </p:cViewPr>
  </p:notesTextViewPr>
  <p:notesViewPr>
    <p:cSldViewPr>
      <p:cViewPr varScale="1">
        <p:scale>
          <a:sx n="49" d="100"/>
          <a:sy n="49" d="100"/>
        </p:scale>
        <p:origin x="-295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84" Type="http://schemas.openxmlformats.org/officeDocument/2006/relationships/slide" Target="slides/slide78.xml"/><Relationship Id="rId89" Type="http://schemas.openxmlformats.org/officeDocument/2006/relationships/slide" Target="slides/slide83.xml"/><Relationship Id="rId97"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slide" Target="slides/slide81.xml"/><Relationship Id="rId102"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BE6346-8510-4D5C-85DF-0ACC88FE12BC}" type="datetimeFigureOut">
              <a:rPr lang="zh-CN" altLang="en-US" smtClean="0"/>
              <a:pPr/>
              <a:t>2018/1/17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7707EB-A5AE-4EFF-B2AE-FDBDFC83EC6B}" type="slidenum">
              <a:rPr lang="zh-CN" altLang="en-US" smtClean="0"/>
              <a:pPr/>
              <a:t>‹#›</a:t>
            </a:fld>
            <a:endParaRPr lang="zh-CN" altLang="en-US"/>
          </a:p>
        </p:txBody>
      </p:sp>
    </p:spTree>
    <p:extLst>
      <p:ext uri="{BB962C8B-B14F-4D97-AF65-F5344CB8AC3E}">
        <p14:creationId xmlns:p14="http://schemas.microsoft.com/office/powerpoint/2010/main" val="3920939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E307B-5EDE-44FC-83E0-748BAB84D033}" type="datetimeFigureOut">
              <a:rPr lang="zh-CN" altLang="en-US" smtClean="0"/>
              <a:pPr/>
              <a:t>2018/1/17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A0365A-4F7C-4043-A538-5F058D345A48}" type="slidenum">
              <a:rPr lang="zh-CN" altLang="en-US" smtClean="0"/>
              <a:pPr/>
              <a:t>‹#›</a:t>
            </a:fld>
            <a:endParaRPr lang="zh-CN" altLang="en-US"/>
          </a:p>
        </p:txBody>
      </p:sp>
    </p:spTree>
    <p:extLst>
      <p:ext uri="{BB962C8B-B14F-4D97-AF65-F5344CB8AC3E}">
        <p14:creationId xmlns:p14="http://schemas.microsoft.com/office/powerpoint/2010/main" val="3985260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2018/1/17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2018/1/17</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2018/1/17</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2018/1/17</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2018/1/17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2018/1/17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2018/1/17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2018/1/17</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2018/1/17</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2018/1/17</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2018/1/17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2018/1/17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2018/1/17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2018/1/17</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2018/1/17</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D0D943-06EE-4BB2-9157-D1CB582B1582}" type="datetimeFigureOut">
              <a:rPr lang="zh-CN" altLang="en-US" smtClean="0"/>
              <a:pPr/>
              <a:t>2018/1/17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2018/1/17</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2018/1/17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2018/1/17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2018/1/17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2018/1/17</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D0D943-06EE-4BB2-9157-D1CB582B1582}" type="datetimeFigureOut">
              <a:rPr lang="zh-CN" altLang="en-US" smtClean="0"/>
              <a:pPr/>
              <a:t>2018/1/17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2018/1/17</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2018/1/17</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2018/1/17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2018/1/17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2018/1/17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D0D943-06EE-4BB2-9157-D1CB582B1582}" type="datetimeFigureOut">
              <a:rPr lang="zh-CN" altLang="en-US" smtClean="0"/>
              <a:pPr/>
              <a:t>2018/1/17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2018/1/17</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2018/1/17</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2018/1/17</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2018/1/17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2018/1/17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2018/1/17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0D943-06EE-4BB2-9157-D1CB582B1582}" type="datetimeFigureOut">
              <a:rPr lang="zh-CN" altLang="en-US" smtClean="0"/>
              <a:pPr/>
              <a:t>2018/1/17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D0D943-06EE-4BB2-9157-D1CB582B1582}" type="datetimeFigureOut">
              <a:rPr lang="zh-CN" altLang="en-US" smtClean="0"/>
              <a:pPr/>
              <a:t>2018/1/17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D0D943-06EE-4BB2-9157-D1CB582B1582}" type="datetimeFigureOut">
              <a:rPr lang="zh-CN" altLang="en-US" smtClean="0"/>
              <a:pPr/>
              <a:t>2018/1/17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 Target="../slides/slid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 Target="../slides/slide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 Target="../slides/slide2.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 Target="../slides/slide2.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0D943-06EE-4BB2-9157-D1CB582B1582}" type="datetimeFigureOut">
              <a:rPr lang="zh-CN" altLang="en-US" smtClean="0"/>
              <a:pPr/>
              <a:t>2018/1/17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30EF2-7816-4638-88B7-9D695511BF2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8" cy="6857143"/>
          </a:xfrm>
          <a:prstGeom prst="rect">
            <a:avLst/>
          </a:prstGeom>
          <a:noFill/>
        </p:spPr>
      </p:pic>
      <p:pic>
        <p:nvPicPr>
          <p:cNvPr id="9" name="Picture 3" descr="F:\公司\上海外语教育出版社\倪老师PPT\完成\第三册\无前.png"/>
          <p:cNvPicPr>
            <a:picLocks noChangeAspect="1" noChangeArrowheads="1"/>
          </p:cNvPicPr>
          <p:nvPr userDrawn="1"/>
        </p:nvPicPr>
        <p:blipFill>
          <a:blip r:embed="rId14" cstate="print"/>
          <a:srcRect/>
          <a:stretch>
            <a:fillRect/>
          </a:stretch>
        </p:blipFill>
        <p:spPr bwMode="auto">
          <a:xfrm>
            <a:off x="7488891" y="6300401"/>
            <a:ext cx="1587302" cy="533334"/>
          </a:xfrm>
          <a:prstGeom prst="rect">
            <a:avLst/>
          </a:prstGeom>
          <a:noFill/>
        </p:spPr>
      </p:pic>
      <p:sp>
        <p:nvSpPr>
          <p:cNvPr id="11" name="矩形 10">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 action="ppaction://hlinkshowjump?jump=nextslide" tooltip="下一页"/>
          </p:cNvPr>
          <p:cNvSpPr/>
          <p:nvPr userDrawn="1"/>
        </p:nvSpPr>
        <p:spPr>
          <a:xfrm>
            <a:off x="807614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8" cy="6857143"/>
          </a:xfrm>
          <a:prstGeom prst="rect">
            <a:avLst/>
          </a:prstGeom>
          <a:noFill/>
        </p:spPr>
      </p:pic>
      <p:pic>
        <p:nvPicPr>
          <p:cNvPr id="12" name="Picture 2" descr="F:\公司\上海外语教育出版社\倪老师PPT\完成\第三册\无后.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8" name="矩形 7">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 action="ppaction://hlinkshowjump?jump=previousslide" tooltip="上一页"/>
          </p:cNvPr>
          <p:cNvSpPr/>
          <p:nvPr userDrawn="1"/>
        </p:nvSpPr>
        <p:spPr>
          <a:xfrm>
            <a:off x="750095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8" cy="6857143"/>
          </a:xfrm>
          <a:prstGeom prst="rect">
            <a:avLst/>
          </a:prstGeom>
          <a:noFill/>
        </p:spPr>
      </p:pic>
      <p:pic>
        <p:nvPicPr>
          <p:cNvPr id="12" name="Picture 2" descr="F:\公司\上海外语教育出版社\倪老师PPT\完成\第三册\无返.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8" name="矩形 7">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 action="ppaction://hlinkshowjump?jump=previousslide" tooltip="上一页"/>
          </p:cNvPr>
          <p:cNvSpPr/>
          <p:nvPr userDrawn="1"/>
        </p:nvSpPr>
        <p:spPr>
          <a:xfrm>
            <a:off x="750095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 action="ppaction://hlinkshowjump?jump=nextslide" tooltip="下一页"/>
          </p:cNvPr>
          <p:cNvSpPr/>
          <p:nvPr userDrawn="1"/>
        </p:nvSpPr>
        <p:spPr>
          <a:xfrm>
            <a:off x="807614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8" cy="6857143"/>
          </a:xfrm>
          <a:prstGeom prst="rect">
            <a:avLst/>
          </a:prstGeom>
          <a:noFill/>
        </p:spPr>
      </p:pic>
      <p:pic>
        <p:nvPicPr>
          <p:cNvPr id="14" name="Picture 2" descr="F:\公司\上海外语教育出版社\倪老师PPT\完成\第三册\全.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8" name="矩形 7">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 action="ppaction://hlinkshowjump?jump=previousslide" tooltip="上一页"/>
          </p:cNvPr>
          <p:cNvSpPr/>
          <p:nvPr userDrawn="1"/>
        </p:nvSpPr>
        <p:spPr>
          <a:xfrm>
            <a:off x="750095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 action="ppaction://hlinkshowjump?jump=nextslide" tooltip="下一页"/>
          </p:cNvPr>
          <p:cNvSpPr/>
          <p:nvPr userDrawn="1"/>
        </p:nvSpPr>
        <p:spPr>
          <a:xfrm>
            <a:off x="807614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8" cy="6857143"/>
          </a:xfrm>
          <a:prstGeom prst="rect">
            <a:avLst/>
          </a:prstGeom>
          <a:noFill/>
        </p:spPr>
      </p:pic>
      <p:pic>
        <p:nvPicPr>
          <p:cNvPr id="9" name="Picture 2" descr="F:\公司\上海外语教育出版社\倪老师PPT\完成\第三册\返回.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7" name="矩形 6">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54.xml"/><Relationship Id="rId7" Type="http://schemas.openxmlformats.org/officeDocument/2006/relationships/hyperlink" Target="06.1.mp3" TargetMode="External"/><Relationship Id="rId2" Type="http://schemas.openxmlformats.org/officeDocument/2006/relationships/slideLayout" Target="../slideLayouts/slideLayout40.xml"/><Relationship Id="rId1" Type="http://schemas.openxmlformats.org/officeDocument/2006/relationships/audio" Target="file:///F:\&#26032;&#30446;&#26631;&#32508;&#21512;\&#26032;&#30446;&#26631;&#32508;&#21512;3%20Unit%201\04%20Text\06.1.mp3" TargetMode="Externa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hyperlink" Target="07.mp3" TargetMode="External"/><Relationship Id="rId3" Type="http://schemas.openxmlformats.org/officeDocument/2006/relationships/slide" Target="slide57.xml"/><Relationship Id="rId7" Type="http://schemas.openxmlformats.org/officeDocument/2006/relationships/image" Target="../media/image11.png"/><Relationship Id="rId2" Type="http://schemas.openxmlformats.org/officeDocument/2006/relationships/slideLayout" Target="../slideLayouts/slideLayout40.xml"/><Relationship Id="rId1" Type="http://schemas.openxmlformats.org/officeDocument/2006/relationships/audio" Target="file:///F:\&#26032;&#30446;&#26631;&#32508;&#21512;\&#26032;&#30446;&#26631;&#32508;&#21512;3%20Unit%201\04%20Text\07.mp3" TargetMode="Externa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2.png"/><Relationship Id="rId4" Type="http://schemas.openxmlformats.org/officeDocument/2006/relationships/slide" Target="slide59.xml"/><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hyperlink" Target="07.1.mp3" TargetMode="External"/><Relationship Id="rId3" Type="http://schemas.openxmlformats.org/officeDocument/2006/relationships/slide" Target="slide62.xml"/><Relationship Id="rId7" Type="http://schemas.openxmlformats.org/officeDocument/2006/relationships/image" Target="../media/image11.png"/><Relationship Id="rId2" Type="http://schemas.openxmlformats.org/officeDocument/2006/relationships/slideLayout" Target="../slideLayouts/slideLayout40.xml"/><Relationship Id="rId1" Type="http://schemas.openxmlformats.org/officeDocument/2006/relationships/audio" Target="file:///F:\&#26032;&#30446;&#26631;&#32508;&#21512;\&#26032;&#30446;&#26631;&#32508;&#21512;3%20Unit%201\04%20Text\07.1.mp3" TargetMode="Externa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4.png"/><Relationship Id="rId4" Type="http://schemas.openxmlformats.org/officeDocument/2006/relationships/image" Target="../media/image23.jpe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hyperlink" Target="08.mp3" TargetMode="External"/><Relationship Id="rId3" Type="http://schemas.openxmlformats.org/officeDocument/2006/relationships/slide" Target="slide66.xml"/><Relationship Id="rId7" Type="http://schemas.openxmlformats.org/officeDocument/2006/relationships/image" Target="../media/image11.png"/><Relationship Id="rId2" Type="http://schemas.openxmlformats.org/officeDocument/2006/relationships/slideLayout" Target="../slideLayouts/slideLayout40.xml"/><Relationship Id="rId1" Type="http://schemas.openxmlformats.org/officeDocument/2006/relationships/audio" Target="file:///F:\&#26032;&#30446;&#26631;&#32508;&#21512;\&#26032;&#30446;&#26631;&#32508;&#21512;3%20Unit%201\04%20Text\08.mp3" TargetMode="Externa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5.png"/><Relationship Id="rId4" Type="http://schemas.openxmlformats.org/officeDocument/2006/relationships/slide" Target="slide67.xml"/><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slideLayout" Target="../slideLayouts/slideLayout40.xml"/><Relationship Id="rId1" Type="http://schemas.openxmlformats.org/officeDocument/2006/relationships/audio" Target="file:///F:\&#26032;&#30446;&#26631;&#32508;&#21512;\&#26032;&#30446;&#26631;&#32508;&#21512;3%20Unit%201\04%20Text\08.1.mp3" TargetMode="External"/><Relationship Id="rId6" Type="http://schemas.openxmlformats.org/officeDocument/2006/relationships/hyperlink" Target="08.1.mp3" TargetMode="Externa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 Target="slide68.xml"/><Relationship Id="rId7" Type="http://schemas.openxmlformats.org/officeDocument/2006/relationships/image" Target="../media/image10.png"/><Relationship Id="rId2" Type="http://schemas.openxmlformats.org/officeDocument/2006/relationships/slideLayout" Target="../slideLayouts/slideLayout40.xml"/><Relationship Id="rId1" Type="http://schemas.openxmlformats.org/officeDocument/2006/relationships/audio" Target="file:///F:\&#26032;&#30446;&#26631;&#32508;&#21512;\&#26032;&#30446;&#26631;&#32508;&#21512;3%20Unit%201\04%20Text\09-10.mp3" TargetMode="External"/><Relationship Id="rId6" Type="http://schemas.openxmlformats.org/officeDocument/2006/relationships/image" Target="../media/image9.png"/><Relationship Id="rId11" Type="http://schemas.openxmlformats.org/officeDocument/2006/relationships/image" Target="../media/image27.png"/><Relationship Id="rId5" Type="http://schemas.openxmlformats.org/officeDocument/2006/relationships/slide" Target="slide70.xml"/><Relationship Id="rId10" Type="http://schemas.openxmlformats.org/officeDocument/2006/relationships/image" Target="../media/image12.png"/><Relationship Id="rId4" Type="http://schemas.openxmlformats.org/officeDocument/2006/relationships/slide" Target="slide69.xml"/><Relationship Id="rId9" Type="http://schemas.openxmlformats.org/officeDocument/2006/relationships/hyperlink" Target="09-10.mp3"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 Target="slide72.xml"/><Relationship Id="rId7" Type="http://schemas.openxmlformats.org/officeDocument/2006/relationships/image" Target="../media/image10.png"/><Relationship Id="rId12" Type="http://schemas.openxmlformats.org/officeDocument/2006/relationships/slide" Target="slide75.xml"/><Relationship Id="rId2" Type="http://schemas.openxmlformats.org/officeDocument/2006/relationships/slideLayout" Target="../slideLayouts/slideLayout40.xml"/><Relationship Id="rId1" Type="http://schemas.openxmlformats.org/officeDocument/2006/relationships/audio" Target="file:///F:\&#26032;&#30446;&#26631;&#32508;&#21512;\&#26032;&#30446;&#26631;&#32508;&#21512;3%20Unit%201\04%20Text\11.mp3" TargetMode="External"/><Relationship Id="rId6" Type="http://schemas.openxmlformats.org/officeDocument/2006/relationships/image" Target="../media/image9.png"/><Relationship Id="rId11" Type="http://schemas.openxmlformats.org/officeDocument/2006/relationships/image" Target="../media/image28.png"/><Relationship Id="rId5" Type="http://schemas.openxmlformats.org/officeDocument/2006/relationships/slide" Target="slide79.xml"/><Relationship Id="rId10" Type="http://schemas.openxmlformats.org/officeDocument/2006/relationships/image" Target="../media/image12.png"/><Relationship Id="rId4" Type="http://schemas.openxmlformats.org/officeDocument/2006/relationships/slide" Target="slide80.xml"/><Relationship Id="rId9" Type="http://schemas.openxmlformats.org/officeDocument/2006/relationships/hyperlink" Target="11.mp3"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12.mp3" TargetMode="External"/><Relationship Id="rId3" Type="http://schemas.openxmlformats.org/officeDocument/2006/relationships/slide" Target="slide83.xml"/><Relationship Id="rId7" Type="http://schemas.openxmlformats.org/officeDocument/2006/relationships/image" Target="../media/image11.png"/><Relationship Id="rId2" Type="http://schemas.openxmlformats.org/officeDocument/2006/relationships/slideLayout" Target="../slideLayouts/slideLayout40.xml"/><Relationship Id="rId1" Type="http://schemas.openxmlformats.org/officeDocument/2006/relationships/audio" Target="file:///F:\&#26032;&#30446;&#26631;&#32508;&#21512;\&#26032;&#30446;&#26631;&#32508;&#21512;3%20Unit%201\04%20Text\12.mp3" TargetMode="Externa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9.png"/><Relationship Id="rId4" Type="http://schemas.openxmlformats.org/officeDocument/2006/relationships/slide" Target="slide86.xml"/><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0.jpeg"/><Relationship Id="rId7" Type="http://schemas.openxmlformats.org/officeDocument/2006/relationships/hyperlink" Target="13.mp3" TargetMode="External"/><Relationship Id="rId2" Type="http://schemas.openxmlformats.org/officeDocument/2006/relationships/slideLayout" Target="../slideLayouts/slideLayout29.xml"/><Relationship Id="rId1" Type="http://schemas.openxmlformats.org/officeDocument/2006/relationships/audio" Target="file:///F:\&#26032;&#30446;&#26631;&#32508;&#21512;\&#26032;&#30446;&#26631;&#32508;&#21512;3%20Unit%201\04%20Text\13.mp3" TargetMode="Externa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hyperlink" Target="00.mp3" TargetMode="External"/><Relationship Id="rId3" Type="http://schemas.openxmlformats.org/officeDocument/2006/relationships/image" Target="../media/image8.jpeg"/><Relationship Id="rId7" Type="http://schemas.openxmlformats.org/officeDocument/2006/relationships/image" Target="../media/image11.png"/><Relationship Id="rId2" Type="http://schemas.openxmlformats.org/officeDocument/2006/relationships/slideLayout" Target="../slideLayouts/slideLayout18.xml"/><Relationship Id="rId1" Type="http://schemas.openxmlformats.org/officeDocument/2006/relationships/audio" Target="file:///F:\&#26032;&#30446;&#26631;&#32508;&#21512;\&#26032;&#30446;&#26631;&#32508;&#21512;3%20Unit%201\04%20Text\00.mp3" TargetMode="External"/><Relationship Id="rId6" Type="http://schemas.openxmlformats.org/officeDocument/2006/relationships/image" Target="../media/image10.png"/><Relationship Id="rId11" Type="http://schemas.openxmlformats.org/officeDocument/2006/relationships/hyperlink" Target="Unit%2001%20-%20Text%20A.MP3" TargetMode="External"/><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slide" Target="slide19.xml"/><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2.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18.xml"/><Relationship Id="rId4" Type="http://schemas.openxmlformats.org/officeDocument/2006/relationships/slide" Target="slide3.xml"/></Relationships>
</file>

<file path=ppt/slides/_rels/slide2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2.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2.png"/><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8" Type="http://schemas.openxmlformats.org/officeDocument/2006/relationships/hyperlink" Target="01.mp3" TargetMode="External"/><Relationship Id="rId3" Type="http://schemas.openxmlformats.org/officeDocument/2006/relationships/slide" Target="slide21.xml"/><Relationship Id="rId7" Type="http://schemas.openxmlformats.org/officeDocument/2006/relationships/image" Target="../media/image11.png"/><Relationship Id="rId2" Type="http://schemas.openxmlformats.org/officeDocument/2006/relationships/slideLayout" Target="../slideLayouts/slideLayout40.xml"/><Relationship Id="rId1" Type="http://schemas.openxmlformats.org/officeDocument/2006/relationships/audio" Target="file:///F:\&#26032;&#30446;&#26631;&#32508;&#21512;\&#26032;&#30446;&#26631;&#32508;&#21512;3%20Unit%201\04%20Text\01.mp3" TargetMode="Externa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slide" Target="slide24.xml"/><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32.png"/><Relationship Id="rId1" Type="http://schemas.openxmlformats.org/officeDocument/2006/relationships/slideLayout" Target="../slideLayouts/slideLayout62.xml"/></Relationships>
</file>

<file path=ppt/slides/_rels/slide3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8" Type="http://schemas.openxmlformats.org/officeDocument/2006/relationships/hyperlink" Target="01.1.mp3" TargetMode="External"/><Relationship Id="rId3" Type="http://schemas.openxmlformats.org/officeDocument/2006/relationships/slide" Target="slide26.xml"/><Relationship Id="rId7" Type="http://schemas.openxmlformats.org/officeDocument/2006/relationships/image" Target="../media/image11.png"/><Relationship Id="rId2" Type="http://schemas.openxmlformats.org/officeDocument/2006/relationships/slideLayout" Target="../slideLayouts/slideLayout40.xml"/><Relationship Id="rId1" Type="http://schemas.openxmlformats.org/officeDocument/2006/relationships/audio" Target="file:///F:\&#26032;&#30446;&#26631;&#32508;&#21512;\&#26032;&#30446;&#26631;&#32508;&#21512;3%20Unit%201\04%20Text\01.1.mp3" TargetMode="Externa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5.png"/><Relationship Id="rId4" Type="http://schemas.openxmlformats.org/officeDocument/2006/relationships/slide" Target="slide29.xml"/><Relationship Id="rId9"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32.png"/><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32.png"/><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 Target="slide29.xml"/><Relationship Id="rId7" Type="http://schemas.openxmlformats.org/officeDocument/2006/relationships/image" Target="../media/image10.png"/><Relationship Id="rId2" Type="http://schemas.openxmlformats.org/officeDocument/2006/relationships/slideLayout" Target="../slideLayouts/slideLayout40.xml"/><Relationship Id="rId1" Type="http://schemas.openxmlformats.org/officeDocument/2006/relationships/audio" Target="file:///F:\&#26032;&#30446;&#26631;&#32508;&#21512;\&#26032;&#30446;&#26631;&#32508;&#21512;3%20Unit%201\04%20Text\2-3.mp3" TargetMode="External"/><Relationship Id="rId6" Type="http://schemas.openxmlformats.org/officeDocument/2006/relationships/image" Target="../media/image9.png"/><Relationship Id="rId11" Type="http://schemas.openxmlformats.org/officeDocument/2006/relationships/image" Target="../media/image16.png"/><Relationship Id="rId5" Type="http://schemas.openxmlformats.org/officeDocument/2006/relationships/slide" Target="slide30.xml"/><Relationship Id="rId10" Type="http://schemas.openxmlformats.org/officeDocument/2006/relationships/image" Target="../media/image12.png"/><Relationship Id="rId4" Type="http://schemas.openxmlformats.org/officeDocument/2006/relationships/slide" Target="slide31.xml"/><Relationship Id="rId9" Type="http://schemas.openxmlformats.org/officeDocument/2006/relationships/hyperlink" Target="2-3.mp3" TargetMode="External"/></Relationships>
</file>

<file path=ppt/slides/_rels/slide50.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32.png"/><Relationship Id="rId1" Type="http://schemas.openxmlformats.org/officeDocument/2006/relationships/slideLayout" Target="../slideLayouts/slideLayout62.xml"/></Relationships>
</file>

<file path=ppt/slides/_rels/slide5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32.png"/><Relationship Id="rId1" Type="http://schemas.openxmlformats.org/officeDocument/2006/relationships/slideLayout" Target="../slideLayouts/slideLayout62.xml"/></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2.png"/><Relationship Id="rId1" Type="http://schemas.openxmlformats.org/officeDocument/2006/relationships/slideLayout" Target="../slideLayouts/slideLayout18.xml"/><Relationship Id="rId4" Type="http://schemas.openxmlformats.org/officeDocument/2006/relationships/slide" Target="slide9.xml"/></Relationships>
</file>

<file path=ppt/slides/_rels/slide5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2.png"/><Relationship Id="rId1" Type="http://schemas.openxmlformats.org/officeDocument/2006/relationships/slideLayout" Target="../slideLayouts/slideLayout29.xml"/><Relationship Id="rId4" Type="http://schemas.openxmlformats.org/officeDocument/2006/relationships/slide" Target="slide9.xml"/></Relationships>
</file>

<file path=ppt/slides/_rels/slide54.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6.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2.png"/><Relationship Id="rId1" Type="http://schemas.openxmlformats.org/officeDocument/2006/relationships/slideLayout" Target="../slideLayouts/slideLayout18.xml"/><Relationship Id="rId4" Type="http://schemas.openxmlformats.org/officeDocument/2006/relationships/slide" Target="slide11.xml"/></Relationships>
</file>

<file path=ppt/slides/_rels/slide5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32.png"/><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34.xml"/><Relationship Id="rId7" Type="http://schemas.openxmlformats.org/officeDocument/2006/relationships/hyperlink" Target="04.mp3" TargetMode="External"/><Relationship Id="rId2" Type="http://schemas.openxmlformats.org/officeDocument/2006/relationships/slideLayout" Target="../slideLayouts/slideLayout40.xml"/><Relationship Id="rId1" Type="http://schemas.openxmlformats.org/officeDocument/2006/relationships/audio" Target="file:///F:\&#26032;&#30446;&#26631;&#32508;&#21512;\&#26032;&#30446;&#26631;&#32508;&#21512;3%20Unit%201\04%20Text\04.mp3" TargetMode="Externa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5.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37.jpeg"/><Relationship Id="rId1" Type="http://schemas.openxmlformats.org/officeDocument/2006/relationships/slideLayout" Target="../slideLayouts/slideLayout62.xml"/></Relationships>
</file>

<file path=ppt/slides/_rels/slide6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32.png"/><Relationship Id="rId1" Type="http://schemas.openxmlformats.org/officeDocument/2006/relationships/slideLayout" Target="../slideLayouts/slideLayout62.xml"/></Relationships>
</file>

<file path=ppt/slides/_rels/slide68.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32.png"/><Relationship Id="rId1" Type="http://schemas.openxmlformats.org/officeDocument/2006/relationships/slideLayout" Target="../slideLayouts/slideLayout62.xml"/></Relationships>
</file>

<file path=ppt/slides/_rels/slide6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32.png"/><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8" Type="http://schemas.openxmlformats.org/officeDocument/2006/relationships/hyperlink" Target="05.mp3" TargetMode="External"/><Relationship Id="rId3" Type="http://schemas.openxmlformats.org/officeDocument/2006/relationships/slide" Target="slide37.xml"/><Relationship Id="rId7" Type="http://schemas.openxmlformats.org/officeDocument/2006/relationships/image" Target="../media/image11.png"/><Relationship Id="rId2" Type="http://schemas.openxmlformats.org/officeDocument/2006/relationships/slideLayout" Target="../slideLayouts/slideLayout40.xml"/><Relationship Id="rId1" Type="http://schemas.openxmlformats.org/officeDocument/2006/relationships/audio" Target="file:///F:\&#26032;&#30446;&#26631;&#32508;&#21512;\&#26032;&#30446;&#26631;&#32508;&#21512;3%20Unit%201\04%20Text\05.mp3" TargetMode="Externa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8.png"/><Relationship Id="rId4" Type="http://schemas.openxmlformats.org/officeDocument/2006/relationships/slide" Target="slide41.xml"/><Relationship Id="rId9" Type="http://schemas.openxmlformats.org/officeDocument/2006/relationships/image" Target="../media/image12.png"/></Relationships>
</file>

<file path=ppt/slides/_rels/slide7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32.png"/><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4.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2.png"/><Relationship Id="rId1" Type="http://schemas.openxmlformats.org/officeDocument/2006/relationships/slideLayout" Target="../slideLayouts/slideLayout18.xml"/><Relationship Id="rId4" Type="http://schemas.openxmlformats.org/officeDocument/2006/relationships/slide" Target="slide16.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8.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32.png"/><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45.xml"/><Relationship Id="rId7" Type="http://schemas.openxmlformats.org/officeDocument/2006/relationships/hyperlink" Target="05.1.mp3" TargetMode="External"/><Relationship Id="rId2" Type="http://schemas.openxmlformats.org/officeDocument/2006/relationships/slideLayout" Target="../slideLayouts/slideLayout40.xml"/><Relationship Id="rId1" Type="http://schemas.openxmlformats.org/officeDocument/2006/relationships/audio" Target="file:///F:\&#26032;&#30446;&#26631;&#32508;&#21512;\&#26032;&#30446;&#26631;&#32508;&#21512;3%20Unit%201\04%20Text\05.1.mp3" TargetMode="Externa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slide" Target="slide47.xml"/><Relationship Id="rId4" Type="http://schemas.openxmlformats.org/officeDocument/2006/relationships/image" Target="../media/image9.png"/><Relationship Id="rId9" Type="http://schemas.openxmlformats.org/officeDocument/2006/relationships/image" Target="../media/image19.png"/></Relationships>
</file>

<file path=ppt/slides/_rels/slide80.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2.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9.xml"/></Relationships>
</file>

<file path=ppt/slides/_rels/slide83.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5.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9.xml"/></Relationships>
</file>

<file path=ppt/slides/_rels/slide8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49.xml"/><Relationship Id="rId7" Type="http://schemas.openxmlformats.org/officeDocument/2006/relationships/image" Target="../media/image9.png"/><Relationship Id="rId12" Type="http://schemas.openxmlformats.org/officeDocument/2006/relationships/image" Target="../media/image20.png"/><Relationship Id="rId2" Type="http://schemas.openxmlformats.org/officeDocument/2006/relationships/slideLayout" Target="../slideLayouts/slideLayout40.xml"/><Relationship Id="rId1" Type="http://schemas.openxmlformats.org/officeDocument/2006/relationships/audio" Target="file:///F:\&#26032;&#30446;&#26631;&#32508;&#21512;\&#26032;&#30446;&#26631;&#32508;&#21512;3%20Unit%201\04%20Text\06.mp3" TargetMode="External"/><Relationship Id="rId6" Type="http://schemas.openxmlformats.org/officeDocument/2006/relationships/slide" Target="slide52.xml"/><Relationship Id="rId11" Type="http://schemas.openxmlformats.org/officeDocument/2006/relationships/image" Target="../media/image12.png"/><Relationship Id="rId5" Type="http://schemas.openxmlformats.org/officeDocument/2006/relationships/slide" Target="slide51.xml"/><Relationship Id="rId10" Type="http://schemas.openxmlformats.org/officeDocument/2006/relationships/hyperlink" Target="06.mp3" TargetMode="External"/><Relationship Id="rId4" Type="http://schemas.openxmlformats.org/officeDocument/2006/relationships/slide" Target="slide50.xml"/><Relationship Id="rId9" Type="http://schemas.openxmlformats.org/officeDocument/2006/relationships/image" Target="../media/image11.png"/></Relationships>
</file>

<file path=ppt/slides/_rels/slide90.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公司\上海外语教育出版社\倪老师PPT\完成\第三册\Text.png"/>
          <p:cNvPicPr>
            <a:picLocks noChangeAspect="1" noChangeArrowheads="1"/>
          </p:cNvPicPr>
          <p:nvPr/>
        </p:nvPicPr>
        <p:blipFill>
          <a:blip r:embed="rId2" cstate="print"/>
          <a:srcRect/>
          <a:stretch>
            <a:fillRect/>
          </a:stretch>
        </p:blipFill>
        <p:spPr bwMode="auto">
          <a:xfrm>
            <a:off x="0" y="0"/>
            <a:ext cx="9142858" cy="6857144"/>
          </a:xfrm>
          <a:prstGeom prst="rect">
            <a:avLst/>
          </a:prstGeom>
          <a:noFill/>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113079"/>
          </a:xfrm>
          <a:prstGeom prst="rect">
            <a:avLst/>
          </a:prstGeom>
          <a:noFill/>
        </p:spPr>
        <p:txBody>
          <a:bodyPr wrap="square" rtlCol="0">
            <a:spAutoFit/>
          </a:bodyPr>
          <a:lstStyle/>
          <a:p>
            <a:pPr algn="just">
              <a:lnSpc>
                <a:spcPct val="120000"/>
              </a:lnSpc>
              <a:defRPr/>
            </a:pPr>
            <a:r>
              <a:rPr lang="en-US" altLang="zh-CN" sz="2800" u="sng" dirty="0" smtClean="0">
                <a:solidFill>
                  <a:srgbClr val="0C9CDB"/>
                </a:solidFill>
                <a:latin typeface="Arial" pitchFamily="34" charset="0"/>
                <a:ea typeface="宋体" pitchFamily="2" charset="-122"/>
                <a:cs typeface="Arial" pitchFamily="34" charset="0"/>
              </a:rPr>
              <a:t>And if telecom towers can’t do it, satellites, Google balloons, and Mark </a:t>
            </a:r>
            <a:r>
              <a:rPr lang="en-US" altLang="zh-CN" sz="2800" u="sng" dirty="0" err="1" smtClean="0">
                <a:solidFill>
                  <a:srgbClr val="0C9CDB"/>
                </a:solidFill>
                <a:latin typeface="Arial" pitchFamily="34" charset="0"/>
                <a:ea typeface="宋体" pitchFamily="2" charset="-122"/>
                <a:cs typeface="Arial" pitchFamily="34" charset="0"/>
              </a:rPr>
              <a:t>Zuckerberg</a:t>
            </a:r>
            <a:r>
              <a:rPr lang="en-US" altLang="zh-CN" sz="2800" u="sng" dirty="0" smtClean="0">
                <a:solidFill>
                  <a:srgbClr val="0C9CDB"/>
                </a:solidFill>
                <a:latin typeface="Arial" pitchFamily="34" charset="0"/>
                <a:ea typeface="宋体" pitchFamily="2" charset="-122"/>
                <a:cs typeface="Arial" pitchFamily="34" charset="0"/>
              </a:rPr>
              <a:t> are all working to bring the global cacophony to even the loneliest outposts.</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Can’t Get Away from It All?</a:t>
            </a:r>
          </a:p>
        </p:txBody>
      </p:sp>
      <p:sp>
        <p:nvSpPr>
          <p:cNvPr id="13" name="矩形 12">
            <a:hlinkClick r:id="rId3" action="ppaction://hlinksldjump"/>
          </p:cNvPr>
          <p:cNvSpPr/>
          <p:nvPr/>
        </p:nvSpPr>
        <p:spPr>
          <a:xfrm>
            <a:off x="571472" y="857232"/>
            <a:ext cx="8001056" cy="20002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6"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7"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8"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pic>
        <p:nvPicPr>
          <p:cNvPr id="9" name="06.1.mp3">
            <a:hlinkClick r:id="" action="ppaction://media"/>
          </p:cNvPr>
          <p:cNvPicPr>
            <a:picLocks noRot="1" noChangeAspect="1"/>
          </p:cNvPicPr>
          <p:nvPr>
            <a:audioFile r:link="rId1"/>
          </p:nvPr>
        </p:nvPicPr>
        <p:blipFill>
          <a:blip r:embed="rId9" cstate="print"/>
          <a:stretch>
            <a:fillRect/>
          </a:stretch>
        </p:blipFill>
        <p:spPr>
          <a:xfrm>
            <a:off x="9468544" y="1700808"/>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Right)">
                                      <p:cBhvr>
                                        <p:cTn id="7" dur="500"/>
                                        <p:tgtEl>
                                          <p:spTgt spid="5"/>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Right)">
                                      <p:cBhvr>
                                        <p:cTn id="11" dur="500"/>
                                        <p:tgtEl>
                                          <p:spTgt spid="6"/>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lide(fromRight)">
                                      <p:cBhvr>
                                        <p:cTn id="15" dur="500"/>
                                        <p:tgtEl>
                                          <p:spTgt spid="7"/>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slide(fromRigh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9"/>
                </p:tgtEl>
              </p:cMediaNode>
            </p:audio>
            <p:seq concurrent="1" nextAc="seek">
              <p:cTn id="21" restart="whenNotActive" fill="hold" evtFilter="cancelBubble" nodeType="interactiveSeq">
                <p:stCondLst>
                  <p:cond evt="onClick" delay="0">
                    <p:tgtEl>
                      <p:spTgt spid="5"/>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9"/>
                                        </p:tgtEl>
                                      </p:cBhvr>
                                    </p:cmd>
                                  </p:childTnLst>
                                </p:cTn>
                              </p:par>
                            </p:childTnLst>
                          </p:cTn>
                        </p:par>
                      </p:childTnLst>
                    </p:cTn>
                  </p:par>
                </p:childTnLst>
              </p:cTn>
              <p:nextCondLst>
                <p:cond evt="onClick" delay="0">
                  <p:tgtEl>
                    <p:spTgt spid="5"/>
                  </p:tgtEl>
                </p:cond>
              </p:nextCondLst>
            </p:seq>
            <p:seq concurrent="1" nextAc="seek">
              <p:cTn id="26" restart="whenNotActive" fill="hold" evtFilter="cancelBubble" nodeType="interactiveSeq">
                <p:stCondLst>
                  <p:cond evt="onClick" delay="0">
                    <p:tgtEl>
                      <p:spTgt spid="6"/>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9"/>
                                        </p:tgtEl>
                                      </p:cBhvr>
                                    </p:cmd>
                                  </p:childTnLst>
                                </p:cTn>
                              </p:par>
                            </p:childTnLst>
                          </p:cTn>
                        </p:par>
                      </p:childTnLst>
                    </p:cTn>
                  </p:par>
                </p:childTnLst>
              </p:cTn>
              <p:nextCondLst>
                <p:cond evt="onClick" delay="0">
                  <p:tgtEl>
                    <p:spTgt spid="6"/>
                  </p:tgtEl>
                </p:cond>
              </p:nextCondLst>
            </p:seq>
            <p:seq concurrent="1" nextAc="seek">
              <p:cTn id="31" restart="whenNotActive" fill="hold" evtFilter="cancelBubble" nodeType="interactiveSeq">
                <p:stCondLst>
                  <p:cond evt="onClick" delay="0">
                    <p:tgtEl>
                      <p:spTgt spid="7"/>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9"/>
                                        </p:tgtEl>
                                      </p:cBhvr>
                                    </p:cmd>
                                  </p:childTnLst>
                                </p:cTn>
                              </p:par>
                            </p:childTnLst>
                          </p:cTn>
                        </p:par>
                      </p:childTnLst>
                    </p:cTn>
                  </p:par>
                </p:childTnLst>
              </p:cTn>
              <p:nextCondLst>
                <p:cond evt="onClick" delay="0">
                  <p:tgtEl>
                    <p:spTgt spid="7"/>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745915"/>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7    Which means we’re now seeing some pretty </a:t>
            </a:r>
            <a:r>
              <a:rPr lang="en-US" altLang="zh-CN" sz="2800" u="sng" dirty="0" smtClean="0">
                <a:solidFill>
                  <a:srgbClr val="F79646"/>
                </a:solidFill>
                <a:latin typeface="Arial" pitchFamily="34" charset="0"/>
                <a:ea typeface="宋体" pitchFamily="2" charset="-122"/>
                <a:cs typeface="Arial" pitchFamily="34" charset="0"/>
              </a:rPr>
              <a:t>bizarre</a:t>
            </a:r>
            <a:r>
              <a:rPr lang="en-US" altLang="zh-CN" sz="2800" dirty="0" smtClean="0">
                <a:solidFill>
                  <a:srgbClr val="333333"/>
                </a:solidFill>
                <a:latin typeface="Arial" pitchFamily="34" charset="0"/>
                <a:ea typeface="宋体" pitchFamily="2" charset="-122"/>
                <a:cs typeface="Arial" pitchFamily="34" charset="0"/>
              </a:rPr>
              <a:t> attempts to get away from it all. Technology critic </a:t>
            </a:r>
            <a:r>
              <a:rPr lang="en-US" altLang="zh-CN" sz="2800" dirty="0" err="1" smtClean="0">
                <a:solidFill>
                  <a:srgbClr val="333333"/>
                </a:solidFill>
                <a:latin typeface="Arial" pitchFamily="34" charset="0"/>
                <a:ea typeface="宋体" pitchFamily="2" charset="-122"/>
                <a:cs typeface="Arial" pitchFamily="34" charset="0"/>
              </a:rPr>
              <a:t>Evgeny</a:t>
            </a:r>
            <a:r>
              <a:rPr lang="en-US" altLang="zh-CN" sz="2800" dirty="0" smtClean="0">
                <a:solidFill>
                  <a:srgbClr val="333333"/>
                </a:solidFill>
                <a:latin typeface="Arial" pitchFamily="34" charset="0"/>
                <a:ea typeface="宋体" pitchFamily="2" charset="-122"/>
                <a:cs typeface="Arial" pitchFamily="34" charset="0"/>
              </a:rPr>
              <a:t> </a:t>
            </a:r>
            <a:r>
              <a:rPr lang="en-US" altLang="zh-CN" sz="2800" dirty="0" err="1" smtClean="0">
                <a:solidFill>
                  <a:srgbClr val="333333"/>
                </a:solidFill>
                <a:latin typeface="Arial" pitchFamily="34" charset="0"/>
                <a:ea typeface="宋体" pitchFamily="2" charset="-122"/>
                <a:cs typeface="Arial" pitchFamily="34" charset="0"/>
              </a:rPr>
              <a:t>Morozov</a:t>
            </a:r>
            <a:r>
              <a:rPr lang="en-US" altLang="zh-CN" sz="2800" dirty="0" smtClean="0">
                <a:solidFill>
                  <a:srgbClr val="333333"/>
                </a:solidFill>
                <a:latin typeface="Arial" pitchFamily="34" charset="0"/>
                <a:ea typeface="宋体" pitchFamily="2" charset="-122"/>
                <a:cs typeface="Arial" pitchFamily="34" charset="0"/>
              </a:rPr>
              <a:t> famously puts his router and phone in a safe with a timer lock when he needs to be free of distractions. </a:t>
            </a:r>
            <a:r>
              <a:rPr lang="en-US" altLang="zh-CN" sz="2800" u="sng" dirty="0" smtClean="0">
                <a:solidFill>
                  <a:srgbClr val="0C9CDB"/>
                </a:solidFill>
                <a:latin typeface="Arial" pitchFamily="34" charset="0"/>
                <a:ea typeface="宋体" pitchFamily="2" charset="-122"/>
                <a:cs typeface="Arial" pitchFamily="34" charset="0"/>
              </a:rPr>
              <a:t>Techno-isolation is one of Burning Man’s many appeals (though citizens of the playa are increasingly willing and able to </a:t>
            </a:r>
            <a:r>
              <a:rPr lang="en-US" altLang="zh-CN" sz="2800" u="sng" dirty="0" err="1" smtClean="0">
                <a:solidFill>
                  <a:srgbClr val="0C9CDB"/>
                </a:solidFill>
                <a:latin typeface="Arial" pitchFamily="34" charset="0"/>
                <a:ea typeface="宋体" pitchFamily="2" charset="-122"/>
                <a:cs typeface="Arial" pitchFamily="34" charset="0"/>
              </a:rPr>
              <a:t>Instagram</a:t>
            </a:r>
            <a:r>
              <a:rPr lang="en-US" altLang="zh-CN" sz="2800" u="sng" dirty="0" smtClean="0">
                <a:solidFill>
                  <a:srgbClr val="0C9CDB"/>
                </a:solidFill>
                <a:latin typeface="Arial" pitchFamily="34" charset="0"/>
                <a:ea typeface="宋体" pitchFamily="2" charset="-122"/>
                <a:cs typeface="Arial" pitchFamily="34" charset="0"/>
              </a:rPr>
              <a:t> or tweet their escapades in the desert).</a:t>
            </a:r>
            <a:endParaRPr lang="en-US" altLang="zh-CN" sz="2800" dirty="0" smtClean="0">
              <a:solidFill>
                <a:srgbClr val="333333"/>
              </a:solidFill>
              <a:latin typeface="Arial" pitchFamily="34" charset="0"/>
              <a:ea typeface="宋体" pitchFamily="2" charset="-122"/>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Can’t Get Away from It All?</a:t>
            </a:r>
          </a:p>
        </p:txBody>
      </p:sp>
      <p:sp>
        <p:nvSpPr>
          <p:cNvPr id="13" name="矩形 12">
            <a:hlinkClick r:id="rId3" action="ppaction://hlinksldjump"/>
          </p:cNvPr>
          <p:cNvSpPr/>
          <p:nvPr/>
        </p:nvSpPr>
        <p:spPr>
          <a:xfrm>
            <a:off x="571472" y="1285860"/>
            <a:ext cx="1428760" cy="50006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p:cNvPr>
          <p:cNvSpPr/>
          <p:nvPr/>
        </p:nvSpPr>
        <p:spPr>
          <a:xfrm>
            <a:off x="571472" y="2857496"/>
            <a:ext cx="8072494" cy="250033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7" descr="C:\Users\CC\Desktop\播放.png"/>
          <p:cNvPicPr>
            <a:picLocks noChangeAspect="1" noChangeArrowheads="1"/>
          </p:cNvPicPr>
          <p:nvPr/>
        </p:nvPicPr>
        <p:blipFill>
          <a:blip r:embed="rId5" cstate="print"/>
          <a:srcRect/>
          <a:stretch>
            <a:fillRect/>
          </a:stretch>
        </p:blipFill>
        <p:spPr bwMode="auto">
          <a:xfrm>
            <a:off x="8636063" y="1643050"/>
            <a:ext cx="507937" cy="482540"/>
          </a:xfrm>
          <a:prstGeom prst="rect">
            <a:avLst/>
          </a:prstGeom>
          <a:noFill/>
        </p:spPr>
      </p:pic>
      <p:pic>
        <p:nvPicPr>
          <p:cNvPr id="7" name="Picture 8" descr="C:\Users\CC\Desktop\暂停.png"/>
          <p:cNvPicPr>
            <a:picLocks noChangeAspect="1" noChangeArrowheads="1"/>
          </p:cNvPicPr>
          <p:nvPr/>
        </p:nvPicPr>
        <p:blipFill>
          <a:blip r:embed="rId6" cstate="print"/>
          <a:srcRect/>
          <a:stretch>
            <a:fillRect/>
          </a:stretch>
        </p:blipFill>
        <p:spPr bwMode="auto">
          <a:xfrm>
            <a:off x="8636063" y="2162696"/>
            <a:ext cx="507937" cy="482540"/>
          </a:xfrm>
          <a:prstGeom prst="rect">
            <a:avLst/>
          </a:prstGeom>
          <a:noFill/>
        </p:spPr>
      </p:pic>
      <p:pic>
        <p:nvPicPr>
          <p:cNvPr id="8" name="Picture 9" descr="C:\Users\CC\Desktop\停止.png"/>
          <p:cNvPicPr>
            <a:picLocks noChangeAspect="1" noChangeArrowheads="1"/>
          </p:cNvPicPr>
          <p:nvPr/>
        </p:nvPicPr>
        <p:blipFill>
          <a:blip r:embed="rId7" cstate="print"/>
          <a:srcRect/>
          <a:stretch>
            <a:fillRect/>
          </a:stretch>
        </p:blipFill>
        <p:spPr bwMode="auto">
          <a:xfrm>
            <a:off x="8636063" y="2682342"/>
            <a:ext cx="507937" cy="482540"/>
          </a:xfrm>
          <a:prstGeom prst="rect">
            <a:avLst/>
          </a:prstGeom>
          <a:noFill/>
        </p:spPr>
      </p:pic>
      <p:pic>
        <p:nvPicPr>
          <p:cNvPr id="9" name="Picture 10" descr="C:\Users\CC\Desktop\链接.png">
            <a:hlinkClick r:id="rId8" action="ppaction://hlinkfile"/>
          </p:cNvPr>
          <p:cNvPicPr>
            <a:picLocks noChangeAspect="1" noChangeArrowheads="1"/>
          </p:cNvPicPr>
          <p:nvPr/>
        </p:nvPicPr>
        <p:blipFill>
          <a:blip r:embed="rId9" cstate="print"/>
          <a:srcRect/>
          <a:stretch>
            <a:fillRect/>
          </a:stretch>
        </p:blipFill>
        <p:spPr bwMode="auto">
          <a:xfrm>
            <a:off x="8636063" y="3201988"/>
            <a:ext cx="507937" cy="482540"/>
          </a:xfrm>
          <a:prstGeom prst="rect">
            <a:avLst/>
          </a:prstGeom>
          <a:noFill/>
        </p:spPr>
      </p:pic>
      <p:pic>
        <p:nvPicPr>
          <p:cNvPr id="10" name="07.mp3">
            <a:hlinkClick r:id="" action="ppaction://media"/>
          </p:cNvPr>
          <p:cNvPicPr>
            <a:picLocks noRot="1" noChangeAspect="1"/>
          </p:cNvPicPr>
          <p:nvPr>
            <a:audioFile r:link="rId1"/>
          </p:nvPr>
        </p:nvPicPr>
        <p:blipFill>
          <a:blip r:embed="rId10" cstate="print"/>
          <a:stretch>
            <a:fillRect/>
          </a:stretch>
        </p:blipFill>
        <p:spPr>
          <a:xfrm>
            <a:off x="9612560" y="1700808"/>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Right)">
                                      <p:cBhvr>
                                        <p:cTn id="7" dur="500"/>
                                        <p:tgtEl>
                                          <p:spTgt spid="6"/>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Right)">
                                      <p:cBhvr>
                                        <p:cTn id="11" dur="500"/>
                                        <p:tgtEl>
                                          <p:spTgt spid="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Right)">
                                      <p:cBhvr>
                                        <p:cTn id="15" dur="500"/>
                                        <p:tgtEl>
                                          <p:spTgt spid="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lide(fromRigh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0"/>
                </p:tgtEl>
              </p:cMediaNode>
            </p:audio>
            <p:seq concurrent="1" nextAc="seek">
              <p:cTn id="21" restart="whenNotActive" fill="hold" evtFilter="cancelBubble" nodeType="interactiveSeq">
                <p:stCondLst>
                  <p:cond evt="onClick" delay="0">
                    <p:tgtEl>
                      <p:spTgt spid="6"/>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0"/>
                                        </p:tgtEl>
                                      </p:cBhvr>
                                    </p:cmd>
                                  </p:childTnLst>
                                </p:cTn>
                              </p:par>
                            </p:childTnLst>
                          </p:cTn>
                        </p:par>
                      </p:childTnLst>
                    </p:cTn>
                  </p:par>
                </p:childTnLst>
              </p:cTn>
              <p:nextCondLst>
                <p:cond evt="onClick" delay="0">
                  <p:tgtEl>
                    <p:spTgt spid="6"/>
                  </p:tgtEl>
                </p:cond>
              </p:nextCondLst>
            </p:seq>
            <p:seq concurrent="1" nextAc="seek">
              <p:cTn id="26" restart="whenNotActive" fill="hold" evtFilter="cancelBubble" nodeType="interactiveSeq">
                <p:stCondLst>
                  <p:cond evt="onClick" delay="0">
                    <p:tgtEl>
                      <p:spTgt spid="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0"/>
                                        </p:tgtEl>
                                      </p:cBhvr>
                                    </p:cmd>
                                  </p:childTnLst>
                                </p:cTn>
                              </p:par>
                            </p:childTnLst>
                          </p:cTn>
                        </p:par>
                      </p:childTnLst>
                    </p:cTn>
                  </p:par>
                </p:childTnLst>
              </p:cTn>
              <p:nextCondLst>
                <p:cond evt="onClick" delay="0">
                  <p:tgtEl>
                    <p:spTgt spid="7"/>
                  </p:tgtEl>
                </p:cond>
              </p:nextCondLst>
            </p:seq>
            <p:seq concurrent="1" nextAc="seek">
              <p:cTn id="31" restart="whenNotActive" fill="hold" evtFilter="cancelBubble" nodeType="interactiveSeq">
                <p:stCondLst>
                  <p:cond evt="onClick" delay="0">
                    <p:tgtEl>
                      <p:spTgt spid="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0"/>
                                        </p:tgtEl>
                                      </p:cBhvr>
                                    </p:cmd>
                                  </p:childTnLst>
                                </p:cTn>
                              </p:par>
                            </p:childTnLst>
                          </p:cTn>
                        </p:par>
                      </p:childTnLst>
                    </p:cTn>
                  </p:par>
                </p:childTnLst>
              </p:cTn>
              <p:nextCondLst>
                <p:cond evt="onClick" delay="0">
                  <p:tgtEl>
                    <p:spTgt spid="8"/>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160591"/>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There are now multiple high-end summer camps for adults, and part of what you pay for is having counselors </a:t>
            </a:r>
            <a:r>
              <a:rPr lang="en-US" altLang="zh-CN" sz="2800" u="sng" dirty="0" smtClean="0">
                <a:solidFill>
                  <a:srgbClr val="F79646"/>
                </a:solidFill>
                <a:latin typeface="Arial" pitchFamily="34" charset="0"/>
                <a:ea typeface="宋体" pitchFamily="2" charset="-122"/>
                <a:cs typeface="Arial" pitchFamily="34" charset="0"/>
              </a:rPr>
              <a:t>enforce</a:t>
            </a:r>
            <a:r>
              <a:rPr lang="en-US" altLang="zh-CN" sz="2800" dirty="0" smtClean="0">
                <a:solidFill>
                  <a:srgbClr val="F79646"/>
                </a:solidFill>
                <a:latin typeface="Arial" pitchFamily="34" charset="0"/>
                <a:ea typeface="宋体" pitchFamily="2" charset="-122"/>
                <a:cs typeface="Arial" pitchFamily="34" charset="0"/>
              </a:rPr>
              <a:t> </a:t>
            </a:r>
            <a:r>
              <a:rPr lang="en-US" altLang="zh-CN" sz="2800" dirty="0" smtClean="0">
                <a:solidFill>
                  <a:srgbClr val="333333"/>
                </a:solidFill>
                <a:latin typeface="Arial" pitchFamily="34" charset="0"/>
                <a:ea typeface="宋体" pitchFamily="2" charset="-122"/>
                <a:cs typeface="Arial" pitchFamily="34" charset="0"/>
              </a:rPr>
              <a:t>strict no-phone, no-camera policies.</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Can’t Get Away from It All?</a:t>
            </a:r>
          </a:p>
        </p:txBody>
      </p:sp>
      <p:sp>
        <p:nvSpPr>
          <p:cNvPr id="13" name="矩形 12">
            <a:hlinkClick r:id="rId3" action="ppaction://hlinksldjump"/>
          </p:cNvPr>
          <p:cNvSpPr/>
          <p:nvPr/>
        </p:nvSpPr>
        <p:spPr>
          <a:xfrm>
            <a:off x="2428860" y="1714488"/>
            <a:ext cx="1571636"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CC\Desktop\新建文件夹\14n58PIC9GY.jpg"/>
          <p:cNvPicPr>
            <a:picLocks noChangeAspect="1" noChangeArrowheads="1"/>
          </p:cNvPicPr>
          <p:nvPr/>
        </p:nvPicPr>
        <p:blipFill>
          <a:blip r:embed="rId4" cstate="print"/>
          <a:srcRect/>
          <a:stretch>
            <a:fillRect/>
          </a:stretch>
        </p:blipFill>
        <p:spPr bwMode="auto">
          <a:xfrm>
            <a:off x="2405063" y="3286124"/>
            <a:ext cx="4333875" cy="2640330"/>
          </a:xfrm>
          <a:prstGeom prst="rect">
            <a:avLst/>
          </a:prstGeom>
          <a:noFill/>
        </p:spPr>
      </p:pic>
      <p:pic>
        <p:nvPicPr>
          <p:cNvPr id="6" name="Picture 7" descr="C:\Users\CC\Desktop\播放.png"/>
          <p:cNvPicPr>
            <a:picLocks noChangeAspect="1" noChangeArrowheads="1"/>
          </p:cNvPicPr>
          <p:nvPr/>
        </p:nvPicPr>
        <p:blipFill>
          <a:blip r:embed="rId5" cstate="print"/>
          <a:srcRect/>
          <a:stretch>
            <a:fillRect/>
          </a:stretch>
        </p:blipFill>
        <p:spPr bwMode="auto">
          <a:xfrm>
            <a:off x="8636063" y="1643050"/>
            <a:ext cx="507937" cy="482540"/>
          </a:xfrm>
          <a:prstGeom prst="rect">
            <a:avLst/>
          </a:prstGeom>
          <a:noFill/>
        </p:spPr>
      </p:pic>
      <p:pic>
        <p:nvPicPr>
          <p:cNvPr id="7" name="Picture 8" descr="C:\Users\CC\Desktop\暂停.png"/>
          <p:cNvPicPr>
            <a:picLocks noChangeAspect="1" noChangeArrowheads="1"/>
          </p:cNvPicPr>
          <p:nvPr/>
        </p:nvPicPr>
        <p:blipFill>
          <a:blip r:embed="rId6" cstate="print"/>
          <a:srcRect/>
          <a:stretch>
            <a:fillRect/>
          </a:stretch>
        </p:blipFill>
        <p:spPr bwMode="auto">
          <a:xfrm>
            <a:off x="8636063" y="2162696"/>
            <a:ext cx="507937" cy="482540"/>
          </a:xfrm>
          <a:prstGeom prst="rect">
            <a:avLst/>
          </a:prstGeom>
          <a:noFill/>
        </p:spPr>
      </p:pic>
      <p:pic>
        <p:nvPicPr>
          <p:cNvPr id="8" name="Picture 9" descr="C:\Users\CC\Desktop\停止.png"/>
          <p:cNvPicPr>
            <a:picLocks noChangeAspect="1" noChangeArrowheads="1"/>
          </p:cNvPicPr>
          <p:nvPr/>
        </p:nvPicPr>
        <p:blipFill>
          <a:blip r:embed="rId7" cstate="print"/>
          <a:srcRect/>
          <a:stretch>
            <a:fillRect/>
          </a:stretch>
        </p:blipFill>
        <p:spPr bwMode="auto">
          <a:xfrm>
            <a:off x="8636063" y="2682342"/>
            <a:ext cx="507937" cy="482540"/>
          </a:xfrm>
          <a:prstGeom prst="rect">
            <a:avLst/>
          </a:prstGeom>
          <a:noFill/>
        </p:spPr>
      </p:pic>
      <p:pic>
        <p:nvPicPr>
          <p:cNvPr id="9" name="Picture 10" descr="C:\Users\CC\Desktop\链接.png">
            <a:hlinkClick r:id="rId8" action="ppaction://hlinkfile"/>
          </p:cNvPr>
          <p:cNvPicPr>
            <a:picLocks noChangeAspect="1" noChangeArrowheads="1"/>
          </p:cNvPicPr>
          <p:nvPr/>
        </p:nvPicPr>
        <p:blipFill>
          <a:blip r:embed="rId9" cstate="print"/>
          <a:srcRect/>
          <a:stretch>
            <a:fillRect/>
          </a:stretch>
        </p:blipFill>
        <p:spPr bwMode="auto">
          <a:xfrm>
            <a:off x="8636063" y="3201988"/>
            <a:ext cx="507937" cy="482540"/>
          </a:xfrm>
          <a:prstGeom prst="rect">
            <a:avLst/>
          </a:prstGeom>
          <a:noFill/>
        </p:spPr>
      </p:pic>
      <p:pic>
        <p:nvPicPr>
          <p:cNvPr id="10" name="07.1.mp3">
            <a:hlinkClick r:id="" action="ppaction://media"/>
          </p:cNvPr>
          <p:cNvPicPr>
            <a:picLocks noRot="1" noChangeAspect="1"/>
          </p:cNvPicPr>
          <p:nvPr>
            <a:audioFile r:link="rId1"/>
          </p:nvPr>
        </p:nvPicPr>
        <p:blipFill>
          <a:blip r:embed="rId10" cstate="print"/>
          <a:stretch>
            <a:fillRect/>
          </a:stretch>
        </p:blipFill>
        <p:spPr>
          <a:xfrm>
            <a:off x="9828584" y="1556792"/>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Right)">
                                      <p:cBhvr>
                                        <p:cTn id="7" dur="500"/>
                                        <p:tgtEl>
                                          <p:spTgt spid="6"/>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Right)">
                                      <p:cBhvr>
                                        <p:cTn id="11" dur="500"/>
                                        <p:tgtEl>
                                          <p:spTgt spid="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Right)">
                                      <p:cBhvr>
                                        <p:cTn id="15" dur="500"/>
                                        <p:tgtEl>
                                          <p:spTgt spid="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lide(fromRigh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0"/>
                </p:tgtEl>
              </p:cMediaNode>
            </p:audio>
            <p:seq concurrent="1" nextAc="seek">
              <p:cTn id="21" restart="whenNotActive" fill="hold" evtFilter="cancelBubble" nodeType="interactiveSeq">
                <p:stCondLst>
                  <p:cond evt="onClick" delay="0">
                    <p:tgtEl>
                      <p:spTgt spid="6"/>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0"/>
                                        </p:tgtEl>
                                      </p:cBhvr>
                                    </p:cmd>
                                  </p:childTnLst>
                                </p:cTn>
                              </p:par>
                            </p:childTnLst>
                          </p:cTn>
                        </p:par>
                      </p:childTnLst>
                    </p:cTn>
                  </p:par>
                </p:childTnLst>
              </p:cTn>
              <p:nextCondLst>
                <p:cond evt="onClick" delay="0">
                  <p:tgtEl>
                    <p:spTgt spid="6"/>
                  </p:tgtEl>
                </p:cond>
              </p:nextCondLst>
            </p:seq>
            <p:seq concurrent="1" nextAc="seek">
              <p:cTn id="26" restart="whenNotActive" fill="hold" evtFilter="cancelBubble" nodeType="interactiveSeq">
                <p:stCondLst>
                  <p:cond evt="onClick" delay="0">
                    <p:tgtEl>
                      <p:spTgt spid="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0"/>
                                        </p:tgtEl>
                                      </p:cBhvr>
                                    </p:cmd>
                                  </p:childTnLst>
                                </p:cTn>
                              </p:par>
                            </p:childTnLst>
                          </p:cTn>
                        </p:par>
                      </p:childTnLst>
                    </p:cTn>
                  </p:par>
                </p:childTnLst>
              </p:cTn>
              <p:nextCondLst>
                <p:cond evt="onClick" delay="0">
                  <p:tgtEl>
                    <p:spTgt spid="7"/>
                  </p:tgtEl>
                </p:cond>
              </p:nextCondLst>
            </p:seq>
            <p:seq concurrent="1" nextAc="seek">
              <p:cTn id="31" restart="whenNotActive" fill="hold" evtFilter="cancelBubble" nodeType="interactiveSeq">
                <p:stCondLst>
                  <p:cond evt="onClick" delay="0">
                    <p:tgtEl>
                      <p:spTgt spid="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0"/>
                                        </p:tgtEl>
                                      </p:cBhvr>
                                    </p:cmd>
                                  </p:childTnLst>
                                </p:cTn>
                              </p:par>
                            </p:childTnLst>
                          </p:cTn>
                        </p:par>
                      </p:childTnLst>
                    </p:cTn>
                  </p:par>
                </p:childTnLst>
              </p:cTn>
              <p:nextCondLst>
                <p:cond evt="onClick" delay="0">
                  <p:tgtEl>
                    <p:spTgt spid="8"/>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745915"/>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8    Those may be silly examples, but they’re worth thinking about. We’re living in a remarkable time, when it will soon be impossible to be truly alone. </a:t>
            </a:r>
            <a:r>
              <a:rPr lang="en-US" altLang="zh-CN" sz="2800" i="1" u="sng" dirty="0" err="1" smtClean="0">
                <a:solidFill>
                  <a:srgbClr val="0C9CDB"/>
                </a:solidFill>
                <a:latin typeface="Arial" pitchFamily="34" charset="0"/>
                <a:ea typeface="宋体" pitchFamily="2" charset="-122"/>
                <a:cs typeface="Arial" pitchFamily="34" charset="0"/>
              </a:rPr>
              <a:t>Waldeinsamkeit</a:t>
            </a:r>
            <a:r>
              <a:rPr lang="en-US" altLang="zh-CN" sz="2800" u="sng" dirty="0" smtClean="0">
                <a:solidFill>
                  <a:srgbClr val="0C9CDB"/>
                </a:solidFill>
                <a:latin typeface="Arial" pitchFamily="34" charset="0"/>
                <a:ea typeface="宋体" pitchFamily="2" charset="-122"/>
                <a:cs typeface="Arial" pitchFamily="34" charset="0"/>
              </a:rPr>
              <a:t> becomes more and more </a:t>
            </a:r>
            <a:r>
              <a:rPr lang="en-US" altLang="zh-CN" sz="2800" u="sng" dirty="0" smtClean="0">
                <a:solidFill>
                  <a:srgbClr val="F79646"/>
                </a:solidFill>
                <a:latin typeface="Arial" pitchFamily="34" charset="0"/>
                <a:ea typeface="宋体" pitchFamily="2" charset="-122"/>
                <a:cs typeface="Arial" pitchFamily="34" charset="0"/>
              </a:rPr>
              <a:t>endangered</a:t>
            </a:r>
            <a:r>
              <a:rPr lang="en-US" altLang="zh-CN" sz="2800" u="sng" dirty="0" smtClean="0">
                <a:solidFill>
                  <a:srgbClr val="0C9CDB"/>
                </a:solidFill>
                <a:latin typeface="Arial" pitchFamily="34" charset="0"/>
                <a:ea typeface="宋体" pitchFamily="2" charset="-122"/>
                <a:cs typeface="Arial" pitchFamily="34" charset="0"/>
              </a:rPr>
              <a:t> with every cell tower.</a:t>
            </a:r>
            <a:r>
              <a:rPr lang="en-US" altLang="zh-CN" sz="2800" dirty="0" smtClean="0">
                <a:solidFill>
                  <a:srgbClr val="0C9CDB"/>
                </a:solidFill>
                <a:latin typeface="Arial" pitchFamily="34" charset="0"/>
                <a:ea typeface="宋体" pitchFamily="2" charset="-122"/>
                <a:cs typeface="Arial" pitchFamily="34" charset="0"/>
              </a:rPr>
              <a:t> </a:t>
            </a:r>
            <a:r>
              <a:rPr lang="en-US" altLang="zh-CN" sz="2800" dirty="0" smtClean="0">
                <a:solidFill>
                  <a:srgbClr val="333333"/>
                </a:solidFill>
                <a:latin typeface="Arial" pitchFamily="34" charset="0"/>
                <a:ea typeface="宋体" pitchFamily="2" charset="-122"/>
                <a:cs typeface="Arial" pitchFamily="34" charset="0"/>
              </a:rPr>
              <a:t>And if you’re the kind of person who can only leave email behind when you go off the grid, that means you’re going to need a new plan. Our streets are already filled with people staring into their hands.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Can’t Get Away from It All?</a:t>
            </a:r>
          </a:p>
        </p:txBody>
      </p:sp>
      <p:sp>
        <p:nvSpPr>
          <p:cNvPr id="13" name="矩形 12">
            <a:hlinkClick r:id="rId3" action="ppaction://hlinksldjump"/>
          </p:cNvPr>
          <p:cNvSpPr/>
          <p:nvPr/>
        </p:nvSpPr>
        <p:spPr>
          <a:xfrm>
            <a:off x="500034" y="2285992"/>
            <a:ext cx="8072494" cy="10001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p:cNvPr>
          <p:cNvSpPr/>
          <p:nvPr/>
        </p:nvSpPr>
        <p:spPr>
          <a:xfrm>
            <a:off x="571472" y="2786058"/>
            <a:ext cx="2143140" cy="57150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7" descr="C:\Users\CC\Desktop\播放.png"/>
          <p:cNvPicPr>
            <a:picLocks noChangeAspect="1" noChangeArrowheads="1"/>
          </p:cNvPicPr>
          <p:nvPr/>
        </p:nvPicPr>
        <p:blipFill>
          <a:blip r:embed="rId5" cstate="print"/>
          <a:srcRect/>
          <a:stretch>
            <a:fillRect/>
          </a:stretch>
        </p:blipFill>
        <p:spPr bwMode="auto">
          <a:xfrm>
            <a:off x="8636063" y="1643050"/>
            <a:ext cx="507937" cy="482540"/>
          </a:xfrm>
          <a:prstGeom prst="rect">
            <a:avLst/>
          </a:prstGeom>
          <a:noFill/>
        </p:spPr>
      </p:pic>
      <p:pic>
        <p:nvPicPr>
          <p:cNvPr id="7" name="Picture 8" descr="C:\Users\CC\Desktop\暂停.png"/>
          <p:cNvPicPr>
            <a:picLocks noChangeAspect="1" noChangeArrowheads="1"/>
          </p:cNvPicPr>
          <p:nvPr/>
        </p:nvPicPr>
        <p:blipFill>
          <a:blip r:embed="rId6" cstate="print"/>
          <a:srcRect/>
          <a:stretch>
            <a:fillRect/>
          </a:stretch>
        </p:blipFill>
        <p:spPr bwMode="auto">
          <a:xfrm>
            <a:off x="8636063" y="2162696"/>
            <a:ext cx="507937" cy="482540"/>
          </a:xfrm>
          <a:prstGeom prst="rect">
            <a:avLst/>
          </a:prstGeom>
          <a:noFill/>
        </p:spPr>
      </p:pic>
      <p:pic>
        <p:nvPicPr>
          <p:cNvPr id="8" name="Picture 9" descr="C:\Users\CC\Desktop\停止.png"/>
          <p:cNvPicPr>
            <a:picLocks noChangeAspect="1" noChangeArrowheads="1"/>
          </p:cNvPicPr>
          <p:nvPr/>
        </p:nvPicPr>
        <p:blipFill>
          <a:blip r:embed="rId7" cstate="print"/>
          <a:srcRect/>
          <a:stretch>
            <a:fillRect/>
          </a:stretch>
        </p:blipFill>
        <p:spPr bwMode="auto">
          <a:xfrm>
            <a:off x="8636063" y="2682342"/>
            <a:ext cx="507937" cy="482540"/>
          </a:xfrm>
          <a:prstGeom prst="rect">
            <a:avLst/>
          </a:prstGeom>
          <a:noFill/>
        </p:spPr>
      </p:pic>
      <p:pic>
        <p:nvPicPr>
          <p:cNvPr id="9" name="Picture 10" descr="C:\Users\CC\Desktop\链接.png">
            <a:hlinkClick r:id="rId8" action="ppaction://hlinkfile"/>
          </p:cNvPr>
          <p:cNvPicPr>
            <a:picLocks noChangeAspect="1" noChangeArrowheads="1"/>
          </p:cNvPicPr>
          <p:nvPr/>
        </p:nvPicPr>
        <p:blipFill>
          <a:blip r:embed="rId9" cstate="print"/>
          <a:srcRect/>
          <a:stretch>
            <a:fillRect/>
          </a:stretch>
        </p:blipFill>
        <p:spPr bwMode="auto">
          <a:xfrm>
            <a:off x="8636063" y="3201988"/>
            <a:ext cx="507937" cy="482540"/>
          </a:xfrm>
          <a:prstGeom prst="rect">
            <a:avLst/>
          </a:prstGeom>
          <a:noFill/>
        </p:spPr>
      </p:pic>
      <p:pic>
        <p:nvPicPr>
          <p:cNvPr id="10" name="08.mp3">
            <a:hlinkClick r:id="" action="ppaction://media"/>
          </p:cNvPr>
          <p:cNvPicPr>
            <a:picLocks noRot="1" noChangeAspect="1"/>
          </p:cNvPicPr>
          <p:nvPr>
            <a:audioFile r:link="rId1"/>
          </p:nvPr>
        </p:nvPicPr>
        <p:blipFill>
          <a:blip r:embed="rId10" cstate="print"/>
          <a:stretch>
            <a:fillRect/>
          </a:stretch>
        </p:blipFill>
        <p:spPr>
          <a:xfrm>
            <a:off x="9396536" y="1700808"/>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Right)">
                                      <p:cBhvr>
                                        <p:cTn id="7" dur="500"/>
                                        <p:tgtEl>
                                          <p:spTgt spid="6"/>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Right)">
                                      <p:cBhvr>
                                        <p:cTn id="11" dur="500"/>
                                        <p:tgtEl>
                                          <p:spTgt spid="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Right)">
                                      <p:cBhvr>
                                        <p:cTn id="15" dur="500"/>
                                        <p:tgtEl>
                                          <p:spTgt spid="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lide(fromRigh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0"/>
                </p:tgtEl>
              </p:cMediaNode>
            </p:audio>
            <p:seq concurrent="1" nextAc="seek">
              <p:cTn id="21" restart="whenNotActive" fill="hold" evtFilter="cancelBubble" nodeType="interactiveSeq">
                <p:stCondLst>
                  <p:cond evt="onClick" delay="0">
                    <p:tgtEl>
                      <p:spTgt spid="6"/>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0"/>
                                        </p:tgtEl>
                                      </p:cBhvr>
                                    </p:cmd>
                                  </p:childTnLst>
                                </p:cTn>
                              </p:par>
                            </p:childTnLst>
                          </p:cTn>
                        </p:par>
                      </p:childTnLst>
                    </p:cTn>
                  </p:par>
                </p:childTnLst>
              </p:cTn>
              <p:nextCondLst>
                <p:cond evt="onClick" delay="0">
                  <p:tgtEl>
                    <p:spTgt spid="6"/>
                  </p:tgtEl>
                </p:cond>
              </p:nextCondLst>
            </p:seq>
            <p:seq concurrent="1" nextAc="seek">
              <p:cTn id="26" restart="whenNotActive" fill="hold" evtFilter="cancelBubble" nodeType="interactiveSeq">
                <p:stCondLst>
                  <p:cond evt="onClick" delay="0">
                    <p:tgtEl>
                      <p:spTgt spid="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0"/>
                                        </p:tgtEl>
                                      </p:cBhvr>
                                    </p:cmd>
                                  </p:childTnLst>
                                </p:cTn>
                              </p:par>
                            </p:childTnLst>
                          </p:cTn>
                        </p:par>
                      </p:childTnLst>
                    </p:cTn>
                  </p:par>
                </p:childTnLst>
              </p:cTn>
              <p:nextCondLst>
                <p:cond evt="onClick" delay="0">
                  <p:tgtEl>
                    <p:spTgt spid="7"/>
                  </p:tgtEl>
                </p:cond>
              </p:nextCondLst>
            </p:seq>
            <p:seq concurrent="1" nextAc="seek">
              <p:cTn id="31" restart="whenNotActive" fill="hold" evtFilter="cancelBubble" nodeType="interactiveSeq">
                <p:stCondLst>
                  <p:cond evt="onClick" delay="0">
                    <p:tgtEl>
                      <p:spTgt spid="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0"/>
                                        </p:tgtEl>
                                      </p:cBhvr>
                                    </p:cmd>
                                  </p:childTnLst>
                                </p:cTn>
                              </p:par>
                            </p:childTnLst>
                          </p:cTn>
                        </p:par>
                      </p:childTnLst>
                    </p:cTn>
                  </p:par>
                </p:childTnLst>
              </p:cTn>
              <p:nextCondLst>
                <p:cond evt="onClick" delay="0">
                  <p:tgtEl>
                    <p:spTgt spid="8"/>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3711785"/>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So are our dinner tables and </a:t>
            </a:r>
            <a:r>
              <a:rPr lang="en-US" altLang="zh-CN" sz="2800" dirty="0" smtClean="0">
                <a:solidFill>
                  <a:srgbClr val="333333"/>
                </a:solidFill>
                <a:latin typeface="Arial" pitchFamily="34" charset="0"/>
                <a:cs typeface="Arial" pitchFamily="34" charset="0"/>
              </a:rPr>
              <a:t>cafés</a:t>
            </a:r>
            <a:r>
              <a:rPr lang="en-US" altLang="zh-CN" sz="2800" dirty="0" smtClean="0">
                <a:solidFill>
                  <a:srgbClr val="333333"/>
                </a:solidFill>
                <a:latin typeface="Arial" pitchFamily="34" charset="0"/>
                <a:ea typeface="宋体" pitchFamily="2" charset="-122"/>
                <a:cs typeface="Arial" pitchFamily="34" charset="0"/>
              </a:rPr>
              <a:t>, even our living rooms and bedrooms. Rather than focusing on taking temporary breaks from technology, we need the discipline to live with it at all times. We can’t rely on a mountain or a remote wasteland to create </a:t>
            </a:r>
            <a:r>
              <a:rPr lang="en-US" altLang="zh-CN" sz="2800" i="1" dirty="0" err="1" smtClean="0">
                <a:solidFill>
                  <a:srgbClr val="333333"/>
                </a:solidFill>
                <a:latin typeface="Arial" pitchFamily="34" charset="0"/>
                <a:ea typeface="宋体" pitchFamily="2" charset="-122"/>
                <a:cs typeface="Arial" pitchFamily="34" charset="0"/>
              </a:rPr>
              <a:t>waldeinsamkeit</a:t>
            </a:r>
            <a:r>
              <a:rPr lang="en-US" altLang="zh-CN" sz="2800" dirty="0" smtClean="0">
                <a:solidFill>
                  <a:srgbClr val="333333"/>
                </a:solidFill>
                <a:latin typeface="Arial" pitchFamily="34" charset="0"/>
                <a:ea typeface="宋体" pitchFamily="2" charset="-122"/>
                <a:cs typeface="Arial" pitchFamily="34" charset="0"/>
              </a:rPr>
              <a:t>; we have to create it ourselves.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Can’t Get Away from It All?</a:t>
            </a:r>
          </a:p>
        </p:txBody>
      </p:sp>
      <p:pic>
        <p:nvPicPr>
          <p:cNvPr id="4" name="Picture 7" descr="C:\Users\CC\Desktop\播放.png"/>
          <p:cNvPicPr>
            <a:picLocks noChangeAspect="1" noChangeArrowheads="1"/>
          </p:cNvPicPr>
          <p:nvPr/>
        </p:nvPicPr>
        <p:blipFill>
          <a:blip r:embed="rId3" cstate="print"/>
          <a:srcRect/>
          <a:stretch>
            <a:fillRect/>
          </a:stretch>
        </p:blipFill>
        <p:spPr bwMode="auto">
          <a:xfrm>
            <a:off x="8636063" y="1643050"/>
            <a:ext cx="507937" cy="482540"/>
          </a:xfrm>
          <a:prstGeom prst="rect">
            <a:avLst/>
          </a:prstGeom>
          <a:noFill/>
        </p:spPr>
      </p:pic>
      <p:pic>
        <p:nvPicPr>
          <p:cNvPr id="5" name="Picture 8" descr="C:\Users\CC\Desktop\暂停.png"/>
          <p:cNvPicPr>
            <a:picLocks noChangeAspect="1" noChangeArrowheads="1"/>
          </p:cNvPicPr>
          <p:nvPr/>
        </p:nvPicPr>
        <p:blipFill>
          <a:blip r:embed="rId4" cstate="print"/>
          <a:srcRect/>
          <a:stretch>
            <a:fillRect/>
          </a:stretch>
        </p:blipFill>
        <p:spPr bwMode="auto">
          <a:xfrm>
            <a:off x="8636063" y="2162696"/>
            <a:ext cx="507937" cy="482540"/>
          </a:xfrm>
          <a:prstGeom prst="rect">
            <a:avLst/>
          </a:prstGeom>
          <a:noFill/>
        </p:spPr>
      </p:pic>
      <p:pic>
        <p:nvPicPr>
          <p:cNvPr id="6" name="Picture 9" descr="C:\Users\CC\Desktop\停止.png"/>
          <p:cNvPicPr>
            <a:picLocks noChangeAspect="1" noChangeArrowheads="1"/>
          </p:cNvPicPr>
          <p:nvPr/>
        </p:nvPicPr>
        <p:blipFill>
          <a:blip r:embed="rId5" cstate="print"/>
          <a:srcRect/>
          <a:stretch>
            <a:fillRect/>
          </a:stretch>
        </p:blipFill>
        <p:spPr bwMode="auto">
          <a:xfrm>
            <a:off x="8636063" y="2682342"/>
            <a:ext cx="507937" cy="482540"/>
          </a:xfrm>
          <a:prstGeom prst="rect">
            <a:avLst/>
          </a:prstGeom>
          <a:noFill/>
        </p:spPr>
      </p:pic>
      <p:pic>
        <p:nvPicPr>
          <p:cNvPr id="7" name="Picture 10" descr="C:\Users\CC\Desktop\链接.png">
            <a:hlinkClick r:id="rId6" action="ppaction://hlinkfile"/>
          </p:cNvPr>
          <p:cNvPicPr>
            <a:picLocks noChangeAspect="1" noChangeArrowheads="1"/>
          </p:cNvPicPr>
          <p:nvPr/>
        </p:nvPicPr>
        <p:blipFill>
          <a:blip r:embed="rId7" cstate="print"/>
          <a:srcRect/>
          <a:stretch>
            <a:fillRect/>
          </a:stretch>
        </p:blipFill>
        <p:spPr bwMode="auto">
          <a:xfrm>
            <a:off x="8636063" y="3201988"/>
            <a:ext cx="507937" cy="482540"/>
          </a:xfrm>
          <a:prstGeom prst="rect">
            <a:avLst/>
          </a:prstGeom>
          <a:noFill/>
        </p:spPr>
      </p:pic>
      <p:pic>
        <p:nvPicPr>
          <p:cNvPr id="8" name="08.1.mp3">
            <a:hlinkClick r:id="" action="ppaction://media"/>
          </p:cNvPr>
          <p:cNvPicPr>
            <a:picLocks noRot="1" noChangeAspect="1"/>
          </p:cNvPicPr>
          <p:nvPr>
            <a:audioFile r:link="rId1"/>
          </p:nvPr>
        </p:nvPicPr>
        <p:blipFill>
          <a:blip r:embed="rId8" cstate="print"/>
          <a:stretch>
            <a:fillRect/>
          </a:stretch>
        </p:blipFill>
        <p:spPr>
          <a:xfrm>
            <a:off x="9612560" y="1916832"/>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Right)">
                                      <p:cBhvr>
                                        <p:cTn id="7" dur="500"/>
                                        <p:tgtEl>
                                          <p:spTgt spid="4"/>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Right)">
                                      <p:cBhvr>
                                        <p:cTn id="11" dur="500"/>
                                        <p:tgtEl>
                                          <p:spTgt spid="5"/>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lide(fromRight)">
                                      <p:cBhvr>
                                        <p:cTn id="15" dur="500"/>
                                        <p:tgtEl>
                                          <p:spTgt spid="6"/>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Righ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8"/>
                </p:tgtEl>
              </p:cMediaNode>
            </p:audio>
            <p:seq concurrent="1" nextAc="seek">
              <p:cTn id="21" restart="whenNotActive" fill="hold" evtFilter="cancelBubble" nodeType="interactiveSeq">
                <p:stCondLst>
                  <p:cond evt="onClick" delay="0">
                    <p:tgtEl>
                      <p:spTgt spid="4"/>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8"/>
                                        </p:tgtEl>
                                      </p:cBhvr>
                                    </p:cmd>
                                  </p:childTnLst>
                                </p:cTn>
                              </p:par>
                            </p:childTnLst>
                          </p:cTn>
                        </p:par>
                      </p:childTnLst>
                    </p:cTn>
                  </p:par>
                </p:childTnLst>
              </p:cTn>
              <p:nextCondLst>
                <p:cond evt="onClick" delay="0">
                  <p:tgtEl>
                    <p:spTgt spid="4"/>
                  </p:tgtEl>
                </p:cond>
              </p:nextCondLst>
            </p:seq>
            <p:seq concurrent="1" nextAc="seek">
              <p:cTn id="26" restart="whenNotActive" fill="hold" evtFilter="cancelBubble" nodeType="interactiveSeq">
                <p:stCondLst>
                  <p:cond evt="onClick" delay="0">
                    <p:tgtEl>
                      <p:spTgt spid="5"/>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8"/>
                                        </p:tgtEl>
                                      </p:cBhvr>
                                    </p:cmd>
                                  </p:childTnLst>
                                </p:cTn>
                              </p:par>
                            </p:childTnLst>
                          </p:cTn>
                        </p:par>
                      </p:childTnLst>
                    </p:cTn>
                  </p:par>
                </p:childTnLst>
              </p:cTn>
              <p:nextCondLst>
                <p:cond evt="onClick" delay="0">
                  <p:tgtEl>
                    <p:spTgt spid="5"/>
                  </p:tgtEl>
                </p:cond>
              </p:nextCondLst>
            </p:seq>
            <p:seq concurrent="1" nextAc="seek">
              <p:cTn id="31" restart="whenNotActive" fill="hold" evtFilter="cancelBubble" nodeType="interactiveSeq">
                <p:stCondLst>
                  <p:cond evt="onClick" delay="0">
                    <p:tgtEl>
                      <p:spTgt spid="6"/>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8"/>
                                        </p:tgtEl>
                                      </p:cBhvr>
                                    </p:cmd>
                                  </p:childTnLst>
                                </p:cTn>
                              </p:par>
                            </p:childTnLst>
                          </p:cTn>
                        </p:par>
                      </p:childTnLst>
                    </p:cTn>
                  </p:par>
                </p:childTnLst>
              </p:cTn>
              <p:nextCondLst>
                <p:cond evt="onClick" delay="0">
                  <p:tgtEl>
                    <p:spTgt spid="6"/>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215467"/>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9    Getting away from technology by leaving it behind becomes a pointless exercise in competitive reductionism. Where do you </a:t>
            </a:r>
            <a:r>
              <a:rPr lang="en-US" altLang="zh-CN" sz="2800" u="sng" dirty="0" smtClean="0">
                <a:solidFill>
                  <a:srgbClr val="F79646"/>
                </a:solidFill>
                <a:latin typeface="Arial" pitchFamily="34" charset="0"/>
                <a:ea typeface="宋体" pitchFamily="2" charset="-122"/>
                <a:cs typeface="Arial" pitchFamily="34" charset="0"/>
              </a:rPr>
              <a:t>draw the line</a:t>
            </a:r>
            <a:r>
              <a:rPr lang="en-US" altLang="zh-CN" sz="2800" dirty="0" smtClean="0">
                <a:solidFill>
                  <a:srgbClr val="333333"/>
                </a:solidFill>
                <a:latin typeface="Arial" pitchFamily="34" charset="0"/>
                <a:ea typeface="宋体" pitchFamily="2" charset="-122"/>
                <a:cs typeface="Arial" pitchFamily="34" charset="0"/>
              </a:rPr>
              <a:t>? Your </a:t>
            </a:r>
            <a:r>
              <a:rPr lang="en-US" altLang="zh-CN" sz="2800" dirty="0" err="1" smtClean="0">
                <a:solidFill>
                  <a:srgbClr val="333333"/>
                </a:solidFill>
                <a:latin typeface="Arial" pitchFamily="34" charset="0"/>
                <a:ea typeface="宋体" pitchFamily="2" charset="-122"/>
                <a:cs typeface="Arial" pitchFamily="34" charset="0"/>
              </a:rPr>
              <a:t>smartphone</a:t>
            </a:r>
            <a:r>
              <a:rPr lang="en-US" altLang="zh-CN" sz="2800" dirty="0" smtClean="0">
                <a:solidFill>
                  <a:srgbClr val="333333"/>
                </a:solidFill>
                <a:latin typeface="Arial" pitchFamily="34" charset="0"/>
                <a:ea typeface="宋体" pitchFamily="2" charset="-122"/>
                <a:cs typeface="Arial" pitchFamily="34" charset="0"/>
              </a:rPr>
              <a:t>? Your GPS? Your compass? Your tent? Fire?</a:t>
            </a:r>
          </a:p>
          <a:p>
            <a:pPr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10    Here’s a better idea: Shut up and bring your </a:t>
            </a:r>
            <a:r>
              <a:rPr lang="en-US" altLang="zh-CN" sz="2800" dirty="0" err="1" smtClean="0">
                <a:solidFill>
                  <a:srgbClr val="333333"/>
                </a:solidFill>
                <a:latin typeface="Arial" pitchFamily="34" charset="0"/>
                <a:ea typeface="宋体" pitchFamily="2" charset="-122"/>
                <a:cs typeface="Arial" pitchFamily="34" charset="0"/>
              </a:rPr>
              <a:t>iPhone</a:t>
            </a:r>
            <a:r>
              <a:rPr lang="en-US" altLang="zh-CN" sz="2800" dirty="0" smtClean="0">
                <a:solidFill>
                  <a:srgbClr val="333333"/>
                </a:solidFill>
                <a:latin typeface="Arial" pitchFamily="34" charset="0"/>
                <a:ea typeface="宋体" pitchFamily="2" charset="-122"/>
                <a:cs typeface="Arial" pitchFamily="34" charset="0"/>
              </a:rPr>
              <a:t> into the backcountry, but resist the </a:t>
            </a:r>
            <a:r>
              <a:rPr lang="en-US" altLang="zh-CN" sz="2800" u="sng" dirty="0" smtClean="0">
                <a:solidFill>
                  <a:srgbClr val="F79646"/>
                </a:solidFill>
                <a:latin typeface="Arial" pitchFamily="34" charset="0"/>
                <a:ea typeface="宋体" pitchFamily="2" charset="-122"/>
                <a:cs typeface="Arial" pitchFamily="34" charset="0"/>
              </a:rPr>
              <a:t>urge</a:t>
            </a:r>
            <a:r>
              <a:rPr lang="en-US" altLang="zh-CN" sz="2800" dirty="0" smtClean="0">
                <a:solidFill>
                  <a:srgbClr val="333333"/>
                </a:solidFill>
                <a:latin typeface="Arial" pitchFamily="34" charset="0"/>
                <a:ea typeface="宋体" pitchFamily="2" charset="-122"/>
                <a:cs typeface="Arial" pitchFamily="34" charset="0"/>
              </a:rPr>
              <a:t> to open the email app. If you can’t manage that, </a:t>
            </a:r>
            <a:r>
              <a:rPr lang="en-US" altLang="zh-CN" sz="2800" u="sng" dirty="0" smtClean="0">
                <a:solidFill>
                  <a:srgbClr val="F79646"/>
                </a:solidFill>
                <a:latin typeface="Arial" pitchFamily="34" charset="0"/>
                <a:ea typeface="宋体" pitchFamily="2" charset="-122"/>
                <a:cs typeface="Arial" pitchFamily="34" charset="0"/>
              </a:rPr>
              <a:t>delete</a:t>
            </a:r>
            <a:r>
              <a:rPr lang="en-US" altLang="zh-CN" sz="2800" dirty="0" smtClean="0">
                <a:solidFill>
                  <a:srgbClr val="333333"/>
                </a:solidFill>
                <a:latin typeface="Arial" pitchFamily="34" charset="0"/>
                <a:ea typeface="宋体" pitchFamily="2" charset="-122"/>
                <a:cs typeface="Arial" pitchFamily="34" charset="0"/>
              </a:rPr>
              <a:t> or turn off the account. Don’t worry, it’ll come back.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Can’t Get Away from It All?</a:t>
            </a:r>
          </a:p>
        </p:txBody>
      </p:sp>
      <p:sp>
        <p:nvSpPr>
          <p:cNvPr id="13" name="矩形 12">
            <a:hlinkClick r:id="rId3" action="ppaction://hlinksldjump"/>
          </p:cNvPr>
          <p:cNvSpPr/>
          <p:nvPr/>
        </p:nvSpPr>
        <p:spPr>
          <a:xfrm>
            <a:off x="7000892" y="1714488"/>
            <a:ext cx="1571636"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3" action="ppaction://hlinksldjump"/>
          </p:cNvPr>
          <p:cNvSpPr/>
          <p:nvPr/>
        </p:nvSpPr>
        <p:spPr>
          <a:xfrm>
            <a:off x="357158" y="2214554"/>
            <a:ext cx="135732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4" action="ppaction://hlinksldjump"/>
          </p:cNvPr>
          <p:cNvSpPr/>
          <p:nvPr/>
        </p:nvSpPr>
        <p:spPr>
          <a:xfrm>
            <a:off x="7358082" y="3786190"/>
            <a:ext cx="100013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5" action="ppaction://hlinksldjump"/>
          </p:cNvPr>
          <p:cNvSpPr/>
          <p:nvPr/>
        </p:nvSpPr>
        <p:spPr>
          <a:xfrm>
            <a:off x="500034" y="4786322"/>
            <a:ext cx="1428760"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descr="C:\Users\CC\Desktop\播放.png"/>
          <p:cNvPicPr>
            <a:picLocks noChangeAspect="1" noChangeArrowheads="1"/>
          </p:cNvPicPr>
          <p:nvPr/>
        </p:nvPicPr>
        <p:blipFill>
          <a:blip r:embed="rId6" cstate="print"/>
          <a:srcRect/>
          <a:stretch>
            <a:fillRect/>
          </a:stretch>
        </p:blipFill>
        <p:spPr bwMode="auto">
          <a:xfrm>
            <a:off x="8636063" y="1643050"/>
            <a:ext cx="507937" cy="482540"/>
          </a:xfrm>
          <a:prstGeom prst="rect">
            <a:avLst/>
          </a:prstGeom>
          <a:noFill/>
        </p:spPr>
      </p:pic>
      <p:pic>
        <p:nvPicPr>
          <p:cNvPr id="9" name="Picture 8" descr="C:\Users\CC\Desktop\暂停.png"/>
          <p:cNvPicPr>
            <a:picLocks noChangeAspect="1" noChangeArrowheads="1"/>
          </p:cNvPicPr>
          <p:nvPr/>
        </p:nvPicPr>
        <p:blipFill>
          <a:blip r:embed="rId7" cstate="print"/>
          <a:srcRect/>
          <a:stretch>
            <a:fillRect/>
          </a:stretch>
        </p:blipFill>
        <p:spPr bwMode="auto">
          <a:xfrm>
            <a:off x="8636063" y="2162696"/>
            <a:ext cx="507937" cy="482540"/>
          </a:xfrm>
          <a:prstGeom prst="rect">
            <a:avLst/>
          </a:prstGeom>
          <a:noFill/>
        </p:spPr>
      </p:pic>
      <p:pic>
        <p:nvPicPr>
          <p:cNvPr id="10" name="Picture 9" descr="C:\Users\CC\Desktop\停止.png"/>
          <p:cNvPicPr>
            <a:picLocks noChangeAspect="1" noChangeArrowheads="1"/>
          </p:cNvPicPr>
          <p:nvPr/>
        </p:nvPicPr>
        <p:blipFill>
          <a:blip r:embed="rId8" cstate="print"/>
          <a:srcRect/>
          <a:stretch>
            <a:fillRect/>
          </a:stretch>
        </p:blipFill>
        <p:spPr bwMode="auto">
          <a:xfrm>
            <a:off x="8636063" y="2682342"/>
            <a:ext cx="507937" cy="482540"/>
          </a:xfrm>
          <a:prstGeom prst="rect">
            <a:avLst/>
          </a:prstGeom>
          <a:noFill/>
        </p:spPr>
      </p:pic>
      <p:pic>
        <p:nvPicPr>
          <p:cNvPr id="11" name="Picture 10" descr="C:\Users\CC\Desktop\链接.png">
            <a:hlinkClick r:id="rId9" action="ppaction://hlinkfile"/>
          </p:cNvPr>
          <p:cNvPicPr>
            <a:picLocks noChangeAspect="1" noChangeArrowheads="1"/>
          </p:cNvPicPr>
          <p:nvPr/>
        </p:nvPicPr>
        <p:blipFill>
          <a:blip r:embed="rId10" cstate="print"/>
          <a:srcRect/>
          <a:stretch>
            <a:fillRect/>
          </a:stretch>
        </p:blipFill>
        <p:spPr bwMode="auto">
          <a:xfrm>
            <a:off x="8636063" y="3201988"/>
            <a:ext cx="507937" cy="482540"/>
          </a:xfrm>
          <a:prstGeom prst="rect">
            <a:avLst/>
          </a:prstGeom>
          <a:noFill/>
        </p:spPr>
      </p:pic>
      <p:pic>
        <p:nvPicPr>
          <p:cNvPr id="12" name="09-10.mp3">
            <a:hlinkClick r:id="" action="ppaction://media"/>
          </p:cNvPr>
          <p:cNvPicPr>
            <a:picLocks noRot="1" noChangeAspect="1"/>
          </p:cNvPicPr>
          <p:nvPr>
            <a:audioFile r:link="rId1"/>
          </p:nvPr>
        </p:nvPicPr>
        <p:blipFill>
          <a:blip r:embed="rId11" cstate="print"/>
          <a:stretch>
            <a:fillRect/>
          </a:stretch>
        </p:blipFill>
        <p:spPr>
          <a:xfrm>
            <a:off x="9612560" y="1628800"/>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Right)">
                                      <p:cBhvr>
                                        <p:cTn id="7" dur="500"/>
                                        <p:tgtEl>
                                          <p:spTgt spid="8"/>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lide(fromRight)">
                                      <p:cBhvr>
                                        <p:cTn id="11" dur="500"/>
                                        <p:tgtEl>
                                          <p:spTgt spid="9"/>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lide(fromRight)">
                                      <p:cBhvr>
                                        <p:cTn id="15" dur="500"/>
                                        <p:tgtEl>
                                          <p:spTgt spid="10"/>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lide(fromRigh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2"/>
                </p:tgtEl>
              </p:cMediaNode>
            </p:audio>
            <p:seq concurrent="1" nextAc="seek">
              <p:cTn id="21" restart="whenNotActive" fill="hold" evtFilter="cancelBubble" nodeType="interactiveSeq">
                <p:stCondLst>
                  <p:cond evt="onClick" delay="0">
                    <p:tgtEl>
                      <p:spTgt spid="8"/>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2"/>
                                        </p:tgtEl>
                                      </p:cBhvr>
                                    </p:cmd>
                                  </p:childTnLst>
                                </p:cTn>
                              </p:par>
                            </p:childTnLst>
                          </p:cTn>
                        </p:par>
                      </p:childTnLst>
                    </p:cTn>
                  </p:par>
                </p:childTnLst>
              </p:cTn>
              <p:nextCondLst>
                <p:cond evt="onClick" delay="0">
                  <p:tgtEl>
                    <p:spTgt spid="8"/>
                  </p:tgtEl>
                </p:cond>
              </p:nextCondLst>
            </p:seq>
            <p:seq concurrent="1" nextAc="seek">
              <p:cTn id="26" restart="whenNotActive" fill="hold" evtFilter="cancelBubble" nodeType="interactiveSeq">
                <p:stCondLst>
                  <p:cond evt="onClick" delay="0">
                    <p:tgtEl>
                      <p:spTgt spid="9"/>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2"/>
                                        </p:tgtEl>
                                      </p:cBhvr>
                                    </p:cmd>
                                  </p:childTnLst>
                                </p:cTn>
                              </p:par>
                            </p:childTnLst>
                          </p:cTn>
                        </p:par>
                      </p:childTnLst>
                    </p:cTn>
                  </p:par>
                </p:childTnLst>
              </p:cTn>
              <p:nextCondLst>
                <p:cond evt="onClick" delay="0">
                  <p:tgtEl>
                    <p:spTgt spid="9"/>
                  </p:tgtEl>
                </p:cond>
              </p:nextCondLst>
            </p:seq>
            <p:seq concurrent="1" nextAc="seek">
              <p:cTn id="31" restart="whenNotActive" fill="hold" evtFilter="cancelBubble" nodeType="interactiveSeq">
                <p:stCondLst>
                  <p:cond evt="onClick" delay="0">
                    <p:tgtEl>
                      <p:spTgt spid="10"/>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2"/>
                                        </p:tgtEl>
                                      </p:cBhvr>
                                    </p:cmd>
                                  </p:childTnLst>
                                </p:cTn>
                              </p:par>
                            </p:childTnLst>
                          </p:cTn>
                        </p:par>
                      </p:childTnLst>
                    </p:cTn>
                  </p:par>
                </p:childTnLst>
              </p:cTn>
              <p:nextCondLst>
                <p:cond evt="onClick" delay="0">
                  <p:tgtEl>
                    <p:spTgt spid="10"/>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732531"/>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11</a:t>
            </a:r>
            <a:r>
              <a:rPr lang="en-US" altLang="zh-CN" sz="2800" b="1" dirty="0" smtClean="0">
                <a:solidFill>
                  <a:srgbClr val="333333"/>
                </a:solidFill>
                <a:latin typeface="Arial" pitchFamily="34" charset="0"/>
                <a:ea typeface="宋体" pitchFamily="2" charset="-122"/>
                <a:cs typeface="Arial" pitchFamily="34" charset="0"/>
              </a:rPr>
              <a:t>    </a:t>
            </a:r>
            <a:r>
              <a:rPr lang="en-US" altLang="zh-CN" sz="2800" dirty="0" smtClean="0">
                <a:solidFill>
                  <a:srgbClr val="333333"/>
                </a:solidFill>
                <a:latin typeface="Arial" pitchFamily="34" charset="0"/>
                <a:ea typeface="宋体" pitchFamily="2" charset="-122"/>
                <a:cs typeface="Arial" pitchFamily="34" charset="0"/>
              </a:rPr>
              <a:t>Meanwhile, technology can enhance your wilderness experience. The Night Sky mobile app on </a:t>
            </a:r>
            <a:r>
              <a:rPr lang="en-US" altLang="zh-CN" sz="2800" dirty="0" err="1" smtClean="0">
                <a:solidFill>
                  <a:srgbClr val="333333"/>
                </a:solidFill>
                <a:latin typeface="Arial" pitchFamily="34" charset="0"/>
                <a:ea typeface="宋体" pitchFamily="2" charset="-122"/>
                <a:cs typeface="Arial" pitchFamily="34" charset="0"/>
              </a:rPr>
              <a:t>iOS</a:t>
            </a:r>
            <a:r>
              <a:rPr lang="en-US" altLang="zh-CN" sz="2800" dirty="0" smtClean="0">
                <a:solidFill>
                  <a:srgbClr val="333333"/>
                </a:solidFill>
                <a:latin typeface="Arial" pitchFamily="34" charset="0"/>
                <a:ea typeface="宋体" pitchFamily="2" charset="-122"/>
                <a:cs typeface="Arial" pitchFamily="34" charset="0"/>
              </a:rPr>
              <a:t>, for example, can tell you exactly which constellations you’re observing, and it serves up thousands of years of human history. There are other apps that have transformed birding; they can identify species, </a:t>
            </a:r>
            <a:r>
              <a:rPr lang="en-US" altLang="zh-CN" sz="2800" u="sng" dirty="0" smtClean="0">
                <a:solidFill>
                  <a:srgbClr val="F79646"/>
                </a:solidFill>
                <a:latin typeface="Arial" pitchFamily="34" charset="0"/>
                <a:ea typeface="宋体" pitchFamily="2" charset="-122"/>
                <a:cs typeface="Arial" pitchFamily="34" charset="0"/>
              </a:rPr>
              <a:t>forecast</a:t>
            </a:r>
            <a:r>
              <a:rPr lang="en-US" altLang="zh-CN" sz="2800" dirty="0" smtClean="0">
                <a:solidFill>
                  <a:srgbClr val="F79646"/>
                </a:solidFill>
                <a:latin typeface="Arial" pitchFamily="34" charset="0"/>
                <a:ea typeface="宋体" pitchFamily="2" charset="-122"/>
                <a:cs typeface="Arial" pitchFamily="34" charset="0"/>
              </a:rPr>
              <a:t> </a:t>
            </a:r>
            <a:r>
              <a:rPr lang="en-US" altLang="zh-CN" sz="2800" u="sng" dirty="0" smtClean="0">
                <a:solidFill>
                  <a:srgbClr val="F79646"/>
                </a:solidFill>
                <a:latin typeface="Arial" pitchFamily="34" charset="0"/>
                <a:ea typeface="宋体" pitchFamily="2" charset="-122"/>
                <a:cs typeface="Arial" pitchFamily="34" charset="0"/>
              </a:rPr>
              <a:t>migrations</a:t>
            </a:r>
            <a:r>
              <a:rPr lang="en-US" altLang="zh-CN" sz="2800" dirty="0" smtClean="0">
                <a:solidFill>
                  <a:srgbClr val="333333"/>
                </a:solidFill>
                <a:latin typeface="Arial" pitchFamily="34" charset="0"/>
                <a:ea typeface="宋体" pitchFamily="2" charset="-122"/>
                <a:cs typeface="Arial" pitchFamily="34" charset="0"/>
              </a:rPr>
              <a:t>, even </a:t>
            </a:r>
            <a:r>
              <a:rPr lang="en-US" altLang="zh-CN" sz="2800" u="sng" dirty="0" smtClean="0">
                <a:solidFill>
                  <a:srgbClr val="F79646"/>
                </a:solidFill>
                <a:latin typeface="Arial" pitchFamily="34" charset="0"/>
                <a:ea typeface="宋体" pitchFamily="2" charset="-122"/>
                <a:cs typeface="Arial" pitchFamily="34" charset="0"/>
              </a:rPr>
              <a:t>alert</a:t>
            </a:r>
            <a:r>
              <a:rPr lang="en-US" altLang="zh-CN" sz="2800" dirty="0" smtClean="0">
                <a:solidFill>
                  <a:srgbClr val="333333"/>
                </a:solidFill>
                <a:latin typeface="Arial" pitchFamily="34" charset="0"/>
                <a:ea typeface="宋体" pitchFamily="2" charset="-122"/>
                <a:cs typeface="Arial" pitchFamily="34" charset="0"/>
              </a:rPr>
              <a:t> you to rare birds in your area. </a:t>
            </a:r>
            <a:r>
              <a:rPr lang="en-US" altLang="zh-CN" sz="2800" u="sng" dirty="0" smtClean="0">
                <a:solidFill>
                  <a:srgbClr val="0C9CDB"/>
                </a:solidFill>
                <a:latin typeface="Arial" pitchFamily="34" charset="0"/>
                <a:ea typeface="宋体" pitchFamily="2" charset="-122"/>
                <a:cs typeface="Arial" pitchFamily="34" charset="0"/>
              </a:rPr>
              <a:t>And by tracking your location from your pocket, your phone lets you spend less time squinting at a map and more time looking at the world.</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Can’t Get Away from It All?</a:t>
            </a:r>
          </a:p>
        </p:txBody>
      </p:sp>
      <p:sp>
        <p:nvSpPr>
          <p:cNvPr id="13" name="矩形 12">
            <a:hlinkClick r:id="rId3" action="ppaction://hlinksldjump"/>
          </p:cNvPr>
          <p:cNvSpPr/>
          <p:nvPr/>
        </p:nvSpPr>
        <p:spPr>
          <a:xfrm>
            <a:off x="4214810" y="3714752"/>
            <a:ext cx="136530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p:cNvPr>
          <p:cNvSpPr/>
          <p:nvPr/>
        </p:nvSpPr>
        <p:spPr>
          <a:xfrm>
            <a:off x="571472" y="4286256"/>
            <a:ext cx="8001056" cy="20002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5" action="ppaction://hlinksldjump"/>
          </p:cNvPr>
          <p:cNvSpPr/>
          <p:nvPr/>
        </p:nvSpPr>
        <p:spPr>
          <a:xfrm>
            <a:off x="285720" y="4214818"/>
            <a:ext cx="1571636"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7" descr="C:\Users\CC\Desktop\播放.png"/>
          <p:cNvPicPr>
            <a:picLocks noChangeAspect="1" noChangeArrowheads="1"/>
          </p:cNvPicPr>
          <p:nvPr/>
        </p:nvPicPr>
        <p:blipFill>
          <a:blip r:embed="rId6" cstate="print"/>
          <a:srcRect/>
          <a:stretch>
            <a:fillRect/>
          </a:stretch>
        </p:blipFill>
        <p:spPr bwMode="auto">
          <a:xfrm>
            <a:off x="8636063" y="1643050"/>
            <a:ext cx="507937" cy="482540"/>
          </a:xfrm>
          <a:prstGeom prst="rect">
            <a:avLst/>
          </a:prstGeom>
          <a:noFill/>
        </p:spPr>
      </p:pic>
      <p:pic>
        <p:nvPicPr>
          <p:cNvPr id="8" name="Picture 8" descr="C:\Users\CC\Desktop\暂停.png"/>
          <p:cNvPicPr>
            <a:picLocks noChangeAspect="1" noChangeArrowheads="1"/>
          </p:cNvPicPr>
          <p:nvPr/>
        </p:nvPicPr>
        <p:blipFill>
          <a:blip r:embed="rId7" cstate="print"/>
          <a:srcRect/>
          <a:stretch>
            <a:fillRect/>
          </a:stretch>
        </p:blipFill>
        <p:spPr bwMode="auto">
          <a:xfrm>
            <a:off x="8636063" y="2162696"/>
            <a:ext cx="507937" cy="482540"/>
          </a:xfrm>
          <a:prstGeom prst="rect">
            <a:avLst/>
          </a:prstGeom>
          <a:noFill/>
        </p:spPr>
      </p:pic>
      <p:pic>
        <p:nvPicPr>
          <p:cNvPr id="9" name="Picture 9" descr="C:\Users\CC\Desktop\停止.png"/>
          <p:cNvPicPr>
            <a:picLocks noChangeAspect="1" noChangeArrowheads="1"/>
          </p:cNvPicPr>
          <p:nvPr/>
        </p:nvPicPr>
        <p:blipFill>
          <a:blip r:embed="rId8" cstate="print"/>
          <a:srcRect/>
          <a:stretch>
            <a:fillRect/>
          </a:stretch>
        </p:blipFill>
        <p:spPr bwMode="auto">
          <a:xfrm>
            <a:off x="8636063" y="2682342"/>
            <a:ext cx="507937" cy="482540"/>
          </a:xfrm>
          <a:prstGeom prst="rect">
            <a:avLst/>
          </a:prstGeom>
          <a:noFill/>
        </p:spPr>
      </p:pic>
      <p:pic>
        <p:nvPicPr>
          <p:cNvPr id="10" name="Picture 10" descr="C:\Users\CC\Desktop\链接.png">
            <a:hlinkClick r:id="rId9" action="ppaction://hlinkfile"/>
          </p:cNvPr>
          <p:cNvPicPr>
            <a:picLocks noChangeAspect="1" noChangeArrowheads="1"/>
          </p:cNvPicPr>
          <p:nvPr/>
        </p:nvPicPr>
        <p:blipFill>
          <a:blip r:embed="rId10" cstate="print"/>
          <a:srcRect/>
          <a:stretch>
            <a:fillRect/>
          </a:stretch>
        </p:blipFill>
        <p:spPr bwMode="auto">
          <a:xfrm>
            <a:off x="8636063" y="3201988"/>
            <a:ext cx="507937" cy="482540"/>
          </a:xfrm>
          <a:prstGeom prst="rect">
            <a:avLst/>
          </a:prstGeom>
          <a:noFill/>
        </p:spPr>
      </p:pic>
      <p:pic>
        <p:nvPicPr>
          <p:cNvPr id="11" name="11.mp3">
            <a:hlinkClick r:id="" action="ppaction://media"/>
          </p:cNvPr>
          <p:cNvPicPr>
            <a:picLocks noRot="1" noChangeAspect="1"/>
          </p:cNvPicPr>
          <p:nvPr>
            <a:audioFile r:link="rId1"/>
          </p:nvPr>
        </p:nvPicPr>
        <p:blipFill>
          <a:blip r:embed="rId11" cstate="print"/>
          <a:stretch>
            <a:fillRect/>
          </a:stretch>
        </p:blipFill>
        <p:spPr>
          <a:xfrm>
            <a:off x="9612560" y="1340768"/>
            <a:ext cx="304800" cy="304800"/>
          </a:xfrm>
          <a:prstGeom prst="rect">
            <a:avLst/>
          </a:prstGeom>
        </p:spPr>
      </p:pic>
      <p:sp>
        <p:nvSpPr>
          <p:cNvPr id="12" name="矩形 11">
            <a:hlinkClick r:id="rId12" action="ppaction://hlinksldjump"/>
          </p:cNvPr>
          <p:cNvSpPr/>
          <p:nvPr/>
        </p:nvSpPr>
        <p:spPr>
          <a:xfrm>
            <a:off x="5724128" y="3714752"/>
            <a:ext cx="1872208"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Right)">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lide(fromRight)">
                                      <p:cBhvr>
                                        <p:cTn id="11" dur="500"/>
                                        <p:tgtEl>
                                          <p:spTgt spid="8"/>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slide(fromRight)">
                                      <p:cBhvr>
                                        <p:cTn id="15" dur="500"/>
                                        <p:tgtEl>
                                          <p:spTgt spid="9"/>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slide(fromRigh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1"/>
                </p:tgtEl>
              </p:cMediaNode>
            </p:audio>
            <p:seq concurrent="1" nextAc="seek">
              <p:cTn id="21" restart="whenNotActive" fill="hold" evtFilter="cancelBubble" nodeType="interactiveSeq">
                <p:stCondLst>
                  <p:cond evt="onClick" delay="0">
                    <p:tgtEl>
                      <p:spTgt spid="7"/>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1"/>
                                        </p:tgtEl>
                                      </p:cBhvr>
                                    </p:cmd>
                                  </p:childTnLst>
                                </p:cTn>
                              </p:par>
                            </p:childTnLst>
                          </p:cTn>
                        </p:par>
                      </p:childTnLst>
                    </p:cTn>
                  </p:par>
                </p:childTnLst>
              </p:cTn>
              <p:nextCondLst>
                <p:cond evt="onClick" delay="0">
                  <p:tgtEl>
                    <p:spTgt spid="7"/>
                  </p:tgtEl>
                </p:cond>
              </p:nextCondLst>
            </p:seq>
            <p:seq concurrent="1" nextAc="seek">
              <p:cTn id="26" restart="whenNotActive" fill="hold" evtFilter="cancelBubble" nodeType="interactiveSeq">
                <p:stCondLst>
                  <p:cond evt="onClick" delay="0">
                    <p:tgtEl>
                      <p:spTgt spid="8"/>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1"/>
                                        </p:tgtEl>
                                      </p:cBhvr>
                                    </p:cmd>
                                  </p:childTnLst>
                                </p:cTn>
                              </p:par>
                            </p:childTnLst>
                          </p:cTn>
                        </p:par>
                      </p:childTnLst>
                    </p:cTn>
                  </p:par>
                </p:childTnLst>
              </p:cTn>
              <p:nextCondLst>
                <p:cond evt="onClick" delay="0">
                  <p:tgtEl>
                    <p:spTgt spid="8"/>
                  </p:tgtEl>
                </p:cond>
              </p:nextCondLst>
            </p:seq>
            <p:seq concurrent="1" nextAc="seek">
              <p:cTn id="31" restart="whenNotActive" fill="hold" evtFilter="cancelBubble" nodeType="interactiveSeq">
                <p:stCondLst>
                  <p:cond evt="onClick" delay="0">
                    <p:tgtEl>
                      <p:spTgt spid="9"/>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1"/>
                                        </p:tgtEl>
                                      </p:cBhvr>
                                    </p:cmd>
                                  </p:childTnLst>
                                </p:cTn>
                              </p:par>
                            </p:childTnLst>
                          </p:cTn>
                        </p:par>
                      </p:childTnLst>
                    </p:cTn>
                  </p:par>
                </p:childTnLst>
              </p:cTn>
              <p:nextCondLst>
                <p:cond evt="onClick" delay="0">
                  <p:tgtEl>
                    <p:spTgt spid="9"/>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745915"/>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12</a:t>
            </a:r>
            <a:r>
              <a:rPr lang="en-US" altLang="zh-CN" sz="2800" b="1" dirty="0" smtClean="0">
                <a:solidFill>
                  <a:srgbClr val="333333"/>
                </a:solidFill>
                <a:latin typeface="Arial" pitchFamily="34" charset="0"/>
                <a:ea typeface="宋体" pitchFamily="2" charset="-122"/>
                <a:cs typeface="Arial" pitchFamily="34" charset="0"/>
              </a:rPr>
              <a:t>    </a:t>
            </a:r>
            <a:r>
              <a:rPr lang="en-US" altLang="zh-CN" sz="2800" u="sng" dirty="0" smtClean="0">
                <a:solidFill>
                  <a:srgbClr val="0C9CDB"/>
                </a:solidFill>
                <a:latin typeface="Arial" pitchFamily="34" charset="0"/>
                <a:ea typeface="宋体" pitchFamily="2" charset="-122"/>
                <a:cs typeface="Arial" pitchFamily="34" charset="0"/>
              </a:rPr>
              <a:t>The phone isn’t the problem. The problem is us — our inability to step away from email and games and inessential data, our inability to look up, be it at an alpine lake or at family members. </a:t>
            </a:r>
            <a:r>
              <a:rPr lang="en-US" altLang="zh-CN" sz="2800" dirty="0" smtClean="0">
                <a:solidFill>
                  <a:srgbClr val="333333"/>
                </a:solidFill>
                <a:latin typeface="Arial" pitchFamily="34" charset="0"/>
                <a:ea typeface="宋体" pitchFamily="2" charset="-122"/>
                <a:cs typeface="Arial" pitchFamily="34" charset="0"/>
              </a:rPr>
              <a:t>We won’t be able to get away from it all for very much longer. So it’s vitally important that each of us learns how to live with a </a:t>
            </a:r>
            <a:r>
              <a:rPr lang="en-US" altLang="zh-CN" sz="2800" u="sng" dirty="0" smtClean="0">
                <a:solidFill>
                  <a:srgbClr val="F79646"/>
                </a:solidFill>
                <a:latin typeface="Arial" pitchFamily="34" charset="0"/>
                <a:ea typeface="宋体" pitchFamily="2" charset="-122"/>
                <a:cs typeface="Arial" pitchFamily="34" charset="0"/>
              </a:rPr>
              <a:t>persistent</a:t>
            </a:r>
            <a:r>
              <a:rPr lang="en-US" altLang="zh-CN" sz="2800" dirty="0" smtClean="0">
                <a:solidFill>
                  <a:srgbClr val="333333"/>
                </a:solidFill>
                <a:latin typeface="Arial" pitchFamily="34" charset="0"/>
                <a:ea typeface="宋体" pitchFamily="2" charset="-122"/>
                <a:cs typeface="Arial" pitchFamily="34" charset="0"/>
              </a:rPr>
              <a:t> connection, everywhere we go, whether it’s in the wilderness or at a dinner party.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Can’t Get Away from It All?</a:t>
            </a:r>
          </a:p>
        </p:txBody>
      </p:sp>
      <p:sp>
        <p:nvSpPr>
          <p:cNvPr id="13" name="矩形 12">
            <a:hlinkClick r:id="rId3" action="ppaction://hlinksldjump"/>
          </p:cNvPr>
          <p:cNvSpPr/>
          <p:nvPr/>
        </p:nvSpPr>
        <p:spPr>
          <a:xfrm>
            <a:off x="500034" y="785794"/>
            <a:ext cx="8143932" cy="20002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p:cNvPr>
          <p:cNvSpPr/>
          <p:nvPr/>
        </p:nvSpPr>
        <p:spPr>
          <a:xfrm>
            <a:off x="4929190" y="3714752"/>
            <a:ext cx="1928826"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7" descr="C:\Users\CC\Desktop\播放.png"/>
          <p:cNvPicPr>
            <a:picLocks noChangeAspect="1" noChangeArrowheads="1"/>
          </p:cNvPicPr>
          <p:nvPr/>
        </p:nvPicPr>
        <p:blipFill>
          <a:blip r:embed="rId5" cstate="print"/>
          <a:srcRect/>
          <a:stretch>
            <a:fillRect/>
          </a:stretch>
        </p:blipFill>
        <p:spPr bwMode="auto">
          <a:xfrm>
            <a:off x="8636063" y="1643050"/>
            <a:ext cx="507937" cy="482540"/>
          </a:xfrm>
          <a:prstGeom prst="rect">
            <a:avLst/>
          </a:prstGeom>
          <a:noFill/>
        </p:spPr>
      </p:pic>
      <p:pic>
        <p:nvPicPr>
          <p:cNvPr id="7" name="Picture 8" descr="C:\Users\CC\Desktop\暂停.png"/>
          <p:cNvPicPr>
            <a:picLocks noChangeAspect="1" noChangeArrowheads="1"/>
          </p:cNvPicPr>
          <p:nvPr/>
        </p:nvPicPr>
        <p:blipFill>
          <a:blip r:embed="rId6" cstate="print"/>
          <a:srcRect/>
          <a:stretch>
            <a:fillRect/>
          </a:stretch>
        </p:blipFill>
        <p:spPr bwMode="auto">
          <a:xfrm>
            <a:off x="8636063" y="2162696"/>
            <a:ext cx="507937" cy="482540"/>
          </a:xfrm>
          <a:prstGeom prst="rect">
            <a:avLst/>
          </a:prstGeom>
          <a:noFill/>
        </p:spPr>
      </p:pic>
      <p:pic>
        <p:nvPicPr>
          <p:cNvPr id="8" name="Picture 9" descr="C:\Users\CC\Desktop\停止.png"/>
          <p:cNvPicPr>
            <a:picLocks noChangeAspect="1" noChangeArrowheads="1"/>
          </p:cNvPicPr>
          <p:nvPr/>
        </p:nvPicPr>
        <p:blipFill>
          <a:blip r:embed="rId7" cstate="print"/>
          <a:srcRect/>
          <a:stretch>
            <a:fillRect/>
          </a:stretch>
        </p:blipFill>
        <p:spPr bwMode="auto">
          <a:xfrm>
            <a:off x="8636063" y="2682342"/>
            <a:ext cx="507937" cy="482540"/>
          </a:xfrm>
          <a:prstGeom prst="rect">
            <a:avLst/>
          </a:prstGeom>
          <a:noFill/>
        </p:spPr>
      </p:pic>
      <p:pic>
        <p:nvPicPr>
          <p:cNvPr id="9" name="Picture 10" descr="C:\Users\CC\Desktop\链接.png">
            <a:hlinkClick r:id="rId8" action="ppaction://hlinkfile"/>
          </p:cNvPr>
          <p:cNvPicPr>
            <a:picLocks noChangeAspect="1" noChangeArrowheads="1"/>
          </p:cNvPicPr>
          <p:nvPr/>
        </p:nvPicPr>
        <p:blipFill>
          <a:blip r:embed="rId9" cstate="print"/>
          <a:srcRect/>
          <a:stretch>
            <a:fillRect/>
          </a:stretch>
        </p:blipFill>
        <p:spPr bwMode="auto">
          <a:xfrm>
            <a:off x="8636063" y="3201988"/>
            <a:ext cx="507937" cy="482540"/>
          </a:xfrm>
          <a:prstGeom prst="rect">
            <a:avLst/>
          </a:prstGeom>
          <a:noFill/>
        </p:spPr>
      </p:pic>
      <p:pic>
        <p:nvPicPr>
          <p:cNvPr id="10" name="12.mp3">
            <a:hlinkClick r:id="" action="ppaction://media"/>
          </p:cNvPr>
          <p:cNvPicPr>
            <a:picLocks noRot="1" noChangeAspect="1"/>
          </p:cNvPicPr>
          <p:nvPr>
            <a:audioFile r:link="rId1"/>
          </p:nvPr>
        </p:nvPicPr>
        <p:blipFill>
          <a:blip r:embed="rId10" cstate="print"/>
          <a:stretch>
            <a:fillRect/>
          </a:stretch>
        </p:blipFill>
        <p:spPr>
          <a:xfrm>
            <a:off x="9756576" y="1196752"/>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Right)">
                                      <p:cBhvr>
                                        <p:cTn id="7" dur="500"/>
                                        <p:tgtEl>
                                          <p:spTgt spid="6"/>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Right)">
                                      <p:cBhvr>
                                        <p:cTn id="11" dur="500"/>
                                        <p:tgtEl>
                                          <p:spTgt spid="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Right)">
                                      <p:cBhvr>
                                        <p:cTn id="15" dur="500"/>
                                        <p:tgtEl>
                                          <p:spTgt spid="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lide(fromRigh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0"/>
                </p:tgtEl>
              </p:cMediaNode>
            </p:audio>
            <p:seq concurrent="1" nextAc="seek">
              <p:cTn id="21" restart="whenNotActive" fill="hold" evtFilter="cancelBubble" nodeType="interactiveSeq">
                <p:stCondLst>
                  <p:cond evt="onClick" delay="0">
                    <p:tgtEl>
                      <p:spTgt spid="6"/>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0"/>
                                        </p:tgtEl>
                                      </p:cBhvr>
                                    </p:cmd>
                                  </p:childTnLst>
                                </p:cTn>
                              </p:par>
                            </p:childTnLst>
                          </p:cTn>
                        </p:par>
                      </p:childTnLst>
                    </p:cTn>
                  </p:par>
                </p:childTnLst>
              </p:cTn>
              <p:nextCondLst>
                <p:cond evt="onClick" delay="0">
                  <p:tgtEl>
                    <p:spTgt spid="6"/>
                  </p:tgtEl>
                </p:cond>
              </p:nextCondLst>
            </p:seq>
            <p:seq concurrent="1" nextAc="seek">
              <p:cTn id="26" restart="whenNotActive" fill="hold" evtFilter="cancelBubble" nodeType="interactiveSeq">
                <p:stCondLst>
                  <p:cond evt="onClick" delay="0">
                    <p:tgtEl>
                      <p:spTgt spid="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0"/>
                                        </p:tgtEl>
                                      </p:cBhvr>
                                    </p:cmd>
                                  </p:childTnLst>
                                </p:cTn>
                              </p:par>
                            </p:childTnLst>
                          </p:cTn>
                        </p:par>
                      </p:childTnLst>
                    </p:cTn>
                  </p:par>
                </p:childTnLst>
              </p:cTn>
              <p:nextCondLst>
                <p:cond evt="onClick" delay="0">
                  <p:tgtEl>
                    <p:spTgt spid="7"/>
                  </p:tgtEl>
                </p:cond>
              </p:nextCondLst>
            </p:seq>
            <p:seq concurrent="1" nextAc="seek">
              <p:cTn id="31" restart="whenNotActive" fill="hold" evtFilter="cancelBubble" nodeType="interactiveSeq">
                <p:stCondLst>
                  <p:cond evt="onClick" delay="0">
                    <p:tgtEl>
                      <p:spTgt spid="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0"/>
                                        </p:tgtEl>
                                      </p:cBhvr>
                                    </p:cmd>
                                  </p:childTnLst>
                                </p:cTn>
                              </p:par>
                            </p:childTnLst>
                          </p:cTn>
                        </p:par>
                      </p:childTnLst>
                    </p:cTn>
                  </p:par>
                </p:childTnLst>
              </p:cTn>
              <p:nextCondLst>
                <p:cond evt="onClick" delay="0">
                  <p:tgtEl>
                    <p:spTgt spid="8"/>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3711785"/>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13</a:t>
            </a:r>
            <a:r>
              <a:rPr lang="en-US" altLang="zh-CN" sz="2800" b="1" dirty="0" smtClean="0">
                <a:solidFill>
                  <a:srgbClr val="333333"/>
                </a:solidFill>
                <a:latin typeface="Arial" pitchFamily="34" charset="0"/>
                <a:ea typeface="宋体" pitchFamily="2" charset="-122"/>
                <a:cs typeface="Arial" pitchFamily="34" charset="0"/>
              </a:rPr>
              <a:t>    </a:t>
            </a:r>
            <a:r>
              <a:rPr lang="en-US" altLang="zh-CN" sz="2800" dirty="0" smtClean="0">
                <a:solidFill>
                  <a:srgbClr val="333333"/>
                </a:solidFill>
                <a:latin typeface="Arial" pitchFamily="34" charset="0"/>
                <a:ea typeface="宋体" pitchFamily="2" charset="-122"/>
                <a:cs typeface="Arial" pitchFamily="34" charset="0"/>
              </a:rPr>
              <a:t>I still love the wilderness, and I can’t wait for my next trip to the backcountry — to walk for miles without crossing a road, without fielding a call or an email or a tweet. To once again drink deeply from a mountain stream. And to stretch out under the open sky at night, gaze up at the stars, and use my phone to name each and every one.</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Can’t Get Away from It All?</a:t>
            </a:r>
          </a:p>
        </p:txBody>
      </p:sp>
      <p:pic>
        <p:nvPicPr>
          <p:cNvPr id="13" name="Picture 2" descr="U1g"/>
          <p:cNvPicPr>
            <a:picLocks noChangeAspect="1" noChangeArrowheads="1"/>
          </p:cNvPicPr>
          <p:nvPr/>
        </p:nvPicPr>
        <p:blipFill>
          <a:blip r:embed="rId3" cstate="print"/>
          <a:srcRect/>
          <a:stretch>
            <a:fillRect/>
          </a:stretch>
        </p:blipFill>
        <p:spPr bwMode="auto">
          <a:xfrm>
            <a:off x="6024591" y="4500570"/>
            <a:ext cx="2619375" cy="1743075"/>
          </a:xfrm>
          <a:prstGeom prst="rect">
            <a:avLst/>
          </a:prstGeom>
          <a:noFill/>
          <a:ln w="9525">
            <a:noFill/>
            <a:miter lim="800000"/>
            <a:headEnd/>
            <a:tailEnd/>
          </a:ln>
        </p:spPr>
      </p:pic>
      <p:pic>
        <p:nvPicPr>
          <p:cNvPr id="5"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6"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7"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8"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pic>
        <p:nvPicPr>
          <p:cNvPr id="9" name="13.mp3">
            <a:hlinkClick r:id="" action="ppaction://media"/>
          </p:cNvPr>
          <p:cNvPicPr>
            <a:picLocks noRot="1" noChangeAspect="1"/>
          </p:cNvPicPr>
          <p:nvPr>
            <a:audioFile r:link="rId1"/>
          </p:nvPr>
        </p:nvPicPr>
        <p:blipFill>
          <a:blip r:embed="rId9" cstate="print"/>
          <a:stretch>
            <a:fillRect/>
          </a:stretch>
        </p:blipFill>
        <p:spPr>
          <a:xfrm>
            <a:off x="9612560" y="1772816"/>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Right)">
                                      <p:cBhvr>
                                        <p:cTn id="7" dur="500"/>
                                        <p:tgtEl>
                                          <p:spTgt spid="5"/>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Right)">
                                      <p:cBhvr>
                                        <p:cTn id="11" dur="500"/>
                                        <p:tgtEl>
                                          <p:spTgt spid="6"/>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lide(fromRight)">
                                      <p:cBhvr>
                                        <p:cTn id="15" dur="500"/>
                                        <p:tgtEl>
                                          <p:spTgt spid="7"/>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slide(fromRigh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9"/>
                </p:tgtEl>
              </p:cMediaNode>
            </p:audio>
            <p:seq concurrent="1" nextAc="seek">
              <p:cTn id="21" restart="whenNotActive" fill="hold" evtFilter="cancelBubble" nodeType="interactiveSeq">
                <p:stCondLst>
                  <p:cond evt="onClick" delay="0">
                    <p:tgtEl>
                      <p:spTgt spid="5"/>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9"/>
                                        </p:tgtEl>
                                      </p:cBhvr>
                                    </p:cmd>
                                  </p:childTnLst>
                                </p:cTn>
                              </p:par>
                            </p:childTnLst>
                          </p:cTn>
                        </p:par>
                      </p:childTnLst>
                    </p:cTn>
                  </p:par>
                </p:childTnLst>
              </p:cTn>
              <p:nextCondLst>
                <p:cond evt="onClick" delay="0">
                  <p:tgtEl>
                    <p:spTgt spid="5"/>
                  </p:tgtEl>
                </p:cond>
              </p:nextCondLst>
            </p:seq>
            <p:seq concurrent="1" nextAc="seek">
              <p:cTn id="26" restart="whenNotActive" fill="hold" evtFilter="cancelBubble" nodeType="interactiveSeq">
                <p:stCondLst>
                  <p:cond evt="onClick" delay="0">
                    <p:tgtEl>
                      <p:spTgt spid="6"/>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9"/>
                                        </p:tgtEl>
                                      </p:cBhvr>
                                    </p:cmd>
                                  </p:childTnLst>
                                </p:cTn>
                              </p:par>
                            </p:childTnLst>
                          </p:cTn>
                        </p:par>
                      </p:childTnLst>
                    </p:cTn>
                  </p:par>
                </p:childTnLst>
              </p:cTn>
              <p:nextCondLst>
                <p:cond evt="onClick" delay="0">
                  <p:tgtEl>
                    <p:spTgt spid="6"/>
                  </p:tgtEl>
                </p:cond>
              </p:nextCondLst>
            </p:seq>
            <p:seq concurrent="1" nextAc="seek">
              <p:cTn id="31" restart="whenNotActive" fill="hold" evtFilter="cancelBubble" nodeType="interactiveSeq">
                <p:stCondLst>
                  <p:cond evt="onClick" delay="0">
                    <p:tgtEl>
                      <p:spTgt spid="7"/>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9"/>
                                        </p:tgtEl>
                                      </p:cBhvr>
                                    </p:cmd>
                                  </p:childTnLst>
                                </p:cTn>
                              </p:par>
                            </p:childTnLst>
                          </p:cTn>
                        </p:par>
                      </p:childTnLst>
                    </p:cTn>
                  </p:par>
                </p:childTnLst>
              </p:cTn>
              <p:nextCondLst>
                <p:cond evt="onClick" delay="0">
                  <p:tgtEl>
                    <p:spTgt spid="7"/>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78950"/>
          </a:xfrm>
          <a:prstGeom prst="rect">
            <a:avLst/>
          </a:prstGeom>
          <a:noFill/>
        </p:spPr>
        <p:txBody>
          <a:bodyPr wrap="square" rtlCol="0">
            <a:spAutoFit/>
          </a:bodyPr>
          <a:lstStyle/>
          <a:p>
            <a:pPr marL="360363" indent="-360363">
              <a:lnSpc>
                <a:spcPct val="120000"/>
              </a:lnSpc>
              <a:defRPr/>
            </a:pPr>
            <a:r>
              <a:rPr lang="en-US" altLang="zh-CN" sz="2800" dirty="0" smtClean="0">
                <a:solidFill>
                  <a:srgbClr val="333333"/>
                </a:solidFill>
                <a:latin typeface="Arial" pitchFamily="34" charset="0"/>
                <a:ea typeface="宋体" pitchFamily="2" charset="-122"/>
                <a:cs typeface="Arial" pitchFamily="34" charset="0"/>
              </a:rPr>
              <a:t>1. </a:t>
            </a:r>
            <a:r>
              <a:rPr lang="en-US" altLang="zh-CN" sz="2800" dirty="0" smtClean="0">
                <a:solidFill>
                  <a:srgbClr val="F79646"/>
                </a:solidFill>
                <a:latin typeface="Arial" pitchFamily="34" charset="0"/>
                <a:ea typeface="宋体" pitchFamily="2" charset="-122"/>
                <a:cs typeface="Arial" pitchFamily="34" charset="0"/>
              </a:rPr>
              <a:t>get away from it all </a:t>
            </a:r>
            <a:r>
              <a:rPr lang="en-US" altLang="zh-CN" sz="2800" dirty="0" smtClean="0">
                <a:solidFill>
                  <a:srgbClr val="333333"/>
                </a:solidFill>
                <a:latin typeface="Arial" pitchFamily="34" charset="0"/>
                <a:ea typeface="宋体" pitchFamily="2" charset="-122"/>
                <a:cs typeface="Arial" pitchFamily="34" charset="0"/>
              </a:rPr>
              <a:t>(Title): to go somewhere completely different from what is usual</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1986064"/>
            <a:ext cx="8104578" cy="2160591"/>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Many young couples seeking to </a:t>
            </a:r>
            <a:r>
              <a:rPr lang="en-US" altLang="zh-CN" sz="2800" dirty="0" smtClean="0">
                <a:solidFill>
                  <a:srgbClr val="F79646"/>
                </a:solidFill>
                <a:latin typeface="Arial" pitchFamily="34" charset="0"/>
                <a:ea typeface="宋体" pitchFamily="2" charset="-122"/>
                <a:cs typeface="Arial" pitchFamily="34" charset="0"/>
              </a:rPr>
              <a:t>get away from it all</a:t>
            </a:r>
            <a:r>
              <a:rPr lang="en-US" altLang="zh-CN" sz="2800" dirty="0" smtClean="0">
                <a:solidFill>
                  <a:srgbClr val="333333"/>
                </a:solidFill>
                <a:latin typeface="Arial" pitchFamily="34" charset="0"/>
                <a:ea typeface="宋体" pitchFamily="2" charset="-122"/>
                <a:cs typeface="Arial" pitchFamily="34" charset="0"/>
              </a:rPr>
              <a:t> might choose a tent on a campsite — but not Prince William and his bride. Instead they got a small island to themselves.</a:t>
            </a:r>
          </a:p>
        </p:txBody>
      </p:sp>
      <p:sp>
        <p:nvSpPr>
          <p:cNvPr id="15" name="TextBox 14"/>
          <p:cNvSpPr txBox="1"/>
          <p:nvPr/>
        </p:nvSpPr>
        <p:spPr>
          <a:xfrm>
            <a:off x="539388" y="4194287"/>
            <a:ext cx="8104578" cy="1592167"/>
          </a:xfrm>
          <a:prstGeom prst="rect">
            <a:avLst/>
          </a:prstGeom>
          <a:noFill/>
        </p:spPr>
        <p:txBody>
          <a:bodyPr wrap="square" rtlCol="0">
            <a:spAutoFit/>
          </a:bodyPr>
          <a:lstStyle/>
          <a:p>
            <a:pPr marL="363538">
              <a:lnSpc>
                <a:spcPct val="120000"/>
              </a:lnSpc>
              <a:defRPr/>
            </a:pPr>
            <a:r>
              <a:rPr lang="zh-CN" altLang="en-US" sz="2800" dirty="0" smtClean="0">
                <a:solidFill>
                  <a:srgbClr val="333333"/>
                </a:solidFill>
                <a:latin typeface="Arial" pitchFamily="34" charset="0"/>
                <a:ea typeface="宋体" pitchFamily="2" charset="-122"/>
                <a:cs typeface="Arial" pitchFamily="34" charset="0"/>
              </a:rPr>
              <a:t>许多想要避开干扰的年轻夫妇会选择有帐篷的野营地，但是威廉王子和他的新娘可不这样想，而是给自己找了个小岛。</a:t>
            </a:r>
            <a:endParaRPr lang="en-US" altLang="zh-CN" sz="2800" dirty="0" smtClean="0">
              <a:solidFill>
                <a:srgbClr val="333333"/>
              </a:solidFill>
              <a:latin typeface="Arial" pitchFamily="34" charset="0"/>
              <a:ea typeface="宋体" pitchFamily="2" charset="-122"/>
              <a:cs typeface="Arial"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4265725"/>
            <a:ext cx="452775" cy="452775"/>
          </a:xfrm>
          <a:prstGeom prst="rect">
            <a:avLst/>
          </a:prstGeom>
          <a:noFill/>
        </p:spPr>
      </p:pic>
      <p:sp>
        <p:nvSpPr>
          <p:cNvPr id="2" name="矩形 1"/>
          <p:cNvSpPr/>
          <p:nvPr/>
        </p:nvSpPr>
        <p:spPr>
          <a:xfrm>
            <a:off x="0" y="720000"/>
            <a:ext cx="9144000" cy="537329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slide(fromLeft)">
                                      <p:cBhvr>
                                        <p:cTn id="16" dur="500"/>
                                        <p:tgtEl>
                                          <p:spTgt spid="15"/>
                                        </p:tgtEl>
                                      </p:cBhvr>
                                    </p:animEffect>
                                  </p:childTnLst>
                                </p:cTn>
                              </p:par>
                              <p:par>
                                <p:cTn id="17" presetID="1" presetClass="exit"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
                  </p:tgtEl>
                </p:cond>
              </p:nextCondLst>
            </p:seq>
          </p:childTnLst>
        </p:cTn>
      </p:par>
    </p:tnLst>
    <p:bldLst>
      <p:bldP spid="14" grpId="0"/>
      <p:bldP spid="15" grpId="0"/>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Can’t Get Away from It All?</a:t>
            </a:r>
          </a:p>
        </p:txBody>
      </p:sp>
      <p:sp>
        <p:nvSpPr>
          <p:cNvPr id="3" name="TextBox 2"/>
          <p:cNvSpPr txBox="1"/>
          <p:nvPr/>
        </p:nvSpPr>
        <p:spPr>
          <a:xfrm>
            <a:off x="539388" y="1784399"/>
            <a:ext cx="8104578" cy="954107"/>
          </a:xfrm>
          <a:prstGeom prst="rect">
            <a:avLst/>
          </a:prstGeom>
          <a:noFill/>
        </p:spPr>
        <p:txBody>
          <a:bodyPr wrap="square" rtlCol="0">
            <a:spAutoFit/>
          </a:bodyPr>
          <a:lstStyle/>
          <a:p>
            <a:pPr algn="just">
              <a:tabLst>
                <a:tab pos="2603500" algn="l"/>
              </a:tabLst>
              <a:defRPr/>
            </a:pPr>
            <a:r>
              <a:rPr lang="en-US" altLang="zh-CN" sz="2800" i="1" dirty="0" smtClean="0">
                <a:solidFill>
                  <a:srgbClr val="333333"/>
                </a:solidFill>
                <a:latin typeface="Arial" pitchFamily="34" charset="0"/>
                <a:ea typeface="宋体" pitchFamily="2" charset="-122"/>
                <a:cs typeface="Arial" pitchFamily="34" charset="0"/>
              </a:rPr>
              <a:t>    On a connected planet, you can’t run away from technology — you have to manage it.</a:t>
            </a:r>
            <a:endParaRPr lang="en-US" altLang="zh-CN" sz="2800" i="1" u="sng" dirty="0" smtClean="0">
              <a:solidFill>
                <a:schemeClr val="accent6">
                  <a:lumMod val="50000"/>
                </a:schemeClr>
              </a:solidFill>
              <a:latin typeface="Arial" pitchFamily="34" charset="0"/>
              <a:ea typeface="宋体" pitchFamily="2" charset="-122"/>
              <a:cs typeface="Arial" pitchFamily="34" charset="0"/>
            </a:endParaRPr>
          </a:p>
        </p:txBody>
      </p:sp>
      <p:sp>
        <p:nvSpPr>
          <p:cNvPr id="4" name="TextBox 3"/>
          <p:cNvSpPr txBox="1"/>
          <p:nvPr/>
        </p:nvSpPr>
        <p:spPr>
          <a:xfrm>
            <a:off x="2180705" y="720000"/>
            <a:ext cx="4782591" cy="892552"/>
          </a:xfrm>
          <a:prstGeom prst="rect">
            <a:avLst/>
          </a:prstGeom>
          <a:noFill/>
        </p:spPr>
        <p:txBody>
          <a:bodyPr wrap="none" rtlCol="0">
            <a:spAutoFit/>
          </a:bodyPr>
          <a:lstStyle/>
          <a:p>
            <a:pPr algn="ctr"/>
            <a:r>
              <a:rPr lang="en-US" altLang="zh-CN" sz="2800" b="1" dirty="0" smtClean="0">
                <a:solidFill>
                  <a:srgbClr val="333333"/>
                </a:solidFill>
                <a:latin typeface="Arial" pitchFamily="34" charset="0"/>
                <a:ea typeface="Cambria Math" pitchFamily="18" charset="0"/>
                <a:cs typeface="Arial" pitchFamily="34" charset="0"/>
              </a:rPr>
              <a:t>Can’t </a:t>
            </a:r>
            <a:r>
              <a:rPr lang="en-US" altLang="zh-CN" sz="2800" b="1" u="sng" dirty="0" smtClean="0">
                <a:solidFill>
                  <a:srgbClr val="F79646"/>
                </a:solidFill>
                <a:latin typeface="Arial" pitchFamily="34" charset="0"/>
                <a:ea typeface="Cambria Math" pitchFamily="18" charset="0"/>
                <a:cs typeface="Arial" pitchFamily="34" charset="0"/>
              </a:rPr>
              <a:t>Get Away from It All</a:t>
            </a:r>
            <a:r>
              <a:rPr lang="en-US" altLang="zh-CN" sz="2800" b="1" dirty="0" smtClean="0">
                <a:solidFill>
                  <a:srgbClr val="333333"/>
                </a:solidFill>
                <a:latin typeface="Arial" pitchFamily="34" charset="0"/>
                <a:ea typeface="Cambria Math" pitchFamily="18" charset="0"/>
                <a:cs typeface="Arial" pitchFamily="34" charset="0"/>
              </a:rPr>
              <a:t>?</a:t>
            </a:r>
          </a:p>
          <a:p>
            <a:pPr algn="ctr"/>
            <a:r>
              <a:rPr lang="en-US" altLang="zh-CN" sz="2400" dirty="0" smtClean="0">
                <a:solidFill>
                  <a:srgbClr val="333333"/>
                </a:solidFill>
                <a:latin typeface="Arial" pitchFamily="34" charset="0"/>
                <a:ea typeface="Cambria Math" pitchFamily="18" charset="0"/>
                <a:cs typeface="Arial" pitchFamily="34" charset="0"/>
              </a:rPr>
              <a:t>Mat Honan</a:t>
            </a:r>
          </a:p>
        </p:txBody>
      </p:sp>
      <p:pic>
        <p:nvPicPr>
          <p:cNvPr id="19" name="Picture 3" descr="U1aaa"/>
          <p:cNvPicPr>
            <a:picLocks noChangeAspect="1" noChangeArrowheads="1"/>
          </p:cNvPicPr>
          <p:nvPr/>
        </p:nvPicPr>
        <p:blipFill>
          <a:blip r:embed="rId3" cstate="print"/>
          <a:srcRect/>
          <a:stretch>
            <a:fillRect/>
          </a:stretch>
        </p:blipFill>
        <p:spPr bwMode="auto">
          <a:xfrm>
            <a:off x="3000375" y="3000372"/>
            <a:ext cx="3143250" cy="3119438"/>
          </a:xfrm>
          <a:prstGeom prst="rect">
            <a:avLst/>
          </a:prstGeom>
          <a:noFill/>
          <a:ln w="9525">
            <a:noFill/>
            <a:miter lim="800000"/>
            <a:headEnd/>
            <a:tailEnd/>
          </a:ln>
        </p:spPr>
      </p:pic>
      <p:sp>
        <p:nvSpPr>
          <p:cNvPr id="20" name="矩形 19">
            <a:hlinkClick r:id="rId4" action="ppaction://hlinksldjump"/>
          </p:cNvPr>
          <p:cNvSpPr/>
          <p:nvPr/>
        </p:nvSpPr>
        <p:spPr>
          <a:xfrm>
            <a:off x="3286116" y="785794"/>
            <a:ext cx="3357586"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Picture 7" descr="C:\Users\CC\Desktop\播放.png"/>
          <p:cNvPicPr>
            <a:picLocks noChangeAspect="1" noChangeArrowheads="1"/>
          </p:cNvPicPr>
          <p:nvPr/>
        </p:nvPicPr>
        <p:blipFill>
          <a:blip r:embed="rId5" cstate="print"/>
          <a:srcRect/>
          <a:stretch>
            <a:fillRect/>
          </a:stretch>
        </p:blipFill>
        <p:spPr bwMode="auto">
          <a:xfrm>
            <a:off x="8636063" y="1643050"/>
            <a:ext cx="507937" cy="482540"/>
          </a:xfrm>
          <a:prstGeom prst="rect">
            <a:avLst/>
          </a:prstGeom>
          <a:noFill/>
        </p:spPr>
      </p:pic>
      <p:pic>
        <p:nvPicPr>
          <p:cNvPr id="16" name="Picture 8" descr="C:\Users\CC\Desktop\暂停.png"/>
          <p:cNvPicPr>
            <a:picLocks noChangeAspect="1" noChangeArrowheads="1"/>
          </p:cNvPicPr>
          <p:nvPr/>
        </p:nvPicPr>
        <p:blipFill>
          <a:blip r:embed="rId6" cstate="print"/>
          <a:srcRect/>
          <a:stretch>
            <a:fillRect/>
          </a:stretch>
        </p:blipFill>
        <p:spPr bwMode="auto">
          <a:xfrm>
            <a:off x="8636063" y="2162696"/>
            <a:ext cx="507937" cy="482540"/>
          </a:xfrm>
          <a:prstGeom prst="rect">
            <a:avLst/>
          </a:prstGeom>
          <a:noFill/>
        </p:spPr>
      </p:pic>
      <p:pic>
        <p:nvPicPr>
          <p:cNvPr id="17" name="Picture 9" descr="C:\Users\CC\Desktop\停止.png"/>
          <p:cNvPicPr>
            <a:picLocks noChangeAspect="1" noChangeArrowheads="1"/>
          </p:cNvPicPr>
          <p:nvPr/>
        </p:nvPicPr>
        <p:blipFill>
          <a:blip r:embed="rId7" cstate="print"/>
          <a:srcRect/>
          <a:stretch>
            <a:fillRect/>
          </a:stretch>
        </p:blipFill>
        <p:spPr bwMode="auto">
          <a:xfrm>
            <a:off x="8636063" y="2682342"/>
            <a:ext cx="507937" cy="482540"/>
          </a:xfrm>
          <a:prstGeom prst="rect">
            <a:avLst/>
          </a:prstGeom>
          <a:noFill/>
        </p:spPr>
      </p:pic>
      <p:pic>
        <p:nvPicPr>
          <p:cNvPr id="18" name="Picture 10" descr="C:\Users\CC\Desktop\链接.png">
            <a:hlinkClick r:id="rId8" action="ppaction://hlinkfile"/>
          </p:cNvPr>
          <p:cNvPicPr>
            <a:picLocks noChangeAspect="1" noChangeArrowheads="1"/>
          </p:cNvPicPr>
          <p:nvPr/>
        </p:nvPicPr>
        <p:blipFill>
          <a:blip r:embed="rId9" cstate="print"/>
          <a:srcRect/>
          <a:stretch>
            <a:fillRect/>
          </a:stretch>
        </p:blipFill>
        <p:spPr bwMode="auto">
          <a:xfrm>
            <a:off x="8636063" y="3201988"/>
            <a:ext cx="507937" cy="482540"/>
          </a:xfrm>
          <a:prstGeom prst="rect">
            <a:avLst/>
          </a:prstGeom>
          <a:noFill/>
        </p:spPr>
      </p:pic>
      <p:pic>
        <p:nvPicPr>
          <p:cNvPr id="21" name="00.mp3">
            <a:hlinkClick r:id="" action="ppaction://media"/>
          </p:cNvPr>
          <p:cNvPicPr>
            <a:picLocks noRot="1" noChangeAspect="1"/>
          </p:cNvPicPr>
          <p:nvPr>
            <a:audioFile r:link="rId1"/>
          </p:nvPr>
        </p:nvPicPr>
        <p:blipFill>
          <a:blip r:embed="rId10" cstate="print"/>
          <a:stretch>
            <a:fillRect/>
          </a:stretch>
        </p:blipFill>
        <p:spPr>
          <a:xfrm>
            <a:off x="9540552" y="1700808"/>
            <a:ext cx="304800" cy="304800"/>
          </a:xfrm>
          <a:prstGeom prst="rect">
            <a:avLst/>
          </a:prstGeom>
        </p:spPr>
      </p:pic>
      <p:pic>
        <p:nvPicPr>
          <p:cNvPr id="13" name="Picture 10" descr="C:\Users\CC\Desktop\链接.png">
            <a:hlinkClick r:id="rId11" action="ppaction://hlinkfile"/>
          </p:cNvPr>
          <p:cNvPicPr>
            <a:picLocks noChangeAspect="1" noChangeArrowheads="1"/>
          </p:cNvPicPr>
          <p:nvPr/>
        </p:nvPicPr>
        <p:blipFill>
          <a:blip r:embed="rId9" cstate="print"/>
          <a:srcRect/>
          <a:stretch>
            <a:fillRect/>
          </a:stretch>
        </p:blipFill>
        <p:spPr bwMode="auto">
          <a:xfrm>
            <a:off x="1763688" y="836712"/>
            <a:ext cx="356341" cy="338524"/>
          </a:xfrm>
          <a:prstGeom prst="rect">
            <a:avLst/>
          </a:prstGeom>
          <a:noFill/>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Right)">
                                      <p:cBhvr>
                                        <p:cTn id="7" dur="500"/>
                                        <p:tgtEl>
                                          <p:spTgt spid="15"/>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slide(fromRight)">
                                      <p:cBhvr>
                                        <p:cTn id="11" dur="500"/>
                                        <p:tgtEl>
                                          <p:spTgt spid="16"/>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slide(fromRight)">
                                      <p:cBhvr>
                                        <p:cTn id="15" dur="500"/>
                                        <p:tgtEl>
                                          <p:spTgt spid="17"/>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slide(fromRight)">
                                      <p:cBhvr>
                                        <p:cTn id="19" dur="500"/>
                                        <p:tgtEl>
                                          <p:spTgt spid="18"/>
                                        </p:tgtEl>
                                      </p:cBhvr>
                                    </p:animEffect>
                                  </p:childTnLst>
                                </p:cTn>
                              </p:par>
                              <p:par>
                                <p:cTn id="20" presetID="12" presetClass="entr" presetSubtype="2"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lide(fromRigh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3" fill="hold" display="0">
                  <p:stCondLst>
                    <p:cond delay="indefinite"/>
                  </p:stCondLst>
                  <p:endCondLst>
                    <p:cond evt="onNext" delay="0">
                      <p:tgtEl>
                        <p:sldTgt/>
                      </p:tgtEl>
                    </p:cond>
                    <p:cond evt="onPrev" delay="0">
                      <p:tgtEl>
                        <p:sldTgt/>
                      </p:tgtEl>
                    </p:cond>
                    <p:cond evt="onStopAudio" delay="0">
                      <p:tgtEl>
                        <p:sldTgt/>
                      </p:tgtEl>
                    </p:cond>
                  </p:endCondLst>
                </p:cTn>
                <p:tgtEl>
                  <p:spTgt spid="21"/>
                </p:tgtEl>
              </p:cMediaNode>
            </p:audio>
            <p:seq concurrent="1" nextAc="seek">
              <p:cTn id="24" restart="whenNotActive" fill="hold" evtFilter="cancelBubble" nodeType="interactiveSeq">
                <p:stCondLst>
                  <p:cond evt="onClick" delay="0">
                    <p:tgtEl>
                      <p:spTgt spid="15"/>
                    </p:tgtEl>
                  </p:cond>
                </p:stCondLst>
                <p:endSync evt="end" delay="0">
                  <p:rtn val="all"/>
                </p:endSync>
                <p:childTnLst>
                  <p:par>
                    <p:cTn id="25" fill="hold">
                      <p:stCondLst>
                        <p:cond delay="0"/>
                      </p:stCondLst>
                      <p:childTnLst>
                        <p:par>
                          <p:cTn id="26" fill="hold">
                            <p:stCondLst>
                              <p:cond delay="0"/>
                            </p:stCondLst>
                            <p:childTnLst>
                              <p:par>
                                <p:cTn id="27" presetID="1" presetClass="mediacall" presetSubtype="0" fill="hold" nodeType="clickEffect">
                                  <p:stCondLst>
                                    <p:cond delay="0"/>
                                  </p:stCondLst>
                                  <p:childTnLst>
                                    <p:cmd type="call" cmd="play">
                                      <p:cBhvr>
                                        <p:cTn id="28" dur="1" fill="hold"/>
                                        <p:tgtEl>
                                          <p:spTgt spid="21"/>
                                        </p:tgtEl>
                                      </p:cBhvr>
                                    </p:cmd>
                                  </p:childTnLst>
                                </p:cTn>
                              </p:par>
                            </p:childTnLst>
                          </p:cTn>
                        </p:par>
                      </p:childTnLst>
                    </p:cTn>
                  </p:par>
                </p:childTnLst>
              </p:cTn>
              <p:nextCondLst>
                <p:cond evt="onClick" delay="0">
                  <p:tgtEl>
                    <p:spTgt spid="15"/>
                  </p:tgtEl>
                </p:cond>
              </p:nextCondLst>
            </p:seq>
            <p:seq concurrent="1" nextAc="seek">
              <p:cTn id="29" restart="whenNotActive" fill="hold" evtFilter="cancelBubble" nodeType="interactiveSeq">
                <p:stCondLst>
                  <p:cond evt="onClick" delay="0">
                    <p:tgtEl>
                      <p:spTgt spid="16"/>
                    </p:tgtEl>
                  </p:cond>
                </p:stCondLst>
                <p:endSync evt="end" delay="0">
                  <p:rtn val="all"/>
                </p:endSync>
                <p:childTnLst>
                  <p:par>
                    <p:cTn id="30" fill="hold">
                      <p:stCondLst>
                        <p:cond delay="0"/>
                      </p:stCondLst>
                      <p:childTnLst>
                        <p:par>
                          <p:cTn id="31" fill="hold">
                            <p:stCondLst>
                              <p:cond delay="0"/>
                            </p:stCondLst>
                            <p:childTnLst>
                              <p:par>
                                <p:cTn id="32" presetID="2" presetClass="mediacall" presetSubtype="0" fill="hold" nodeType="clickEffect">
                                  <p:stCondLst>
                                    <p:cond delay="0"/>
                                  </p:stCondLst>
                                  <p:childTnLst>
                                    <p:cmd type="call" cmd="togglePause">
                                      <p:cBhvr>
                                        <p:cTn id="33" dur="1" fill="hold"/>
                                        <p:tgtEl>
                                          <p:spTgt spid="21"/>
                                        </p:tgtEl>
                                      </p:cBhvr>
                                    </p:cmd>
                                  </p:childTnLst>
                                </p:cTn>
                              </p:par>
                            </p:childTnLst>
                          </p:cTn>
                        </p:par>
                      </p:childTnLst>
                    </p:cTn>
                  </p:par>
                </p:childTnLst>
              </p:cTn>
              <p:nextCondLst>
                <p:cond evt="onClick" delay="0">
                  <p:tgtEl>
                    <p:spTgt spid="16"/>
                  </p:tgtEl>
                </p:cond>
              </p:nextCondLst>
            </p:seq>
            <p:seq concurrent="1" nextAc="seek">
              <p:cTn id="34" restart="whenNotActive" fill="hold" evtFilter="cancelBubble" nodeType="interactiveSeq">
                <p:stCondLst>
                  <p:cond evt="onClick" delay="0">
                    <p:tgtEl>
                      <p:spTgt spid="17"/>
                    </p:tgtEl>
                  </p:cond>
                </p:stCondLst>
                <p:endSync evt="end" delay="0">
                  <p:rtn val="all"/>
                </p:endSync>
                <p:childTnLst>
                  <p:par>
                    <p:cTn id="35" fill="hold">
                      <p:stCondLst>
                        <p:cond delay="0"/>
                      </p:stCondLst>
                      <p:childTnLst>
                        <p:par>
                          <p:cTn id="36" fill="hold">
                            <p:stCondLst>
                              <p:cond delay="0"/>
                            </p:stCondLst>
                            <p:childTnLst>
                              <p:par>
                                <p:cTn id="37" presetID="3" presetClass="mediacall" presetSubtype="0" fill="hold" nodeType="clickEffect">
                                  <p:stCondLst>
                                    <p:cond delay="0"/>
                                  </p:stCondLst>
                                  <p:childTnLst>
                                    <p:cmd type="call" cmd="stop">
                                      <p:cBhvr>
                                        <p:cTn id="38" dur="1" fill="hold"/>
                                        <p:tgtEl>
                                          <p:spTgt spid="21"/>
                                        </p:tgtEl>
                                      </p:cBhvr>
                                    </p:cmd>
                                  </p:childTnLst>
                                </p:cTn>
                              </p:par>
                            </p:childTnLst>
                          </p:cTn>
                        </p:par>
                      </p:childTnLst>
                    </p:cTn>
                  </p:par>
                </p:childTnLst>
              </p:cTn>
              <p:nextCondLst>
                <p:cond evt="onClick" delay="0">
                  <p:tgtEl>
                    <p:spTgt spid="17"/>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78950"/>
          </a:xfrm>
          <a:prstGeom prst="rect">
            <a:avLst/>
          </a:prstGeom>
          <a:noFill/>
        </p:spPr>
        <p:txBody>
          <a:bodyPr wrap="square" rtlCol="0">
            <a:spAutoFit/>
          </a:bodyPr>
          <a:lstStyle/>
          <a:p>
            <a:pPr marL="360363" indent="-360363">
              <a:lnSpc>
                <a:spcPct val="120000"/>
              </a:lnSpc>
              <a:defRPr/>
            </a:pPr>
            <a:r>
              <a:rPr lang="en-US" altLang="zh-CN" sz="2800" dirty="0" smtClean="0">
                <a:solidFill>
                  <a:srgbClr val="333333"/>
                </a:solidFill>
                <a:latin typeface="Arial" pitchFamily="34" charset="0"/>
                <a:ea typeface="宋体" pitchFamily="2" charset="-122"/>
                <a:cs typeface="Arial" pitchFamily="34" charset="0"/>
              </a:rPr>
              <a:t>1. </a:t>
            </a:r>
            <a:r>
              <a:rPr lang="en-US" altLang="zh-CN" sz="2800" dirty="0" smtClean="0">
                <a:solidFill>
                  <a:srgbClr val="F79646"/>
                </a:solidFill>
                <a:latin typeface="Arial" pitchFamily="34" charset="0"/>
                <a:ea typeface="宋体" pitchFamily="2" charset="-122"/>
                <a:cs typeface="Arial" pitchFamily="34" charset="0"/>
              </a:rPr>
              <a:t>get away from it all </a:t>
            </a:r>
            <a:r>
              <a:rPr lang="en-US" altLang="zh-CN" sz="2800" dirty="0" smtClean="0">
                <a:solidFill>
                  <a:srgbClr val="333333"/>
                </a:solidFill>
                <a:latin typeface="Arial" pitchFamily="34" charset="0"/>
                <a:ea typeface="宋体" pitchFamily="2" charset="-122"/>
                <a:cs typeface="Arial" pitchFamily="34" charset="0"/>
              </a:rPr>
              <a:t>(Title): to go somewhere completely different from what is usual</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1986064"/>
            <a:ext cx="8104578" cy="558038"/>
          </a:xfrm>
          <a:prstGeom prst="rect">
            <a:avLst/>
          </a:prstGeom>
          <a:noFill/>
        </p:spPr>
        <p:txBody>
          <a:bodyPr wrap="square" rtlCol="0">
            <a:spAutoFit/>
          </a:bodyPr>
          <a:lstStyle/>
          <a:p>
            <a:pPr>
              <a:lnSpc>
                <a:spcPct val="120000"/>
              </a:lnSpc>
              <a:defRPr/>
            </a:pPr>
            <a:r>
              <a:rPr lang="zh-CN" altLang="en-US" sz="2800" dirty="0" smtClean="0">
                <a:solidFill>
                  <a:srgbClr val="333333"/>
                </a:solidFill>
                <a:latin typeface="Arial" pitchFamily="34" charset="0"/>
                <a:ea typeface="宋体" pitchFamily="2" charset="-122"/>
                <a:cs typeface="Arial" pitchFamily="34" charset="0"/>
              </a:rPr>
              <a:t>我希望的是在希腊呆上两周，让我摆脱一切烦恼。</a:t>
            </a:r>
          </a:p>
        </p:txBody>
      </p:sp>
      <p:sp>
        <p:nvSpPr>
          <p:cNvPr id="15" name="TextBox 14"/>
          <p:cNvSpPr txBox="1"/>
          <p:nvPr/>
        </p:nvSpPr>
        <p:spPr>
          <a:xfrm>
            <a:off x="539388" y="2643182"/>
            <a:ext cx="8104578" cy="1078950"/>
          </a:xfrm>
          <a:prstGeom prst="rect">
            <a:avLst/>
          </a:prstGeom>
          <a:noFill/>
        </p:spPr>
        <p:txBody>
          <a:bodyPr wrap="square" rtlCol="0">
            <a:spAutoFit/>
          </a:bodyPr>
          <a:lstStyle/>
          <a:p>
            <a:pPr marL="363538">
              <a:lnSpc>
                <a:spcPct val="120000"/>
              </a:lnSpc>
              <a:defRPr/>
            </a:pPr>
            <a:r>
              <a:rPr lang="en-US" altLang="zh-CN" sz="2800" dirty="0" smtClean="0">
                <a:solidFill>
                  <a:srgbClr val="333333"/>
                </a:solidFill>
                <a:latin typeface="Arial" pitchFamily="34" charset="0"/>
                <a:ea typeface="宋体" pitchFamily="2" charset="-122"/>
                <a:cs typeface="Arial" pitchFamily="34" charset="0"/>
              </a:rPr>
              <a:t>What I’d like is a fortnight in Greece where I can </a:t>
            </a:r>
            <a:r>
              <a:rPr lang="en-US" altLang="zh-CN" sz="2800" dirty="0" smtClean="0">
                <a:solidFill>
                  <a:srgbClr val="F79646"/>
                </a:solidFill>
                <a:latin typeface="Arial" pitchFamily="34" charset="0"/>
                <a:ea typeface="宋体" pitchFamily="2" charset="-122"/>
                <a:cs typeface="Arial" pitchFamily="34" charset="0"/>
              </a:rPr>
              <a:t>get away from it all</a:t>
            </a:r>
            <a:r>
              <a:rPr lang="en-US" altLang="zh-CN" sz="2800" dirty="0" smtClean="0">
                <a:solidFill>
                  <a:srgbClr val="333333"/>
                </a:solidFill>
                <a:latin typeface="Arial" pitchFamily="34" charset="0"/>
                <a:ea typeface="宋体" pitchFamily="2" charset="-122"/>
                <a:cs typeface="Arial" pitchFamily="34" charset="0"/>
              </a:rPr>
              <a:t>.</a:t>
            </a:r>
          </a:p>
        </p:txBody>
      </p:sp>
      <p:pic>
        <p:nvPicPr>
          <p:cNvPr id="2050" name="Picture 2" descr="C:\Users\CC\Desktop\图片1.png"/>
          <p:cNvPicPr>
            <a:picLocks noChangeAspect="1" noChangeArrowheads="1"/>
          </p:cNvPicPr>
          <p:nvPr/>
        </p:nvPicPr>
        <p:blipFill>
          <a:blip r:embed="rId2" cstate="print"/>
          <a:srcRect/>
          <a:stretch>
            <a:fillRect/>
          </a:stretch>
        </p:blipFill>
        <p:spPr bwMode="auto">
          <a:xfrm>
            <a:off x="500034" y="2714620"/>
            <a:ext cx="452775" cy="452775"/>
          </a:xfrm>
          <a:prstGeom prst="rect">
            <a:avLst/>
          </a:prstGeom>
          <a:noFill/>
        </p:spPr>
      </p:pic>
      <p:sp>
        <p:nvSpPr>
          <p:cNvPr id="9" name="矩形 8">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714356"/>
            <a:ext cx="9144000" cy="53789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slide(fromLeft)">
                                      <p:cBhvr>
                                        <p:cTn id="16" dur="500"/>
                                        <p:tgtEl>
                                          <p:spTgt spid="15"/>
                                        </p:tgtEl>
                                      </p:cBhvr>
                                    </p:animEffec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14" grpId="0"/>
      <p:bldP spid="15"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160591"/>
          </a:xfrm>
          <a:prstGeom prst="rect">
            <a:avLst/>
          </a:prstGeom>
          <a:noFill/>
        </p:spPr>
        <p:txBody>
          <a:bodyPr wrap="square" rtlCol="0">
            <a:spAutoFit/>
          </a:bodyPr>
          <a:lstStyle/>
          <a:p>
            <a:pPr marL="360363" indent="-360363"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2. We walked more than 200 miles without crossing a road — and even better, without fielding any calls, emails, tweets, or other day-to-day Internet channel. (Para. 1)</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306000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[Paraphrase]:</a:t>
            </a:r>
          </a:p>
        </p:txBody>
      </p:sp>
      <p:sp>
        <p:nvSpPr>
          <p:cNvPr id="10" name="TextBox 9"/>
          <p:cNvSpPr txBox="1"/>
          <p:nvPr/>
        </p:nvSpPr>
        <p:spPr>
          <a:xfrm>
            <a:off x="539388" y="3780000"/>
            <a:ext cx="8104578" cy="2113079"/>
          </a:xfrm>
          <a:prstGeom prst="rect">
            <a:avLst/>
          </a:prstGeom>
          <a:noFill/>
        </p:spPr>
        <p:txBody>
          <a:bodyPr wrap="square" rtlCol="0">
            <a:spAutoFit/>
          </a:bodyPr>
          <a:lstStyle/>
          <a:p>
            <a:pPr>
              <a:lnSpc>
                <a:spcPct val="120000"/>
              </a:lnSpc>
              <a:defRPr/>
            </a:pPr>
            <a:r>
              <a:rPr lang="en-US" altLang="zh-CN" sz="2800" dirty="0" smtClean="0">
                <a:solidFill>
                  <a:srgbClr val="0C9CDB"/>
                </a:solidFill>
                <a:latin typeface="Arial" pitchFamily="34" charset="0"/>
                <a:ea typeface="宋体" pitchFamily="2" charset="-122"/>
                <a:cs typeface="Arial" pitchFamily="34" charset="0"/>
              </a:rPr>
              <a:t>During the 200-mile hike, we didn’t cross any road. What made it even better was that we didn’t make any phone calls, receive or send any emails, tweet or use any other Internet connections.</a:t>
            </a:r>
          </a:p>
        </p:txBody>
      </p:sp>
      <p:sp>
        <p:nvSpPr>
          <p:cNvPr id="11" name="矩形 10">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3060000"/>
            <a:ext cx="9144000" cy="3155059"/>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Top)">
                                      <p:cBhvr>
                                        <p:cTn id="13" dur="500"/>
                                        <p:tgtEl>
                                          <p:spTgt spid="10"/>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
                  </p:tgtEl>
                </p:cond>
              </p:nextCondLst>
            </p:seq>
          </p:childTnLst>
        </p:cTn>
      </p:par>
    </p:tnLst>
    <p:bldLst>
      <p:bldP spid="9" grpId="0"/>
      <p:bldP spid="10" grpId="0"/>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160591"/>
          </a:xfrm>
          <a:prstGeom prst="rect">
            <a:avLst/>
          </a:prstGeom>
          <a:noFill/>
        </p:spPr>
        <p:txBody>
          <a:bodyPr wrap="square" rtlCol="0">
            <a:spAutoFit/>
          </a:bodyPr>
          <a:lstStyle/>
          <a:p>
            <a:pPr marL="360363" indent="-360363"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2. We walked more than 200 miles without crossing a road — and even better, without fielding any calls, emails, tweets, or other day-to-day Internet channel. (Para. 1)</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306000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[Analysis]:</a:t>
            </a:r>
          </a:p>
        </p:txBody>
      </p:sp>
      <p:sp>
        <p:nvSpPr>
          <p:cNvPr id="10" name="TextBox 9"/>
          <p:cNvSpPr txBox="1"/>
          <p:nvPr/>
        </p:nvSpPr>
        <p:spPr>
          <a:xfrm>
            <a:off x="539388" y="3780000"/>
            <a:ext cx="8104578" cy="2113079"/>
          </a:xfrm>
          <a:prstGeom prst="rect">
            <a:avLst/>
          </a:prstGeom>
          <a:noFill/>
        </p:spPr>
        <p:txBody>
          <a:bodyPr wrap="square" rtlCol="0">
            <a:spAutoFit/>
          </a:bodyPr>
          <a:lstStyle/>
          <a:p>
            <a:pPr>
              <a:lnSpc>
                <a:spcPct val="120000"/>
              </a:lnSpc>
              <a:defRPr/>
            </a:pPr>
            <a:r>
              <a:rPr lang="en-US" altLang="zh-CN" sz="2800" dirty="0" smtClean="0">
                <a:solidFill>
                  <a:srgbClr val="0C9CDB"/>
                </a:solidFill>
                <a:latin typeface="Arial" pitchFamily="34" charset="0"/>
                <a:ea typeface="宋体" pitchFamily="2" charset="-122"/>
                <a:cs typeface="Arial" pitchFamily="34" charset="0"/>
              </a:rPr>
              <a:t>The author uses parallel structures following “without” to reflect the feeling of relief and satisfaction in being able to get away from technology.</a:t>
            </a:r>
          </a:p>
        </p:txBody>
      </p:sp>
      <p:sp>
        <p:nvSpPr>
          <p:cNvPr id="2" name="矩形 1"/>
          <p:cNvSpPr/>
          <p:nvPr/>
        </p:nvSpPr>
        <p:spPr>
          <a:xfrm>
            <a:off x="0" y="3060001"/>
            <a:ext cx="9144000" cy="310530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Top)">
                                      <p:cBhvr>
                                        <p:cTn id="13" dur="500"/>
                                        <p:tgtEl>
                                          <p:spTgt spid="10"/>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
                  </p:tgtEl>
                </p:cond>
              </p:nextCondLst>
            </p:seq>
          </p:childTnLst>
        </p:cTn>
      </p:par>
    </p:tnLst>
    <p:bldLst>
      <p:bldP spid="9" grpId="0"/>
      <p:bldP spid="10" grpId="0"/>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160591"/>
          </a:xfrm>
          <a:prstGeom prst="rect">
            <a:avLst/>
          </a:prstGeom>
          <a:noFill/>
        </p:spPr>
        <p:txBody>
          <a:bodyPr wrap="square" rtlCol="0">
            <a:spAutoFit/>
          </a:bodyPr>
          <a:lstStyle/>
          <a:p>
            <a:pPr marL="360363" indent="-360363"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2. We walked more than 200 miles without crossing a road — and even better, without fielding any calls, emails, tweets, or other day-to-day Internet channel. (Para. 1)</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306000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[Translation]:</a:t>
            </a:r>
          </a:p>
        </p:txBody>
      </p:sp>
      <p:sp>
        <p:nvSpPr>
          <p:cNvPr id="10" name="TextBox 9"/>
          <p:cNvSpPr txBox="1"/>
          <p:nvPr/>
        </p:nvSpPr>
        <p:spPr>
          <a:xfrm>
            <a:off x="539388" y="3780000"/>
            <a:ext cx="8104578" cy="1643527"/>
          </a:xfrm>
          <a:prstGeom prst="rect">
            <a:avLst/>
          </a:prstGeom>
          <a:noFill/>
        </p:spPr>
        <p:txBody>
          <a:bodyPr wrap="square" rtlCol="0">
            <a:spAutoFit/>
          </a:bodyPr>
          <a:lstStyle/>
          <a:p>
            <a:pPr>
              <a:lnSpc>
                <a:spcPct val="120000"/>
              </a:lnSpc>
              <a:defRPr/>
            </a:pPr>
            <a:r>
              <a:rPr lang="zh-CN" altLang="en-US" sz="2800" dirty="0" smtClean="0">
                <a:solidFill>
                  <a:srgbClr val="333333"/>
                </a:solidFill>
                <a:latin typeface="Arial" pitchFamily="34" charset="0"/>
                <a:ea typeface="宋体" pitchFamily="2" charset="-122"/>
                <a:cs typeface="Arial" pitchFamily="34" charset="0"/>
              </a:rPr>
              <a:t>我们走了</a:t>
            </a:r>
            <a:r>
              <a:rPr lang="en-US" altLang="zh-CN" sz="2800" dirty="0" smtClean="0">
                <a:solidFill>
                  <a:srgbClr val="333333"/>
                </a:solidFill>
                <a:latin typeface="Arial" pitchFamily="34" charset="0"/>
                <a:ea typeface="宋体" pitchFamily="2" charset="-122"/>
                <a:cs typeface="Arial" pitchFamily="34" charset="0"/>
              </a:rPr>
              <a:t>200</a:t>
            </a:r>
            <a:r>
              <a:rPr lang="zh-CN" altLang="en-US" sz="2800" dirty="0" smtClean="0">
                <a:solidFill>
                  <a:srgbClr val="333333"/>
                </a:solidFill>
                <a:latin typeface="Arial" pitchFamily="34" charset="0"/>
                <a:ea typeface="宋体" pitchFamily="2" charset="-122"/>
                <a:cs typeface="Arial" pitchFamily="34" charset="0"/>
              </a:rPr>
              <a:t>多英里却没有踏足任何公路；更爽的是，这期间我们没有回复任何电话、电子邮件、推特或其他日常网络通信。</a:t>
            </a:r>
          </a:p>
        </p:txBody>
      </p:sp>
      <p:sp>
        <p:nvSpPr>
          <p:cNvPr id="6" name="矩形 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734136"/>
            <a:ext cx="9144000" cy="550072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Top)">
                                      <p:cBhvr>
                                        <p:cTn id="13" dur="500"/>
                                        <p:tgtEl>
                                          <p:spTgt spid="10"/>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9" grpId="0"/>
      <p:bldP spid="10" grpId="0"/>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360363" indent="-360363">
              <a:lnSpc>
                <a:spcPct val="120000"/>
              </a:lnSpc>
              <a:defRPr/>
            </a:pPr>
            <a:r>
              <a:rPr lang="en-US" altLang="zh-CN" sz="2800" dirty="0" smtClean="0">
                <a:solidFill>
                  <a:srgbClr val="333333"/>
                </a:solidFill>
                <a:latin typeface="Arial" pitchFamily="34" charset="0"/>
                <a:ea typeface="宋体" pitchFamily="2" charset="-122"/>
                <a:cs typeface="Arial" pitchFamily="34" charset="0"/>
              </a:rPr>
              <a:t>3. </a:t>
            </a:r>
            <a:r>
              <a:rPr lang="en-US" altLang="zh-CN" sz="2800" dirty="0" smtClean="0">
                <a:solidFill>
                  <a:srgbClr val="F79646"/>
                </a:solidFill>
                <a:latin typeface="Arial" pitchFamily="34" charset="0"/>
                <a:ea typeface="宋体" pitchFamily="2" charset="-122"/>
                <a:cs typeface="Arial" pitchFamily="34" charset="0"/>
              </a:rPr>
              <a:t>appall </a:t>
            </a:r>
            <a:r>
              <a:rPr lang="en-US" altLang="zh-CN" sz="2800" dirty="0" smtClean="0">
                <a:solidFill>
                  <a:srgbClr val="333333"/>
                </a:solidFill>
                <a:latin typeface="Arial" pitchFamily="34" charset="0"/>
                <a:ea typeface="宋体" pitchFamily="2" charset="-122"/>
                <a:cs typeface="Arial" pitchFamily="34" charset="0"/>
              </a:rPr>
              <a:t>(Para. 1): </a:t>
            </a:r>
            <a:r>
              <a:rPr lang="en-US" altLang="zh-CN" sz="2800" i="1" dirty="0" smtClean="0">
                <a:solidFill>
                  <a:srgbClr val="333333"/>
                </a:solidFill>
                <a:latin typeface="Arial" pitchFamily="34" charset="0"/>
                <a:ea typeface="宋体" pitchFamily="2" charset="-122"/>
                <a:cs typeface="Arial" pitchFamily="34" charset="0"/>
              </a:rPr>
              <a:t>v. </a:t>
            </a:r>
            <a:r>
              <a:rPr lang="en-US" altLang="zh-CN" sz="2800" dirty="0" smtClean="0">
                <a:solidFill>
                  <a:srgbClr val="333333"/>
                </a:solidFill>
                <a:latin typeface="Arial" pitchFamily="34" charset="0"/>
                <a:ea typeface="宋体" pitchFamily="2" charset="-122"/>
                <a:cs typeface="Arial" pitchFamily="34" charset="0"/>
              </a:rPr>
              <a:t>to cause to have strong feelings of shock</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1910636"/>
            <a:ext cx="8104578" cy="1596014"/>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The Chinese dislike the cheeses enjoyed by Europeans, but they themselves adore some stinky foods that would </a:t>
            </a:r>
            <a:r>
              <a:rPr lang="en-US" altLang="zh-CN" sz="2800" dirty="0" smtClean="0">
                <a:solidFill>
                  <a:srgbClr val="F79646"/>
                </a:solidFill>
                <a:latin typeface="Arial" pitchFamily="34" charset="0"/>
                <a:ea typeface="宋体" pitchFamily="2" charset="-122"/>
                <a:cs typeface="Arial" pitchFamily="34" charset="0"/>
              </a:rPr>
              <a:t>appall</a:t>
            </a:r>
            <a:r>
              <a:rPr lang="en-US" altLang="zh-CN" sz="2800" dirty="0" smtClean="0">
                <a:solidFill>
                  <a:srgbClr val="333333"/>
                </a:solidFill>
                <a:latin typeface="Arial" pitchFamily="34" charset="0"/>
                <a:ea typeface="宋体" pitchFamily="2" charset="-122"/>
                <a:cs typeface="Arial" pitchFamily="34" charset="0"/>
              </a:rPr>
              <a:t> many foreigners. </a:t>
            </a:r>
          </a:p>
        </p:txBody>
      </p:sp>
      <p:sp>
        <p:nvSpPr>
          <p:cNvPr id="8" name="TextBox 7"/>
          <p:cNvSpPr txBox="1"/>
          <p:nvPr/>
        </p:nvSpPr>
        <p:spPr>
          <a:xfrm>
            <a:off x="539388" y="3664369"/>
            <a:ext cx="8104578" cy="1075103"/>
          </a:xfrm>
          <a:prstGeom prst="rect">
            <a:avLst/>
          </a:prstGeom>
          <a:noFill/>
        </p:spPr>
        <p:txBody>
          <a:bodyPr wrap="square" rtlCol="0">
            <a:spAutoFit/>
          </a:bodyPr>
          <a:lstStyle/>
          <a:p>
            <a:pPr marL="363538">
              <a:lnSpc>
                <a:spcPct val="120000"/>
              </a:lnSpc>
              <a:defRPr/>
            </a:pPr>
            <a:r>
              <a:rPr lang="zh-CN" altLang="en-US" sz="2800" dirty="0" smtClean="0">
                <a:solidFill>
                  <a:srgbClr val="333333"/>
                </a:solidFill>
                <a:latin typeface="Arial" pitchFamily="34" charset="0"/>
                <a:ea typeface="宋体" pitchFamily="2" charset="-122"/>
                <a:cs typeface="Arial" pitchFamily="34" charset="0"/>
              </a:rPr>
              <a:t>中国人厌恶欧洲人喜欢的奶酪，但他们自己却推崇一些臭到让外国人感到惊骇的食物。</a:t>
            </a: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3742648"/>
            <a:ext cx="452775" cy="452775"/>
          </a:xfrm>
          <a:prstGeom prst="rect">
            <a:avLst/>
          </a:prstGeom>
          <a:noFill/>
        </p:spPr>
      </p:pic>
      <p:pic>
        <p:nvPicPr>
          <p:cNvPr id="12" name="Picture 2" descr="http://primary.slate.com/content/dam/slate/archive/2011/05/1_123125_2281574_2281988_2293386_110520_fiti_cheesetn.jpg.CROP.original-original.jpg"/>
          <p:cNvPicPr>
            <a:picLocks noChangeAspect="1" noChangeArrowheads="1"/>
          </p:cNvPicPr>
          <p:nvPr/>
        </p:nvPicPr>
        <p:blipFill>
          <a:blip r:embed="rId3" cstate="print"/>
          <a:srcRect/>
          <a:stretch>
            <a:fillRect/>
          </a:stretch>
        </p:blipFill>
        <p:spPr bwMode="auto">
          <a:xfrm>
            <a:off x="6238875" y="4786322"/>
            <a:ext cx="2381250" cy="1457325"/>
          </a:xfrm>
          <a:prstGeom prst="rect">
            <a:avLst/>
          </a:prstGeom>
          <a:noFill/>
          <a:ln w="9525">
            <a:noFill/>
            <a:miter lim="800000"/>
            <a:headEnd/>
            <a:tailEnd/>
          </a:ln>
        </p:spPr>
      </p:pic>
      <p:sp>
        <p:nvSpPr>
          <p:cNvPr id="13" name="矩形 12">
            <a:hlinkClick r:id="rId4"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720000"/>
            <a:ext cx="9144000" cy="558932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lide(fromLeft)">
                                      <p:cBhvr>
                                        <p:cTn id="16" dur="500"/>
                                        <p:tgtEl>
                                          <p:spTgt spid="8"/>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
                  </p:tgtEl>
                </p:cond>
              </p:nextCondLst>
            </p:seq>
          </p:childTnLst>
        </p:cTn>
      </p:par>
    </p:tnLst>
    <p:bldLst>
      <p:bldP spid="6" grpId="0"/>
      <p:bldP spid="8" grpId="0"/>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360363" indent="-360363">
              <a:lnSpc>
                <a:spcPct val="120000"/>
              </a:lnSpc>
              <a:defRPr/>
            </a:pPr>
            <a:r>
              <a:rPr lang="en-US" altLang="zh-CN" sz="2800" dirty="0" smtClean="0">
                <a:solidFill>
                  <a:srgbClr val="333333"/>
                </a:solidFill>
                <a:latin typeface="Arial" pitchFamily="34" charset="0"/>
                <a:ea typeface="宋体" pitchFamily="2" charset="-122"/>
                <a:cs typeface="Arial" pitchFamily="34" charset="0"/>
              </a:rPr>
              <a:t>3. </a:t>
            </a:r>
            <a:r>
              <a:rPr lang="en-US" altLang="zh-CN" sz="2800" dirty="0" smtClean="0">
                <a:solidFill>
                  <a:srgbClr val="F79646"/>
                </a:solidFill>
                <a:latin typeface="Arial" pitchFamily="34" charset="0"/>
                <a:ea typeface="宋体" pitchFamily="2" charset="-122"/>
                <a:cs typeface="Arial" pitchFamily="34" charset="0"/>
              </a:rPr>
              <a:t>appall </a:t>
            </a:r>
            <a:r>
              <a:rPr lang="en-US" altLang="zh-CN" sz="2800" dirty="0" smtClean="0">
                <a:solidFill>
                  <a:srgbClr val="333333"/>
                </a:solidFill>
                <a:latin typeface="Arial" pitchFamily="34" charset="0"/>
                <a:ea typeface="宋体" pitchFamily="2" charset="-122"/>
                <a:cs typeface="Arial" pitchFamily="34" charset="0"/>
              </a:rPr>
              <a:t>(Para. 1): </a:t>
            </a:r>
            <a:r>
              <a:rPr lang="en-US" altLang="zh-CN" sz="2800" i="1" dirty="0" smtClean="0">
                <a:solidFill>
                  <a:srgbClr val="333333"/>
                </a:solidFill>
                <a:latin typeface="Arial" pitchFamily="34" charset="0"/>
                <a:ea typeface="宋体" pitchFamily="2" charset="-122"/>
                <a:cs typeface="Arial" pitchFamily="34" charset="0"/>
              </a:rPr>
              <a:t>v. </a:t>
            </a:r>
            <a:r>
              <a:rPr lang="en-US" altLang="zh-CN" sz="2800" dirty="0" smtClean="0">
                <a:solidFill>
                  <a:srgbClr val="333333"/>
                </a:solidFill>
                <a:latin typeface="Arial" pitchFamily="34" charset="0"/>
                <a:ea typeface="宋体" pitchFamily="2" charset="-122"/>
                <a:cs typeface="Arial" pitchFamily="34" charset="0"/>
              </a:rPr>
              <a:t>to cause to have strong feelings of shock</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1910636"/>
            <a:ext cx="8104578" cy="1075103"/>
          </a:xfrm>
          <a:prstGeom prst="rect">
            <a:avLst/>
          </a:prstGeom>
          <a:noFill/>
        </p:spPr>
        <p:txBody>
          <a:bodyPr wrap="square" rtlCol="0">
            <a:spAutoFit/>
          </a:bodyPr>
          <a:lstStyle/>
          <a:p>
            <a:pPr>
              <a:lnSpc>
                <a:spcPct val="120000"/>
              </a:lnSpc>
              <a:defRPr/>
            </a:pPr>
            <a:r>
              <a:rPr lang="zh-CN" altLang="en-US" sz="2800" dirty="0" smtClean="0">
                <a:solidFill>
                  <a:srgbClr val="333333"/>
                </a:solidFill>
                <a:latin typeface="Arial" pitchFamily="34" charset="0"/>
                <a:ea typeface="宋体" pitchFamily="2" charset="-122"/>
                <a:cs typeface="Arial" pitchFamily="34" charset="0"/>
              </a:rPr>
              <a:t>让他震惊的是，造假者为了盈利正在危及疗效最好的抗疟药品。</a:t>
            </a:r>
          </a:p>
        </p:txBody>
      </p:sp>
      <p:sp>
        <p:nvSpPr>
          <p:cNvPr id="8" name="TextBox 7"/>
          <p:cNvSpPr txBox="1"/>
          <p:nvPr/>
        </p:nvSpPr>
        <p:spPr>
          <a:xfrm>
            <a:off x="539388" y="3071810"/>
            <a:ext cx="8104578" cy="1596014"/>
          </a:xfrm>
          <a:prstGeom prst="rect">
            <a:avLst/>
          </a:prstGeom>
          <a:noFill/>
        </p:spPr>
        <p:txBody>
          <a:bodyPr wrap="square" rtlCol="0">
            <a:spAutoFit/>
          </a:bodyPr>
          <a:lstStyle/>
          <a:p>
            <a:pPr marL="363538">
              <a:lnSpc>
                <a:spcPct val="120000"/>
              </a:lnSpc>
              <a:defRPr/>
            </a:pPr>
            <a:r>
              <a:rPr lang="en-US" altLang="zh-CN" sz="2800" dirty="0" smtClean="0">
                <a:solidFill>
                  <a:srgbClr val="333333"/>
                </a:solidFill>
                <a:latin typeface="Arial" pitchFamily="34" charset="0"/>
                <a:ea typeface="宋体" pitchFamily="2" charset="-122"/>
                <a:cs typeface="Arial" pitchFamily="34" charset="0"/>
              </a:rPr>
              <a:t>He is </a:t>
            </a:r>
            <a:r>
              <a:rPr lang="en-US" altLang="zh-CN" sz="2800" dirty="0" smtClean="0">
                <a:solidFill>
                  <a:srgbClr val="F79646"/>
                </a:solidFill>
                <a:latin typeface="Arial" pitchFamily="34" charset="0"/>
                <a:ea typeface="宋体" pitchFamily="2" charset="-122"/>
                <a:cs typeface="Arial" pitchFamily="34" charset="0"/>
              </a:rPr>
              <a:t>appalled</a:t>
            </a:r>
            <a:r>
              <a:rPr lang="en-US" altLang="zh-CN" sz="2800" dirty="0" smtClean="0">
                <a:solidFill>
                  <a:srgbClr val="333333"/>
                </a:solidFill>
                <a:latin typeface="Arial" pitchFamily="34" charset="0"/>
                <a:ea typeface="宋体" pitchFamily="2" charset="-122"/>
                <a:cs typeface="Arial" pitchFamily="34" charset="0"/>
              </a:rPr>
              <a:t> that counterfeiters are now threatening the most effective anti-malarial drugs for profit.</a:t>
            </a: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3150089"/>
            <a:ext cx="452775" cy="452775"/>
          </a:xfrm>
          <a:prstGeom prst="rect">
            <a:avLst/>
          </a:prstGeom>
          <a:noFill/>
        </p:spPr>
      </p:pic>
      <p:sp>
        <p:nvSpPr>
          <p:cNvPr id="9" name="矩形 8">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42918"/>
            <a:ext cx="9144000" cy="55721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Lef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lide(fromLeft)">
                                      <p:cBhvr>
                                        <p:cTn id="16" dur="500"/>
                                        <p:tgtEl>
                                          <p:spTgt spid="8"/>
                                        </p:tgtEl>
                                      </p:cBhvr>
                                    </p:animEffec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6" grpId="0"/>
      <p:bldP spid="8" grpId="0"/>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113079"/>
          </a:xfrm>
          <a:prstGeom prst="rect">
            <a:avLst/>
          </a:prstGeom>
          <a:noFill/>
        </p:spPr>
        <p:txBody>
          <a:bodyPr wrap="square" rtlCol="0">
            <a:spAutoFit/>
          </a:bodyPr>
          <a:lstStyle/>
          <a:p>
            <a:pPr marL="360363" indent="-360363"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4. We sniffed at the jibber-jabberers, walked down to the trailhead, and hitchhiked back into Yosemite, where our car was parked, feeling pretty smug. (Para. 1)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306000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[Paraphrase]:</a:t>
            </a:r>
          </a:p>
        </p:txBody>
      </p:sp>
      <p:sp>
        <p:nvSpPr>
          <p:cNvPr id="10" name="TextBox 9"/>
          <p:cNvSpPr txBox="1"/>
          <p:nvPr/>
        </p:nvSpPr>
        <p:spPr>
          <a:xfrm>
            <a:off x="539388" y="3780000"/>
            <a:ext cx="8104578" cy="2113079"/>
          </a:xfrm>
          <a:prstGeom prst="rect">
            <a:avLst/>
          </a:prstGeom>
          <a:noFill/>
        </p:spPr>
        <p:txBody>
          <a:bodyPr wrap="square" rtlCol="0">
            <a:spAutoFit/>
          </a:bodyPr>
          <a:lstStyle/>
          <a:p>
            <a:pPr>
              <a:lnSpc>
                <a:spcPct val="120000"/>
              </a:lnSpc>
              <a:defRPr/>
            </a:pPr>
            <a:r>
              <a:rPr lang="en-US" altLang="zh-CN" sz="2800" dirty="0" smtClean="0">
                <a:solidFill>
                  <a:srgbClr val="0C9CDB"/>
                </a:solidFill>
                <a:latin typeface="Arial" pitchFamily="34" charset="0"/>
                <a:ea typeface="宋体" pitchFamily="2" charset="-122"/>
                <a:cs typeface="Arial" pitchFamily="34" charset="0"/>
              </a:rPr>
              <a:t>We had a contempt for what we saw, then we walked down to the beginning of the trail and hitchhiked back into Yosemite to take our car. We felt extremely pleased and satisfied with ourselves.</a:t>
            </a:r>
            <a:endParaRPr lang="zh-CN" altLang="en-US" sz="2800" dirty="0" smtClean="0">
              <a:solidFill>
                <a:srgbClr val="0C9CDB"/>
              </a:solidFill>
              <a:latin typeface="Arial" pitchFamily="34" charset="0"/>
              <a:ea typeface="宋体" pitchFamily="2" charset="-122"/>
              <a:cs typeface="Arial" pitchFamily="34" charset="0"/>
            </a:endParaRPr>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2833079"/>
            <a:ext cx="9144000" cy="3332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Top)">
                                      <p:cBhvr>
                                        <p:cTn id="13" dur="500"/>
                                        <p:tgtEl>
                                          <p:spTgt spid="10"/>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
                  </p:tgtEl>
                </p:cond>
              </p:nextCondLst>
            </p:seq>
          </p:childTnLst>
        </p:cTn>
      </p:par>
    </p:tnLst>
    <p:bldLst>
      <p:bldP spid="9" grpId="0"/>
      <p:bldP spid="10" grpId="0"/>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113079"/>
          </a:xfrm>
          <a:prstGeom prst="rect">
            <a:avLst/>
          </a:prstGeom>
          <a:noFill/>
        </p:spPr>
        <p:txBody>
          <a:bodyPr wrap="square" rtlCol="0">
            <a:spAutoFit/>
          </a:bodyPr>
          <a:lstStyle/>
          <a:p>
            <a:pPr marL="360363" indent="-360363"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4. We sniffed at the jibber-jabberers, walked down to the trailhead, and hitchhiked back into Yosemite, where our car was parked, feeling pretty smug. (Para. 1)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306000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[Analysis]:</a:t>
            </a:r>
          </a:p>
        </p:txBody>
      </p:sp>
      <p:sp>
        <p:nvSpPr>
          <p:cNvPr id="10" name="TextBox 9"/>
          <p:cNvSpPr txBox="1"/>
          <p:nvPr/>
        </p:nvSpPr>
        <p:spPr>
          <a:xfrm>
            <a:off x="539388" y="3780000"/>
            <a:ext cx="8104578" cy="1596014"/>
          </a:xfrm>
          <a:prstGeom prst="rect">
            <a:avLst/>
          </a:prstGeom>
          <a:noFill/>
        </p:spPr>
        <p:txBody>
          <a:bodyPr wrap="square" rtlCol="0">
            <a:spAutoFit/>
          </a:bodyPr>
          <a:lstStyle/>
          <a:p>
            <a:pPr>
              <a:lnSpc>
                <a:spcPct val="120000"/>
              </a:lnSpc>
              <a:defRPr/>
            </a:pPr>
            <a:r>
              <a:rPr lang="en-US" altLang="zh-CN" sz="2800" dirty="0" smtClean="0">
                <a:solidFill>
                  <a:srgbClr val="0C9CDB"/>
                </a:solidFill>
                <a:latin typeface="Arial" pitchFamily="34" charset="0"/>
                <a:ea typeface="宋体" pitchFamily="2" charset="-122"/>
                <a:cs typeface="Arial" pitchFamily="34" charset="0"/>
              </a:rPr>
              <a:t>A parallel structure of three verb phrases is used in this sentence. The attributive clause and the </a:t>
            </a:r>
          </a:p>
          <a:p>
            <a:pPr>
              <a:lnSpc>
                <a:spcPct val="120000"/>
              </a:lnSpc>
              <a:defRPr/>
            </a:pPr>
            <a:r>
              <a:rPr lang="en-US" altLang="zh-CN" sz="2800" dirty="0" smtClean="0">
                <a:solidFill>
                  <a:srgbClr val="0C9CDB"/>
                </a:solidFill>
                <a:latin typeface="Arial" pitchFamily="34" charset="0"/>
                <a:ea typeface="宋体" pitchFamily="2" charset="-122"/>
                <a:cs typeface="Arial" pitchFamily="34" charset="0"/>
              </a:rPr>
              <a:t>-ing structure provide additional information.</a:t>
            </a:r>
            <a:endParaRPr lang="zh-CN" altLang="en-US" sz="2800" dirty="0" smtClean="0">
              <a:solidFill>
                <a:srgbClr val="0C9CDB"/>
              </a:solidFill>
              <a:latin typeface="Arial" pitchFamily="34" charset="0"/>
              <a:ea typeface="宋体" pitchFamily="2" charset="-122"/>
              <a:cs typeface="Arial" pitchFamily="34" charset="0"/>
            </a:endParaRPr>
          </a:p>
        </p:txBody>
      </p:sp>
      <p:sp>
        <p:nvSpPr>
          <p:cNvPr id="2" name="矩形 1"/>
          <p:cNvSpPr/>
          <p:nvPr/>
        </p:nvSpPr>
        <p:spPr>
          <a:xfrm>
            <a:off x="0" y="2833079"/>
            <a:ext cx="9144000" cy="3332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Top)">
                                      <p:cBhvr>
                                        <p:cTn id="13" dur="500"/>
                                        <p:tgtEl>
                                          <p:spTgt spid="10"/>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
                  </p:tgtEl>
                </p:cond>
              </p:nextCondLst>
            </p:seq>
          </p:childTnLst>
        </p:cTn>
      </p:par>
    </p:tnLst>
    <p:bldLst>
      <p:bldP spid="9" grpId="0"/>
      <p:bldP spid="10" grpId="0"/>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39388" y="720000"/>
            <a:ext cx="8104578" cy="2113079"/>
          </a:xfrm>
          <a:prstGeom prst="rect">
            <a:avLst/>
          </a:prstGeom>
          <a:noFill/>
        </p:spPr>
        <p:txBody>
          <a:bodyPr wrap="square" rtlCol="0">
            <a:spAutoFit/>
          </a:bodyPr>
          <a:lstStyle/>
          <a:p>
            <a:pPr marL="360363" indent="-360363"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4. We sniffed at the jibber-jabberers, walked down to the trailhead, and hitchhiked back into Yosemite, where our car was parked, feeling pretty smug. (Para. 1) </a:t>
            </a:r>
          </a:p>
        </p:txBody>
      </p:sp>
      <p:sp>
        <p:nvSpPr>
          <p:cNvPr id="17" name="TextBox 16"/>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8" name="TextBox 17"/>
          <p:cNvSpPr txBox="1"/>
          <p:nvPr/>
        </p:nvSpPr>
        <p:spPr>
          <a:xfrm>
            <a:off x="539388" y="306000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[Translation]:</a:t>
            </a:r>
          </a:p>
        </p:txBody>
      </p:sp>
      <p:sp>
        <p:nvSpPr>
          <p:cNvPr id="19" name="TextBox 18"/>
          <p:cNvSpPr txBox="1"/>
          <p:nvPr/>
        </p:nvSpPr>
        <p:spPr>
          <a:xfrm>
            <a:off x="539388" y="3780000"/>
            <a:ext cx="8104578" cy="1596014"/>
          </a:xfrm>
          <a:prstGeom prst="rect">
            <a:avLst/>
          </a:prstGeom>
          <a:noFill/>
        </p:spPr>
        <p:txBody>
          <a:bodyPr wrap="square" rtlCol="0">
            <a:spAutoFit/>
          </a:bodyPr>
          <a:lstStyle/>
          <a:p>
            <a:pPr>
              <a:lnSpc>
                <a:spcPct val="120000"/>
              </a:lnSpc>
              <a:defRPr/>
            </a:pPr>
            <a:r>
              <a:rPr lang="zh-CN" altLang="en-US" sz="2800" dirty="0" smtClean="0">
                <a:solidFill>
                  <a:srgbClr val="333333"/>
                </a:solidFill>
                <a:latin typeface="Arial" pitchFamily="34" charset="0"/>
                <a:ea typeface="宋体" pitchFamily="2" charset="-122"/>
                <a:cs typeface="Arial" pitchFamily="34" charset="0"/>
              </a:rPr>
              <a:t>我们鄙视了一把这群叽叽喳喳的人，继续走到小路的起点，然后搭便车回到我们停车的约塞米蒂国家公园，心中颇为自得。</a:t>
            </a:r>
          </a:p>
        </p:txBody>
      </p:sp>
      <p:sp>
        <p:nvSpPr>
          <p:cNvPr id="21" name="矩形 20"/>
          <p:cNvSpPr/>
          <p:nvPr/>
        </p:nvSpPr>
        <p:spPr>
          <a:xfrm>
            <a:off x="0" y="2833079"/>
            <a:ext cx="9144000" cy="333222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hlinkClick r:id="rId2" action="ppaction://hlinksldjump"/>
          </p:cNvPr>
          <p:cNvSpPr/>
          <p:nvPr/>
        </p:nvSpPr>
        <p:spPr>
          <a:xfrm>
            <a:off x="8532440" y="6309320"/>
            <a:ext cx="611560" cy="5486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lide(from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21"/>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slide(fromTop)">
                                      <p:cBhvr>
                                        <p:cTn id="13" dur="500"/>
                                        <p:tgtEl>
                                          <p:spTgt spid="19"/>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18" grpId="0"/>
      <p:bldP spid="19" grpId="0"/>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39388" y="720000"/>
            <a:ext cx="8713132" cy="609398"/>
          </a:xfrm>
          <a:prstGeom prst="rect">
            <a:avLst/>
          </a:prstGeom>
          <a:noFill/>
        </p:spPr>
        <p:txBody>
          <a:bodyPr wrap="square" rtlCol="0">
            <a:spAutoFit/>
          </a:bodyPr>
          <a:lstStyle/>
          <a:p>
            <a:pPr marL="360363" indent="-360363">
              <a:lnSpc>
                <a:spcPct val="120000"/>
              </a:lnSpc>
              <a:defRPr/>
            </a:pPr>
            <a:r>
              <a:rPr lang="en-US" altLang="zh-CN" sz="2800" dirty="0" smtClean="0">
                <a:solidFill>
                  <a:srgbClr val="333333"/>
                </a:solidFill>
                <a:latin typeface="Arial" pitchFamily="34" charset="0"/>
                <a:ea typeface="宋体" pitchFamily="2" charset="-122"/>
                <a:cs typeface="Arial" pitchFamily="34" charset="0"/>
              </a:rPr>
              <a:t>5.</a:t>
            </a:r>
            <a:r>
              <a:rPr lang="en-US" altLang="zh-CN" sz="2800" dirty="0" smtClean="0">
                <a:solidFill>
                  <a:srgbClr val="F79646"/>
                </a:solidFill>
                <a:latin typeface="Arial" pitchFamily="34" charset="0"/>
                <a:ea typeface="宋体" pitchFamily="2" charset="-122"/>
                <a:cs typeface="Arial" pitchFamily="34" charset="0"/>
              </a:rPr>
              <a:t> sniff at </a:t>
            </a:r>
            <a:r>
              <a:rPr lang="en-US" altLang="zh-CN" sz="2800" dirty="0" smtClean="0">
                <a:solidFill>
                  <a:srgbClr val="333333"/>
                </a:solidFill>
                <a:latin typeface="Arial" pitchFamily="34" charset="0"/>
                <a:ea typeface="宋体" pitchFamily="2" charset="-122"/>
                <a:cs typeface="Arial" pitchFamily="34" charset="0"/>
              </a:rPr>
              <a:t>(Para. 1):</a:t>
            </a:r>
            <a:r>
              <a:rPr lang="en-US" altLang="zh-CN" sz="2800" dirty="0" smtClean="0">
                <a:solidFill>
                  <a:srgbClr val="F79646"/>
                </a:solidFill>
                <a:latin typeface="Arial" pitchFamily="34" charset="0"/>
                <a:ea typeface="宋体" pitchFamily="2" charset="-122"/>
                <a:cs typeface="Arial" pitchFamily="34" charset="0"/>
              </a:rPr>
              <a:t> </a:t>
            </a:r>
            <a:r>
              <a:rPr lang="en-US" altLang="zh-CN" sz="2800" dirty="0" smtClean="0">
                <a:solidFill>
                  <a:srgbClr val="333333"/>
                </a:solidFill>
                <a:latin typeface="Arial" pitchFamily="34" charset="0"/>
                <a:ea typeface="宋体" pitchFamily="2" charset="-122"/>
                <a:cs typeface="Arial" pitchFamily="34" charset="0"/>
              </a:rPr>
              <a:t>to express contempt or dislike for</a:t>
            </a:r>
          </a:p>
        </p:txBody>
      </p:sp>
      <p:sp>
        <p:nvSpPr>
          <p:cNvPr id="17" name="TextBox 16"/>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8" name="TextBox 17"/>
          <p:cNvSpPr txBox="1"/>
          <p:nvPr/>
        </p:nvSpPr>
        <p:spPr>
          <a:xfrm>
            <a:off x="539388" y="1357298"/>
            <a:ext cx="8104578" cy="1078950"/>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It’s really not advisable for you to </a:t>
            </a:r>
            <a:r>
              <a:rPr lang="en-US" altLang="zh-CN" sz="2800" dirty="0" smtClean="0">
                <a:solidFill>
                  <a:srgbClr val="F79646"/>
                </a:solidFill>
                <a:latin typeface="Arial" pitchFamily="34" charset="0"/>
                <a:ea typeface="宋体" pitchFamily="2" charset="-122"/>
                <a:cs typeface="Arial" pitchFamily="34" charset="0"/>
              </a:rPr>
              <a:t>sniff at </a:t>
            </a:r>
            <a:r>
              <a:rPr lang="en-US" altLang="zh-CN" sz="2800" dirty="0" smtClean="0">
                <a:solidFill>
                  <a:srgbClr val="333333"/>
                </a:solidFill>
                <a:latin typeface="Arial" pitchFamily="34" charset="0"/>
                <a:ea typeface="宋体" pitchFamily="2" charset="-122"/>
                <a:cs typeface="Arial" pitchFamily="34" charset="0"/>
              </a:rPr>
              <a:t>such a constructive and sensible proposal.</a:t>
            </a:r>
          </a:p>
        </p:txBody>
      </p:sp>
      <p:sp>
        <p:nvSpPr>
          <p:cNvPr id="19" name="TextBox 18"/>
          <p:cNvSpPr txBox="1"/>
          <p:nvPr/>
        </p:nvSpPr>
        <p:spPr>
          <a:xfrm>
            <a:off x="539388" y="2468367"/>
            <a:ext cx="8104578" cy="1078950"/>
          </a:xfrm>
          <a:prstGeom prst="rect">
            <a:avLst/>
          </a:prstGeom>
          <a:noFill/>
        </p:spPr>
        <p:txBody>
          <a:bodyPr wrap="square" rtlCol="0">
            <a:spAutoFit/>
          </a:bodyPr>
          <a:lstStyle/>
          <a:p>
            <a:pPr marL="363538">
              <a:lnSpc>
                <a:spcPct val="120000"/>
              </a:lnSpc>
              <a:defRPr/>
            </a:pPr>
            <a:r>
              <a:rPr lang="zh-CN" altLang="en-US" sz="2800" dirty="0" smtClean="0">
                <a:solidFill>
                  <a:srgbClr val="333333"/>
                </a:solidFill>
                <a:latin typeface="Arial" pitchFamily="34" charset="0"/>
                <a:ea typeface="宋体" pitchFamily="2" charset="-122"/>
                <a:cs typeface="Arial" pitchFamily="34" charset="0"/>
              </a:rPr>
              <a:t>对如此建设性的、明智的建议嗤之以鼻，你这样做真不应该。</a:t>
            </a:r>
            <a:endParaRPr lang="en-US" altLang="zh-CN" sz="2800" dirty="0" smtClean="0">
              <a:solidFill>
                <a:srgbClr val="333333"/>
              </a:solidFill>
              <a:latin typeface="Arial" pitchFamily="34" charset="0"/>
              <a:ea typeface="宋体" pitchFamily="2" charset="-122"/>
              <a:cs typeface="Arial" pitchFamily="34" charset="0"/>
            </a:endParaRPr>
          </a:p>
        </p:txBody>
      </p:sp>
      <p:pic>
        <p:nvPicPr>
          <p:cNvPr id="21" name="Picture 2" descr="C:\Users\CC\Desktop\图片1.png"/>
          <p:cNvPicPr>
            <a:picLocks noChangeAspect="1" noChangeArrowheads="1"/>
          </p:cNvPicPr>
          <p:nvPr/>
        </p:nvPicPr>
        <p:blipFill>
          <a:blip r:embed="rId2" cstate="print"/>
          <a:srcRect/>
          <a:stretch>
            <a:fillRect/>
          </a:stretch>
        </p:blipFill>
        <p:spPr bwMode="auto">
          <a:xfrm>
            <a:off x="500034" y="2530320"/>
            <a:ext cx="452775" cy="452775"/>
          </a:xfrm>
          <a:prstGeom prst="rect">
            <a:avLst/>
          </a:prstGeom>
          <a:noFill/>
        </p:spPr>
      </p:pic>
      <p:sp>
        <p:nvSpPr>
          <p:cNvPr id="22" name="TextBox 21"/>
          <p:cNvSpPr txBox="1"/>
          <p:nvPr/>
        </p:nvSpPr>
        <p:spPr>
          <a:xfrm>
            <a:off x="539388" y="3650874"/>
            <a:ext cx="8104578" cy="1078950"/>
          </a:xfrm>
          <a:prstGeom prst="rect">
            <a:avLst/>
          </a:prstGeom>
          <a:noFill/>
        </p:spPr>
        <p:txBody>
          <a:bodyPr wrap="square" rtlCol="0">
            <a:spAutoFit/>
          </a:bodyPr>
          <a:lstStyle/>
          <a:p>
            <a:pPr>
              <a:lnSpc>
                <a:spcPct val="120000"/>
              </a:lnSpc>
              <a:defRPr/>
            </a:pPr>
            <a:r>
              <a:rPr lang="zh-CN" altLang="en-US" sz="2800" dirty="0" smtClean="0">
                <a:solidFill>
                  <a:srgbClr val="333333"/>
                </a:solidFill>
                <a:latin typeface="Arial" pitchFamily="34" charset="0"/>
                <a:ea typeface="宋体" pitchFamily="2" charset="-122"/>
                <a:cs typeface="Arial" pitchFamily="34" charset="0"/>
              </a:rPr>
              <a:t>千万不要嘲笑任何有雄心抱负的年轻人，他有可能在世界之巅占有一席之地。</a:t>
            </a:r>
          </a:p>
        </p:txBody>
      </p:sp>
      <p:sp>
        <p:nvSpPr>
          <p:cNvPr id="23" name="TextBox 22"/>
          <p:cNvSpPr txBox="1"/>
          <p:nvPr/>
        </p:nvSpPr>
        <p:spPr>
          <a:xfrm>
            <a:off x="539388" y="4761944"/>
            <a:ext cx="8104578" cy="1643527"/>
          </a:xfrm>
          <a:prstGeom prst="rect">
            <a:avLst/>
          </a:prstGeom>
          <a:noFill/>
        </p:spPr>
        <p:txBody>
          <a:bodyPr wrap="square" rtlCol="0">
            <a:spAutoFit/>
          </a:bodyPr>
          <a:lstStyle/>
          <a:p>
            <a:pPr marL="363538">
              <a:lnSpc>
                <a:spcPct val="120000"/>
              </a:lnSpc>
              <a:defRPr/>
            </a:pPr>
            <a:r>
              <a:rPr lang="en-US" altLang="zh-CN" sz="2800" dirty="0" smtClean="0">
                <a:solidFill>
                  <a:srgbClr val="333333"/>
                </a:solidFill>
                <a:latin typeface="Arial" pitchFamily="34" charset="0"/>
                <a:ea typeface="宋体" pitchFamily="2" charset="-122"/>
                <a:cs typeface="Arial" pitchFamily="34" charset="0"/>
              </a:rPr>
              <a:t>Never </a:t>
            </a:r>
            <a:r>
              <a:rPr lang="en-US" altLang="zh-CN" sz="2800" dirty="0" smtClean="0">
                <a:solidFill>
                  <a:srgbClr val="F79646"/>
                </a:solidFill>
                <a:latin typeface="Arial" pitchFamily="34" charset="0"/>
                <a:ea typeface="宋体" pitchFamily="2" charset="-122"/>
                <a:cs typeface="Arial" pitchFamily="34" charset="0"/>
              </a:rPr>
              <a:t>sniff at </a:t>
            </a:r>
            <a:r>
              <a:rPr lang="en-US" altLang="zh-CN" sz="2800" dirty="0" smtClean="0">
                <a:solidFill>
                  <a:srgbClr val="333333"/>
                </a:solidFill>
                <a:latin typeface="Arial" pitchFamily="34" charset="0"/>
                <a:ea typeface="宋体" pitchFamily="2" charset="-122"/>
                <a:cs typeface="Arial" pitchFamily="34" charset="0"/>
              </a:rPr>
              <a:t>any</a:t>
            </a:r>
            <a:r>
              <a:rPr lang="en-US" altLang="zh-CN" sz="2800" dirty="0" smtClean="0">
                <a:solidFill>
                  <a:srgbClr val="F79646"/>
                </a:solidFill>
                <a:latin typeface="Arial" pitchFamily="34" charset="0"/>
                <a:ea typeface="宋体" pitchFamily="2" charset="-122"/>
                <a:cs typeface="Arial" pitchFamily="34" charset="0"/>
              </a:rPr>
              <a:t> </a:t>
            </a:r>
            <a:r>
              <a:rPr lang="en-US" altLang="zh-CN" sz="2800" dirty="0" smtClean="0">
                <a:solidFill>
                  <a:srgbClr val="333333"/>
                </a:solidFill>
                <a:latin typeface="Arial" pitchFamily="34" charset="0"/>
                <a:ea typeface="宋体" pitchFamily="2" charset="-122"/>
                <a:cs typeface="Arial" pitchFamily="34" charset="0"/>
              </a:rPr>
              <a:t>ambitious and aspiring young man, who is likely to seize his position on top of the world.</a:t>
            </a:r>
          </a:p>
        </p:txBody>
      </p:sp>
      <p:pic>
        <p:nvPicPr>
          <p:cNvPr id="24" name="Picture 2" descr="C:\Users\CC\Desktop\图片1.png"/>
          <p:cNvPicPr>
            <a:picLocks noChangeAspect="1" noChangeArrowheads="1"/>
          </p:cNvPicPr>
          <p:nvPr/>
        </p:nvPicPr>
        <p:blipFill>
          <a:blip r:embed="rId2" cstate="print"/>
          <a:srcRect/>
          <a:stretch>
            <a:fillRect/>
          </a:stretch>
        </p:blipFill>
        <p:spPr bwMode="auto">
          <a:xfrm>
            <a:off x="500034" y="4833613"/>
            <a:ext cx="452775" cy="452775"/>
          </a:xfrm>
          <a:prstGeom prst="rect">
            <a:avLst/>
          </a:prstGeom>
          <a:noFill/>
        </p:spPr>
      </p:pic>
      <p:sp>
        <p:nvSpPr>
          <p:cNvPr id="25" name="矩形 24">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0" y="796954"/>
            <a:ext cx="9144000" cy="550072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26"/>
                    </p:tgtEl>
                  </p:cond>
                </p:stCondLst>
                <p:endSync evt="end" delay="0">
                  <p:rtn val="all"/>
                </p:endSync>
                <p:childTnLst>
                  <p:par>
                    <p:cTn id="3" fill="hold">
                      <p:stCondLst>
                        <p:cond delay="0"/>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ppt_y</p:attrName>
                                        </p:attrNameLst>
                                      </p:cBhvr>
                                      <p:tavLst>
                                        <p:tav tm="0">
                                          <p:val>
                                            <p:strVal val="#ppt_y+#ppt_h*1.125000"/>
                                          </p:val>
                                        </p:tav>
                                        <p:tav tm="100000">
                                          <p:val>
                                            <p:strVal val="#ppt_y"/>
                                          </p:val>
                                        </p:tav>
                                      </p:tavLst>
                                    </p:anim>
                                    <p:animEffect transition="in" filter="wipe(up)">
                                      <p:cBhvr>
                                        <p:cTn id="8" dur="500"/>
                                        <p:tgtEl>
                                          <p:spTgt spid="1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slide(fromLeft)">
                                      <p:cBhvr>
                                        <p:cTn id="13" dur="500"/>
                                        <p:tgtEl>
                                          <p:spTgt spid="1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lide(fromLeft)">
                                      <p:cBhvr>
                                        <p:cTn id="22" dur="500"/>
                                        <p:tgtEl>
                                          <p:spTgt spid="22"/>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slide(fromLeft)">
                                      <p:cBhvr>
                                        <p:cTn id="31" dur="500"/>
                                        <p:tgtEl>
                                          <p:spTgt spid="23"/>
                                        </p:tgtEl>
                                      </p:cBhvr>
                                    </p:animEffect>
                                  </p:childTnLst>
                                </p:cTn>
                              </p:par>
                              <p:par>
                                <p:cTn id="32" presetID="1" presetClass="exit"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childTnLst>
        </p:cTn>
      </p:par>
    </p:tnLst>
    <p:bldLst>
      <p:bldP spid="18" grpId="0"/>
      <p:bldP spid="19" grpId="0"/>
      <p:bldP spid="22" grpId="0"/>
      <p:bldP spid="23" grpId="0"/>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745915"/>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1</a:t>
            </a:r>
            <a:r>
              <a:rPr lang="en-US" altLang="zh-CN" sz="2800" b="1" dirty="0" smtClean="0">
                <a:solidFill>
                  <a:srgbClr val="333333"/>
                </a:solidFill>
                <a:latin typeface="Arial" pitchFamily="34" charset="0"/>
                <a:ea typeface="宋体" pitchFamily="2" charset="-122"/>
                <a:cs typeface="Arial" pitchFamily="34" charset="0"/>
              </a:rPr>
              <a:t>   </a:t>
            </a:r>
            <a:r>
              <a:rPr lang="en-US" altLang="zh-CN" sz="2800" dirty="0" smtClean="0">
                <a:solidFill>
                  <a:srgbClr val="333333"/>
                </a:solidFill>
                <a:latin typeface="Arial" pitchFamily="34" charset="0"/>
                <a:ea typeface="宋体" pitchFamily="2" charset="-122"/>
                <a:cs typeface="Arial" pitchFamily="34" charset="0"/>
              </a:rPr>
              <a:t>A few years ago, my wife and I spent three weeks hiking the backcountry of California. </a:t>
            </a:r>
            <a:r>
              <a:rPr lang="en-US" altLang="zh-CN" sz="2800" u="sng" dirty="0" smtClean="0">
                <a:solidFill>
                  <a:srgbClr val="0C9CDB"/>
                </a:solidFill>
                <a:latin typeface="Arial" pitchFamily="34" charset="0"/>
                <a:ea typeface="宋体" pitchFamily="2" charset="-122"/>
                <a:cs typeface="Arial" pitchFamily="34" charset="0"/>
              </a:rPr>
              <a:t>We walked more than 200 miles without crossing a road — and even better, without fielding any calls, emails, tweets, or other day-to-day Internet channel. It was heavenly.</a:t>
            </a:r>
            <a:r>
              <a:rPr lang="en-US" altLang="zh-CN" sz="2800" dirty="0" smtClean="0">
                <a:solidFill>
                  <a:srgbClr val="333333"/>
                </a:solidFill>
                <a:latin typeface="Arial" pitchFamily="34" charset="0"/>
                <a:ea typeface="宋体" pitchFamily="2" charset="-122"/>
                <a:cs typeface="Arial" pitchFamily="34" charset="0"/>
              </a:rPr>
              <a:t> But at trail’s end, as we stood atop Mount Whitney, looking over the unfolding American West, I was </a:t>
            </a:r>
            <a:r>
              <a:rPr lang="en-US" altLang="zh-CN" sz="2800" u="sng" dirty="0" smtClean="0">
                <a:solidFill>
                  <a:srgbClr val="F79646"/>
                </a:solidFill>
                <a:latin typeface="Arial" pitchFamily="34" charset="0"/>
                <a:ea typeface="宋体" pitchFamily="2" charset="-122"/>
                <a:cs typeface="Arial" pitchFamily="34" charset="0"/>
              </a:rPr>
              <a:t>appalled</a:t>
            </a:r>
            <a:r>
              <a:rPr lang="en-US" altLang="zh-CN" sz="2800" dirty="0" smtClean="0">
                <a:solidFill>
                  <a:srgbClr val="333333"/>
                </a:solidFill>
                <a:latin typeface="Arial" pitchFamily="34" charset="0"/>
                <a:ea typeface="宋体" pitchFamily="2" charset="-122"/>
                <a:cs typeface="Arial" pitchFamily="34" charset="0"/>
              </a:rPr>
              <a:t> to see </a:t>
            </a:r>
            <a:r>
              <a:rPr lang="en-US" altLang="zh-CN" sz="2800" dirty="0" err="1" smtClean="0">
                <a:solidFill>
                  <a:srgbClr val="333333"/>
                </a:solidFill>
                <a:latin typeface="Arial" pitchFamily="34" charset="0"/>
                <a:ea typeface="宋体" pitchFamily="2" charset="-122"/>
                <a:cs typeface="Arial" pitchFamily="34" charset="0"/>
              </a:rPr>
              <a:t>smartphones</a:t>
            </a:r>
            <a:r>
              <a:rPr lang="en-US" altLang="zh-CN" sz="2800" dirty="0" smtClean="0">
                <a:solidFill>
                  <a:srgbClr val="333333"/>
                </a:solidFill>
                <a:latin typeface="Arial" pitchFamily="34" charset="0"/>
                <a:ea typeface="宋体" pitchFamily="2" charset="-122"/>
                <a:cs typeface="Arial" pitchFamily="34" charset="0"/>
              </a:rPr>
              <a:t> everywhere. </a:t>
            </a:r>
            <a:endParaRPr lang="en-US" altLang="zh-CN" sz="2800" u="sng" dirty="0" smtClean="0">
              <a:solidFill>
                <a:srgbClr val="333333"/>
              </a:solidFill>
              <a:latin typeface="Arial" pitchFamily="34" charset="0"/>
              <a:ea typeface="宋体" pitchFamily="2" charset="-122"/>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Can’t Get Away from It All?</a:t>
            </a:r>
          </a:p>
        </p:txBody>
      </p:sp>
      <p:sp>
        <p:nvSpPr>
          <p:cNvPr id="22" name="矩形 21">
            <a:hlinkClick r:id="rId3" action="ppaction://hlinksldjump"/>
          </p:cNvPr>
          <p:cNvSpPr/>
          <p:nvPr/>
        </p:nvSpPr>
        <p:spPr>
          <a:xfrm>
            <a:off x="642910" y="1428736"/>
            <a:ext cx="7858180" cy="235745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hlinkClick r:id="rId4" action="ppaction://hlinksldjump"/>
          </p:cNvPr>
          <p:cNvSpPr/>
          <p:nvPr/>
        </p:nvSpPr>
        <p:spPr>
          <a:xfrm>
            <a:off x="5857884" y="4429132"/>
            <a:ext cx="1643074"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7" descr="C:\Users\CC\Desktop\播放.png"/>
          <p:cNvPicPr>
            <a:picLocks noChangeAspect="1" noChangeArrowheads="1"/>
          </p:cNvPicPr>
          <p:nvPr/>
        </p:nvPicPr>
        <p:blipFill>
          <a:blip r:embed="rId5" cstate="print"/>
          <a:srcRect/>
          <a:stretch>
            <a:fillRect/>
          </a:stretch>
        </p:blipFill>
        <p:spPr bwMode="auto">
          <a:xfrm>
            <a:off x="8636063" y="1643050"/>
            <a:ext cx="507937" cy="482540"/>
          </a:xfrm>
          <a:prstGeom prst="rect">
            <a:avLst/>
          </a:prstGeom>
          <a:noFill/>
        </p:spPr>
      </p:pic>
      <p:pic>
        <p:nvPicPr>
          <p:cNvPr id="7" name="Picture 8" descr="C:\Users\CC\Desktop\暂停.png"/>
          <p:cNvPicPr>
            <a:picLocks noChangeAspect="1" noChangeArrowheads="1"/>
          </p:cNvPicPr>
          <p:nvPr/>
        </p:nvPicPr>
        <p:blipFill>
          <a:blip r:embed="rId6" cstate="print"/>
          <a:srcRect/>
          <a:stretch>
            <a:fillRect/>
          </a:stretch>
        </p:blipFill>
        <p:spPr bwMode="auto">
          <a:xfrm>
            <a:off x="8636063" y="2162696"/>
            <a:ext cx="507937" cy="482540"/>
          </a:xfrm>
          <a:prstGeom prst="rect">
            <a:avLst/>
          </a:prstGeom>
          <a:noFill/>
        </p:spPr>
      </p:pic>
      <p:pic>
        <p:nvPicPr>
          <p:cNvPr id="8" name="Picture 9" descr="C:\Users\CC\Desktop\停止.png"/>
          <p:cNvPicPr>
            <a:picLocks noChangeAspect="1" noChangeArrowheads="1"/>
          </p:cNvPicPr>
          <p:nvPr/>
        </p:nvPicPr>
        <p:blipFill>
          <a:blip r:embed="rId7" cstate="print"/>
          <a:srcRect/>
          <a:stretch>
            <a:fillRect/>
          </a:stretch>
        </p:blipFill>
        <p:spPr bwMode="auto">
          <a:xfrm>
            <a:off x="8636063" y="2682342"/>
            <a:ext cx="507937" cy="482540"/>
          </a:xfrm>
          <a:prstGeom prst="rect">
            <a:avLst/>
          </a:prstGeom>
          <a:noFill/>
        </p:spPr>
      </p:pic>
      <p:pic>
        <p:nvPicPr>
          <p:cNvPr id="9" name="Picture 10" descr="C:\Users\CC\Desktop\链接.png">
            <a:hlinkClick r:id="rId8" action="ppaction://hlinkfile"/>
          </p:cNvPr>
          <p:cNvPicPr>
            <a:picLocks noChangeAspect="1" noChangeArrowheads="1"/>
          </p:cNvPicPr>
          <p:nvPr/>
        </p:nvPicPr>
        <p:blipFill>
          <a:blip r:embed="rId9" cstate="print"/>
          <a:srcRect/>
          <a:stretch>
            <a:fillRect/>
          </a:stretch>
        </p:blipFill>
        <p:spPr bwMode="auto">
          <a:xfrm>
            <a:off x="8636063" y="3201988"/>
            <a:ext cx="507937" cy="482540"/>
          </a:xfrm>
          <a:prstGeom prst="rect">
            <a:avLst/>
          </a:prstGeom>
          <a:noFill/>
        </p:spPr>
      </p:pic>
      <p:pic>
        <p:nvPicPr>
          <p:cNvPr id="10" name="01.mp3">
            <a:hlinkClick r:id="" action="ppaction://media"/>
          </p:cNvPr>
          <p:cNvPicPr>
            <a:picLocks noRot="1" noChangeAspect="1"/>
          </p:cNvPicPr>
          <p:nvPr>
            <a:audioFile r:link="rId1"/>
          </p:nvPr>
        </p:nvPicPr>
        <p:blipFill>
          <a:blip r:embed="rId10" cstate="print"/>
          <a:stretch>
            <a:fillRect/>
          </a:stretch>
        </p:blipFill>
        <p:spPr>
          <a:xfrm>
            <a:off x="9468544" y="1484784"/>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Right)">
                                      <p:cBhvr>
                                        <p:cTn id="7" dur="500"/>
                                        <p:tgtEl>
                                          <p:spTgt spid="6"/>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Right)">
                                      <p:cBhvr>
                                        <p:cTn id="11" dur="500"/>
                                        <p:tgtEl>
                                          <p:spTgt spid="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Right)">
                                      <p:cBhvr>
                                        <p:cTn id="15" dur="500"/>
                                        <p:tgtEl>
                                          <p:spTgt spid="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lide(fromRigh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0"/>
                </p:tgtEl>
              </p:cMediaNode>
            </p:audio>
            <p:seq concurrent="1" nextAc="seek">
              <p:cTn id="21" restart="whenNotActive" fill="hold" evtFilter="cancelBubble" nodeType="interactiveSeq">
                <p:stCondLst>
                  <p:cond evt="onClick" delay="0">
                    <p:tgtEl>
                      <p:spTgt spid="6"/>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0"/>
                                        </p:tgtEl>
                                      </p:cBhvr>
                                    </p:cmd>
                                  </p:childTnLst>
                                </p:cTn>
                              </p:par>
                            </p:childTnLst>
                          </p:cTn>
                        </p:par>
                      </p:childTnLst>
                    </p:cTn>
                  </p:par>
                </p:childTnLst>
              </p:cTn>
              <p:nextCondLst>
                <p:cond evt="onClick" delay="0">
                  <p:tgtEl>
                    <p:spTgt spid="6"/>
                  </p:tgtEl>
                </p:cond>
              </p:nextCondLst>
            </p:seq>
            <p:seq concurrent="1" nextAc="seek">
              <p:cTn id="26" restart="whenNotActive" fill="hold" evtFilter="cancelBubble" nodeType="interactiveSeq">
                <p:stCondLst>
                  <p:cond evt="onClick" delay="0">
                    <p:tgtEl>
                      <p:spTgt spid="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0"/>
                                        </p:tgtEl>
                                      </p:cBhvr>
                                    </p:cmd>
                                  </p:childTnLst>
                                </p:cTn>
                              </p:par>
                            </p:childTnLst>
                          </p:cTn>
                        </p:par>
                      </p:childTnLst>
                    </p:cTn>
                  </p:par>
                </p:childTnLst>
              </p:cTn>
              <p:nextCondLst>
                <p:cond evt="onClick" delay="0">
                  <p:tgtEl>
                    <p:spTgt spid="7"/>
                  </p:tgtEl>
                </p:cond>
              </p:nextCondLst>
            </p:seq>
            <p:seq concurrent="1" nextAc="seek">
              <p:cTn id="31" restart="whenNotActive" fill="hold" evtFilter="cancelBubble" nodeType="interactiveSeq">
                <p:stCondLst>
                  <p:cond evt="onClick" delay="0">
                    <p:tgtEl>
                      <p:spTgt spid="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0"/>
                                        </p:tgtEl>
                                      </p:cBhvr>
                                    </p:cmd>
                                  </p:childTnLst>
                                </p:cTn>
                              </p:par>
                            </p:childTnLst>
                          </p:cTn>
                        </p:par>
                      </p:childTnLst>
                    </p:cTn>
                  </p:par>
                </p:childTnLst>
              </p:cTn>
              <p:nextCondLst>
                <p:cond evt="onClick" delay="0">
                  <p:tgtEl>
                    <p:spTgt spid="8"/>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609398"/>
          </a:xfrm>
          <a:prstGeom prst="rect">
            <a:avLst/>
          </a:prstGeom>
          <a:noFill/>
        </p:spPr>
        <p:txBody>
          <a:bodyPr wrap="square" rtlCol="0">
            <a:spAutoFit/>
          </a:bodyPr>
          <a:lstStyle/>
          <a:p>
            <a:pPr marL="360363" indent="-360363">
              <a:lnSpc>
                <a:spcPct val="120000"/>
              </a:lnSpc>
              <a:defRPr/>
            </a:pPr>
            <a:r>
              <a:rPr lang="en-US" altLang="zh-CN" sz="2800" dirty="0" smtClean="0">
                <a:solidFill>
                  <a:srgbClr val="333333"/>
                </a:solidFill>
                <a:latin typeface="Arial" pitchFamily="34" charset="0"/>
                <a:ea typeface="宋体" pitchFamily="2" charset="-122"/>
                <a:cs typeface="Arial" pitchFamily="34" charset="0"/>
              </a:rPr>
              <a:t>6. </a:t>
            </a:r>
            <a:r>
              <a:rPr lang="en-US" altLang="zh-CN" sz="2800" dirty="0" smtClean="0">
                <a:solidFill>
                  <a:srgbClr val="F79646"/>
                </a:solidFill>
                <a:latin typeface="Arial" pitchFamily="34" charset="0"/>
                <a:ea typeface="宋体" pitchFamily="2" charset="-122"/>
                <a:cs typeface="Arial" pitchFamily="34" charset="0"/>
              </a:rPr>
              <a:t>have a point </a:t>
            </a:r>
            <a:r>
              <a:rPr lang="en-US" altLang="zh-CN" sz="2800" dirty="0" smtClean="0">
                <a:solidFill>
                  <a:srgbClr val="333333"/>
                </a:solidFill>
                <a:latin typeface="Arial" pitchFamily="34" charset="0"/>
                <a:ea typeface="宋体" pitchFamily="2" charset="-122"/>
                <a:cs typeface="Arial" pitchFamily="34" charset="0"/>
              </a:rPr>
              <a:t>(Para. 2): to make sense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1357298"/>
            <a:ext cx="8104578" cy="1078950"/>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Critics </a:t>
            </a:r>
            <a:r>
              <a:rPr lang="en-US" altLang="zh-CN" sz="2800" dirty="0" smtClean="0">
                <a:solidFill>
                  <a:srgbClr val="F79646"/>
                </a:solidFill>
                <a:latin typeface="Arial" pitchFamily="34" charset="0"/>
                <a:ea typeface="宋体" pitchFamily="2" charset="-122"/>
                <a:cs typeface="Arial" pitchFamily="34" charset="0"/>
              </a:rPr>
              <a:t>have a point </a:t>
            </a:r>
            <a:r>
              <a:rPr lang="en-US" altLang="zh-CN" sz="2800" dirty="0" smtClean="0">
                <a:solidFill>
                  <a:srgbClr val="333333"/>
                </a:solidFill>
                <a:latin typeface="Arial" pitchFamily="34" charset="0"/>
                <a:ea typeface="宋体" pitchFamily="2" charset="-122"/>
                <a:cs typeface="Arial" pitchFamily="34" charset="0"/>
              </a:rPr>
              <a:t>that too hasty social progress may result in irreversible loss, even harm.</a:t>
            </a:r>
          </a:p>
        </p:txBody>
      </p:sp>
      <p:sp>
        <p:nvSpPr>
          <p:cNvPr id="7" name="TextBox 6"/>
          <p:cNvSpPr txBox="1"/>
          <p:nvPr/>
        </p:nvSpPr>
        <p:spPr>
          <a:xfrm>
            <a:off x="539388" y="2452681"/>
            <a:ext cx="8104578" cy="1078950"/>
          </a:xfrm>
          <a:prstGeom prst="rect">
            <a:avLst/>
          </a:prstGeom>
          <a:noFill/>
        </p:spPr>
        <p:txBody>
          <a:bodyPr wrap="square" rtlCol="0">
            <a:spAutoFit/>
          </a:bodyPr>
          <a:lstStyle/>
          <a:p>
            <a:pPr marL="363538">
              <a:lnSpc>
                <a:spcPct val="120000"/>
              </a:lnSpc>
              <a:defRPr/>
            </a:pPr>
            <a:r>
              <a:rPr lang="zh-CN" altLang="en-US" sz="2800" dirty="0" smtClean="0">
                <a:solidFill>
                  <a:srgbClr val="333333"/>
                </a:solidFill>
                <a:latin typeface="Arial" pitchFamily="34" charset="0"/>
                <a:ea typeface="宋体" pitchFamily="2" charset="-122"/>
                <a:cs typeface="Arial" pitchFamily="34" charset="0"/>
              </a:rPr>
              <a:t>太仓促的社会进步可能会导致不可逆转的损失，甚至伤害，在这个认识上评论家们是正确的。</a:t>
            </a:r>
            <a:endParaRPr lang="en-US" altLang="zh-CN" sz="2800" dirty="0" smtClean="0">
              <a:solidFill>
                <a:srgbClr val="333333"/>
              </a:solidFill>
              <a:latin typeface="Arial" pitchFamily="34" charset="0"/>
              <a:ea typeface="宋体" pitchFamily="2" charset="-122"/>
              <a:cs typeface="Arial" pitchFamily="34" charset="0"/>
            </a:endParaRPr>
          </a:p>
        </p:txBody>
      </p:sp>
      <p:pic>
        <p:nvPicPr>
          <p:cNvPr id="8" name="Picture 2" descr="C:\Users\CC\Desktop\图片1.png"/>
          <p:cNvPicPr>
            <a:picLocks noChangeAspect="1" noChangeArrowheads="1"/>
          </p:cNvPicPr>
          <p:nvPr/>
        </p:nvPicPr>
        <p:blipFill>
          <a:blip r:embed="rId2" cstate="print"/>
          <a:srcRect/>
          <a:stretch>
            <a:fillRect/>
          </a:stretch>
        </p:blipFill>
        <p:spPr bwMode="auto">
          <a:xfrm>
            <a:off x="500034" y="2571744"/>
            <a:ext cx="452775" cy="452775"/>
          </a:xfrm>
          <a:prstGeom prst="rect">
            <a:avLst/>
          </a:prstGeom>
          <a:noFill/>
        </p:spPr>
      </p:pic>
      <p:sp>
        <p:nvSpPr>
          <p:cNvPr id="11" name="TextBox 10"/>
          <p:cNvSpPr txBox="1"/>
          <p:nvPr/>
        </p:nvSpPr>
        <p:spPr>
          <a:xfrm>
            <a:off x="539388" y="3666562"/>
            <a:ext cx="8104578" cy="1078950"/>
          </a:xfrm>
          <a:prstGeom prst="rect">
            <a:avLst/>
          </a:prstGeom>
          <a:noFill/>
        </p:spPr>
        <p:txBody>
          <a:bodyPr wrap="square" rtlCol="0">
            <a:spAutoFit/>
          </a:bodyPr>
          <a:lstStyle/>
          <a:p>
            <a:pPr>
              <a:lnSpc>
                <a:spcPct val="120000"/>
              </a:lnSpc>
              <a:defRPr/>
            </a:pPr>
            <a:r>
              <a:rPr lang="zh-CN" altLang="en-US" sz="2800" dirty="0" smtClean="0">
                <a:solidFill>
                  <a:srgbClr val="333333"/>
                </a:solidFill>
                <a:latin typeface="Arial" pitchFamily="34" charset="0"/>
                <a:ea typeface="宋体" pitchFamily="2" charset="-122"/>
                <a:cs typeface="Arial" pitchFamily="34" charset="0"/>
              </a:rPr>
              <a:t>仔细一想，你父母不赞成你和那个狡猾男人结婚的想法也许是对的。</a:t>
            </a:r>
          </a:p>
        </p:txBody>
      </p:sp>
      <p:sp>
        <p:nvSpPr>
          <p:cNvPr id="12" name="TextBox 11"/>
          <p:cNvSpPr txBox="1"/>
          <p:nvPr/>
        </p:nvSpPr>
        <p:spPr>
          <a:xfrm>
            <a:off x="539388" y="4761944"/>
            <a:ext cx="8104578" cy="1643527"/>
          </a:xfrm>
          <a:prstGeom prst="rect">
            <a:avLst/>
          </a:prstGeom>
          <a:noFill/>
        </p:spPr>
        <p:txBody>
          <a:bodyPr wrap="square" rtlCol="0">
            <a:spAutoFit/>
          </a:bodyPr>
          <a:lstStyle/>
          <a:p>
            <a:pPr marL="363538">
              <a:lnSpc>
                <a:spcPct val="120000"/>
              </a:lnSpc>
              <a:defRPr/>
            </a:pPr>
            <a:r>
              <a:rPr lang="en-US" altLang="zh-CN" sz="2800" dirty="0" smtClean="0">
                <a:solidFill>
                  <a:srgbClr val="333333"/>
                </a:solidFill>
                <a:latin typeface="Arial" pitchFamily="34" charset="0"/>
                <a:ea typeface="宋体" pitchFamily="2" charset="-122"/>
                <a:cs typeface="Arial" pitchFamily="34" charset="0"/>
              </a:rPr>
              <a:t>On second thoughts, maybe your parents </a:t>
            </a:r>
            <a:r>
              <a:rPr lang="en-US" altLang="zh-CN" sz="2800" dirty="0" smtClean="0">
                <a:solidFill>
                  <a:srgbClr val="F79646"/>
                </a:solidFill>
                <a:latin typeface="Arial" pitchFamily="34" charset="0"/>
                <a:ea typeface="宋体" pitchFamily="2" charset="-122"/>
                <a:cs typeface="Arial" pitchFamily="34" charset="0"/>
              </a:rPr>
              <a:t>have a point</a:t>
            </a:r>
            <a:r>
              <a:rPr lang="en-US" altLang="zh-CN" sz="2800" dirty="0" smtClean="0">
                <a:solidFill>
                  <a:srgbClr val="333333"/>
                </a:solidFill>
                <a:latin typeface="Arial" pitchFamily="34" charset="0"/>
                <a:ea typeface="宋体" pitchFamily="2" charset="-122"/>
                <a:cs typeface="Arial" pitchFamily="34" charset="0"/>
              </a:rPr>
              <a:t> when they disagree with your intention to marry that slippery guy.</a:t>
            </a: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4833382"/>
            <a:ext cx="452775" cy="452775"/>
          </a:xfrm>
          <a:prstGeom prst="rect">
            <a:avLst/>
          </a:prstGeom>
          <a:noFill/>
        </p:spPr>
      </p:pic>
      <p:sp>
        <p:nvSpPr>
          <p:cNvPr id="14" name="矩形 13">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736586"/>
            <a:ext cx="9144000" cy="550072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43656379"/>
      </p:ext>
    </p:extLst>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lide(fromLeft)">
                                      <p:cBhvr>
                                        <p:cTn id="13" dur="500"/>
                                        <p:tgtEl>
                                          <p:spTgt spid="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Left)">
                                      <p:cBhvr>
                                        <p:cTn id="22" dur="500"/>
                                        <p:tgtEl>
                                          <p:spTgt spid="11"/>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slide(fromLeft)">
                                      <p:cBhvr>
                                        <p:cTn id="31" dur="500"/>
                                        <p:tgtEl>
                                          <p:spTgt spid="12"/>
                                        </p:tgtEl>
                                      </p:cBhvr>
                                    </p:animEffect>
                                  </p:childTnLst>
                                </p:cTn>
                              </p:par>
                              <p:par>
                                <p:cTn id="32" presetID="1" presetClass="exit"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6" grpId="0"/>
      <p:bldP spid="7" grpId="0"/>
      <p:bldP spid="11" grpId="0"/>
      <p:bldP spid="12" grpId="0"/>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643527"/>
          </a:xfrm>
          <a:prstGeom prst="rect">
            <a:avLst/>
          </a:prstGeom>
          <a:noFill/>
        </p:spPr>
        <p:txBody>
          <a:bodyPr wrap="square" rtlCol="0">
            <a:spAutoFit/>
          </a:bodyPr>
          <a:lstStyle/>
          <a:p>
            <a:pPr marL="360363" indent="-360363"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7. Everyone has a different definition of getting away from it all. By some definitions, my clean break wasn’t so clean. (Para. 3)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252000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[Paraphrase]:</a:t>
            </a:r>
          </a:p>
        </p:txBody>
      </p:sp>
      <p:sp>
        <p:nvSpPr>
          <p:cNvPr id="10" name="TextBox 9"/>
          <p:cNvSpPr txBox="1"/>
          <p:nvPr/>
        </p:nvSpPr>
        <p:spPr>
          <a:xfrm>
            <a:off x="539388" y="3240000"/>
            <a:ext cx="8318876" cy="2160591"/>
          </a:xfrm>
          <a:prstGeom prst="rect">
            <a:avLst/>
          </a:prstGeom>
          <a:noFill/>
        </p:spPr>
        <p:txBody>
          <a:bodyPr wrap="square" rtlCol="0">
            <a:spAutoFit/>
          </a:bodyPr>
          <a:lstStyle/>
          <a:p>
            <a:pPr>
              <a:lnSpc>
                <a:spcPct val="120000"/>
              </a:lnSpc>
              <a:defRPr/>
            </a:pPr>
            <a:r>
              <a:rPr lang="en-US" altLang="zh-CN" sz="2800" dirty="0" smtClean="0">
                <a:solidFill>
                  <a:srgbClr val="0C9CDB"/>
                </a:solidFill>
                <a:latin typeface="Arial" pitchFamily="34" charset="0"/>
                <a:ea typeface="宋体" pitchFamily="2" charset="-122"/>
                <a:cs typeface="Arial" pitchFamily="34" charset="0"/>
              </a:rPr>
              <a:t>Different people may have different understandings of getting away from technology. To some people, I was not so completely away from technology as I had thought.</a:t>
            </a:r>
            <a:endParaRPr lang="zh-CN" altLang="en-US" sz="2800" dirty="0" smtClean="0">
              <a:solidFill>
                <a:srgbClr val="0C9CDB"/>
              </a:solidFill>
              <a:latin typeface="Arial" pitchFamily="34" charset="0"/>
              <a:ea typeface="宋体" pitchFamily="2" charset="-122"/>
              <a:cs typeface="Arial" pitchFamily="34" charset="0"/>
            </a:endParaRPr>
          </a:p>
        </p:txBody>
      </p:sp>
      <p:sp>
        <p:nvSpPr>
          <p:cNvPr id="6" name="矩形 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Top)">
                                      <p:cBhvr>
                                        <p:cTn id="13" dur="500"/>
                                        <p:tgtEl>
                                          <p:spTgt spid="10"/>
                                        </p:tgtEl>
                                      </p:cBhvr>
                                    </p:animEffect>
                                  </p:childTnLst>
                                </p:cTn>
                              </p:par>
                            </p:childTnLst>
                          </p:cTn>
                        </p:par>
                        <p:par>
                          <p:cTn id="14" fill="hold">
                            <p:stCondLst>
                              <p:cond delay="500"/>
                            </p:stCondLst>
                            <p:childTnLst>
                              <p:par>
                                <p:cTn id="15" presetID="1" presetClass="exit"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
                  </p:tgtEl>
                </p:cond>
              </p:nextCondLst>
            </p:seq>
          </p:childTnLst>
        </p:cTn>
      </p:par>
    </p:tnLst>
    <p:bldLst>
      <p:bldP spid="9" grpId="0"/>
      <p:bldP spid="10" grpId="0"/>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643527"/>
          </a:xfrm>
          <a:prstGeom prst="rect">
            <a:avLst/>
          </a:prstGeom>
          <a:noFill/>
        </p:spPr>
        <p:txBody>
          <a:bodyPr wrap="square" rtlCol="0">
            <a:spAutoFit/>
          </a:bodyPr>
          <a:lstStyle/>
          <a:p>
            <a:pPr marL="360363" indent="-360363"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7. Everyone has a different definition of getting away from it all. By some definitions, my clean break wasn’t so clean. (Para. 3)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252000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[Analysis]:</a:t>
            </a:r>
          </a:p>
        </p:txBody>
      </p:sp>
      <p:sp>
        <p:nvSpPr>
          <p:cNvPr id="10" name="TextBox 9"/>
          <p:cNvSpPr txBox="1"/>
          <p:nvPr/>
        </p:nvSpPr>
        <p:spPr>
          <a:xfrm>
            <a:off x="539388" y="3240000"/>
            <a:ext cx="8104578" cy="1596014"/>
          </a:xfrm>
          <a:prstGeom prst="rect">
            <a:avLst/>
          </a:prstGeom>
          <a:noFill/>
        </p:spPr>
        <p:txBody>
          <a:bodyPr wrap="square" rtlCol="0">
            <a:spAutoFit/>
          </a:bodyPr>
          <a:lstStyle/>
          <a:p>
            <a:pPr>
              <a:lnSpc>
                <a:spcPct val="120000"/>
              </a:lnSpc>
              <a:defRPr/>
            </a:pPr>
            <a:r>
              <a:rPr lang="en-US" altLang="zh-CN" sz="2800" dirty="0" smtClean="0">
                <a:solidFill>
                  <a:srgbClr val="0C9CDB"/>
                </a:solidFill>
                <a:latin typeface="Arial" pitchFamily="34" charset="0"/>
                <a:ea typeface="宋体" pitchFamily="2" charset="-122"/>
                <a:cs typeface="Arial" pitchFamily="34" charset="0"/>
              </a:rPr>
              <a:t>The word “clean” is used repeatedly to strengthen the tone and emphasize the difficulty in remaining completely undisturbed by technology.</a:t>
            </a:r>
          </a:p>
        </p:txBody>
      </p:sp>
      <p:sp>
        <p:nvSpPr>
          <p:cNvPr id="6" name="矩形 5"/>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Top)">
                                      <p:cBhvr>
                                        <p:cTn id="13" dur="500"/>
                                        <p:tgtEl>
                                          <p:spTgt spid="10"/>
                                        </p:tgtEl>
                                      </p:cBhvr>
                                    </p:animEffect>
                                  </p:childTnLst>
                                </p:cTn>
                              </p:par>
                            </p:childTnLst>
                          </p:cTn>
                        </p:par>
                        <p:par>
                          <p:cTn id="14" fill="hold">
                            <p:stCondLst>
                              <p:cond delay="500"/>
                            </p:stCondLst>
                            <p:childTnLst>
                              <p:par>
                                <p:cTn id="15" presetID="1" presetClass="exit"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9" grpId="0"/>
      <p:bldP spid="10"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643527"/>
          </a:xfrm>
          <a:prstGeom prst="rect">
            <a:avLst/>
          </a:prstGeom>
          <a:noFill/>
        </p:spPr>
        <p:txBody>
          <a:bodyPr wrap="square" rtlCol="0">
            <a:spAutoFit/>
          </a:bodyPr>
          <a:lstStyle/>
          <a:p>
            <a:pPr marL="360363" indent="-360363"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7. Everyone has a different definition of getting away from it all. By some definitions, my clean break wasn’t so clean. (Para. 3)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252000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[Translation]:</a:t>
            </a:r>
          </a:p>
        </p:txBody>
      </p:sp>
      <p:sp>
        <p:nvSpPr>
          <p:cNvPr id="10" name="TextBox 9"/>
          <p:cNvSpPr txBox="1"/>
          <p:nvPr/>
        </p:nvSpPr>
        <p:spPr>
          <a:xfrm>
            <a:off x="539388" y="3240000"/>
            <a:ext cx="8104578" cy="1075103"/>
          </a:xfrm>
          <a:prstGeom prst="rect">
            <a:avLst/>
          </a:prstGeom>
          <a:noFill/>
        </p:spPr>
        <p:txBody>
          <a:bodyPr wrap="square" rtlCol="0">
            <a:spAutoFit/>
          </a:bodyPr>
          <a:lstStyle/>
          <a:p>
            <a:pPr>
              <a:lnSpc>
                <a:spcPct val="120000"/>
              </a:lnSpc>
              <a:defRPr/>
            </a:pPr>
            <a:r>
              <a:rPr lang="zh-CN" altLang="en-US" sz="2800" dirty="0" smtClean="0">
                <a:solidFill>
                  <a:srgbClr val="333333"/>
                </a:solidFill>
                <a:latin typeface="Arial" pitchFamily="34" charset="0"/>
                <a:ea typeface="宋体" pitchFamily="2" charset="-122"/>
                <a:cs typeface="Arial" pitchFamily="34" charset="0"/>
              </a:rPr>
              <a:t>每个人对何为彻底逃离（科技）都有自己的定义。在某些人看来，我的所谓彻底逃离其实并不彻底。</a:t>
            </a:r>
          </a:p>
        </p:txBody>
      </p:sp>
      <p:sp>
        <p:nvSpPr>
          <p:cNvPr id="6" name="矩形 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857232"/>
            <a:ext cx="9144000" cy="53578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Left)">
                                      <p:cBhvr>
                                        <p:cTn id="13" dur="500"/>
                                        <p:tgtEl>
                                          <p:spTgt spid="10"/>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9" grpId="0"/>
      <p:bldP spid="10" grpId="0"/>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3194721"/>
          </a:xfrm>
          <a:prstGeom prst="rect">
            <a:avLst/>
          </a:prstGeom>
          <a:noFill/>
        </p:spPr>
        <p:txBody>
          <a:bodyPr wrap="square" rtlCol="0">
            <a:spAutoFit/>
          </a:bodyPr>
          <a:lstStyle/>
          <a:p>
            <a:pPr marL="360363" indent="-360363"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8. The practice of taking an intentional break from technology and civilization is probably as old as technology and civilization. But it seems increasingly urgent now, in an era when the Internet — and thus most of the planet — is as close as an </a:t>
            </a:r>
            <a:r>
              <a:rPr lang="en-US" altLang="zh-CN" sz="2800" dirty="0" err="1" smtClean="0">
                <a:solidFill>
                  <a:srgbClr val="333333"/>
                </a:solidFill>
                <a:latin typeface="Arial" pitchFamily="34" charset="0"/>
                <a:ea typeface="宋体" pitchFamily="2" charset="-122"/>
                <a:cs typeface="Arial" pitchFamily="34" charset="0"/>
              </a:rPr>
              <a:t>iPhone</a:t>
            </a:r>
            <a:r>
              <a:rPr lang="en-US" altLang="zh-CN" sz="2800" dirty="0" smtClean="0">
                <a:solidFill>
                  <a:srgbClr val="333333"/>
                </a:solidFill>
                <a:latin typeface="Arial" pitchFamily="34" charset="0"/>
                <a:ea typeface="宋体" pitchFamily="2" charset="-122"/>
                <a:cs typeface="Arial" pitchFamily="34" charset="0"/>
              </a:rPr>
              <a:t>. (Para. 4)</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矩形 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72000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[Paraphrase]:</a:t>
            </a:r>
          </a:p>
        </p:txBody>
      </p:sp>
      <p:sp>
        <p:nvSpPr>
          <p:cNvPr id="10" name="TextBox 9"/>
          <p:cNvSpPr txBox="1"/>
          <p:nvPr/>
        </p:nvSpPr>
        <p:spPr>
          <a:xfrm>
            <a:off x="539388" y="1440000"/>
            <a:ext cx="8104578" cy="4698402"/>
          </a:xfrm>
          <a:prstGeom prst="rect">
            <a:avLst/>
          </a:prstGeom>
          <a:noFill/>
        </p:spPr>
        <p:txBody>
          <a:bodyPr wrap="square" rtlCol="0">
            <a:spAutoFit/>
          </a:bodyPr>
          <a:lstStyle/>
          <a:p>
            <a:pPr algn="just">
              <a:lnSpc>
                <a:spcPct val="120000"/>
              </a:lnSpc>
              <a:defRPr/>
            </a:pPr>
            <a:r>
              <a:rPr lang="en-US" altLang="zh-CN" sz="2800" dirty="0" smtClean="0">
                <a:solidFill>
                  <a:srgbClr val="0C9CDB"/>
                </a:solidFill>
                <a:latin typeface="Arial" pitchFamily="34" charset="0"/>
                <a:ea typeface="宋体" pitchFamily="2" charset="-122"/>
                <a:cs typeface="Arial" pitchFamily="34" charset="0"/>
              </a:rPr>
              <a:t>The long tradition for people to temporally break away intentionally from technology and civilization started with the day technology and civilization came into being. This intentional practice is becoming even more necessary today because the Internet has made the whole world within the same easy access just as </a:t>
            </a:r>
            <a:r>
              <a:rPr lang="en-US" altLang="zh-CN" sz="2800" dirty="0" err="1" smtClean="0">
                <a:solidFill>
                  <a:srgbClr val="0C9CDB"/>
                </a:solidFill>
                <a:latin typeface="Arial" pitchFamily="34" charset="0"/>
                <a:ea typeface="宋体" pitchFamily="2" charset="-122"/>
                <a:cs typeface="Arial" pitchFamily="34" charset="0"/>
              </a:rPr>
              <a:t>iPhones</a:t>
            </a:r>
            <a:r>
              <a:rPr lang="en-US" altLang="zh-CN" sz="2800" dirty="0" smtClean="0">
                <a:solidFill>
                  <a:srgbClr val="0C9CDB"/>
                </a:solidFill>
                <a:latin typeface="Arial" pitchFamily="34" charset="0"/>
                <a:ea typeface="宋体" pitchFamily="2" charset="-122"/>
                <a:cs typeface="Arial" pitchFamily="34" charset="0"/>
              </a:rPr>
              <a:t> are (so that we are overwhelmed by technology and the whole world).</a:t>
            </a:r>
            <a:endParaRPr lang="zh-CN" altLang="en-US" sz="2800" dirty="0" smtClean="0">
              <a:solidFill>
                <a:srgbClr val="0C9CDB"/>
              </a:solidFill>
              <a:latin typeface="Arial" pitchFamily="34" charset="0"/>
              <a:ea typeface="宋体" pitchFamily="2" charset="-122"/>
              <a:cs typeface="Arial" pitchFamily="34" charset="0"/>
            </a:endParaRPr>
          </a:p>
        </p:txBody>
      </p:sp>
      <p:sp>
        <p:nvSpPr>
          <p:cNvPr id="5" name="矩形 4"/>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Top)">
                                      <p:cBhvr>
                                        <p:cTn id="13" dur="500"/>
                                        <p:tgtEl>
                                          <p:spTgt spid="10"/>
                                        </p:tgtEl>
                                      </p:cBhvr>
                                    </p:animEffect>
                                  </p:childTnLst>
                                </p:cTn>
                              </p:par>
                            </p:childTnLst>
                          </p:cTn>
                        </p:par>
                        <p:par>
                          <p:cTn id="14" fill="hold">
                            <p:stCondLst>
                              <p:cond delay="500"/>
                            </p:stCondLst>
                            <p:childTnLst>
                              <p:par>
                                <p:cTn id="15" presetID="1" presetClass="exit"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9" grpId="0"/>
      <p:bldP spid="10" grpId="0"/>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72000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[Translation]:</a:t>
            </a:r>
          </a:p>
        </p:txBody>
      </p:sp>
      <p:sp>
        <p:nvSpPr>
          <p:cNvPr id="10" name="TextBox 9"/>
          <p:cNvSpPr txBox="1"/>
          <p:nvPr/>
        </p:nvSpPr>
        <p:spPr>
          <a:xfrm>
            <a:off x="539388" y="1440000"/>
            <a:ext cx="8104578" cy="2109232"/>
          </a:xfrm>
          <a:prstGeom prst="rect">
            <a:avLst/>
          </a:prstGeom>
          <a:noFill/>
        </p:spPr>
        <p:txBody>
          <a:bodyPr wrap="square" rtlCol="0">
            <a:spAutoFit/>
          </a:bodyPr>
          <a:lstStyle/>
          <a:p>
            <a:pPr algn="just">
              <a:lnSpc>
                <a:spcPct val="120000"/>
              </a:lnSpc>
              <a:defRPr/>
            </a:pPr>
            <a:r>
              <a:rPr lang="zh-CN" altLang="en-US" sz="2800" dirty="0" smtClean="0">
                <a:solidFill>
                  <a:srgbClr val="333333"/>
                </a:solidFill>
                <a:latin typeface="Arial" pitchFamily="34" charset="0"/>
                <a:ea typeface="宋体" pitchFamily="2" charset="-122"/>
                <a:cs typeface="Arial" pitchFamily="34" charset="0"/>
              </a:rPr>
              <a:t>人类有意逃离科技和文明的传统由来已久，可以说是与科技和文明相伴相随。但在当今，将世界上绝大多数地方连接起来的互联网就像苹果手机一样近在身边，这种逃离便显得愈发紧迫。</a:t>
            </a:r>
          </a:p>
        </p:txBody>
      </p:sp>
      <p:sp>
        <p:nvSpPr>
          <p:cNvPr id="5" name="矩形 4">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798869"/>
            <a:ext cx="9144000" cy="550072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Top)">
                                      <p:cBhvr>
                                        <p:cTn id="13" dur="500"/>
                                        <p:tgtEl>
                                          <p:spTgt spid="10"/>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9" grpId="0"/>
      <p:bldP spid="10"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360363" indent="-360363">
              <a:lnSpc>
                <a:spcPct val="120000"/>
              </a:lnSpc>
              <a:defRPr/>
            </a:pPr>
            <a:r>
              <a:rPr lang="en-US" altLang="zh-CN" sz="2800" dirty="0" smtClean="0">
                <a:solidFill>
                  <a:srgbClr val="333333"/>
                </a:solidFill>
                <a:latin typeface="Arial" pitchFamily="34" charset="0"/>
                <a:ea typeface="宋体" pitchFamily="2" charset="-122"/>
                <a:cs typeface="Arial" pitchFamily="34" charset="0"/>
              </a:rPr>
              <a:t>9. </a:t>
            </a:r>
            <a:r>
              <a:rPr lang="en-US" altLang="zh-CN" sz="2800" dirty="0" smtClean="0">
                <a:solidFill>
                  <a:srgbClr val="F79646"/>
                </a:solidFill>
                <a:latin typeface="Arial" pitchFamily="34" charset="0"/>
                <a:ea typeface="宋体" pitchFamily="2" charset="-122"/>
                <a:cs typeface="Arial" pitchFamily="34" charset="0"/>
              </a:rPr>
              <a:t>prominent </a:t>
            </a:r>
            <a:r>
              <a:rPr lang="en-US" altLang="zh-CN" sz="2800" dirty="0" smtClean="0">
                <a:solidFill>
                  <a:srgbClr val="333333"/>
                </a:solidFill>
                <a:latin typeface="Arial" pitchFamily="34" charset="0"/>
                <a:ea typeface="宋体" pitchFamily="2" charset="-122"/>
                <a:cs typeface="Arial" pitchFamily="34" charset="0"/>
              </a:rPr>
              <a:t>(Para. 5): </a:t>
            </a:r>
            <a:r>
              <a:rPr lang="en-US" altLang="zh-CN" sz="2800" i="1" dirty="0" smtClean="0">
                <a:solidFill>
                  <a:srgbClr val="333333"/>
                </a:solidFill>
                <a:latin typeface="Arial" pitchFamily="34" charset="0"/>
                <a:ea typeface="宋体" pitchFamily="2" charset="-122"/>
                <a:cs typeface="Arial" pitchFamily="34" charset="0"/>
              </a:rPr>
              <a:t>adj. </a:t>
            </a:r>
            <a:r>
              <a:rPr lang="en-US" altLang="zh-CN" sz="2800" dirty="0" smtClean="0">
                <a:solidFill>
                  <a:srgbClr val="333333"/>
                </a:solidFill>
                <a:latin typeface="Arial" pitchFamily="34" charset="0"/>
                <a:ea typeface="宋体" pitchFamily="2" charset="-122"/>
                <a:cs typeface="Arial" pitchFamily="34" charset="0"/>
              </a:rPr>
              <a:t>noticeable; easily seen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1910636"/>
            <a:ext cx="8104578" cy="1078950"/>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Science education and research has taken a </a:t>
            </a:r>
            <a:r>
              <a:rPr lang="en-US" altLang="zh-CN" sz="2800" dirty="0" smtClean="0">
                <a:solidFill>
                  <a:srgbClr val="F79646"/>
                </a:solidFill>
                <a:latin typeface="Arial" pitchFamily="34" charset="0"/>
                <a:ea typeface="宋体" pitchFamily="2" charset="-122"/>
                <a:cs typeface="Arial" pitchFamily="34" charset="0"/>
              </a:rPr>
              <a:t>prominent</a:t>
            </a:r>
            <a:r>
              <a:rPr lang="en-US" altLang="zh-CN" sz="2800" dirty="0" smtClean="0">
                <a:solidFill>
                  <a:srgbClr val="333333"/>
                </a:solidFill>
                <a:latin typeface="Arial" pitchFamily="34" charset="0"/>
                <a:ea typeface="宋体" pitchFamily="2" charset="-122"/>
                <a:cs typeface="Arial" pitchFamily="34" charset="0"/>
              </a:rPr>
              <a:t> role in the recent history of Maldives.</a:t>
            </a:r>
          </a:p>
        </p:txBody>
      </p:sp>
      <p:sp>
        <p:nvSpPr>
          <p:cNvPr id="8" name="TextBox 7"/>
          <p:cNvSpPr txBox="1"/>
          <p:nvPr/>
        </p:nvSpPr>
        <p:spPr>
          <a:xfrm>
            <a:off x="539388" y="3071810"/>
            <a:ext cx="8104578" cy="1075103"/>
          </a:xfrm>
          <a:prstGeom prst="rect">
            <a:avLst/>
          </a:prstGeom>
          <a:noFill/>
        </p:spPr>
        <p:txBody>
          <a:bodyPr wrap="square" rtlCol="0">
            <a:spAutoFit/>
          </a:bodyPr>
          <a:lstStyle/>
          <a:p>
            <a:pPr marL="363538">
              <a:lnSpc>
                <a:spcPct val="120000"/>
              </a:lnSpc>
              <a:defRPr/>
            </a:pPr>
            <a:r>
              <a:rPr lang="zh-CN" altLang="en-US" sz="2800" dirty="0" smtClean="0">
                <a:solidFill>
                  <a:srgbClr val="333333"/>
                </a:solidFill>
                <a:latin typeface="Arial" pitchFamily="34" charset="0"/>
                <a:ea typeface="宋体" pitchFamily="2" charset="-122"/>
                <a:cs typeface="Arial" pitchFamily="34" charset="0"/>
              </a:rPr>
              <a:t>科学教育与研究在马尔代夫近期的历史上占有突出地位。</a:t>
            </a: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3150089"/>
            <a:ext cx="452775" cy="452775"/>
          </a:xfrm>
          <a:prstGeom prst="rect">
            <a:avLst/>
          </a:prstGeom>
          <a:noFill/>
        </p:spPr>
      </p:pic>
      <p:sp>
        <p:nvSpPr>
          <p:cNvPr id="10" name="矩形 9">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lide(fromLeft)">
                                      <p:cBhvr>
                                        <p:cTn id="16" dur="500"/>
                                        <p:tgtEl>
                                          <p:spTgt spid="8"/>
                                        </p:tgtEl>
                                      </p:cBhvr>
                                    </p:animEffect>
                                  </p:childTnLst>
                                </p:cTn>
                              </p:par>
                            </p:childTnLst>
                          </p:cTn>
                        </p:par>
                        <p:par>
                          <p:cTn id="17" fill="hold">
                            <p:stCondLst>
                              <p:cond delay="500"/>
                            </p:stCondLst>
                            <p:childTnLst>
                              <p:par>
                                <p:cTn id="18" presetID="1" presetClass="exit"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6" grpId="0"/>
      <p:bldP spid="8" grpId="0"/>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360363" indent="-360363">
              <a:lnSpc>
                <a:spcPct val="120000"/>
              </a:lnSpc>
              <a:defRPr/>
            </a:pPr>
            <a:r>
              <a:rPr lang="en-US" altLang="zh-CN" sz="2800" dirty="0" smtClean="0">
                <a:solidFill>
                  <a:srgbClr val="333333"/>
                </a:solidFill>
                <a:latin typeface="Arial" pitchFamily="34" charset="0"/>
                <a:ea typeface="宋体" pitchFamily="2" charset="-122"/>
                <a:cs typeface="Arial" pitchFamily="34" charset="0"/>
              </a:rPr>
              <a:t>9. </a:t>
            </a:r>
            <a:r>
              <a:rPr lang="en-US" altLang="zh-CN" sz="2800" dirty="0" smtClean="0">
                <a:solidFill>
                  <a:srgbClr val="F79646"/>
                </a:solidFill>
                <a:latin typeface="Arial" pitchFamily="34" charset="0"/>
                <a:ea typeface="宋体" pitchFamily="2" charset="-122"/>
                <a:cs typeface="Arial" pitchFamily="34" charset="0"/>
              </a:rPr>
              <a:t>prominent </a:t>
            </a:r>
            <a:r>
              <a:rPr lang="en-US" altLang="zh-CN" sz="2800" dirty="0" smtClean="0">
                <a:solidFill>
                  <a:srgbClr val="333333"/>
                </a:solidFill>
                <a:latin typeface="Arial" pitchFamily="34" charset="0"/>
                <a:ea typeface="宋体" pitchFamily="2" charset="-122"/>
                <a:cs typeface="Arial" pitchFamily="34" charset="0"/>
              </a:rPr>
              <a:t>(Para. 5): </a:t>
            </a:r>
            <a:r>
              <a:rPr lang="en-US" altLang="zh-CN" sz="2800" i="1" dirty="0" smtClean="0">
                <a:solidFill>
                  <a:srgbClr val="333333"/>
                </a:solidFill>
                <a:latin typeface="Arial" pitchFamily="34" charset="0"/>
                <a:ea typeface="宋体" pitchFamily="2" charset="-122"/>
                <a:cs typeface="Arial" pitchFamily="34" charset="0"/>
              </a:rPr>
              <a:t>adj. </a:t>
            </a:r>
            <a:r>
              <a:rPr lang="en-US" altLang="zh-CN" sz="2800" dirty="0" smtClean="0">
                <a:solidFill>
                  <a:srgbClr val="333333"/>
                </a:solidFill>
                <a:latin typeface="Arial" pitchFamily="34" charset="0"/>
                <a:ea typeface="宋体" pitchFamily="2" charset="-122"/>
                <a:cs typeface="Arial" pitchFamily="34" charset="0"/>
              </a:rPr>
              <a:t>noticeable; easily seen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1910636"/>
            <a:ext cx="8104578" cy="1078950"/>
          </a:xfrm>
          <a:prstGeom prst="rect">
            <a:avLst/>
          </a:prstGeom>
          <a:noFill/>
        </p:spPr>
        <p:txBody>
          <a:bodyPr wrap="square" rtlCol="0">
            <a:spAutoFit/>
          </a:bodyPr>
          <a:lstStyle/>
          <a:p>
            <a:pPr>
              <a:lnSpc>
                <a:spcPct val="120000"/>
              </a:lnSpc>
              <a:defRPr/>
            </a:pPr>
            <a:r>
              <a:rPr lang="zh-CN" altLang="en-US" sz="2800" dirty="0" smtClean="0">
                <a:solidFill>
                  <a:srgbClr val="333333"/>
                </a:solidFill>
                <a:latin typeface="Arial" pitchFamily="34" charset="0"/>
                <a:ea typeface="宋体" pitchFamily="2" charset="-122"/>
                <a:cs typeface="Arial" pitchFamily="34" charset="0"/>
              </a:rPr>
              <a:t>在她进驻音乐行业的第一个十年，她成为了主流通俗音乐和流行文化的杰出人物。</a:t>
            </a:r>
          </a:p>
        </p:txBody>
      </p:sp>
      <p:sp>
        <p:nvSpPr>
          <p:cNvPr id="8" name="TextBox 7"/>
          <p:cNvSpPr txBox="1"/>
          <p:nvPr/>
        </p:nvSpPr>
        <p:spPr>
          <a:xfrm>
            <a:off x="539388" y="3071810"/>
            <a:ext cx="8104578" cy="1596014"/>
          </a:xfrm>
          <a:prstGeom prst="rect">
            <a:avLst/>
          </a:prstGeom>
          <a:noFill/>
        </p:spPr>
        <p:txBody>
          <a:bodyPr wrap="square" rtlCol="0">
            <a:spAutoFit/>
          </a:bodyPr>
          <a:lstStyle/>
          <a:p>
            <a:pPr marL="363538">
              <a:lnSpc>
                <a:spcPct val="120000"/>
              </a:lnSpc>
              <a:defRPr/>
            </a:pPr>
            <a:r>
              <a:rPr lang="en-US" altLang="zh-CN" sz="2800" dirty="0" smtClean="0">
                <a:solidFill>
                  <a:srgbClr val="333333"/>
                </a:solidFill>
                <a:latin typeface="Arial" pitchFamily="34" charset="0"/>
                <a:ea typeface="宋体" pitchFamily="2" charset="-122"/>
                <a:cs typeface="Arial" pitchFamily="34" charset="0"/>
              </a:rPr>
              <a:t>During her first decade in the music industry, she became a </a:t>
            </a:r>
            <a:r>
              <a:rPr lang="en-US" altLang="zh-CN" sz="2800" dirty="0" smtClean="0">
                <a:solidFill>
                  <a:srgbClr val="F79646"/>
                </a:solidFill>
                <a:latin typeface="Arial" pitchFamily="34" charset="0"/>
                <a:ea typeface="宋体" pitchFamily="2" charset="-122"/>
                <a:cs typeface="Arial" pitchFamily="34" charset="0"/>
              </a:rPr>
              <a:t>prominent</a:t>
            </a:r>
            <a:r>
              <a:rPr lang="en-US" altLang="zh-CN" sz="2800" dirty="0" smtClean="0">
                <a:solidFill>
                  <a:srgbClr val="333333"/>
                </a:solidFill>
                <a:latin typeface="Arial" pitchFamily="34" charset="0"/>
                <a:ea typeface="宋体" pitchFamily="2" charset="-122"/>
                <a:cs typeface="Arial" pitchFamily="34" charset="0"/>
              </a:rPr>
              <a:t> figure in mainstream popular music and popular culture.</a:t>
            </a:r>
            <a:endParaRPr lang="zh-CN" altLang="en-US" sz="2800" dirty="0" smtClean="0">
              <a:solidFill>
                <a:srgbClr val="333333"/>
              </a:solidFill>
              <a:latin typeface="Arial" pitchFamily="34" charset="0"/>
              <a:ea typeface="宋体" pitchFamily="2" charset="-122"/>
              <a:cs typeface="Arial"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3150089"/>
            <a:ext cx="452775" cy="452775"/>
          </a:xfrm>
          <a:prstGeom prst="rect">
            <a:avLst/>
          </a:prstGeom>
          <a:noFill/>
        </p:spPr>
      </p:pic>
      <p:sp>
        <p:nvSpPr>
          <p:cNvPr id="7" name="矩形 6"/>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lide(fromLeft)">
                                      <p:cBhvr>
                                        <p:cTn id="16" dur="500"/>
                                        <p:tgtEl>
                                          <p:spTgt spid="8"/>
                                        </p:tgtEl>
                                      </p:cBhvr>
                                    </p:animEffect>
                                  </p:childTnLst>
                                </p:cTn>
                              </p:par>
                            </p:childTnLst>
                          </p:cTn>
                        </p:par>
                        <p:par>
                          <p:cTn id="17" fill="hold">
                            <p:stCondLst>
                              <p:cond delay="500"/>
                            </p:stCondLst>
                            <p:childTnLst>
                              <p:par>
                                <p:cTn id="18" presetID="1" presetClass="exit"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6" grpId="0"/>
      <p:bldP spid="8" grpId="0"/>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609398"/>
          </a:xfrm>
          <a:prstGeom prst="rect">
            <a:avLst/>
          </a:prstGeom>
          <a:noFill/>
        </p:spPr>
        <p:txBody>
          <a:bodyPr wrap="square" rtlCol="0">
            <a:spAutoFit/>
          </a:bodyPr>
          <a:lstStyle/>
          <a:p>
            <a:pPr marL="360363" indent="-360363">
              <a:lnSpc>
                <a:spcPct val="120000"/>
              </a:lnSpc>
              <a:defRPr/>
            </a:pPr>
            <a:r>
              <a:rPr lang="en-US" altLang="zh-CN" sz="2800" dirty="0" smtClean="0">
                <a:solidFill>
                  <a:srgbClr val="F79646"/>
                </a:solidFill>
                <a:latin typeface="Arial" pitchFamily="34" charset="0"/>
                <a:ea typeface="宋体" pitchFamily="2" charset="-122"/>
                <a:cs typeface="Arial" pitchFamily="34" charset="0"/>
              </a:rPr>
              <a:t>prominence:</a:t>
            </a:r>
            <a:r>
              <a:rPr lang="en-US" altLang="zh-CN" sz="2800" dirty="0" smtClean="0">
                <a:solidFill>
                  <a:srgbClr val="333333"/>
                </a:solidFill>
                <a:latin typeface="Arial" pitchFamily="34" charset="0"/>
                <a:ea typeface="宋体" pitchFamily="2" charset="-122"/>
                <a:cs typeface="Arial" pitchFamily="34" charset="0"/>
              </a:rPr>
              <a:t> </a:t>
            </a:r>
            <a:r>
              <a:rPr lang="en-US" altLang="zh-CN" sz="2800" i="1" dirty="0" smtClean="0">
                <a:solidFill>
                  <a:srgbClr val="333333"/>
                </a:solidFill>
                <a:latin typeface="Arial" pitchFamily="34" charset="0"/>
                <a:ea typeface="宋体" pitchFamily="2" charset="-122"/>
                <a:cs typeface="Arial" pitchFamily="34" charset="0"/>
              </a:rPr>
              <a:t>n. </a:t>
            </a:r>
            <a:r>
              <a:rPr lang="en-US" altLang="zh-CN" sz="2800" dirty="0" smtClean="0">
                <a:solidFill>
                  <a:srgbClr val="333333"/>
                </a:solidFill>
                <a:latin typeface="Arial" pitchFamily="34" charset="0"/>
                <a:ea typeface="宋体" pitchFamily="2" charset="-122"/>
                <a:cs typeface="Arial" pitchFamily="34" charset="0"/>
              </a:rPr>
              <a:t>the state of being prominent</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1440000"/>
            <a:ext cx="8104578" cy="1643527"/>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During the past decade, public health has achieved unprecedented </a:t>
            </a:r>
            <a:r>
              <a:rPr lang="en-US" altLang="zh-CN" sz="2800" dirty="0" smtClean="0">
                <a:solidFill>
                  <a:srgbClr val="F79646"/>
                </a:solidFill>
                <a:latin typeface="Arial" pitchFamily="34" charset="0"/>
                <a:ea typeface="宋体" pitchFamily="2" charset="-122"/>
                <a:cs typeface="Arial" pitchFamily="34" charset="0"/>
              </a:rPr>
              <a:t>prominence</a:t>
            </a:r>
            <a:r>
              <a:rPr lang="en-US" altLang="zh-CN" sz="2800" dirty="0" smtClean="0">
                <a:solidFill>
                  <a:srgbClr val="333333"/>
                </a:solidFill>
                <a:latin typeface="Arial" pitchFamily="34" charset="0"/>
                <a:ea typeface="宋体" pitchFamily="2" charset="-122"/>
                <a:cs typeface="Arial" pitchFamily="34" charset="0"/>
              </a:rPr>
              <a:t> as a key drive of socioeconomic progress.</a:t>
            </a:r>
          </a:p>
        </p:txBody>
      </p:sp>
      <p:sp>
        <p:nvSpPr>
          <p:cNvPr id="8" name="TextBox 7"/>
          <p:cNvSpPr txBox="1"/>
          <p:nvPr/>
        </p:nvSpPr>
        <p:spPr>
          <a:xfrm>
            <a:off x="539388" y="3071810"/>
            <a:ext cx="8104578" cy="1126462"/>
          </a:xfrm>
          <a:prstGeom prst="rect">
            <a:avLst/>
          </a:prstGeom>
          <a:noFill/>
        </p:spPr>
        <p:txBody>
          <a:bodyPr wrap="square" rtlCol="0">
            <a:spAutoFit/>
          </a:bodyPr>
          <a:lstStyle/>
          <a:p>
            <a:pPr marL="363538">
              <a:lnSpc>
                <a:spcPct val="120000"/>
              </a:lnSpc>
              <a:defRPr/>
            </a:pPr>
            <a:r>
              <a:rPr lang="zh-CN" altLang="en-US" sz="2800" dirty="0" smtClean="0">
                <a:solidFill>
                  <a:srgbClr val="333333"/>
                </a:solidFill>
                <a:latin typeface="Arial" pitchFamily="34" charset="0"/>
                <a:ea typeface="宋体" pitchFamily="2" charset="-122"/>
                <a:cs typeface="Arial" pitchFamily="34" charset="0"/>
              </a:rPr>
              <a:t>过去十年中，公共卫生作为社会经济进步的重要推动因素，受到了前所未有的重视。</a:t>
            </a: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3150089"/>
            <a:ext cx="452775" cy="452775"/>
          </a:xfrm>
          <a:prstGeom prst="rect">
            <a:avLst/>
          </a:prstGeom>
          <a:noFill/>
        </p:spPr>
      </p:pic>
      <p:sp>
        <p:nvSpPr>
          <p:cNvPr id="7" name="矩形 6"/>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lide(fromLeft)">
                                      <p:cBhvr>
                                        <p:cTn id="16" dur="500"/>
                                        <p:tgtEl>
                                          <p:spTgt spid="8"/>
                                        </p:tgtEl>
                                      </p:cBhvr>
                                    </p:animEffect>
                                  </p:childTnLst>
                                </p:cTn>
                              </p:par>
                            </p:childTnLst>
                          </p:cTn>
                        </p:par>
                        <p:par>
                          <p:cTn id="17" fill="hold">
                            <p:stCondLst>
                              <p:cond delay="500"/>
                            </p:stCondLst>
                            <p:childTnLst>
                              <p:par>
                                <p:cTn id="18" presetID="1" presetClass="exit"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6" grpId="0"/>
      <p:bldP spid="8"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677656"/>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People were snapping photos and sending texts; one woman was even making calls. </a:t>
            </a:r>
            <a:r>
              <a:rPr lang="en-US" altLang="zh-CN" sz="2800" u="sng" dirty="0" smtClean="0">
                <a:solidFill>
                  <a:srgbClr val="0C9CDB"/>
                </a:solidFill>
                <a:latin typeface="Arial" pitchFamily="34" charset="0"/>
                <a:ea typeface="宋体" pitchFamily="2" charset="-122"/>
                <a:cs typeface="Arial" pitchFamily="34" charset="0"/>
              </a:rPr>
              <a:t>We </a:t>
            </a:r>
            <a:r>
              <a:rPr lang="en-US" altLang="zh-CN" sz="2800" u="sng" dirty="0" smtClean="0">
                <a:solidFill>
                  <a:srgbClr val="F79646"/>
                </a:solidFill>
                <a:latin typeface="Arial" pitchFamily="34" charset="0"/>
                <a:ea typeface="宋体" pitchFamily="2" charset="-122"/>
                <a:cs typeface="Arial" pitchFamily="34" charset="0"/>
              </a:rPr>
              <a:t>sniffed at</a:t>
            </a:r>
            <a:r>
              <a:rPr lang="en-US" altLang="zh-CN" sz="2800" u="sng" dirty="0" smtClean="0">
                <a:solidFill>
                  <a:srgbClr val="0C9CDB"/>
                </a:solidFill>
                <a:latin typeface="Arial" pitchFamily="34" charset="0"/>
                <a:ea typeface="宋体" pitchFamily="2" charset="-122"/>
                <a:cs typeface="Arial" pitchFamily="34" charset="0"/>
              </a:rPr>
              <a:t> the jibber-jabberers, walked down to the trailhead, and hitchhiked back into Yosemite, where our car was parked, feeling pretty smug.</a:t>
            </a:r>
            <a:endParaRPr lang="en-US" altLang="zh-CN" sz="2800" u="sng" dirty="0" smtClean="0">
              <a:solidFill>
                <a:srgbClr val="333333"/>
              </a:solidFill>
              <a:latin typeface="Arial" pitchFamily="34" charset="0"/>
              <a:ea typeface="宋体" pitchFamily="2" charset="-122"/>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Can’t Get Away from It All?</a:t>
            </a:r>
          </a:p>
        </p:txBody>
      </p:sp>
      <p:sp>
        <p:nvSpPr>
          <p:cNvPr id="13" name="矩形 12">
            <a:hlinkClick r:id="rId3" action="ppaction://hlinksldjump"/>
          </p:cNvPr>
          <p:cNvSpPr/>
          <p:nvPr/>
        </p:nvSpPr>
        <p:spPr>
          <a:xfrm>
            <a:off x="642910" y="1357298"/>
            <a:ext cx="7858180" cy="207170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p:cNvPr>
          <p:cNvSpPr/>
          <p:nvPr/>
        </p:nvSpPr>
        <p:spPr>
          <a:xfrm>
            <a:off x="7072330" y="1357298"/>
            <a:ext cx="1428760"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7" descr="C:\Users\CC\Desktop\播放.png"/>
          <p:cNvPicPr>
            <a:picLocks noChangeAspect="1" noChangeArrowheads="1"/>
          </p:cNvPicPr>
          <p:nvPr/>
        </p:nvPicPr>
        <p:blipFill>
          <a:blip r:embed="rId5" cstate="print"/>
          <a:srcRect/>
          <a:stretch>
            <a:fillRect/>
          </a:stretch>
        </p:blipFill>
        <p:spPr bwMode="auto">
          <a:xfrm>
            <a:off x="8636063" y="1643050"/>
            <a:ext cx="507937" cy="482540"/>
          </a:xfrm>
          <a:prstGeom prst="rect">
            <a:avLst/>
          </a:prstGeom>
          <a:noFill/>
        </p:spPr>
      </p:pic>
      <p:pic>
        <p:nvPicPr>
          <p:cNvPr id="7" name="Picture 8" descr="C:\Users\CC\Desktop\暂停.png"/>
          <p:cNvPicPr>
            <a:picLocks noChangeAspect="1" noChangeArrowheads="1"/>
          </p:cNvPicPr>
          <p:nvPr/>
        </p:nvPicPr>
        <p:blipFill>
          <a:blip r:embed="rId6" cstate="print"/>
          <a:srcRect/>
          <a:stretch>
            <a:fillRect/>
          </a:stretch>
        </p:blipFill>
        <p:spPr bwMode="auto">
          <a:xfrm>
            <a:off x="8636063" y="2162696"/>
            <a:ext cx="507937" cy="482540"/>
          </a:xfrm>
          <a:prstGeom prst="rect">
            <a:avLst/>
          </a:prstGeom>
          <a:noFill/>
        </p:spPr>
      </p:pic>
      <p:pic>
        <p:nvPicPr>
          <p:cNvPr id="8" name="Picture 9" descr="C:\Users\CC\Desktop\停止.png"/>
          <p:cNvPicPr>
            <a:picLocks noChangeAspect="1" noChangeArrowheads="1"/>
          </p:cNvPicPr>
          <p:nvPr/>
        </p:nvPicPr>
        <p:blipFill>
          <a:blip r:embed="rId7" cstate="print"/>
          <a:srcRect/>
          <a:stretch>
            <a:fillRect/>
          </a:stretch>
        </p:blipFill>
        <p:spPr bwMode="auto">
          <a:xfrm>
            <a:off x="8636063" y="2682342"/>
            <a:ext cx="507937" cy="482540"/>
          </a:xfrm>
          <a:prstGeom prst="rect">
            <a:avLst/>
          </a:prstGeom>
          <a:noFill/>
        </p:spPr>
      </p:pic>
      <p:pic>
        <p:nvPicPr>
          <p:cNvPr id="9" name="Picture 10" descr="C:\Users\CC\Desktop\链接.png">
            <a:hlinkClick r:id="rId8" action="ppaction://hlinkfile"/>
          </p:cNvPr>
          <p:cNvPicPr>
            <a:picLocks noChangeAspect="1" noChangeArrowheads="1"/>
          </p:cNvPicPr>
          <p:nvPr/>
        </p:nvPicPr>
        <p:blipFill>
          <a:blip r:embed="rId9" cstate="print"/>
          <a:srcRect/>
          <a:stretch>
            <a:fillRect/>
          </a:stretch>
        </p:blipFill>
        <p:spPr bwMode="auto">
          <a:xfrm>
            <a:off x="8636063" y="3201988"/>
            <a:ext cx="507937" cy="482540"/>
          </a:xfrm>
          <a:prstGeom prst="rect">
            <a:avLst/>
          </a:prstGeom>
          <a:noFill/>
        </p:spPr>
      </p:pic>
      <p:pic>
        <p:nvPicPr>
          <p:cNvPr id="10" name="01.1.mp3">
            <a:hlinkClick r:id="" action="ppaction://media"/>
          </p:cNvPr>
          <p:cNvPicPr>
            <a:picLocks noRot="1" noChangeAspect="1"/>
          </p:cNvPicPr>
          <p:nvPr>
            <a:audioFile r:link="rId1"/>
          </p:nvPr>
        </p:nvPicPr>
        <p:blipFill>
          <a:blip r:embed="rId10" cstate="print"/>
          <a:stretch>
            <a:fillRect/>
          </a:stretch>
        </p:blipFill>
        <p:spPr>
          <a:xfrm>
            <a:off x="9684568" y="1772816"/>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Right)">
                                      <p:cBhvr>
                                        <p:cTn id="7" dur="500"/>
                                        <p:tgtEl>
                                          <p:spTgt spid="6"/>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Right)">
                                      <p:cBhvr>
                                        <p:cTn id="11" dur="500"/>
                                        <p:tgtEl>
                                          <p:spTgt spid="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Right)">
                                      <p:cBhvr>
                                        <p:cTn id="15" dur="500"/>
                                        <p:tgtEl>
                                          <p:spTgt spid="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lide(fromRigh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0"/>
                </p:tgtEl>
              </p:cMediaNode>
            </p:audio>
            <p:seq concurrent="1" nextAc="seek">
              <p:cTn id="21" restart="whenNotActive" fill="hold" evtFilter="cancelBubble" nodeType="interactiveSeq">
                <p:stCondLst>
                  <p:cond evt="onClick" delay="0">
                    <p:tgtEl>
                      <p:spTgt spid="6"/>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0"/>
                                        </p:tgtEl>
                                      </p:cBhvr>
                                    </p:cmd>
                                  </p:childTnLst>
                                </p:cTn>
                              </p:par>
                            </p:childTnLst>
                          </p:cTn>
                        </p:par>
                      </p:childTnLst>
                    </p:cTn>
                  </p:par>
                </p:childTnLst>
              </p:cTn>
              <p:nextCondLst>
                <p:cond evt="onClick" delay="0">
                  <p:tgtEl>
                    <p:spTgt spid="6"/>
                  </p:tgtEl>
                </p:cond>
              </p:nextCondLst>
            </p:seq>
            <p:seq concurrent="1" nextAc="seek">
              <p:cTn id="26" restart="whenNotActive" fill="hold" evtFilter="cancelBubble" nodeType="interactiveSeq">
                <p:stCondLst>
                  <p:cond evt="onClick" delay="0">
                    <p:tgtEl>
                      <p:spTgt spid="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0"/>
                                        </p:tgtEl>
                                      </p:cBhvr>
                                    </p:cmd>
                                  </p:childTnLst>
                                </p:cTn>
                              </p:par>
                            </p:childTnLst>
                          </p:cTn>
                        </p:par>
                      </p:childTnLst>
                    </p:cTn>
                  </p:par>
                </p:childTnLst>
              </p:cTn>
              <p:nextCondLst>
                <p:cond evt="onClick" delay="0">
                  <p:tgtEl>
                    <p:spTgt spid="7"/>
                  </p:tgtEl>
                </p:cond>
              </p:nextCondLst>
            </p:seq>
            <p:seq concurrent="1" nextAc="seek">
              <p:cTn id="31" restart="whenNotActive" fill="hold" evtFilter="cancelBubble" nodeType="interactiveSeq">
                <p:stCondLst>
                  <p:cond evt="onClick" delay="0">
                    <p:tgtEl>
                      <p:spTgt spid="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0"/>
                                        </p:tgtEl>
                                      </p:cBhvr>
                                    </p:cmd>
                                  </p:childTnLst>
                                </p:cTn>
                              </p:par>
                            </p:childTnLst>
                          </p:cTn>
                        </p:par>
                      </p:childTnLst>
                    </p:cTn>
                  </p:par>
                </p:childTnLst>
              </p:cTn>
              <p:nextCondLst>
                <p:cond evt="onClick" delay="0">
                  <p:tgtEl>
                    <p:spTgt spid="8"/>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609398"/>
          </a:xfrm>
          <a:prstGeom prst="rect">
            <a:avLst/>
          </a:prstGeom>
          <a:noFill/>
        </p:spPr>
        <p:txBody>
          <a:bodyPr wrap="square" rtlCol="0">
            <a:spAutoFit/>
          </a:bodyPr>
          <a:lstStyle/>
          <a:p>
            <a:pPr marL="360363" indent="-360363">
              <a:lnSpc>
                <a:spcPct val="120000"/>
              </a:lnSpc>
              <a:defRPr/>
            </a:pPr>
            <a:r>
              <a:rPr lang="en-US" altLang="zh-CN" sz="2800" dirty="0" smtClean="0">
                <a:solidFill>
                  <a:srgbClr val="F79646"/>
                </a:solidFill>
                <a:latin typeface="Arial" pitchFamily="34" charset="0"/>
                <a:ea typeface="宋体" pitchFamily="2" charset="-122"/>
                <a:cs typeface="Arial" pitchFamily="34" charset="0"/>
              </a:rPr>
              <a:t>prominently:</a:t>
            </a:r>
            <a:r>
              <a:rPr lang="en-US" altLang="zh-CN" sz="2800" dirty="0" smtClean="0">
                <a:solidFill>
                  <a:srgbClr val="333333"/>
                </a:solidFill>
                <a:latin typeface="Arial" pitchFamily="34" charset="0"/>
                <a:ea typeface="宋体" pitchFamily="2" charset="-122"/>
                <a:cs typeface="Arial" pitchFamily="34" charset="0"/>
              </a:rPr>
              <a:t> </a:t>
            </a:r>
            <a:r>
              <a:rPr lang="en-US" altLang="zh-CN" sz="2800" i="1" dirty="0" smtClean="0">
                <a:solidFill>
                  <a:srgbClr val="333333"/>
                </a:solidFill>
                <a:latin typeface="Arial" pitchFamily="34" charset="0"/>
                <a:ea typeface="宋体" pitchFamily="2" charset="-122"/>
                <a:cs typeface="Arial" pitchFamily="34" charset="0"/>
              </a:rPr>
              <a:t>adv. </a:t>
            </a:r>
            <a:r>
              <a:rPr lang="en-US" altLang="zh-CN" sz="2800" dirty="0" smtClean="0">
                <a:solidFill>
                  <a:srgbClr val="333333"/>
                </a:solidFill>
                <a:latin typeface="Arial" pitchFamily="34" charset="0"/>
                <a:ea typeface="宋体" pitchFamily="2" charset="-122"/>
                <a:cs typeface="Arial" pitchFamily="34" charset="0"/>
              </a:rPr>
              <a:t>in a prominent way</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1440000"/>
            <a:ext cx="8104578" cy="1078950"/>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This news of his resignation was </a:t>
            </a:r>
            <a:r>
              <a:rPr lang="en-US" altLang="zh-CN" sz="2800" dirty="0" smtClean="0">
                <a:solidFill>
                  <a:srgbClr val="F79646"/>
                </a:solidFill>
                <a:latin typeface="Arial" pitchFamily="34" charset="0"/>
                <a:ea typeface="宋体" pitchFamily="2" charset="-122"/>
                <a:cs typeface="Arial" pitchFamily="34" charset="0"/>
              </a:rPr>
              <a:t>prominently</a:t>
            </a:r>
            <a:r>
              <a:rPr lang="en-US" altLang="zh-CN" sz="2800" dirty="0" smtClean="0">
                <a:solidFill>
                  <a:srgbClr val="333333"/>
                </a:solidFill>
                <a:latin typeface="Arial" pitchFamily="34" charset="0"/>
                <a:ea typeface="宋体" pitchFamily="2" charset="-122"/>
                <a:cs typeface="Arial" pitchFamily="34" charset="0"/>
              </a:rPr>
              <a:t> featured in all the papers. </a:t>
            </a:r>
          </a:p>
        </p:txBody>
      </p:sp>
      <p:sp>
        <p:nvSpPr>
          <p:cNvPr id="8" name="TextBox 7"/>
          <p:cNvSpPr txBox="1"/>
          <p:nvPr/>
        </p:nvSpPr>
        <p:spPr>
          <a:xfrm>
            <a:off x="539388" y="2571744"/>
            <a:ext cx="8104578" cy="558038"/>
          </a:xfrm>
          <a:prstGeom prst="rect">
            <a:avLst/>
          </a:prstGeom>
          <a:noFill/>
        </p:spPr>
        <p:txBody>
          <a:bodyPr wrap="square" rtlCol="0">
            <a:spAutoFit/>
          </a:bodyPr>
          <a:lstStyle/>
          <a:p>
            <a:pPr marL="363538">
              <a:lnSpc>
                <a:spcPct val="120000"/>
              </a:lnSpc>
              <a:defRPr/>
            </a:pPr>
            <a:r>
              <a:rPr lang="zh-CN" altLang="en-US" sz="2800" dirty="0" smtClean="0">
                <a:solidFill>
                  <a:srgbClr val="333333"/>
                </a:solidFill>
                <a:latin typeface="Arial" pitchFamily="34" charset="0"/>
                <a:ea typeface="宋体" pitchFamily="2" charset="-122"/>
                <a:cs typeface="Arial" pitchFamily="34" charset="0"/>
              </a:rPr>
              <a:t>各报均以显著的位置刊载了这条他辞职的消息。</a:t>
            </a: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2650023"/>
            <a:ext cx="452775" cy="452775"/>
          </a:xfrm>
          <a:prstGeom prst="rect">
            <a:avLst/>
          </a:prstGeom>
          <a:noFill/>
        </p:spPr>
      </p:pic>
      <p:sp>
        <p:nvSpPr>
          <p:cNvPr id="7" name="矩形 6">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714356"/>
            <a:ext cx="9144000" cy="550072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Lef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lide(fromLeft)">
                                      <p:cBhvr>
                                        <p:cTn id="16" dur="500"/>
                                        <p:tgtEl>
                                          <p:spTgt spid="8"/>
                                        </p:tgtEl>
                                      </p:cBhvr>
                                    </p:animEffect>
                                  </p:childTnLst>
                                </p:cTn>
                              </p:par>
                              <p:par>
                                <p:cTn id="17" presetID="1" presetClass="exit"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6" grpId="0"/>
      <p:bldP spid="8" grpId="0"/>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78950"/>
          </a:xfrm>
          <a:prstGeom prst="rect">
            <a:avLst/>
          </a:prstGeom>
          <a:noFill/>
        </p:spPr>
        <p:txBody>
          <a:bodyPr wrap="square" rtlCol="0">
            <a:spAutoFit/>
          </a:bodyPr>
          <a:lstStyle/>
          <a:p>
            <a:pPr marL="360363" indent="-360363">
              <a:lnSpc>
                <a:spcPct val="120000"/>
              </a:lnSpc>
              <a:defRPr/>
            </a:pPr>
            <a:r>
              <a:rPr lang="en-US" altLang="zh-CN" sz="2800" dirty="0" smtClean="0">
                <a:solidFill>
                  <a:srgbClr val="333333"/>
                </a:solidFill>
                <a:latin typeface="Arial" pitchFamily="34" charset="0"/>
                <a:ea typeface="宋体" pitchFamily="2" charset="-122"/>
                <a:cs typeface="Arial" pitchFamily="34" charset="0"/>
              </a:rPr>
              <a:t>10. </a:t>
            </a:r>
            <a:r>
              <a:rPr lang="en-US" altLang="zh-CN" sz="2800" dirty="0" smtClean="0">
                <a:solidFill>
                  <a:srgbClr val="F79646"/>
                </a:solidFill>
                <a:latin typeface="Arial" pitchFamily="34" charset="0"/>
                <a:ea typeface="宋体" pitchFamily="2" charset="-122"/>
                <a:cs typeface="Arial" pitchFamily="34" charset="0"/>
              </a:rPr>
              <a:t>blank </a:t>
            </a:r>
            <a:r>
              <a:rPr lang="en-US" altLang="zh-CN" sz="2800" dirty="0" smtClean="0">
                <a:solidFill>
                  <a:srgbClr val="333333"/>
                </a:solidFill>
                <a:latin typeface="Arial" pitchFamily="34" charset="0"/>
                <a:ea typeface="宋体" pitchFamily="2" charset="-122"/>
                <a:cs typeface="Arial" pitchFamily="34" charset="0"/>
              </a:rPr>
              <a:t>(Para. 5): </a:t>
            </a:r>
            <a:r>
              <a:rPr lang="en-US" altLang="zh-CN" sz="2800" i="1" dirty="0" smtClean="0">
                <a:solidFill>
                  <a:srgbClr val="333333"/>
                </a:solidFill>
                <a:latin typeface="Arial" pitchFamily="34" charset="0"/>
                <a:ea typeface="宋体" pitchFamily="2" charset="-122"/>
                <a:cs typeface="Arial" pitchFamily="34" charset="0"/>
              </a:rPr>
              <a:t>adj. </a:t>
            </a:r>
            <a:r>
              <a:rPr lang="en-US" altLang="zh-CN" sz="2800" dirty="0" smtClean="0">
                <a:solidFill>
                  <a:srgbClr val="333333"/>
                </a:solidFill>
                <a:latin typeface="Arial" pitchFamily="34" charset="0"/>
                <a:ea typeface="宋体" pitchFamily="2" charset="-122"/>
                <a:cs typeface="Arial" pitchFamily="34" charset="0"/>
              </a:rPr>
              <a:t>without writing or print;</a:t>
            </a:r>
          </a:p>
          <a:p>
            <a:pPr marL="360363" indent="-360363">
              <a:lnSpc>
                <a:spcPct val="120000"/>
              </a:lnSpc>
              <a:defRPr/>
            </a:pPr>
            <a:r>
              <a:rPr lang="en-US" altLang="zh-CN" sz="2800" dirty="0" smtClean="0">
                <a:solidFill>
                  <a:srgbClr val="333333"/>
                </a:solidFill>
                <a:latin typeface="Arial" pitchFamily="34" charset="0"/>
                <a:ea typeface="宋体" pitchFamily="2" charset="-122"/>
                <a:cs typeface="Arial" pitchFamily="34" charset="0"/>
              </a:rPr>
              <a:t>      unmarked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1980000"/>
            <a:ext cx="8104578" cy="1596014"/>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You may be astonished to find that almost all the </a:t>
            </a:r>
            <a:r>
              <a:rPr lang="en-US" altLang="zh-CN" sz="2800" dirty="0" smtClean="0">
                <a:solidFill>
                  <a:srgbClr val="F79646"/>
                </a:solidFill>
                <a:latin typeface="Arial" pitchFamily="34" charset="0"/>
                <a:ea typeface="宋体" pitchFamily="2" charset="-122"/>
                <a:cs typeface="Arial" pitchFamily="34" charset="0"/>
              </a:rPr>
              <a:t>blank</a:t>
            </a:r>
            <a:r>
              <a:rPr lang="en-US" altLang="zh-CN" sz="2800" dirty="0" smtClean="0">
                <a:solidFill>
                  <a:srgbClr val="333333"/>
                </a:solidFill>
                <a:latin typeface="Arial" pitchFamily="34" charset="0"/>
                <a:ea typeface="宋体" pitchFamily="2" charset="-122"/>
                <a:cs typeface="Arial" pitchFamily="34" charset="0"/>
              </a:rPr>
              <a:t> places in her textbook have been filled with notes.</a:t>
            </a:r>
          </a:p>
        </p:txBody>
      </p:sp>
      <p:sp>
        <p:nvSpPr>
          <p:cNvPr id="8" name="TextBox 7"/>
          <p:cNvSpPr txBox="1"/>
          <p:nvPr/>
        </p:nvSpPr>
        <p:spPr>
          <a:xfrm>
            <a:off x="539388" y="3600000"/>
            <a:ext cx="8104578" cy="1075103"/>
          </a:xfrm>
          <a:prstGeom prst="rect">
            <a:avLst/>
          </a:prstGeom>
          <a:noFill/>
        </p:spPr>
        <p:txBody>
          <a:bodyPr wrap="square" rtlCol="0">
            <a:spAutoFit/>
          </a:bodyPr>
          <a:lstStyle/>
          <a:p>
            <a:pPr marL="363538">
              <a:lnSpc>
                <a:spcPct val="120000"/>
              </a:lnSpc>
              <a:defRPr/>
            </a:pPr>
            <a:r>
              <a:rPr lang="zh-CN" altLang="zh-CN" sz="2800" dirty="0" smtClean="0"/>
              <a:t>也许你会很惊讶地发现她教科书的所有空白处几乎都写满了笔记。</a:t>
            </a:r>
            <a:endParaRPr lang="zh-CN" altLang="en-US" sz="2800" dirty="0" smtClean="0">
              <a:solidFill>
                <a:srgbClr val="333333"/>
              </a:solidFill>
              <a:latin typeface="Arial" pitchFamily="34" charset="0"/>
              <a:ea typeface="宋体" pitchFamily="2" charset="-122"/>
              <a:cs typeface="Arial"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3622577"/>
            <a:ext cx="452775" cy="452775"/>
          </a:xfrm>
          <a:prstGeom prst="rect">
            <a:avLst/>
          </a:prstGeom>
          <a:noFill/>
        </p:spPr>
      </p:pic>
      <p:sp>
        <p:nvSpPr>
          <p:cNvPr id="12" name="矩形 11">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lide(fromLeft)">
                                      <p:cBhvr>
                                        <p:cTn id="16" dur="500"/>
                                        <p:tgtEl>
                                          <p:spTgt spid="8"/>
                                        </p:tgtEl>
                                      </p:cBhvr>
                                    </p:animEffect>
                                  </p:childTnLst>
                                </p:cTn>
                              </p:par>
                            </p:childTnLst>
                          </p:cTn>
                        </p:par>
                        <p:par>
                          <p:cTn id="17" fill="hold">
                            <p:stCondLst>
                              <p:cond delay="500"/>
                            </p:stCondLst>
                            <p:childTnLst>
                              <p:par>
                                <p:cTn id="18" presetID="1" presetClass="exit"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6" grpId="0"/>
      <p:bldP spid="8" grpId="0"/>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78950"/>
          </a:xfrm>
          <a:prstGeom prst="rect">
            <a:avLst/>
          </a:prstGeom>
          <a:noFill/>
        </p:spPr>
        <p:txBody>
          <a:bodyPr wrap="square" rtlCol="0">
            <a:spAutoFit/>
          </a:bodyPr>
          <a:lstStyle/>
          <a:p>
            <a:pPr marL="360363" indent="-360363">
              <a:lnSpc>
                <a:spcPct val="120000"/>
              </a:lnSpc>
              <a:defRPr/>
            </a:pPr>
            <a:r>
              <a:rPr lang="en-US" altLang="zh-CN" sz="2800" dirty="0" smtClean="0">
                <a:solidFill>
                  <a:srgbClr val="333333"/>
                </a:solidFill>
                <a:latin typeface="Arial" pitchFamily="34" charset="0"/>
                <a:ea typeface="宋体" pitchFamily="2" charset="-122"/>
                <a:cs typeface="Arial" pitchFamily="34" charset="0"/>
              </a:rPr>
              <a:t>10. </a:t>
            </a:r>
            <a:r>
              <a:rPr lang="en-US" altLang="zh-CN" sz="2800" dirty="0" smtClean="0">
                <a:solidFill>
                  <a:srgbClr val="F79646"/>
                </a:solidFill>
                <a:latin typeface="Arial" pitchFamily="34" charset="0"/>
                <a:ea typeface="宋体" pitchFamily="2" charset="-122"/>
                <a:cs typeface="Arial" pitchFamily="34" charset="0"/>
              </a:rPr>
              <a:t>blank </a:t>
            </a:r>
            <a:r>
              <a:rPr lang="en-US" altLang="zh-CN" sz="2800" dirty="0" smtClean="0">
                <a:solidFill>
                  <a:srgbClr val="333333"/>
                </a:solidFill>
                <a:latin typeface="Arial" pitchFamily="34" charset="0"/>
                <a:ea typeface="宋体" pitchFamily="2" charset="-122"/>
                <a:cs typeface="Arial" pitchFamily="34" charset="0"/>
              </a:rPr>
              <a:t>(Para. 5): </a:t>
            </a:r>
            <a:r>
              <a:rPr lang="en-US" altLang="zh-CN" sz="2800" i="1" dirty="0" smtClean="0">
                <a:solidFill>
                  <a:srgbClr val="333333"/>
                </a:solidFill>
                <a:latin typeface="Arial" pitchFamily="34" charset="0"/>
                <a:ea typeface="宋体" pitchFamily="2" charset="-122"/>
                <a:cs typeface="Arial" pitchFamily="34" charset="0"/>
              </a:rPr>
              <a:t>adj. </a:t>
            </a:r>
            <a:r>
              <a:rPr lang="en-US" altLang="zh-CN" sz="2800" dirty="0" smtClean="0">
                <a:solidFill>
                  <a:srgbClr val="333333"/>
                </a:solidFill>
                <a:latin typeface="Arial" pitchFamily="34" charset="0"/>
                <a:ea typeface="宋体" pitchFamily="2" charset="-122"/>
                <a:cs typeface="Arial" pitchFamily="34" charset="0"/>
              </a:rPr>
              <a:t>without writing or print;</a:t>
            </a:r>
          </a:p>
          <a:p>
            <a:pPr marL="360363" indent="-360363">
              <a:lnSpc>
                <a:spcPct val="120000"/>
              </a:lnSpc>
              <a:defRPr/>
            </a:pPr>
            <a:r>
              <a:rPr lang="en-US" altLang="zh-CN" sz="2800" dirty="0" smtClean="0">
                <a:solidFill>
                  <a:srgbClr val="333333"/>
                </a:solidFill>
                <a:latin typeface="Arial" pitchFamily="34" charset="0"/>
                <a:ea typeface="宋体" pitchFamily="2" charset="-122"/>
                <a:cs typeface="Arial" pitchFamily="34" charset="0"/>
              </a:rPr>
              <a:t>      unmarked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6" name="TextBox 5"/>
          <p:cNvSpPr txBox="1"/>
          <p:nvPr/>
        </p:nvSpPr>
        <p:spPr>
          <a:xfrm>
            <a:off x="539388" y="1980000"/>
            <a:ext cx="8104578" cy="1075103"/>
          </a:xfrm>
          <a:prstGeom prst="rect">
            <a:avLst/>
          </a:prstGeom>
          <a:noFill/>
        </p:spPr>
        <p:txBody>
          <a:bodyPr wrap="square" rtlCol="0">
            <a:spAutoFit/>
          </a:bodyPr>
          <a:lstStyle/>
          <a:p>
            <a:pPr>
              <a:lnSpc>
                <a:spcPct val="120000"/>
              </a:lnSpc>
              <a:defRPr/>
            </a:pPr>
            <a:r>
              <a:rPr lang="zh-CN" altLang="en-US" sz="2800" dirty="0" smtClean="0">
                <a:solidFill>
                  <a:srgbClr val="333333"/>
                </a:solidFill>
                <a:latin typeface="Arial" pitchFamily="34" charset="0"/>
                <a:ea typeface="宋体" pitchFamily="2" charset="-122"/>
                <a:cs typeface="Arial" pitchFamily="34" charset="0"/>
              </a:rPr>
              <a:t>你的履历档案一片空白，你凭什么认为自己能得到这份新工作呢？</a:t>
            </a:r>
          </a:p>
        </p:txBody>
      </p:sp>
      <p:sp>
        <p:nvSpPr>
          <p:cNvPr id="8" name="TextBox 7"/>
          <p:cNvSpPr txBox="1"/>
          <p:nvPr/>
        </p:nvSpPr>
        <p:spPr>
          <a:xfrm>
            <a:off x="539388" y="3143248"/>
            <a:ext cx="8104578" cy="1078950"/>
          </a:xfrm>
          <a:prstGeom prst="rect">
            <a:avLst/>
          </a:prstGeom>
          <a:noFill/>
        </p:spPr>
        <p:txBody>
          <a:bodyPr wrap="square" rtlCol="0">
            <a:spAutoFit/>
          </a:bodyPr>
          <a:lstStyle/>
          <a:p>
            <a:pPr marL="363538">
              <a:lnSpc>
                <a:spcPct val="120000"/>
              </a:lnSpc>
              <a:defRPr/>
            </a:pPr>
            <a:r>
              <a:rPr lang="en-US" altLang="zh-CN" sz="2800" dirty="0" smtClean="0">
                <a:solidFill>
                  <a:srgbClr val="333333"/>
                </a:solidFill>
                <a:latin typeface="Arial" pitchFamily="34" charset="0"/>
                <a:ea typeface="宋体" pitchFamily="2" charset="-122"/>
                <a:cs typeface="Arial" pitchFamily="34" charset="0"/>
              </a:rPr>
              <a:t>By what reasons do you think that you get this new career when your resume is </a:t>
            </a:r>
            <a:r>
              <a:rPr lang="en-US" altLang="zh-CN" sz="2800" dirty="0" smtClean="0">
                <a:solidFill>
                  <a:srgbClr val="F79646"/>
                </a:solidFill>
                <a:latin typeface="Arial" pitchFamily="34" charset="0"/>
                <a:ea typeface="宋体" pitchFamily="2" charset="-122"/>
                <a:cs typeface="Arial" pitchFamily="34" charset="0"/>
              </a:rPr>
              <a:t>blank</a:t>
            </a:r>
            <a:r>
              <a:rPr lang="en-US" altLang="zh-CN" sz="2800" dirty="0" smtClean="0">
                <a:solidFill>
                  <a:srgbClr val="333333"/>
                </a:solidFill>
                <a:latin typeface="Arial" pitchFamily="34" charset="0"/>
                <a:ea typeface="宋体" pitchFamily="2" charset="-122"/>
                <a:cs typeface="Arial" pitchFamily="34" charset="0"/>
              </a:rPr>
              <a:t>?</a:t>
            </a:r>
            <a:endParaRPr lang="zh-CN" altLang="en-US" sz="2800" dirty="0" smtClean="0">
              <a:solidFill>
                <a:srgbClr val="333333"/>
              </a:solidFill>
              <a:latin typeface="Arial" pitchFamily="34" charset="0"/>
              <a:ea typeface="宋体" pitchFamily="2" charset="-122"/>
              <a:cs typeface="Arial" pitchFamily="34" charset="0"/>
            </a:endParaRPr>
          </a:p>
        </p:txBody>
      </p:sp>
      <p:pic>
        <p:nvPicPr>
          <p:cNvPr id="11" name="Picture 2" descr="C:\Users\CC\Desktop\图片1.png"/>
          <p:cNvPicPr>
            <a:picLocks noChangeAspect="1" noChangeArrowheads="1"/>
          </p:cNvPicPr>
          <p:nvPr/>
        </p:nvPicPr>
        <p:blipFill>
          <a:blip r:embed="rId2" cstate="print"/>
          <a:srcRect/>
          <a:stretch>
            <a:fillRect/>
          </a:stretch>
        </p:blipFill>
        <p:spPr bwMode="auto">
          <a:xfrm>
            <a:off x="500034" y="3238395"/>
            <a:ext cx="452775" cy="452775"/>
          </a:xfrm>
          <a:prstGeom prst="rect">
            <a:avLst/>
          </a:prstGeom>
          <a:noFill/>
        </p:spPr>
      </p:pic>
      <p:sp>
        <p:nvSpPr>
          <p:cNvPr id="7" name="矩形 6"/>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lide(fromLeft)">
                                      <p:cBhvr>
                                        <p:cTn id="16" dur="500"/>
                                        <p:tgtEl>
                                          <p:spTgt spid="8"/>
                                        </p:tgtEl>
                                      </p:cBhvr>
                                    </p:animEffect>
                                  </p:childTnLst>
                                </p:cTn>
                              </p:par>
                            </p:childTnLst>
                          </p:cTn>
                        </p:par>
                        <p:par>
                          <p:cTn id="17" fill="hold">
                            <p:stCondLst>
                              <p:cond delay="500"/>
                            </p:stCondLst>
                            <p:childTnLst>
                              <p:par>
                                <p:cTn id="18" presetID="1" presetClass="exit"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6" grpId="0"/>
      <p:bldP spid="8" grpId="0"/>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609398"/>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Cf.: </a:t>
            </a:r>
            <a:r>
              <a:rPr lang="en-US" altLang="zh-CN" sz="2800" dirty="0" smtClean="0">
                <a:solidFill>
                  <a:srgbClr val="F79646"/>
                </a:solidFill>
                <a:latin typeface="Arial" pitchFamily="34" charset="0"/>
                <a:ea typeface="宋体" pitchFamily="2" charset="-122"/>
                <a:cs typeface="Arial" pitchFamily="34" charset="0"/>
              </a:rPr>
              <a:t>blank   empty   vacant   hollow</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539388" y="1422597"/>
            <a:ext cx="8104578" cy="2160591"/>
          </a:xfrm>
          <a:prstGeom prst="rect">
            <a:avLst/>
          </a:prstGeom>
          <a:noFill/>
        </p:spPr>
        <p:txBody>
          <a:bodyPr wrap="square" rtlCol="0">
            <a:spAutoFit/>
          </a:bodyPr>
          <a:lstStyle/>
          <a:p>
            <a:pPr>
              <a:lnSpc>
                <a:spcPct val="120000"/>
              </a:lnSpc>
              <a:defRPr/>
            </a:pPr>
            <a:r>
              <a:rPr lang="zh-CN" altLang="en-US" sz="2800" dirty="0" smtClean="0">
                <a:solidFill>
                  <a:srgbClr val="333333"/>
                </a:solidFill>
                <a:latin typeface="Arial" pitchFamily="34" charset="0"/>
                <a:ea typeface="宋体" pitchFamily="2" charset="-122"/>
                <a:cs typeface="Arial" pitchFamily="34" charset="0"/>
              </a:rPr>
              <a:t>这四个词都有“空的”之意，有时可以交换使用，如</a:t>
            </a:r>
            <a:r>
              <a:rPr lang="en-US" altLang="zh-CN" sz="2800" dirty="0" smtClean="0">
                <a:solidFill>
                  <a:srgbClr val="333333"/>
                </a:solidFill>
                <a:latin typeface="Arial" pitchFamily="34" charset="0"/>
                <a:ea typeface="宋体" pitchFamily="2" charset="-122"/>
                <a:cs typeface="Arial" pitchFamily="34" charset="0"/>
              </a:rPr>
              <a:t>a(n) hollow/empty promise, blank/empty eyes, a(n) vacant/empty mind, a blank/vacant expression</a:t>
            </a:r>
            <a:r>
              <a:rPr lang="zh-CN" altLang="en-US" sz="2800" dirty="0" smtClean="0">
                <a:solidFill>
                  <a:srgbClr val="333333"/>
                </a:solidFill>
                <a:latin typeface="Arial" pitchFamily="34" charset="0"/>
                <a:ea typeface="宋体" pitchFamily="2" charset="-122"/>
                <a:cs typeface="Arial" pitchFamily="34" charset="0"/>
              </a:rPr>
              <a:t>，但各有侧重。</a:t>
            </a:r>
          </a:p>
        </p:txBody>
      </p:sp>
      <p:sp>
        <p:nvSpPr>
          <p:cNvPr id="9" name="TextBox 8"/>
          <p:cNvSpPr txBox="1"/>
          <p:nvPr/>
        </p:nvSpPr>
        <p:spPr>
          <a:xfrm>
            <a:off x="539388" y="3758787"/>
            <a:ext cx="8104578" cy="1078950"/>
          </a:xfrm>
          <a:prstGeom prst="rect">
            <a:avLst/>
          </a:prstGeom>
          <a:noFill/>
        </p:spPr>
        <p:txBody>
          <a:bodyPr wrap="square" rtlCol="0">
            <a:spAutoFit/>
          </a:bodyPr>
          <a:lstStyle/>
          <a:p>
            <a:pPr>
              <a:lnSpc>
                <a:spcPct val="120000"/>
              </a:lnSpc>
              <a:defRPr/>
            </a:pPr>
            <a:r>
              <a:rPr lang="en-US" altLang="zh-CN" sz="2800" dirty="0" smtClean="0">
                <a:solidFill>
                  <a:srgbClr val="F79646"/>
                </a:solidFill>
                <a:latin typeface="Arial" pitchFamily="34" charset="0"/>
                <a:ea typeface="宋体" pitchFamily="2" charset="-122"/>
                <a:cs typeface="Arial" pitchFamily="34" charset="0"/>
              </a:rPr>
              <a:t>blank </a:t>
            </a:r>
            <a:r>
              <a:rPr lang="en-US" altLang="zh-CN" sz="2800" dirty="0" smtClean="0">
                <a:solidFill>
                  <a:srgbClr val="333333"/>
                </a:solidFill>
                <a:latin typeface="Arial" pitchFamily="34" charset="0"/>
                <a:ea typeface="宋体" pitchFamily="2" charset="-122"/>
                <a:cs typeface="Arial" pitchFamily="34" charset="0"/>
              </a:rPr>
              <a:t>means “having nothing on …”, e.g. a blank page</a:t>
            </a:r>
          </a:p>
        </p:txBody>
      </p:sp>
      <p:sp>
        <p:nvSpPr>
          <p:cNvPr id="10" name="TextBox 9"/>
          <p:cNvSpPr txBox="1"/>
          <p:nvPr/>
        </p:nvSpPr>
        <p:spPr>
          <a:xfrm>
            <a:off x="539388" y="5064694"/>
            <a:ext cx="8104578" cy="1078950"/>
          </a:xfrm>
          <a:prstGeom prst="rect">
            <a:avLst/>
          </a:prstGeom>
          <a:noFill/>
        </p:spPr>
        <p:txBody>
          <a:bodyPr wrap="square" rtlCol="0">
            <a:spAutoFit/>
          </a:bodyPr>
          <a:lstStyle/>
          <a:p>
            <a:pPr>
              <a:lnSpc>
                <a:spcPct val="120000"/>
              </a:lnSpc>
              <a:defRPr/>
            </a:pPr>
            <a:r>
              <a:rPr lang="en-US" altLang="zh-CN" sz="2800" dirty="0" smtClean="0">
                <a:solidFill>
                  <a:srgbClr val="F79646"/>
                </a:solidFill>
                <a:latin typeface="Arial" pitchFamily="34" charset="0"/>
                <a:ea typeface="宋体" pitchFamily="2" charset="-122"/>
                <a:cs typeface="Arial" pitchFamily="34" charset="0"/>
              </a:rPr>
              <a:t>empty</a:t>
            </a:r>
            <a:r>
              <a:rPr lang="en-US" altLang="zh-CN" sz="2800" dirty="0" smtClean="0">
                <a:solidFill>
                  <a:srgbClr val="333333"/>
                </a:solidFill>
                <a:latin typeface="Arial" pitchFamily="34" charset="0"/>
                <a:ea typeface="宋体" pitchFamily="2" charset="-122"/>
                <a:cs typeface="Arial" pitchFamily="34" charset="0"/>
              </a:rPr>
              <a:t> means “holding or containing nothing”, e.g. an empty bottle</a:t>
            </a:r>
          </a:p>
        </p:txBody>
      </p:sp>
      <p:sp>
        <p:nvSpPr>
          <p:cNvPr id="8" name="矩形 7"/>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lide(fromLeft)">
                                      <p:cBhvr>
                                        <p:cTn id="17" dur="500"/>
                                        <p:tgtEl>
                                          <p:spTgt spid="10"/>
                                        </p:tgtEl>
                                      </p:cBhvr>
                                    </p:animEffect>
                                  </p:childTnLst>
                                </p:cTn>
                              </p:par>
                            </p:childTnLst>
                          </p:cTn>
                        </p:par>
                        <p:par>
                          <p:cTn id="18" fill="hold">
                            <p:stCondLst>
                              <p:cond delay="500"/>
                            </p:stCondLst>
                            <p:childTnLst>
                              <p:par>
                                <p:cTn id="19" presetID="1" presetClass="exit"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7" grpId="0"/>
      <p:bldP spid="9" grpId="0"/>
      <p:bldP spid="10" grpId="0"/>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539388" y="1422597"/>
            <a:ext cx="8104578" cy="2160591"/>
          </a:xfrm>
          <a:prstGeom prst="rect">
            <a:avLst/>
          </a:prstGeom>
          <a:noFill/>
        </p:spPr>
        <p:txBody>
          <a:bodyPr wrap="square" rtlCol="0">
            <a:spAutoFit/>
          </a:bodyPr>
          <a:lstStyle/>
          <a:p>
            <a:pPr>
              <a:lnSpc>
                <a:spcPct val="120000"/>
              </a:lnSpc>
              <a:defRPr/>
            </a:pPr>
            <a:r>
              <a:rPr lang="zh-CN" altLang="en-US" sz="2800" dirty="0" smtClean="0">
                <a:solidFill>
                  <a:srgbClr val="333333"/>
                </a:solidFill>
                <a:latin typeface="Arial" pitchFamily="34" charset="0"/>
                <a:ea typeface="宋体" pitchFamily="2" charset="-122"/>
                <a:cs typeface="Arial" pitchFamily="34" charset="0"/>
              </a:rPr>
              <a:t>这四个词都有“空的”之意，有时可以交换使用，如</a:t>
            </a:r>
            <a:r>
              <a:rPr lang="en-US" altLang="zh-CN" sz="2800" dirty="0" smtClean="0">
                <a:solidFill>
                  <a:srgbClr val="333333"/>
                </a:solidFill>
                <a:latin typeface="Arial" pitchFamily="34" charset="0"/>
                <a:ea typeface="宋体" pitchFamily="2" charset="-122"/>
                <a:cs typeface="Arial" pitchFamily="34" charset="0"/>
              </a:rPr>
              <a:t>a(n) hollow/empty promise, blank/empty eyes, a(n) vacant/empty mind, a blank/vacant expression</a:t>
            </a:r>
            <a:r>
              <a:rPr lang="zh-CN" altLang="en-US" sz="2800" dirty="0" smtClean="0">
                <a:solidFill>
                  <a:srgbClr val="333333"/>
                </a:solidFill>
                <a:latin typeface="Arial" pitchFamily="34" charset="0"/>
                <a:ea typeface="宋体" pitchFamily="2" charset="-122"/>
                <a:cs typeface="Arial" pitchFamily="34" charset="0"/>
              </a:rPr>
              <a:t>，但各有侧重。</a:t>
            </a:r>
          </a:p>
        </p:txBody>
      </p:sp>
      <p:sp>
        <p:nvSpPr>
          <p:cNvPr id="9" name="TextBox 8"/>
          <p:cNvSpPr txBox="1"/>
          <p:nvPr/>
        </p:nvSpPr>
        <p:spPr>
          <a:xfrm>
            <a:off x="539388" y="3758787"/>
            <a:ext cx="8104578" cy="1078950"/>
          </a:xfrm>
          <a:prstGeom prst="rect">
            <a:avLst/>
          </a:prstGeom>
          <a:noFill/>
        </p:spPr>
        <p:txBody>
          <a:bodyPr wrap="square" rtlCol="0">
            <a:spAutoFit/>
          </a:bodyPr>
          <a:lstStyle/>
          <a:p>
            <a:pPr>
              <a:lnSpc>
                <a:spcPct val="120000"/>
              </a:lnSpc>
              <a:defRPr/>
            </a:pPr>
            <a:r>
              <a:rPr lang="en-US" altLang="zh-CN" sz="2800" dirty="0" smtClean="0">
                <a:solidFill>
                  <a:srgbClr val="F79646"/>
                </a:solidFill>
                <a:latin typeface="Arial" pitchFamily="34" charset="0"/>
                <a:ea typeface="宋体" pitchFamily="2" charset="-122"/>
                <a:cs typeface="Arial" pitchFamily="34" charset="0"/>
              </a:rPr>
              <a:t>vacant</a:t>
            </a:r>
            <a:r>
              <a:rPr lang="en-US" altLang="zh-CN" sz="2800" dirty="0" smtClean="0">
                <a:solidFill>
                  <a:srgbClr val="333333"/>
                </a:solidFill>
                <a:latin typeface="Arial" pitchFamily="34" charset="0"/>
                <a:ea typeface="宋体" pitchFamily="2" charset="-122"/>
                <a:cs typeface="Arial" pitchFamily="34" charset="0"/>
              </a:rPr>
              <a:t> means “not being used by anyone”, e.g. a vacant seat</a:t>
            </a:r>
          </a:p>
        </p:txBody>
      </p:sp>
      <p:sp>
        <p:nvSpPr>
          <p:cNvPr id="10" name="TextBox 9"/>
          <p:cNvSpPr txBox="1"/>
          <p:nvPr/>
        </p:nvSpPr>
        <p:spPr>
          <a:xfrm>
            <a:off x="539388" y="5064694"/>
            <a:ext cx="8104578" cy="1078950"/>
          </a:xfrm>
          <a:prstGeom prst="rect">
            <a:avLst/>
          </a:prstGeom>
          <a:noFill/>
        </p:spPr>
        <p:txBody>
          <a:bodyPr wrap="square" rtlCol="0">
            <a:spAutoFit/>
          </a:bodyPr>
          <a:lstStyle/>
          <a:p>
            <a:pPr>
              <a:lnSpc>
                <a:spcPct val="120000"/>
              </a:lnSpc>
              <a:defRPr/>
            </a:pPr>
            <a:r>
              <a:rPr lang="en-US" altLang="zh-CN" sz="2800" dirty="0" smtClean="0">
                <a:solidFill>
                  <a:srgbClr val="F79646"/>
                </a:solidFill>
                <a:latin typeface="Arial" pitchFamily="34" charset="0"/>
                <a:ea typeface="宋体" pitchFamily="2" charset="-122"/>
                <a:cs typeface="Arial" pitchFamily="34" charset="0"/>
              </a:rPr>
              <a:t>hollow</a:t>
            </a:r>
            <a:r>
              <a:rPr lang="en-US" altLang="zh-CN" sz="2800" dirty="0" smtClean="0">
                <a:solidFill>
                  <a:srgbClr val="333333"/>
                </a:solidFill>
                <a:latin typeface="Arial" pitchFamily="34" charset="0"/>
                <a:ea typeface="宋体" pitchFamily="2" charset="-122"/>
                <a:cs typeface="Arial" pitchFamily="34" charset="0"/>
              </a:rPr>
              <a:t> means “having a space or gap in …”, e.g. a hollow tree </a:t>
            </a:r>
          </a:p>
        </p:txBody>
      </p:sp>
      <p:sp>
        <p:nvSpPr>
          <p:cNvPr id="8" name="矩形 7">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714356"/>
            <a:ext cx="9144000" cy="550072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39388" y="720000"/>
            <a:ext cx="8104578" cy="609398"/>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Cf.: </a:t>
            </a:r>
            <a:r>
              <a:rPr lang="en-US" altLang="zh-CN" sz="2800" dirty="0" smtClean="0">
                <a:solidFill>
                  <a:srgbClr val="F79646"/>
                </a:solidFill>
                <a:latin typeface="Arial" pitchFamily="34" charset="0"/>
                <a:ea typeface="宋体" pitchFamily="2" charset="-122"/>
                <a:cs typeface="Arial" pitchFamily="34" charset="0"/>
              </a:rPr>
              <a:t>blank   empty   vacant   hollow</a:t>
            </a:r>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Left)">
                                      <p:cBhvr>
                                        <p:cTn id="12" dur="500"/>
                                        <p:tgtEl>
                                          <p:spTgt spid="10"/>
                                        </p:tgtEl>
                                      </p:cBhvr>
                                    </p:animEffect>
                                  </p:childTnLst>
                                </p:cTn>
                              </p:par>
                              <p:par>
                                <p:cTn id="13" presetID="1" presetClass="exit"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9" grpId="0"/>
      <p:bldP spid="10" grpId="0"/>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78950"/>
          </a:xfrm>
          <a:prstGeom prst="rect">
            <a:avLst/>
          </a:prstGeom>
          <a:noFill/>
        </p:spPr>
        <p:txBody>
          <a:bodyPr wrap="square" rtlCol="0">
            <a:spAutoFit/>
          </a:bodyPr>
          <a:lstStyle/>
          <a:p>
            <a:pPr marL="623888" indent="-623888"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11. We go where it’s impossible to connect, no matter what. (Para. 5)</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539388" y="198000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[Paraphrase]:</a:t>
            </a:r>
          </a:p>
        </p:txBody>
      </p:sp>
      <p:sp>
        <p:nvSpPr>
          <p:cNvPr id="9" name="TextBox 8"/>
          <p:cNvSpPr txBox="1"/>
          <p:nvPr/>
        </p:nvSpPr>
        <p:spPr>
          <a:xfrm>
            <a:off x="539388" y="2556000"/>
            <a:ext cx="8104578" cy="1126462"/>
          </a:xfrm>
          <a:prstGeom prst="rect">
            <a:avLst/>
          </a:prstGeom>
          <a:noFill/>
        </p:spPr>
        <p:txBody>
          <a:bodyPr wrap="square" rtlCol="0">
            <a:spAutoFit/>
          </a:bodyPr>
          <a:lstStyle/>
          <a:p>
            <a:pPr>
              <a:lnSpc>
                <a:spcPct val="120000"/>
              </a:lnSpc>
              <a:defRPr/>
            </a:pPr>
            <a:r>
              <a:rPr lang="en-US" altLang="zh-CN" sz="2800" dirty="0" smtClean="0">
                <a:solidFill>
                  <a:srgbClr val="0C9CDB"/>
                </a:solidFill>
                <a:latin typeface="Arial" pitchFamily="34" charset="0"/>
                <a:ea typeface="宋体" pitchFamily="2" charset="-122"/>
                <a:cs typeface="Arial" pitchFamily="34" charset="0"/>
              </a:rPr>
              <a:t>We choose to go to places with no connections available, no matter what kinds of places they are.</a:t>
            </a:r>
          </a:p>
        </p:txBody>
      </p:sp>
      <p:sp>
        <p:nvSpPr>
          <p:cNvPr id="10" name="TextBox 9"/>
          <p:cNvSpPr txBox="1"/>
          <p:nvPr/>
        </p:nvSpPr>
        <p:spPr>
          <a:xfrm>
            <a:off x="539388" y="3895885"/>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[Analysis]:</a:t>
            </a:r>
          </a:p>
        </p:txBody>
      </p:sp>
      <p:sp>
        <p:nvSpPr>
          <p:cNvPr id="12" name="TextBox 11"/>
          <p:cNvSpPr txBox="1"/>
          <p:nvPr/>
        </p:nvSpPr>
        <p:spPr>
          <a:xfrm>
            <a:off x="539388" y="4471885"/>
            <a:ext cx="8104578" cy="1596014"/>
          </a:xfrm>
          <a:prstGeom prst="rect">
            <a:avLst/>
          </a:prstGeom>
          <a:noFill/>
        </p:spPr>
        <p:txBody>
          <a:bodyPr wrap="square" rtlCol="0">
            <a:spAutoFit/>
          </a:bodyPr>
          <a:lstStyle/>
          <a:p>
            <a:pPr>
              <a:lnSpc>
                <a:spcPct val="120000"/>
              </a:lnSpc>
              <a:defRPr/>
            </a:pPr>
            <a:r>
              <a:rPr lang="en-US" altLang="zh-CN" sz="2800" dirty="0" smtClean="0">
                <a:solidFill>
                  <a:srgbClr val="0C9CDB"/>
                </a:solidFill>
                <a:latin typeface="Arial" pitchFamily="34" charset="0"/>
                <a:ea typeface="宋体" pitchFamily="2" charset="-122"/>
                <a:cs typeface="Arial" pitchFamily="34" charset="0"/>
              </a:rPr>
              <a:t>The author uses “no matter what” to show people’s determination to go to places without disturbance. </a:t>
            </a:r>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slide(fromLeft)">
                                      <p:cBhvr>
                                        <p:cTn id="13" dur="500"/>
                                        <p:tgtEl>
                                          <p:spTgt spid="9"/>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lide(from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lide(fromLeft)">
                                      <p:cBhvr>
                                        <p:cTn id="22" dur="500"/>
                                        <p:tgtEl>
                                          <p:spTgt spid="12"/>
                                        </p:tgtEl>
                                      </p:cBhvr>
                                    </p:animEffect>
                                  </p:childTnLst>
                                </p:cTn>
                              </p:par>
                            </p:childTnLst>
                          </p:cTn>
                        </p:par>
                        <p:par>
                          <p:cTn id="23" fill="hold">
                            <p:stCondLst>
                              <p:cond delay="500"/>
                            </p:stCondLst>
                            <p:childTnLst>
                              <p:par>
                                <p:cTn id="24" presetID="1" presetClass="exit"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7" grpId="0"/>
      <p:bldP spid="9" grpId="0"/>
      <p:bldP spid="10" grpId="0"/>
      <p:bldP spid="12" grpId="0"/>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78950"/>
          </a:xfrm>
          <a:prstGeom prst="rect">
            <a:avLst/>
          </a:prstGeom>
          <a:noFill/>
        </p:spPr>
        <p:txBody>
          <a:bodyPr wrap="square" rtlCol="0">
            <a:spAutoFit/>
          </a:bodyPr>
          <a:lstStyle/>
          <a:p>
            <a:pPr marL="623888" indent="-623888"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11. We go where it’s impossible to connect, no matter what. (Para. 5)</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539388" y="198000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[Translation]:</a:t>
            </a:r>
          </a:p>
        </p:txBody>
      </p:sp>
      <p:sp>
        <p:nvSpPr>
          <p:cNvPr id="9" name="TextBox 8"/>
          <p:cNvSpPr txBox="1"/>
          <p:nvPr/>
        </p:nvSpPr>
        <p:spPr>
          <a:xfrm>
            <a:off x="539388" y="2556000"/>
            <a:ext cx="8104578" cy="1078950"/>
          </a:xfrm>
          <a:prstGeom prst="rect">
            <a:avLst/>
          </a:prstGeom>
          <a:noFill/>
        </p:spPr>
        <p:txBody>
          <a:bodyPr wrap="square" rtlCol="0">
            <a:spAutoFit/>
          </a:bodyPr>
          <a:lstStyle/>
          <a:p>
            <a:pPr>
              <a:lnSpc>
                <a:spcPct val="120000"/>
              </a:lnSpc>
              <a:defRPr/>
            </a:pPr>
            <a:r>
              <a:rPr lang="zh-CN" altLang="en-US" sz="2800" dirty="0" smtClean="0">
                <a:solidFill>
                  <a:srgbClr val="333333"/>
                </a:solidFill>
                <a:latin typeface="Arial" pitchFamily="34" charset="0"/>
                <a:ea typeface="宋体" pitchFamily="2" charset="-122"/>
                <a:cs typeface="Arial" pitchFamily="34" charset="0"/>
              </a:rPr>
              <a:t>我们要去的是外界无法联络到的地方，无论什么地方都行。</a:t>
            </a:r>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857232"/>
            <a:ext cx="9144000" cy="53578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slide(fromTop)">
                                      <p:cBhvr>
                                        <p:cTn id="13" dur="500"/>
                                        <p:tgtEl>
                                          <p:spTgt spid="9"/>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7" grpId="0"/>
      <p:bldP spid="9" grpId="0"/>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623888" indent="-623888">
              <a:lnSpc>
                <a:spcPct val="120000"/>
              </a:lnSpc>
              <a:defRPr/>
            </a:pPr>
            <a:r>
              <a:rPr lang="en-US" altLang="zh-CN" sz="2800" dirty="0" smtClean="0">
                <a:solidFill>
                  <a:srgbClr val="333333"/>
                </a:solidFill>
                <a:latin typeface="Arial" pitchFamily="34" charset="0"/>
                <a:ea typeface="宋体" pitchFamily="2" charset="-122"/>
                <a:cs typeface="Arial" pitchFamily="34" charset="0"/>
              </a:rPr>
              <a:t>12. </a:t>
            </a:r>
            <a:r>
              <a:rPr lang="en-US" altLang="zh-CN" sz="2800" dirty="0" smtClean="0">
                <a:solidFill>
                  <a:srgbClr val="F79646"/>
                </a:solidFill>
                <a:latin typeface="Arial" pitchFamily="34" charset="0"/>
                <a:ea typeface="宋体" pitchFamily="2" charset="-122"/>
                <a:cs typeface="Arial" pitchFamily="34" charset="0"/>
              </a:rPr>
              <a:t>smother</a:t>
            </a:r>
            <a:r>
              <a:rPr lang="en-US" altLang="zh-CN" sz="2800" dirty="0" smtClean="0">
                <a:solidFill>
                  <a:srgbClr val="333333"/>
                </a:solidFill>
                <a:latin typeface="Arial" pitchFamily="34" charset="0"/>
                <a:ea typeface="宋体" pitchFamily="2" charset="-122"/>
                <a:cs typeface="Arial" pitchFamily="34" charset="0"/>
              </a:rPr>
              <a:t> (Para. 5): </a:t>
            </a:r>
            <a:r>
              <a:rPr lang="en-US" altLang="zh-CN" sz="2800" i="1" dirty="0" smtClean="0">
                <a:solidFill>
                  <a:srgbClr val="333333"/>
                </a:solidFill>
                <a:latin typeface="Arial" pitchFamily="34" charset="0"/>
                <a:ea typeface="宋体" pitchFamily="2" charset="-122"/>
                <a:cs typeface="Arial" pitchFamily="34" charset="0"/>
              </a:rPr>
              <a:t>v. </a:t>
            </a:r>
            <a:r>
              <a:rPr lang="en-US" altLang="zh-CN" sz="2800" dirty="0" smtClean="0">
                <a:solidFill>
                  <a:srgbClr val="333333"/>
                </a:solidFill>
                <a:latin typeface="Arial" pitchFamily="34" charset="0"/>
                <a:ea typeface="宋体" pitchFamily="2" charset="-122"/>
                <a:cs typeface="Arial" pitchFamily="34" charset="0"/>
              </a:rPr>
              <a:t>to cover </a:t>
            </a:r>
            <a:r>
              <a:rPr lang="en-US" altLang="zh-CN" sz="2800" dirty="0" err="1" smtClean="0">
                <a:solidFill>
                  <a:srgbClr val="333333"/>
                </a:solidFill>
                <a:latin typeface="Arial" pitchFamily="34" charset="0"/>
                <a:ea typeface="宋体" pitchFamily="2" charset="-122"/>
                <a:cs typeface="Arial" pitchFamily="34" charset="0"/>
              </a:rPr>
              <a:t>sth</a:t>
            </a:r>
            <a:r>
              <a:rPr lang="en-US" altLang="zh-CN" sz="2800" dirty="0" smtClean="0">
                <a:solidFill>
                  <a:srgbClr val="333333"/>
                </a:solidFill>
                <a:latin typeface="Arial" pitchFamily="34" charset="0"/>
                <a:ea typeface="宋体" pitchFamily="2" charset="-122"/>
                <a:cs typeface="Arial" pitchFamily="34" charset="0"/>
              </a:rPr>
              <a:t>./sb. thickly or with too much of </a:t>
            </a:r>
            <a:r>
              <a:rPr lang="en-US" altLang="zh-CN" sz="2800" dirty="0" err="1" smtClean="0">
                <a:solidFill>
                  <a:srgbClr val="333333"/>
                </a:solidFill>
                <a:latin typeface="Arial" pitchFamily="34" charset="0"/>
                <a:ea typeface="宋体" pitchFamily="2" charset="-122"/>
                <a:cs typeface="Arial" pitchFamily="34" charset="0"/>
              </a:rPr>
              <a:t>sth</a:t>
            </a:r>
            <a:r>
              <a:rPr lang="en-US" altLang="zh-CN" sz="2800" dirty="0" smtClean="0">
                <a:solidFill>
                  <a:srgbClr val="333333"/>
                </a:solidFill>
                <a:latin typeface="Arial" pitchFamily="34" charset="0"/>
                <a:ea typeface="宋体" pitchFamily="2" charset="-122"/>
                <a:cs typeface="Arial" pitchFamily="34" charset="0"/>
              </a:rPr>
              <a:t>.</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1910636"/>
            <a:ext cx="8104578" cy="2113079"/>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News stories about the huge rise in skin cancer have made many women afraid to go out in the sun or, if they do, they </a:t>
            </a:r>
            <a:r>
              <a:rPr lang="en-US" altLang="zh-CN" sz="2800" dirty="0" smtClean="0">
                <a:solidFill>
                  <a:srgbClr val="F79646"/>
                </a:solidFill>
                <a:latin typeface="Arial" pitchFamily="34" charset="0"/>
                <a:ea typeface="宋体" pitchFamily="2" charset="-122"/>
                <a:cs typeface="Arial" pitchFamily="34" charset="0"/>
              </a:rPr>
              <a:t>smother</a:t>
            </a:r>
            <a:r>
              <a:rPr lang="en-US" altLang="zh-CN" sz="2800" dirty="0" smtClean="0">
                <a:solidFill>
                  <a:srgbClr val="333333"/>
                </a:solidFill>
                <a:latin typeface="Arial" pitchFamily="34" charset="0"/>
                <a:ea typeface="宋体" pitchFamily="2" charset="-122"/>
                <a:cs typeface="Arial" pitchFamily="34" charset="0"/>
              </a:rPr>
              <a:t> themselves head-to-toe in </a:t>
            </a:r>
            <a:r>
              <a:rPr lang="en-US" altLang="zh-CN" sz="2800" dirty="0" err="1" smtClean="0">
                <a:solidFill>
                  <a:srgbClr val="333333"/>
                </a:solidFill>
                <a:latin typeface="Arial" pitchFamily="34" charset="0"/>
                <a:ea typeface="宋体" pitchFamily="2" charset="-122"/>
                <a:cs typeface="Arial" pitchFamily="34" charset="0"/>
              </a:rPr>
              <a:t>sunblock</a:t>
            </a:r>
            <a:r>
              <a:rPr lang="en-US" altLang="zh-CN" sz="2800" dirty="0" smtClean="0">
                <a:solidFill>
                  <a:srgbClr val="333333"/>
                </a:solidFill>
                <a:latin typeface="Arial" pitchFamily="34" charset="0"/>
                <a:ea typeface="宋体" pitchFamily="2" charset="-122"/>
                <a:cs typeface="Arial" pitchFamily="34" charset="0"/>
              </a:rPr>
              <a:t>.</a:t>
            </a:r>
          </a:p>
        </p:txBody>
      </p:sp>
      <p:sp>
        <p:nvSpPr>
          <p:cNvPr id="11" name="TextBox 10"/>
          <p:cNvSpPr txBox="1"/>
          <p:nvPr/>
        </p:nvSpPr>
        <p:spPr>
          <a:xfrm>
            <a:off x="539388" y="4143380"/>
            <a:ext cx="8104578" cy="1596014"/>
          </a:xfrm>
          <a:prstGeom prst="rect">
            <a:avLst/>
          </a:prstGeom>
          <a:noFill/>
        </p:spPr>
        <p:txBody>
          <a:bodyPr wrap="square" rtlCol="0">
            <a:spAutoFit/>
          </a:bodyPr>
          <a:lstStyle/>
          <a:p>
            <a:pPr marL="363538">
              <a:lnSpc>
                <a:spcPct val="120000"/>
              </a:lnSpc>
              <a:defRPr/>
            </a:pPr>
            <a:r>
              <a:rPr lang="zh-CN" altLang="en-US" sz="2800" dirty="0" smtClean="0">
                <a:solidFill>
                  <a:srgbClr val="333333"/>
                </a:solidFill>
                <a:latin typeface="Arial" pitchFamily="34" charset="0"/>
                <a:ea typeface="宋体" pitchFamily="2" charset="-122"/>
                <a:cs typeface="Arial" pitchFamily="34" charset="0"/>
              </a:rPr>
              <a:t>皮肤癌大幅上升的说法使得女人们不敢外出走在日光下。如果外出，她们把自己从头到脚都涂抹上防晒乳。</a:t>
            </a: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4221659"/>
            <a:ext cx="452775" cy="452775"/>
          </a:xfrm>
          <a:prstGeom prst="rect">
            <a:avLst/>
          </a:prstGeom>
          <a:noFill/>
        </p:spPr>
      </p:pic>
      <p:sp>
        <p:nvSpPr>
          <p:cNvPr id="14" name="矩形 13">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lide(fromLeft)">
                                      <p:cBhvr>
                                        <p:cTn id="16" dur="500"/>
                                        <p:tgtEl>
                                          <p:spTgt spid="11"/>
                                        </p:tgtEl>
                                      </p:cBhvr>
                                    </p:animEffect>
                                  </p:childTnLst>
                                </p:cTn>
                              </p:par>
                            </p:childTnLst>
                          </p:cTn>
                        </p:par>
                        <p:par>
                          <p:cTn id="17" fill="hold">
                            <p:stCondLst>
                              <p:cond delay="500"/>
                            </p:stCondLst>
                            <p:childTnLst>
                              <p:par>
                                <p:cTn id="18" presetID="1" presetClass="exit"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8" grpId="0"/>
      <p:bldP spid="11" grpId="0"/>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623888" indent="-623888">
              <a:lnSpc>
                <a:spcPct val="120000"/>
              </a:lnSpc>
              <a:defRPr/>
            </a:pPr>
            <a:r>
              <a:rPr lang="en-US" altLang="zh-CN" sz="2800" dirty="0" smtClean="0">
                <a:solidFill>
                  <a:srgbClr val="333333"/>
                </a:solidFill>
                <a:latin typeface="Arial" pitchFamily="34" charset="0"/>
                <a:ea typeface="宋体" pitchFamily="2" charset="-122"/>
                <a:cs typeface="Arial" pitchFamily="34" charset="0"/>
              </a:rPr>
              <a:t>12. </a:t>
            </a:r>
            <a:r>
              <a:rPr lang="en-US" altLang="zh-CN" sz="2800" dirty="0" smtClean="0">
                <a:solidFill>
                  <a:srgbClr val="F79646"/>
                </a:solidFill>
                <a:latin typeface="Arial" pitchFamily="34" charset="0"/>
                <a:ea typeface="宋体" pitchFamily="2" charset="-122"/>
                <a:cs typeface="Arial" pitchFamily="34" charset="0"/>
              </a:rPr>
              <a:t>smother</a:t>
            </a:r>
            <a:r>
              <a:rPr lang="en-US" altLang="zh-CN" sz="2800" dirty="0" smtClean="0">
                <a:solidFill>
                  <a:srgbClr val="333333"/>
                </a:solidFill>
                <a:latin typeface="Arial" pitchFamily="34" charset="0"/>
                <a:ea typeface="宋体" pitchFamily="2" charset="-122"/>
                <a:cs typeface="Arial" pitchFamily="34" charset="0"/>
              </a:rPr>
              <a:t> (Para. 5): </a:t>
            </a:r>
            <a:r>
              <a:rPr lang="en-US" altLang="zh-CN" sz="2800" i="1" dirty="0" smtClean="0">
                <a:solidFill>
                  <a:srgbClr val="333333"/>
                </a:solidFill>
                <a:latin typeface="Arial" pitchFamily="34" charset="0"/>
                <a:ea typeface="宋体" pitchFamily="2" charset="-122"/>
                <a:cs typeface="Arial" pitchFamily="34" charset="0"/>
              </a:rPr>
              <a:t>v. </a:t>
            </a:r>
            <a:r>
              <a:rPr lang="en-US" altLang="zh-CN" sz="2800" dirty="0" smtClean="0">
                <a:solidFill>
                  <a:srgbClr val="333333"/>
                </a:solidFill>
                <a:latin typeface="Arial" pitchFamily="34" charset="0"/>
                <a:ea typeface="宋体" pitchFamily="2" charset="-122"/>
                <a:cs typeface="Arial" pitchFamily="34" charset="0"/>
              </a:rPr>
              <a:t>to cover </a:t>
            </a:r>
            <a:r>
              <a:rPr lang="en-US" altLang="zh-CN" sz="2800" dirty="0" err="1" smtClean="0">
                <a:solidFill>
                  <a:srgbClr val="333333"/>
                </a:solidFill>
                <a:latin typeface="Arial" pitchFamily="34" charset="0"/>
                <a:ea typeface="宋体" pitchFamily="2" charset="-122"/>
                <a:cs typeface="Arial" pitchFamily="34" charset="0"/>
              </a:rPr>
              <a:t>sth</a:t>
            </a:r>
            <a:r>
              <a:rPr lang="en-US" altLang="zh-CN" sz="2800" dirty="0" smtClean="0">
                <a:solidFill>
                  <a:srgbClr val="333333"/>
                </a:solidFill>
                <a:latin typeface="Arial" pitchFamily="34" charset="0"/>
                <a:ea typeface="宋体" pitchFamily="2" charset="-122"/>
                <a:cs typeface="Arial" pitchFamily="34" charset="0"/>
              </a:rPr>
              <a:t>./sb. thickly or with too much of </a:t>
            </a:r>
            <a:r>
              <a:rPr lang="en-US" altLang="zh-CN" sz="2800" dirty="0" err="1" smtClean="0">
                <a:solidFill>
                  <a:srgbClr val="333333"/>
                </a:solidFill>
                <a:latin typeface="Arial" pitchFamily="34" charset="0"/>
                <a:ea typeface="宋体" pitchFamily="2" charset="-122"/>
                <a:cs typeface="Arial" pitchFamily="34" charset="0"/>
              </a:rPr>
              <a:t>sth</a:t>
            </a:r>
            <a:r>
              <a:rPr lang="en-US" altLang="zh-CN" sz="2800" dirty="0" smtClean="0">
                <a:solidFill>
                  <a:srgbClr val="333333"/>
                </a:solidFill>
                <a:latin typeface="Arial" pitchFamily="34" charset="0"/>
                <a:ea typeface="宋体" pitchFamily="2" charset="-122"/>
                <a:cs typeface="Arial" pitchFamily="34" charset="0"/>
              </a:rPr>
              <a:t>.</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1910636"/>
            <a:ext cx="8104578" cy="1075103"/>
          </a:xfrm>
          <a:prstGeom prst="rect">
            <a:avLst/>
          </a:prstGeom>
          <a:noFill/>
        </p:spPr>
        <p:txBody>
          <a:bodyPr wrap="square" rtlCol="0">
            <a:spAutoFit/>
          </a:bodyPr>
          <a:lstStyle/>
          <a:p>
            <a:pPr>
              <a:lnSpc>
                <a:spcPct val="120000"/>
              </a:lnSpc>
              <a:defRPr/>
            </a:pPr>
            <a:r>
              <a:rPr lang="zh-CN" altLang="en-US" sz="2800" dirty="0" smtClean="0">
                <a:solidFill>
                  <a:srgbClr val="333333"/>
                </a:solidFill>
                <a:latin typeface="Arial" pitchFamily="34" charset="0"/>
                <a:ea typeface="宋体" pitchFamily="2" charset="-122"/>
                <a:cs typeface="Arial" pitchFamily="34" charset="0"/>
              </a:rPr>
              <a:t>事实上，那个时候的学校教育只会抑制人们的创造力。</a:t>
            </a:r>
          </a:p>
        </p:txBody>
      </p:sp>
      <p:sp>
        <p:nvSpPr>
          <p:cNvPr id="11" name="TextBox 10"/>
          <p:cNvSpPr txBox="1"/>
          <p:nvPr/>
        </p:nvSpPr>
        <p:spPr>
          <a:xfrm>
            <a:off x="539388" y="3071810"/>
            <a:ext cx="8104578" cy="1643527"/>
          </a:xfrm>
          <a:prstGeom prst="rect">
            <a:avLst/>
          </a:prstGeom>
          <a:noFill/>
        </p:spPr>
        <p:txBody>
          <a:bodyPr wrap="square" rtlCol="0">
            <a:spAutoFit/>
          </a:bodyPr>
          <a:lstStyle/>
          <a:p>
            <a:pPr marL="363538">
              <a:lnSpc>
                <a:spcPct val="120000"/>
              </a:lnSpc>
              <a:defRPr/>
            </a:pPr>
            <a:r>
              <a:rPr lang="en-US" altLang="zh-CN" sz="2800" dirty="0" smtClean="0">
                <a:solidFill>
                  <a:srgbClr val="333333"/>
                </a:solidFill>
                <a:latin typeface="Arial" pitchFamily="34" charset="0"/>
                <a:ea typeface="宋体" pitchFamily="2" charset="-122"/>
                <a:cs typeface="Arial" pitchFamily="34" charset="0"/>
              </a:rPr>
              <a:t>As a matter of fact, the school education at that time could do nothing but </a:t>
            </a:r>
            <a:r>
              <a:rPr lang="en-US" altLang="zh-CN" sz="2800" dirty="0" smtClean="0">
                <a:solidFill>
                  <a:srgbClr val="F79646"/>
                </a:solidFill>
                <a:latin typeface="Arial" pitchFamily="34" charset="0"/>
                <a:ea typeface="宋体" pitchFamily="2" charset="-122"/>
                <a:cs typeface="Arial" pitchFamily="34" charset="0"/>
              </a:rPr>
              <a:t>smother</a:t>
            </a:r>
            <a:r>
              <a:rPr lang="en-US" altLang="zh-CN" sz="2800" dirty="0" smtClean="0">
                <a:solidFill>
                  <a:srgbClr val="333333"/>
                </a:solidFill>
                <a:latin typeface="Arial" pitchFamily="34" charset="0"/>
                <a:ea typeface="宋体" pitchFamily="2" charset="-122"/>
                <a:cs typeface="Arial" pitchFamily="34" charset="0"/>
              </a:rPr>
              <a:t> creativity of the human.</a:t>
            </a:r>
            <a:endParaRPr lang="zh-CN" altLang="en-US" sz="2800" dirty="0" smtClean="0">
              <a:solidFill>
                <a:srgbClr val="333333"/>
              </a:solidFill>
              <a:latin typeface="Arial" pitchFamily="34" charset="0"/>
              <a:ea typeface="宋体" pitchFamily="2" charset="-122"/>
              <a:cs typeface="Arial" pitchFamily="34" charset="0"/>
            </a:endParaRP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3150089"/>
            <a:ext cx="452775" cy="452775"/>
          </a:xfrm>
          <a:prstGeom prst="rect">
            <a:avLst/>
          </a:prstGeom>
          <a:noFill/>
        </p:spPr>
      </p:pic>
      <p:sp>
        <p:nvSpPr>
          <p:cNvPr id="7" name="TextBox 6"/>
          <p:cNvSpPr txBox="1"/>
          <p:nvPr/>
        </p:nvSpPr>
        <p:spPr>
          <a:xfrm>
            <a:off x="539388" y="4760686"/>
            <a:ext cx="8104578" cy="1643527"/>
          </a:xfrm>
          <a:prstGeom prst="rect">
            <a:avLst/>
          </a:prstGeom>
          <a:noFill/>
        </p:spPr>
        <p:txBody>
          <a:bodyPr wrap="square" rtlCol="0">
            <a:spAutoFit/>
          </a:bodyPr>
          <a:lstStyle/>
          <a:p>
            <a:pPr marL="363538">
              <a:lnSpc>
                <a:spcPct val="120000"/>
              </a:lnSpc>
              <a:defRPr/>
            </a:pPr>
            <a:r>
              <a:rPr lang="en-US" altLang="zh-CN" sz="2800" dirty="0" smtClean="0">
                <a:solidFill>
                  <a:srgbClr val="333333"/>
                </a:solidFill>
                <a:latin typeface="Arial" pitchFamily="34" charset="0"/>
                <a:ea typeface="宋体" pitchFamily="2" charset="-122"/>
                <a:cs typeface="Arial" pitchFamily="34" charset="0"/>
              </a:rPr>
              <a:t>As a matter of fact, what the school education at that time could do was to </a:t>
            </a:r>
            <a:r>
              <a:rPr lang="en-US" altLang="zh-CN" sz="2800" dirty="0" smtClean="0">
                <a:solidFill>
                  <a:srgbClr val="F79646"/>
                </a:solidFill>
                <a:latin typeface="Arial" pitchFamily="34" charset="0"/>
                <a:ea typeface="宋体" pitchFamily="2" charset="-122"/>
                <a:cs typeface="Arial" pitchFamily="34" charset="0"/>
              </a:rPr>
              <a:t>smother</a:t>
            </a:r>
            <a:r>
              <a:rPr lang="en-US" altLang="zh-CN" sz="2800" dirty="0" smtClean="0">
                <a:solidFill>
                  <a:srgbClr val="333333"/>
                </a:solidFill>
                <a:latin typeface="Arial" pitchFamily="34" charset="0"/>
                <a:ea typeface="宋体" pitchFamily="2" charset="-122"/>
                <a:cs typeface="Arial" pitchFamily="34" charset="0"/>
              </a:rPr>
              <a:t> creativity of the human.</a:t>
            </a:r>
            <a:endParaRPr lang="zh-CN" altLang="en-US" sz="2800" dirty="0" smtClean="0">
              <a:solidFill>
                <a:srgbClr val="333333"/>
              </a:solidFill>
              <a:latin typeface="Arial" pitchFamily="34" charset="0"/>
              <a:ea typeface="宋体" pitchFamily="2" charset="-122"/>
              <a:cs typeface="Arial" pitchFamily="34" charset="0"/>
            </a:endParaRPr>
          </a:p>
        </p:txBody>
      </p:sp>
      <p:pic>
        <p:nvPicPr>
          <p:cNvPr id="9" name="Picture 2" descr="C:\Users\CC\Desktop\图片1.png"/>
          <p:cNvPicPr>
            <a:picLocks noChangeAspect="1" noChangeArrowheads="1"/>
          </p:cNvPicPr>
          <p:nvPr/>
        </p:nvPicPr>
        <p:blipFill>
          <a:blip r:embed="rId2" cstate="print"/>
          <a:srcRect/>
          <a:stretch>
            <a:fillRect/>
          </a:stretch>
        </p:blipFill>
        <p:spPr bwMode="auto">
          <a:xfrm>
            <a:off x="500034" y="4838965"/>
            <a:ext cx="452775" cy="452775"/>
          </a:xfrm>
          <a:prstGeom prst="rect">
            <a:avLst/>
          </a:prstGeom>
          <a:noFill/>
        </p:spPr>
      </p:pic>
      <p:sp>
        <p:nvSpPr>
          <p:cNvPr id="10" name="矩形 9">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714356"/>
            <a:ext cx="9144000" cy="550072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lide(fromLeft)">
                                      <p:cBhvr>
                                        <p:cTn id="16" dur="500"/>
                                        <p:tgtEl>
                                          <p:spTgt spid="11"/>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slide(fromLeft)">
                                      <p:cBhvr>
                                        <p:cTn id="25" dur="500"/>
                                        <p:tgtEl>
                                          <p:spTgt spid="7"/>
                                        </p:tgtEl>
                                      </p:cBhvr>
                                    </p:animEffect>
                                  </p:childTnLst>
                                </p:cTn>
                              </p:par>
                              <p:par>
                                <p:cTn id="26" presetID="1" presetClass="exit"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8" grpId="0"/>
      <p:bldP spid="11" grpId="0"/>
      <p:bldP spid="7" grpId="0"/>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609398"/>
          </a:xfrm>
          <a:prstGeom prst="rect">
            <a:avLst/>
          </a:prstGeom>
          <a:noFill/>
        </p:spPr>
        <p:txBody>
          <a:bodyPr wrap="square" rtlCol="0">
            <a:spAutoFit/>
          </a:bodyPr>
          <a:lstStyle/>
          <a:p>
            <a:pPr marL="623888" indent="-623888">
              <a:lnSpc>
                <a:spcPct val="120000"/>
              </a:lnSpc>
              <a:defRPr/>
            </a:pPr>
            <a:r>
              <a:rPr lang="en-US" altLang="zh-CN" sz="2800" dirty="0" smtClean="0">
                <a:solidFill>
                  <a:srgbClr val="333333"/>
                </a:solidFill>
                <a:latin typeface="Arial" pitchFamily="34" charset="0"/>
                <a:ea typeface="宋体" pitchFamily="2" charset="-122"/>
                <a:cs typeface="Arial" pitchFamily="34" charset="0"/>
              </a:rPr>
              <a:t>13. We’re already nearly there. (Para. 6)</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539388" y="144000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[Paraphrase]:</a:t>
            </a:r>
          </a:p>
        </p:txBody>
      </p:sp>
      <p:sp>
        <p:nvSpPr>
          <p:cNvPr id="9" name="TextBox 8"/>
          <p:cNvSpPr txBox="1"/>
          <p:nvPr/>
        </p:nvSpPr>
        <p:spPr>
          <a:xfrm>
            <a:off x="539388" y="2160000"/>
            <a:ext cx="8104578" cy="1596014"/>
          </a:xfrm>
          <a:prstGeom prst="rect">
            <a:avLst/>
          </a:prstGeom>
          <a:noFill/>
        </p:spPr>
        <p:txBody>
          <a:bodyPr wrap="square" rtlCol="0">
            <a:spAutoFit/>
          </a:bodyPr>
          <a:lstStyle/>
          <a:p>
            <a:pPr>
              <a:lnSpc>
                <a:spcPct val="120000"/>
              </a:lnSpc>
              <a:defRPr/>
            </a:pPr>
            <a:r>
              <a:rPr lang="en-US" altLang="zh-CN" sz="2800" dirty="0" smtClean="0">
                <a:solidFill>
                  <a:srgbClr val="0C9CDB"/>
                </a:solidFill>
                <a:latin typeface="Arial" pitchFamily="34" charset="0"/>
                <a:ea typeface="宋体" pitchFamily="2" charset="-122"/>
                <a:cs typeface="Arial" pitchFamily="34" charset="0"/>
              </a:rPr>
              <a:t>We have almost entered the era when it’s impossible to live a life without disturbance of technology.</a:t>
            </a:r>
          </a:p>
        </p:txBody>
      </p:sp>
      <p:sp>
        <p:nvSpPr>
          <p:cNvPr id="10" name="TextBox 9"/>
          <p:cNvSpPr txBox="1"/>
          <p:nvPr/>
        </p:nvSpPr>
        <p:spPr>
          <a:xfrm>
            <a:off x="539388" y="414338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[Translation]:</a:t>
            </a:r>
          </a:p>
        </p:txBody>
      </p:sp>
      <p:sp>
        <p:nvSpPr>
          <p:cNvPr id="12" name="TextBox 11"/>
          <p:cNvSpPr txBox="1"/>
          <p:nvPr/>
        </p:nvSpPr>
        <p:spPr>
          <a:xfrm>
            <a:off x="539388" y="4863380"/>
            <a:ext cx="8104578" cy="558038"/>
          </a:xfrm>
          <a:prstGeom prst="rect">
            <a:avLst/>
          </a:prstGeom>
          <a:noFill/>
        </p:spPr>
        <p:txBody>
          <a:bodyPr wrap="square" rtlCol="0">
            <a:spAutoFit/>
          </a:bodyPr>
          <a:lstStyle/>
          <a:p>
            <a:pPr>
              <a:lnSpc>
                <a:spcPct val="120000"/>
              </a:lnSpc>
              <a:defRPr/>
            </a:pPr>
            <a:r>
              <a:rPr lang="zh-CN" altLang="en-US" sz="2800" dirty="0" smtClean="0">
                <a:solidFill>
                  <a:srgbClr val="333333"/>
                </a:solidFill>
                <a:latin typeface="Arial" pitchFamily="34" charset="0"/>
                <a:ea typeface="宋体" pitchFamily="2" charset="-122"/>
                <a:cs typeface="Arial" pitchFamily="34" charset="0"/>
              </a:rPr>
              <a:t>现在的情形已基本如此了。</a:t>
            </a:r>
          </a:p>
        </p:txBody>
      </p:sp>
      <p:sp>
        <p:nvSpPr>
          <p:cNvPr id="14" name="矩形 13">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720000"/>
            <a:ext cx="9144000" cy="550072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slide(fromLeft)">
                                      <p:cBhvr>
                                        <p:cTn id="13" dur="500"/>
                                        <p:tgtEl>
                                          <p:spTgt spid="9"/>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lide(from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lide(fromLeft)">
                                      <p:cBhvr>
                                        <p:cTn id="22" dur="500"/>
                                        <p:tgtEl>
                                          <p:spTgt spid="12"/>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7" grpId="0"/>
      <p:bldP spid="9" grpId="0"/>
      <p:bldP spid="10" grpId="0"/>
      <p:bldP spid="12" grpId="0"/>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262979"/>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2    As I began telling my story to a colleague, he stopped me cold: “Did you bring GPS?” I said that I had. “Well, that’s not really being out in the wilderness,” he replied. And he kind of </a:t>
            </a:r>
            <a:r>
              <a:rPr lang="en-US" altLang="zh-CN" sz="2800" u="sng" dirty="0" smtClean="0">
                <a:solidFill>
                  <a:srgbClr val="F79646"/>
                </a:solidFill>
                <a:latin typeface="Arial" pitchFamily="34" charset="0"/>
                <a:ea typeface="宋体" pitchFamily="2" charset="-122"/>
                <a:cs typeface="Arial" pitchFamily="34" charset="0"/>
              </a:rPr>
              <a:t>had a point</a:t>
            </a:r>
            <a:r>
              <a:rPr lang="en-US" altLang="zh-CN" sz="2800" dirty="0" smtClean="0">
                <a:solidFill>
                  <a:srgbClr val="333333"/>
                </a:solidFill>
                <a:latin typeface="Arial" pitchFamily="34" charset="0"/>
                <a:ea typeface="宋体" pitchFamily="2" charset="-122"/>
                <a:cs typeface="Arial" pitchFamily="34" charset="0"/>
              </a:rPr>
              <a:t>.  </a:t>
            </a:r>
          </a:p>
          <a:p>
            <a:pPr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3    </a:t>
            </a:r>
            <a:r>
              <a:rPr lang="en-US" altLang="zh-CN" sz="2800" u="sng" dirty="0" smtClean="0">
                <a:solidFill>
                  <a:srgbClr val="0C9CDB"/>
                </a:solidFill>
                <a:latin typeface="Arial" pitchFamily="34" charset="0"/>
                <a:ea typeface="宋体" pitchFamily="2" charset="-122"/>
                <a:cs typeface="Arial" pitchFamily="34" charset="0"/>
              </a:rPr>
              <a:t>Everyone has a different definition of getting away from it all. By some definitions, my clean break wasn’t so clean.</a:t>
            </a:r>
            <a:r>
              <a:rPr lang="en-US" altLang="zh-CN" sz="2800" dirty="0" smtClean="0">
                <a:solidFill>
                  <a:srgbClr val="333333"/>
                </a:solidFill>
                <a:latin typeface="Arial" pitchFamily="34" charset="0"/>
                <a:ea typeface="宋体" pitchFamily="2" charset="-122"/>
                <a:cs typeface="Arial" pitchFamily="34" charset="0"/>
              </a:rPr>
              <a:t> Even during my most remote moments in the backcountry, satellite signals bounced down to tell me exactly where I was.</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Can’t Get Away from It All?</a:t>
            </a:r>
          </a:p>
        </p:txBody>
      </p:sp>
      <p:sp>
        <p:nvSpPr>
          <p:cNvPr id="13" name="矩形 12">
            <a:hlinkClick r:id="rId3" action="ppaction://hlinksldjump"/>
          </p:cNvPr>
          <p:cNvSpPr/>
          <p:nvPr/>
        </p:nvSpPr>
        <p:spPr>
          <a:xfrm>
            <a:off x="6715140" y="2357430"/>
            <a:ext cx="1928826"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p:cNvPr>
          <p:cNvSpPr/>
          <p:nvPr/>
        </p:nvSpPr>
        <p:spPr>
          <a:xfrm>
            <a:off x="500034" y="2857496"/>
            <a:ext cx="8072494" cy="142876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5" action="ppaction://hlinksldjump"/>
          </p:cNvPr>
          <p:cNvSpPr/>
          <p:nvPr/>
        </p:nvSpPr>
        <p:spPr>
          <a:xfrm>
            <a:off x="6715140" y="2357430"/>
            <a:ext cx="1857388" cy="35719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7" descr="C:\Users\CC\Desktop\播放.png"/>
          <p:cNvPicPr>
            <a:picLocks noChangeAspect="1" noChangeArrowheads="1"/>
          </p:cNvPicPr>
          <p:nvPr/>
        </p:nvPicPr>
        <p:blipFill>
          <a:blip r:embed="rId6" cstate="print"/>
          <a:srcRect/>
          <a:stretch>
            <a:fillRect/>
          </a:stretch>
        </p:blipFill>
        <p:spPr bwMode="auto">
          <a:xfrm>
            <a:off x="8636063" y="1643050"/>
            <a:ext cx="507937" cy="482540"/>
          </a:xfrm>
          <a:prstGeom prst="rect">
            <a:avLst/>
          </a:prstGeom>
          <a:noFill/>
        </p:spPr>
      </p:pic>
      <p:pic>
        <p:nvPicPr>
          <p:cNvPr id="8" name="Picture 8" descr="C:\Users\CC\Desktop\暂停.png"/>
          <p:cNvPicPr>
            <a:picLocks noChangeAspect="1" noChangeArrowheads="1"/>
          </p:cNvPicPr>
          <p:nvPr/>
        </p:nvPicPr>
        <p:blipFill>
          <a:blip r:embed="rId7" cstate="print"/>
          <a:srcRect/>
          <a:stretch>
            <a:fillRect/>
          </a:stretch>
        </p:blipFill>
        <p:spPr bwMode="auto">
          <a:xfrm>
            <a:off x="8636063" y="2162696"/>
            <a:ext cx="507937" cy="482540"/>
          </a:xfrm>
          <a:prstGeom prst="rect">
            <a:avLst/>
          </a:prstGeom>
          <a:noFill/>
        </p:spPr>
      </p:pic>
      <p:pic>
        <p:nvPicPr>
          <p:cNvPr id="9" name="Picture 9" descr="C:\Users\CC\Desktop\停止.png"/>
          <p:cNvPicPr>
            <a:picLocks noChangeAspect="1" noChangeArrowheads="1"/>
          </p:cNvPicPr>
          <p:nvPr/>
        </p:nvPicPr>
        <p:blipFill>
          <a:blip r:embed="rId8" cstate="print"/>
          <a:srcRect/>
          <a:stretch>
            <a:fillRect/>
          </a:stretch>
        </p:blipFill>
        <p:spPr bwMode="auto">
          <a:xfrm>
            <a:off x="8636063" y="2682342"/>
            <a:ext cx="507937" cy="482540"/>
          </a:xfrm>
          <a:prstGeom prst="rect">
            <a:avLst/>
          </a:prstGeom>
          <a:noFill/>
        </p:spPr>
      </p:pic>
      <p:pic>
        <p:nvPicPr>
          <p:cNvPr id="10" name="Picture 10" descr="C:\Users\CC\Desktop\链接.png">
            <a:hlinkClick r:id="rId9" action="ppaction://hlinkfile"/>
          </p:cNvPr>
          <p:cNvPicPr>
            <a:picLocks noChangeAspect="1" noChangeArrowheads="1"/>
          </p:cNvPicPr>
          <p:nvPr/>
        </p:nvPicPr>
        <p:blipFill>
          <a:blip r:embed="rId10" cstate="print"/>
          <a:srcRect/>
          <a:stretch>
            <a:fillRect/>
          </a:stretch>
        </p:blipFill>
        <p:spPr bwMode="auto">
          <a:xfrm>
            <a:off x="8636063" y="3201988"/>
            <a:ext cx="507937" cy="482540"/>
          </a:xfrm>
          <a:prstGeom prst="rect">
            <a:avLst/>
          </a:prstGeom>
          <a:noFill/>
        </p:spPr>
      </p:pic>
      <p:pic>
        <p:nvPicPr>
          <p:cNvPr id="11" name="2-3.mp3">
            <a:hlinkClick r:id="" action="ppaction://media"/>
          </p:cNvPr>
          <p:cNvPicPr>
            <a:picLocks noRot="1" noChangeAspect="1"/>
          </p:cNvPicPr>
          <p:nvPr>
            <a:audioFile r:link="rId1"/>
          </p:nvPr>
        </p:nvPicPr>
        <p:blipFill>
          <a:blip r:embed="rId11" cstate="print"/>
          <a:stretch>
            <a:fillRect/>
          </a:stretch>
        </p:blipFill>
        <p:spPr>
          <a:xfrm>
            <a:off x="9612560" y="1484784"/>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Right)">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lide(fromRight)">
                                      <p:cBhvr>
                                        <p:cTn id="11" dur="500"/>
                                        <p:tgtEl>
                                          <p:spTgt spid="8"/>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slide(fromRight)">
                                      <p:cBhvr>
                                        <p:cTn id="15" dur="500"/>
                                        <p:tgtEl>
                                          <p:spTgt spid="9"/>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slide(fromRigh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1"/>
                </p:tgtEl>
              </p:cMediaNode>
            </p:audio>
            <p:seq concurrent="1" nextAc="seek">
              <p:cTn id="21" restart="whenNotActive" fill="hold" evtFilter="cancelBubble" nodeType="interactiveSeq">
                <p:stCondLst>
                  <p:cond evt="onClick" delay="0">
                    <p:tgtEl>
                      <p:spTgt spid="7"/>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1"/>
                                        </p:tgtEl>
                                      </p:cBhvr>
                                    </p:cmd>
                                  </p:childTnLst>
                                </p:cTn>
                              </p:par>
                            </p:childTnLst>
                          </p:cTn>
                        </p:par>
                      </p:childTnLst>
                    </p:cTn>
                  </p:par>
                </p:childTnLst>
              </p:cTn>
              <p:nextCondLst>
                <p:cond evt="onClick" delay="0">
                  <p:tgtEl>
                    <p:spTgt spid="7"/>
                  </p:tgtEl>
                </p:cond>
              </p:nextCondLst>
            </p:seq>
            <p:seq concurrent="1" nextAc="seek">
              <p:cTn id="26" restart="whenNotActive" fill="hold" evtFilter="cancelBubble" nodeType="interactiveSeq">
                <p:stCondLst>
                  <p:cond evt="onClick" delay="0">
                    <p:tgtEl>
                      <p:spTgt spid="9"/>
                    </p:tgtEl>
                  </p:cond>
                </p:stCondLst>
                <p:endSync evt="end" delay="0">
                  <p:rtn val="all"/>
                </p:endSync>
                <p:childTnLst>
                  <p:par>
                    <p:cTn id="27" fill="hold">
                      <p:stCondLst>
                        <p:cond delay="0"/>
                      </p:stCondLst>
                      <p:childTnLst>
                        <p:par>
                          <p:cTn id="28" fill="hold">
                            <p:stCondLst>
                              <p:cond delay="0"/>
                            </p:stCondLst>
                            <p:childTnLst>
                              <p:par>
                                <p:cTn id="29" presetID="3" presetClass="mediacall" presetSubtype="0" fill="hold" nodeType="clickEffect">
                                  <p:stCondLst>
                                    <p:cond delay="0"/>
                                  </p:stCondLst>
                                  <p:childTnLst>
                                    <p:cmd type="call" cmd="stop">
                                      <p:cBhvr>
                                        <p:cTn id="30" dur="1" fill="hold"/>
                                        <p:tgtEl>
                                          <p:spTgt spid="11"/>
                                        </p:tgtEl>
                                      </p:cBhvr>
                                    </p:cmd>
                                  </p:childTnLst>
                                </p:cTn>
                              </p:par>
                            </p:childTnLst>
                          </p:cTn>
                        </p:par>
                      </p:childTnLst>
                    </p:cTn>
                  </p:par>
                </p:childTnLst>
              </p:cTn>
              <p:nextCondLst>
                <p:cond evt="onClick" delay="0">
                  <p:tgtEl>
                    <p:spTgt spid="9"/>
                  </p:tgtEl>
                </p:cond>
              </p:nextCondLst>
            </p:seq>
            <p:seq concurrent="1" nextAc="seek">
              <p:cTn id="31" restart="whenNotActive" fill="hold" evtFilter="cancelBubble" nodeType="interactiveSeq">
                <p:stCondLst>
                  <p:cond evt="onClick" delay="0">
                    <p:tgtEl>
                      <p:spTgt spid="8"/>
                    </p:tgtEl>
                  </p:cond>
                </p:stCondLst>
                <p:endSync evt="end" delay="0">
                  <p:rtn val="all"/>
                </p:endSync>
                <p:childTnLst>
                  <p:par>
                    <p:cTn id="32" fill="hold">
                      <p:stCondLst>
                        <p:cond delay="0"/>
                      </p:stCondLst>
                      <p:childTnLst>
                        <p:par>
                          <p:cTn id="33" fill="hold">
                            <p:stCondLst>
                              <p:cond delay="0"/>
                            </p:stCondLst>
                            <p:childTnLst>
                              <p:par>
                                <p:cTn id="34" presetID="2" presetClass="mediacall" presetSubtype="0" fill="hold" nodeType="clickEffect">
                                  <p:stCondLst>
                                    <p:cond delay="0"/>
                                  </p:stCondLst>
                                  <p:childTnLst>
                                    <p:cmd type="call" cmd="togglePause">
                                      <p:cBhvr>
                                        <p:cTn id="35" dur="1" fill="hold"/>
                                        <p:tgtEl>
                                          <p:spTgt spid="11"/>
                                        </p:tgtEl>
                                      </p:cBhvr>
                                    </p:cmd>
                                  </p:childTnLst>
                                </p:cTn>
                              </p:par>
                            </p:childTnLst>
                          </p:cTn>
                        </p:par>
                      </p:childTnLst>
                    </p:cTn>
                  </p:par>
                </p:childTnLst>
              </p:cTn>
              <p:nextCondLst>
                <p:cond evt="onClick" delay="0">
                  <p:tgtEl>
                    <p:spTgt spid="8"/>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609398"/>
          </a:xfrm>
          <a:prstGeom prst="rect">
            <a:avLst/>
          </a:prstGeom>
          <a:noFill/>
        </p:spPr>
        <p:txBody>
          <a:bodyPr wrap="square" rtlCol="0">
            <a:spAutoFit/>
          </a:bodyPr>
          <a:lstStyle/>
          <a:p>
            <a:pPr marL="623888" indent="-623888">
              <a:lnSpc>
                <a:spcPct val="120000"/>
              </a:lnSpc>
              <a:defRPr/>
            </a:pPr>
            <a:r>
              <a:rPr lang="en-US" altLang="zh-CN" sz="2800" dirty="0" smtClean="0">
                <a:solidFill>
                  <a:srgbClr val="333333"/>
                </a:solidFill>
                <a:latin typeface="Arial" pitchFamily="34" charset="0"/>
                <a:ea typeface="宋体" pitchFamily="2" charset="-122"/>
                <a:cs typeface="Arial" pitchFamily="34" charset="0"/>
              </a:rPr>
              <a:t>14. </a:t>
            </a:r>
            <a:r>
              <a:rPr lang="en-US" altLang="zh-CN" sz="2800" dirty="0" smtClean="0">
                <a:solidFill>
                  <a:srgbClr val="F79646"/>
                </a:solidFill>
                <a:latin typeface="Arial" pitchFamily="34" charset="0"/>
                <a:ea typeface="宋体" pitchFamily="2" charset="-122"/>
                <a:cs typeface="Arial" pitchFamily="34" charset="0"/>
              </a:rPr>
              <a:t>save for </a:t>
            </a:r>
            <a:r>
              <a:rPr lang="en-US" altLang="zh-CN" sz="2800" dirty="0" smtClean="0">
                <a:solidFill>
                  <a:srgbClr val="333333"/>
                </a:solidFill>
                <a:latin typeface="Arial" pitchFamily="34" charset="0"/>
                <a:ea typeface="宋体" pitchFamily="2" charset="-122"/>
                <a:cs typeface="Arial" pitchFamily="34" charset="0"/>
              </a:rPr>
              <a:t>(Para. 6): except for; not including</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1440000"/>
            <a:ext cx="8104578" cy="1075103"/>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He kept his helmet on </a:t>
            </a:r>
            <a:r>
              <a:rPr lang="en-US" altLang="zh-CN" sz="2800" dirty="0" smtClean="0">
                <a:solidFill>
                  <a:srgbClr val="F79646"/>
                </a:solidFill>
                <a:latin typeface="Arial" pitchFamily="34" charset="0"/>
                <a:ea typeface="宋体" pitchFamily="2" charset="-122"/>
                <a:cs typeface="Arial" pitchFamily="34" charset="0"/>
              </a:rPr>
              <a:t>save for </a:t>
            </a:r>
            <a:r>
              <a:rPr lang="en-US" altLang="zh-CN" sz="2800" dirty="0" smtClean="0">
                <a:solidFill>
                  <a:srgbClr val="333333"/>
                </a:solidFill>
                <a:latin typeface="Arial" pitchFamily="34" charset="0"/>
                <a:ea typeface="宋体" pitchFamily="2" charset="-122"/>
                <a:cs typeface="Arial" pitchFamily="34" charset="0"/>
              </a:rPr>
              <a:t>a brief phone conversation with his wife. </a:t>
            </a:r>
          </a:p>
        </p:txBody>
      </p:sp>
      <p:sp>
        <p:nvSpPr>
          <p:cNvPr id="11" name="TextBox 10"/>
          <p:cNvSpPr txBox="1"/>
          <p:nvPr/>
        </p:nvSpPr>
        <p:spPr>
          <a:xfrm>
            <a:off x="539388" y="2639649"/>
            <a:ext cx="8104578" cy="1075103"/>
          </a:xfrm>
          <a:prstGeom prst="rect">
            <a:avLst/>
          </a:prstGeom>
          <a:noFill/>
        </p:spPr>
        <p:txBody>
          <a:bodyPr wrap="square" rtlCol="0">
            <a:spAutoFit/>
          </a:bodyPr>
          <a:lstStyle/>
          <a:p>
            <a:pPr marL="363538">
              <a:lnSpc>
                <a:spcPct val="120000"/>
              </a:lnSpc>
              <a:defRPr/>
            </a:pPr>
            <a:r>
              <a:rPr lang="zh-CN" altLang="en-US" sz="2800" dirty="0" smtClean="0">
                <a:solidFill>
                  <a:srgbClr val="333333"/>
                </a:solidFill>
                <a:latin typeface="Arial" pitchFamily="34" charset="0"/>
                <a:ea typeface="宋体" pitchFamily="2" charset="-122"/>
                <a:cs typeface="Arial" pitchFamily="34" charset="0"/>
              </a:rPr>
              <a:t>他总是戴着他的头盔，除了接听了妻子一个简短的电话。</a:t>
            </a: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2717928"/>
            <a:ext cx="452775" cy="452775"/>
          </a:xfrm>
          <a:prstGeom prst="rect">
            <a:avLst/>
          </a:prstGeom>
          <a:noFill/>
        </p:spPr>
      </p:pic>
      <p:sp>
        <p:nvSpPr>
          <p:cNvPr id="10" name="TextBox 9"/>
          <p:cNvSpPr txBox="1"/>
          <p:nvPr/>
        </p:nvSpPr>
        <p:spPr>
          <a:xfrm>
            <a:off x="539388" y="3929066"/>
            <a:ext cx="8104578" cy="1126462"/>
          </a:xfrm>
          <a:prstGeom prst="rect">
            <a:avLst/>
          </a:prstGeom>
          <a:noFill/>
        </p:spPr>
        <p:txBody>
          <a:bodyPr wrap="square" rtlCol="0">
            <a:spAutoFit/>
          </a:bodyPr>
          <a:lstStyle/>
          <a:p>
            <a:pPr>
              <a:lnSpc>
                <a:spcPct val="120000"/>
              </a:lnSpc>
              <a:defRPr/>
            </a:pPr>
            <a:r>
              <a:rPr lang="zh-CN" altLang="en-US" sz="2800" dirty="0" smtClean="0">
                <a:solidFill>
                  <a:srgbClr val="333333"/>
                </a:solidFill>
                <a:latin typeface="Arial" pitchFamily="34" charset="0"/>
                <a:ea typeface="宋体" pitchFamily="2" charset="-122"/>
                <a:cs typeface="Arial" pitchFamily="34" charset="0"/>
              </a:rPr>
              <a:t>她既没有化妆，又没有戴首饰，除了在海蓝色上衣上别了个校徽。</a:t>
            </a:r>
          </a:p>
        </p:txBody>
      </p:sp>
      <p:sp>
        <p:nvSpPr>
          <p:cNvPr id="12" name="TextBox 11"/>
          <p:cNvSpPr txBox="1"/>
          <p:nvPr/>
        </p:nvSpPr>
        <p:spPr>
          <a:xfrm>
            <a:off x="539388" y="5128715"/>
            <a:ext cx="8104578" cy="1089529"/>
          </a:xfrm>
          <a:prstGeom prst="rect">
            <a:avLst/>
          </a:prstGeom>
          <a:noFill/>
        </p:spPr>
        <p:txBody>
          <a:bodyPr wrap="square" rtlCol="0">
            <a:spAutoFit/>
          </a:bodyPr>
          <a:lstStyle/>
          <a:p>
            <a:pPr marL="363538">
              <a:lnSpc>
                <a:spcPct val="120000"/>
              </a:lnSpc>
              <a:defRPr/>
            </a:pPr>
            <a:r>
              <a:rPr lang="en-US" altLang="zh-CN" sz="2700" dirty="0" smtClean="0">
                <a:solidFill>
                  <a:srgbClr val="333333"/>
                </a:solidFill>
                <a:latin typeface="Arial" pitchFamily="34" charset="0"/>
                <a:ea typeface="宋体" pitchFamily="2" charset="-122"/>
                <a:cs typeface="Arial" pitchFamily="34" charset="0"/>
              </a:rPr>
              <a:t>She wore no makeup or jewelry, </a:t>
            </a:r>
            <a:r>
              <a:rPr lang="en-US" altLang="zh-CN" sz="2700" dirty="0" smtClean="0">
                <a:solidFill>
                  <a:srgbClr val="F79646"/>
                </a:solidFill>
                <a:latin typeface="Arial" pitchFamily="34" charset="0"/>
                <a:ea typeface="宋体" pitchFamily="2" charset="-122"/>
                <a:cs typeface="Arial" pitchFamily="34" charset="0"/>
              </a:rPr>
              <a:t>save for</a:t>
            </a:r>
            <a:r>
              <a:rPr lang="en-US" altLang="zh-CN" sz="2700" dirty="0" smtClean="0">
                <a:solidFill>
                  <a:srgbClr val="333333"/>
                </a:solidFill>
                <a:latin typeface="Arial" pitchFamily="34" charset="0"/>
                <a:ea typeface="宋体" pitchFamily="2" charset="-122"/>
                <a:cs typeface="Arial" pitchFamily="34" charset="0"/>
              </a:rPr>
              <a:t> a school badge pinned to her navy blazer.  </a:t>
            </a:r>
            <a:endParaRPr lang="zh-CN" altLang="en-US" sz="2700" dirty="0" smtClean="0">
              <a:solidFill>
                <a:srgbClr val="333333"/>
              </a:solidFill>
              <a:latin typeface="Arial" pitchFamily="34" charset="0"/>
              <a:ea typeface="宋体" pitchFamily="2" charset="-122"/>
              <a:cs typeface="Arial" pitchFamily="34" charset="0"/>
            </a:endParaRPr>
          </a:p>
        </p:txBody>
      </p:sp>
      <p:pic>
        <p:nvPicPr>
          <p:cNvPr id="14" name="Picture 2" descr="C:\Users\CC\Desktop\图片1.png"/>
          <p:cNvPicPr>
            <a:picLocks noChangeAspect="1" noChangeArrowheads="1"/>
          </p:cNvPicPr>
          <p:nvPr/>
        </p:nvPicPr>
        <p:blipFill>
          <a:blip r:embed="rId2" cstate="print"/>
          <a:srcRect/>
          <a:stretch>
            <a:fillRect/>
          </a:stretch>
        </p:blipFill>
        <p:spPr bwMode="auto">
          <a:xfrm>
            <a:off x="500034" y="5206994"/>
            <a:ext cx="452775" cy="452775"/>
          </a:xfrm>
          <a:prstGeom prst="rect">
            <a:avLst/>
          </a:prstGeom>
          <a:noFill/>
        </p:spPr>
      </p:pic>
      <p:sp>
        <p:nvSpPr>
          <p:cNvPr id="15" name="矩形 14">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lide(from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lide(fromLeft)">
                                      <p:cBhvr>
                                        <p:cTn id="21" dur="500"/>
                                        <p:tgtEl>
                                          <p:spTgt spid="10"/>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slide(fromLeft)">
                                      <p:cBhvr>
                                        <p:cTn id="30" dur="500"/>
                                        <p:tgtEl>
                                          <p:spTgt spid="12"/>
                                        </p:tgtEl>
                                      </p:cBhvr>
                                    </p:animEffect>
                                  </p:childTnLst>
                                </p:cTn>
                              </p:par>
                            </p:childTnLst>
                          </p:cTn>
                        </p:par>
                        <p:par>
                          <p:cTn id="31" fill="hold">
                            <p:stCondLst>
                              <p:cond delay="500"/>
                            </p:stCondLst>
                            <p:childTnLst>
                              <p:par>
                                <p:cTn id="32" presetID="1" presetClass="exit" presetSubtype="0" fill="hold" grpId="0" nodeType="afterEffect">
                                  <p:stCondLst>
                                    <p:cond delay="0"/>
                                  </p:stCondLst>
                                  <p:childTnLst>
                                    <p:set>
                                      <p:cBhvr>
                                        <p:cTn id="33" dur="1" fill="hold">
                                          <p:stCondLst>
                                            <p:cond delay="0"/>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8" grpId="0"/>
      <p:bldP spid="11" grpId="0"/>
      <p:bldP spid="10" grpId="0"/>
      <p:bldP spid="12" grpId="0"/>
      <p:bldP spid="1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623888" indent="-623888">
              <a:lnSpc>
                <a:spcPct val="120000"/>
              </a:lnSpc>
              <a:defRPr/>
            </a:pPr>
            <a:r>
              <a:rPr lang="en-US" altLang="zh-CN" sz="2800" dirty="0" smtClean="0">
                <a:solidFill>
                  <a:srgbClr val="333333"/>
                </a:solidFill>
                <a:latin typeface="Arial" pitchFamily="34" charset="0"/>
                <a:ea typeface="宋体" pitchFamily="2" charset="-122"/>
                <a:cs typeface="Arial" pitchFamily="34" charset="0"/>
              </a:rPr>
              <a:t>15. </a:t>
            </a:r>
            <a:r>
              <a:rPr lang="en-US" altLang="zh-CN" sz="2800" dirty="0" smtClean="0">
                <a:solidFill>
                  <a:srgbClr val="F79646"/>
                </a:solidFill>
                <a:latin typeface="Arial" pitchFamily="34" charset="0"/>
                <a:ea typeface="宋体" pitchFamily="2" charset="-122"/>
                <a:cs typeface="Arial" pitchFamily="34" charset="0"/>
              </a:rPr>
              <a:t>populate</a:t>
            </a:r>
            <a:r>
              <a:rPr lang="en-US" altLang="zh-CN" sz="2800" dirty="0" smtClean="0">
                <a:solidFill>
                  <a:srgbClr val="333333"/>
                </a:solidFill>
                <a:latin typeface="Arial" pitchFamily="34" charset="0"/>
                <a:ea typeface="宋体" pitchFamily="2" charset="-122"/>
                <a:cs typeface="Arial" pitchFamily="34" charset="0"/>
              </a:rPr>
              <a:t> (Para. 6): </a:t>
            </a:r>
            <a:r>
              <a:rPr lang="en-US" altLang="zh-CN" sz="2800" i="1" dirty="0" smtClean="0">
                <a:solidFill>
                  <a:srgbClr val="333333"/>
                </a:solidFill>
                <a:latin typeface="Arial" pitchFamily="34" charset="0"/>
                <a:ea typeface="宋体" pitchFamily="2" charset="-122"/>
                <a:cs typeface="Arial" pitchFamily="34" charset="0"/>
              </a:rPr>
              <a:t>v. </a:t>
            </a:r>
            <a:r>
              <a:rPr lang="en-US" altLang="zh-CN" sz="2800" dirty="0" smtClean="0">
                <a:solidFill>
                  <a:srgbClr val="333333"/>
                </a:solidFill>
                <a:latin typeface="Arial" pitchFamily="34" charset="0"/>
                <a:ea typeface="宋体" pitchFamily="2" charset="-122"/>
                <a:cs typeface="Arial" pitchFamily="34" charset="0"/>
              </a:rPr>
              <a:t>(</a:t>
            </a:r>
            <a:r>
              <a:rPr lang="en-US" altLang="zh-CN" sz="2800" i="1" dirty="0" smtClean="0">
                <a:solidFill>
                  <a:srgbClr val="333333"/>
                </a:solidFill>
                <a:latin typeface="Arial" pitchFamily="34" charset="0"/>
                <a:ea typeface="宋体" pitchFamily="2" charset="-122"/>
                <a:cs typeface="Arial" pitchFamily="34" charset="0"/>
              </a:rPr>
              <a:t>often passive</a:t>
            </a:r>
            <a:r>
              <a:rPr lang="en-US" altLang="zh-CN" sz="2800" dirty="0" smtClean="0">
                <a:solidFill>
                  <a:srgbClr val="333333"/>
                </a:solidFill>
                <a:latin typeface="Arial" pitchFamily="34" charset="0"/>
                <a:ea typeface="宋体" pitchFamily="2" charset="-122"/>
                <a:cs typeface="Arial" pitchFamily="34" charset="0"/>
              </a:rPr>
              <a:t>) to live in an area and form its population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2151218"/>
            <a:ext cx="8104578" cy="1075103"/>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Birds, like any other living thing, </a:t>
            </a:r>
            <a:r>
              <a:rPr lang="en-US" altLang="zh-CN" sz="2800" dirty="0" smtClean="0">
                <a:solidFill>
                  <a:srgbClr val="F79646"/>
                </a:solidFill>
                <a:latin typeface="Arial" pitchFamily="34" charset="0"/>
                <a:ea typeface="宋体" pitchFamily="2" charset="-122"/>
                <a:cs typeface="Arial" pitchFamily="34" charset="0"/>
              </a:rPr>
              <a:t>populate</a:t>
            </a:r>
            <a:r>
              <a:rPr lang="en-US" altLang="zh-CN" sz="2800" dirty="0" smtClean="0">
                <a:solidFill>
                  <a:srgbClr val="333333"/>
                </a:solidFill>
                <a:latin typeface="Arial" pitchFamily="34" charset="0"/>
                <a:ea typeface="宋体" pitchFamily="2" charset="-122"/>
                <a:cs typeface="Arial" pitchFamily="34" charset="0"/>
              </a:rPr>
              <a:t> an area and compete with one another for food.</a:t>
            </a:r>
          </a:p>
        </p:txBody>
      </p:sp>
      <p:sp>
        <p:nvSpPr>
          <p:cNvPr id="11" name="TextBox 10"/>
          <p:cNvSpPr txBox="1"/>
          <p:nvPr/>
        </p:nvSpPr>
        <p:spPr>
          <a:xfrm>
            <a:off x="539388" y="3350867"/>
            <a:ext cx="8104578" cy="1075103"/>
          </a:xfrm>
          <a:prstGeom prst="rect">
            <a:avLst/>
          </a:prstGeom>
          <a:noFill/>
        </p:spPr>
        <p:txBody>
          <a:bodyPr wrap="square" rtlCol="0">
            <a:spAutoFit/>
          </a:bodyPr>
          <a:lstStyle/>
          <a:p>
            <a:pPr marL="363538">
              <a:lnSpc>
                <a:spcPct val="120000"/>
              </a:lnSpc>
              <a:defRPr/>
            </a:pPr>
            <a:r>
              <a:rPr lang="zh-CN" altLang="en-US" sz="2800" dirty="0" smtClean="0">
                <a:solidFill>
                  <a:srgbClr val="333333"/>
                </a:solidFill>
                <a:latin typeface="Arial" pitchFamily="34" charset="0"/>
                <a:ea typeface="宋体" pitchFamily="2" charset="-122"/>
                <a:cs typeface="Arial" pitchFamily="34" charset="0"/>
              </a:rPr>
              <a:t>鸟类，像任何其他生物一样，栖息在一处地方，互相竞争，获取食物。</a:t>
            </a: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3429146"/>
            <a:ext cx="452775" cy="452775"/>
          </a:xfrm>
          <a:prstGeom prst="rect">
            <a:avLst/>
          </a:prstGeom>
          <a:noFill/>
        </p:spPr>
      </p:pic>
      <p:sp>
        <p:nvSpPr>
          <p:cNvPr id="10" name="TextBox 9"/>
          <p:cNvSpPr txBox="1"/>
          <p:nvPr/>
        </p:nvSpPr>
        <p:spPr>
          <a:xfrm>
            <a:off x="539388" y="4640284"/>
            <a:ext cx="8104578" cy="558038"/>
          </a:xfrm>
          <a:prstGeom prst="rect">
            <a:avLst/>
          </a:prstGeom>
          <a:noFill/>
        </p:spPr>
        <p:txBody>
          <a:bodyPr wrap="square" rtlCol="0">
            <a:spAutoFit/>
          </a:bodyPr>
          <a:lstStyle/>
          <a:p>
            <a:pPr>
              <a:lnSpc>
                <a:spcPct val="120000"/>
              </a:lnSpc>
              <a:defRPr/>
            </a:pPr>
            <a:r>
              <a:rPr lang="zh-CN" altLang="en-US" sz="2800" dirty="0" smtClean="0">
                <a:solidFill>
                  <a:srgbClr val="333333"/>
                </a:solidFill>
                <a:latin typeface="Arial" pitchFamily="34" charset="0"/>
                <a:ea typeface="宋体" pitchFamily="2" charset="-122"/>
                <a:cs typeface="Arial" pitchFamily="34" charset="0"/>
              </a:rPr>
              <a:t>她惊讶地发现这个城市现在已经人口稠密了。</a:t>
            </a:r>
          </a:p>
        </p:txBody>
      </p:sp>
      <p:sp>
        <p:nvSpPr>
          <p:cNvPr id="12" name="TextBox 11"/>
          <p:cNvSpPr txBox="1"/>
          <p:nvPr/>
        </p:nvSpPr>
        <p:spPr>
          <a:xfrm>
            <a:off x="539388" y="5286388"/>
            <a:ext cx="8104578" cy="1043684"/>
          </a:xfrm>
          <a:prstGeom prst="rect">
            <a:avLst/>
          </a:prstGeom>
          <a:noFill/>
        </p:spPr>
        <p:txBody>
          <a:bodyPr wrap="square" rtlCol="0">
            <a:spAutoFit/>
          </a:bodyPr>
          <a:lstStyle/>
          <a:p>
            <a:pPr marL="363538">
              <a:lnSpc>
                <a:spcPct val="120000"/>
              </a:lnSpc>
              <a:defRPr/>
            </a:pPr>
            <a:r>
              <a:rPr lang="en-US" altLang="zh-CN" sz="2700" dirty="0" smtClean="0">
                <a:solidFill>
                  <a:srgbClr val="333333"/>
                </a:solidFill>
                <a:latin typeface="Arial" pitchFamily="34" charset="0"/>
                <a:ea typeface="宋体" pitchFamily="2" charset="-122"/>
                <a:cs typeface="Arial" pitchFamily="34" charset="0"/>
              </a:rPr>
              <a:t>It surprised her that this city was densely </a:t>
            </a:r>
            <a:r>
              <a:rPr lang="en-US" altLang="zh-CN" sz="2700" dirty="0" smtClean="0">
                <a:solidFill>
                  <a:srgbClr val="F79646"/>
                </a:solidFill>
                <a:latin typeface="Arial" pitchFamily="34" charset="0"/>
                <a:ea typeface="宋体" pitchFamily="2" charset="-122"/>
                <a:cs typeface="Arial" pitchFamily="34" charset="0"/>
              </a:rPr>
              <a:t>populated</a:t>
            </a:r>
            <a:r>
              <a:rPr lang="en-US" altLang="zh-CN" sz="2700" dirty="0" smtClean="0">
                <a:solidFill>
                  <a:srgbClr val="333333"/>
                </a:solidFill>
                <a:latin typeface="Arial" pitchFamily="34" charset="0"/>
                <a:ea typeface="宋体" pitchFamily="2" charset="-122"/>
                <a:cs typeface="Arial" pitchFamily="34" charset="0"/>
              </a:rPr>
              <a:t> now.</a:t>
            </a:r>
            <a:endParaRPr lang="zh-CN" altLang="en-US" sz="2700" dirty="0" smtClean="0">
              <a:solidFill>
                <a:srgbClr val="333333"/>
              </a:solidFill>
              <a:latin typeface="Arial" pitchFamily="34" charset="0"/>
              <a:ea typeface="宋体" pitchFamily="2" charset="-122"/>
              <a:cs typeface="Arial" pitchFamily="34" charset="0"/>
            </a:endParaRPr>
          </a:p>
        </p:txBody>
      </p:sp>
      <p:pic>
        <p:nvPicPr>
          <p:cNvPr id="14" name="Picture 2" descr="C:\Users\CC\Desktop\图片1.png"/>
          <p:cNvPicPr>
            <a:picLocks noChangeAspect="1" noChangeArrowheads="1"/>
          </p:cNvPicPr>
          <p:nvPr/>
        </p:nvPicPr>
        <p:blipFill>
          <a:blip r:embed="rId2" cstate="print"/>
          <a:srcRect/>
          <a:stretch>
            <a:fillRect/>
          </a:stretch>
        </p:blipFill>
        <p:spPr bwMode="auto">
          <a:xfrm>
            <a:off x="500034" y="5364667"/>
            <a:ext cx="452775" cy="452775"/>
          </a:xfrm>
          <a:prstGeom prst="rect">
            <a:avLst/>
          </a:prstGeom>
          <a:noFill/>
        </p:spPr>
      </p:pic>
      <p:sp>
        <p:nvSpPr>
          <p:cNvPr id="15" name="矩形 14">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692696"/>
            <a:ext cx="9144000" cy="552238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lide(from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lide(fromLeft)">
                                      <p:cBhvr>
                                        <p:cTn id="21" dur="500"/>
                                        <p:tgtEl>
                                          <p:spTgt spid="10"/>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slide(fromLeft)">
                                      <p:cBhvr>
                                        <p:cTn id="30" dur="500"/>
                                        <p:tgtEl>
                                          <p:spTgt spid="12"/>
                                        </p:tgtEl>
                                      </p:cBhvr>
                                    </p:animEffect>
                                  </p:childTnLst>
                                </p:cTn>
                              </p:par>
                              <p:par>
                                <p:cTn id="31" presetID="1" presetClass="exit"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8" grpId="0"/>
      <p:bldP spid="11" grpId="0"/>
      <p:bldP spid="10" grpId="0"/>
      <p:bldP spid="12" grpId="0"/>
      <p:bldP spid="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609398"/>
          </a:xfrm>
          <a:prstGeom prst="rect">
            <a:avLst/>
          </a:prstGeom>
          <a:noFill/>
        </p:spPr>
        <p:txBody>
          <a:bodyPr wrap="square" rtlCol="0">
            <a:spAutoFit/>
          </a:bodyPr>
          <a:lstStyle/>
          <a:p>
            <a:pPr marL="623888" indent="-623888">
              <a:lnSpc>
                <a:spcPct val="120000"/>
              </a:lnSpc>
              <a:defRPr/>
            </a:pPr>
            <a:r>
              <a:rPr lang="en-US" altLang="zh-CN" sz="2800" dirty="0" smtClean="0">
                <a:solidFill>
                  <a:srgbClr val="333333"/>
                </a:solidFill>
                <a:latin typeface="Arial" pitchFamily="34" charset="0"/>
                <a:ea typeface="宋体" pitchFamily="2" charset="-122"/>
                <a:cs typeface="Arial" pitchFamily="34" charset="0"/>
              </a:rPr>
              <a:t>16. </a:t>
            </a:r>
            <a:r>
              <a:rPr lang="en-US" altLang="zh-CN" sz="2800" dirty="0" smtClean="0">
                <a:solidFill>
                  <a:srgbClr val="F79646"/>
                </a:solidFill>
                <a:latin typeface="Arial" pitchFamily="34" charset="0"/>
                <a:ea typeface="宋体" pitchFamily="2" charset="-122"/>
                <a:cs typeface="Arial" pitchFamily="34" charset="0"/>
              </a:rPr>
              <a:t>formerly</a:t>
            </a:r>
            <a:r>
              <a:rPr lang="en-US" altLang="zh-CN" sz="2800" dirty="0" smtClean="0">
                <a:solidFill>
                  <a:srgbClr val="333333"/>
                </a:solidFill>
                <a:latin typeface="Arial" pitchFamily="34" charset="0"/>
                <a:ea typeface="宋体" pitchFamily="2" charset="-122"/>
                <a:cs typeface="Arial" pitchFamily="34" charset="0"/>
              </a:rPr>
              <a:t> (Para. 6): </a:t>
            </a:r>
            <a:r>
              <a:rPr lang="en-US" altLang="zh-CN" sz="2800" i="1" dirty="0" smtClean="0">
                <a:solidFill>
                  <a:srgbClr val="333333"/>
                </a:solidFill>
                <a:latin typeface="Arial" pitchFamily="34" charset="0"/>
                <a:ea typeface="宋体" pitchFamily="2" charset="-122"/>
                <a:cs typeface="Arial" pitchFamily="34" charset="0"/>
              </a:rPr>
              <a:t>adv. </a:t>
            </a:r>
            <a:r>
              <a:rPr lang="en-US" altLang="zh-CN" sz="2800" dirty="0" smtClean="0">
                <a:solidFill>
                  <a:srgbClr val="333333"/>
                </a:solidFill>
                <a:latin typeface="Arial" pitchFamily="34" charset="0"/>
                <a:ea typeface="宋体" pitchFamily="2" charset="-122"/>
                <a:cs typeface="Arial" pitchFamily="34" charset="0"/>
              </a:rPr>
              <a:t>at a previous time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1440000"/>
            <a:ext cx="8104578" cy="1075103"/>
          </a:xfrm>
          <a:prstGeom prst="rect">
            <a:avLst/>
          </a:prstGeom>
          <a:noFill/>
        </p:spPr>
        <p:txBody>
          <a:bodyPr wrap="square" rtlCol="0">
            <a:spAutoFit/>
          </a:bodyPr>
          <a:lstStyle/>
          <a:p>
            <a:pPr>
              <a:lnSpc>
                <a:spcPct val="120000"/>
              </a:lnSpc>
              <a:defRPr/>
            </a:pPr>
            <a:r>
              <a:rPr lang="en-US" altLang="zh-CN" sz="2800" dirty="0" smtClean="0">
                <a:solidFill>
                  <a:srgbClr val="F79646"/>
                </a:solidFill>
                <a:latin typeface="Arial" pitchFamily="34" charset="0"/>
                <a:ea typeface="宋体" pitchFamily="2" charset="-122"/>
                <a:cs typeface="Arial" pitchFamily="34" charset="0"/>
              </a:rPr>
              <a:t>Formerly</a:t>
            </a:r>
            <a:r>
              <a:rPr lang="en-US" altLang="zh-CN" sz="2800" dirty="0" smtClean="0">
                <a:solidFill>
                  <a:srgbClr val="333333"/>
                </a:solidFill>
                <a:latin typeface="Arial" pitchFamily="34" charset="0"/>
                <a:ea typeface="宋体" pitchFamily="2" charset="-122"/>
                <a:cs typeface="Arial" pitchFamily="34" charset="0"/>
              </a:rPr>
              <a:t> he often lingered about the woods, doing nothing.</a:t>
            </a:r>
          </a:p>
        </p:txBody>
      </p:sp>
      <p:sp>
        <p:nvSpPr>
          <p:cNvPr id="11" name="TextBox 10"/>
          <p:cNvSpPr txBox="1"/>
          <p:nvPr/>
        </p:nvSpPr>
        <p:spPr>
          <a:xfrm>
            <a:off x="539388" y="2639649"/>
            <a:ext cx="8104578" cy="558038"/>
          </a:xfrm>
          <a:prstGeom prst="rect">
            <a:avLst/>
          </a:prstGeom>
          <a:noFill/>
        </p:spPr>
        <p:txBody>
          <a:bodyPr wrap="square" rtlCol="0">
            <a:spAutoFit/>
          </a:bodyPr>
          <a:lstStyle/>
          <a:p>
            <a:pPr marL="363538">
              <a:lnSpc>
                <a:spcPct val="120000"/>
              </a:lnSpc>
              <a:defRPr/>
            </a:pPr>
            <a:r>
              <a:rPr lang="zh-CN" altLang="en-US" sz="2800" dirty="0" smtClean="0">
                <a:solidFill>
                  <a:srgbClr val="333333"/>
                </a:solidFill>
                <a:latin typeface="Arial" pitchFamily="34" charset="0"/>
                <a:ea typeface="宋体" pitchFamily="2" charset="-122"/>
                <a:cs typeface="Arial" pitchFamily="34" charset="0"/>
              </a:rPr>
              <a:t>过去，他经常在林中流连，什么也不做。</a:t>
            </a: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2717928"/>
            <a:ext cx="452775" cy="452775"/>
          </a:xfrm>
          <a:prstGeom prst="rect">
            <a:avLst/>
          </a:prstGeom>
          <a:noFill/>
        </p:spPr>
      </p:pic>
      <p:pic>
        <p:nvPicPr>
          <p:cNvPr id="15" name="图片 14" descr="DSC_9245 (2).JPG"/>
          <p:cNvPicPr>
            <a:picLocks noChangeAspect="1"/>
          </p:cNvPicPr>
          <p:nvPr/>
        </p:nvPicPr>
        <p:blipFill>
          <a:blip r:embed="rId3" cstate="print"/>
          <a:srcRect/>
          <a:stretch>
            <a:fillRect/>
          </a:stretch>
        </p:blipFill>
        <p:spPr bwMode="auto">
          <a:xfrm>
            <a:off x="5191154" y="3500438"/>
            <a:ext cx="3452812" cy="1985963"/>
          </a:xfrm>
          <a:prstGeom prst="rect">
            <a:avLst/>
          </a:prstGeom>
          <a:noFill/>
          <a:ln w="9525">
            <a:noFill/>
            <a:miter lim="800000"/>
            <a:headEnd/>
            <a:tailEnd/>
          </a:ln>
        </p:spPr>
      </p:pic>
      <p:sp>
        <p:nvSpPr>
          <p:cNvPr id="16" name="矩形 15">
            <a:hlinkClick r:id="rId4"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lide(fromLeft)">
                                      <p:cBhvr>
                                        <p:cTn id="16" dur="500"/>
                                        <p:tgtEl>
                                          <p:spTgt spid="11"/>
                                        </p:tgtEl>
                                      </p:cBhvr>
                                    </p:animEffect>
                                  </p:childTnLst>
                                </p:cTn>
                              </p:par>
                            </p:childTnLst>
                          </p:cTn>
                        </p:par>
                        <p:par>
                          <p:cTn id="17" fill="hold">
                            <p:stCondLst>
                              <p:cond delay="500"/>
                            </p:stCondLst>
                            <p:childTnLst>
                              <p:par>
                                <p:cTn id="18" presetID="18" presetClass="entr" presetSubtype="12"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strips(downLeft)">
                                      <p:cBhvr>
                                        <p:cTn id="20" dur="500"/>
                                        <p:tgtEl>
                                          <p:spTgt spid="15"/>
                                        </p:tgtEl>
                                      </p:cBhvr>
                                    </p:animEffect>
                                  </p:childTnLst>
                                </p:cTn>
                              </p:par>
                            </p:childTnLst>
                          </p:cTn>
                        </p:par>
                        <p:par>
                          <p:cTn id="21" fill="hold">
                            <p:stCondLst>
                              <p:cond delay="1000"/>
                            </p:stCondLst>
                            <p:childTnLst>
                              <p:par>
                                <p:cTn id="22" presetID="1" presetClass="exit"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8" grpId="0"/>
      <p:bldP spid="11" grpId="0"/>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609398"/>
          </a:xfrm>
          <a:prstGeom prst="rect">
            <a:avLst/>
          </a:prstGeom>
          <a:noFill/>
        </p:spPr>
        <p:txBody>
          <a:bodyPr wrap="square" rtlCol="0">
            <a:spAutoFit/>
          </a:bodyPr>
          <a:lstStyle/>
          <a:p>
            <a:pPr marL="623888" indent="-623888">
              <a:lnSpc>
                <a:spcPct val="120000"/>
              </a:lnSpc>
              <a:defRPr/>
            </a:pPr>
            <a:r>
              <a:rPr lang="en-US" altLang="zh-CN" sz="2800" dirty="0" smtClean="0">
                <a:solidFill>
                  <a:srgbClr val="333333"/>
                </a:solidFill>
                <a:latin typeface="Arial" pitchFamily="34" charset="0"/>
                <a:ea typeface="宋体" pitchFamily="2" charset="-122"/>
                <a:cs typeface="Arial" pitchFamily="34" charset="0"/>
              </a:rPr>
              <a:t>16. </a:t>
            </a:r>
            <a:r>
              <a:rPr lang="en-US" altLang="zh-CN" sz="2800" dirty="0" smtClean="0">
                <a:solidFill>
                  <a:srgbClr val="F79646"/>
                </a:solidFill>
                <a:latin typeface="Arial" pitchFamily="34" charset="0"/>
                <a:ea typeface="宋体" pitchFamily="2" charset="-122"/>
                <a:cs typeface="Arial" pitchFamily="34" charset="0"/>
              </a:rPr>
              <a:t>formerly</a:t>
            </a:r>
            <a:r>
              <a:rPr lang="en-US" altLang="zh-CN" sz="2800" dirty="0" smtClean="0">
                <a:solidFill>
                  <a:srgbClr val="333333"/>
                </a:solidFill>
                <a:latin typeface="Arial" pitchFamily="34" charset="0"/>
                <a:ea typeface="宋体" pitchFamily="2" charset="-122"/>
                <a:cs typeface="Arial" pitchFamily="34" charset="0"/>
              </a:rPr>
              <a:t> (Para. 6): </a:t>
            </a:r>
            <a:r>
              <a:rPr lang="en-US" altLang="zh-CN" sz="2800" i="1" dirty="0" smtClean="0">
                <a:solidFill>
                  <a:srgbClr val="333333"/>
                </a:solidFill>
                <a:latin typeface="Arial" pitchFamily="34" charset="0"/>
                <a:ea typeface="宋体" pitchFamily="2" charset="-122"/>
                <a:cs typeface="Arial" pitchFamily="34" charset="0"/>
              </a:rPr>
              <a:t>adv. </a:t>
            </a:r>
            <a:r>
              <a:rPr lang="en-US" altLang="zh-CN" sz="2800" dirty="0" smtClean="0">
                <a:solidFill>
                  <a:srgbClr val="333333"/>
                </a:solidFill>
                <a:latin typeface="Arial" pitchFamily="34" charset="0"/>
                <a:ea typeface="宋体" pitchFamily="2" charset="-122"/>
                <a:cs typeface="Arial" pitchFamily="34" charset="0"/>
              </a:rPr>
              <a:t>at a previous time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1440000"/>
            <a:ext cx="8104578" cy="1075103"/>
          </a:xfrm>
          <a:prstGeom prst="rect">
            <a:avLst/>
          </a:prstGeom>
          <a:noFill/>
        </p:spPr>
        <p:txBody>
          <a:bodyPr wrap="square" rtlCol="0">
            <a:spAutoFit/>
          </a:bodyPr>
          <a:lstStyle/>
          <a:p>
            <a:pPr>
              <a:lnSpc>
                <a:spcPct val="120000"/>
              </a:lnSpc>
              <a:defRPr/>
            </a:pPr>
            <a:r>
              <a:rPr lang="zh-CN" altLang="en-US" sz="2800" dirty="0" smtClean="0">
                <a:solidFill>
                  <a:srgbClr val="333333"/>
                </a:solidFill>
                <a:latin typeface="Arial" pitchFamily="34" charset="0"/>
                <a:ea typeface="宋体" pitchFamily="2" charset="-122"/>
                <a:cs typeface="Arial" pitchFamily="34" charset="0"/>
              </a:rPr>
              <a:t>这个曾经偏远难及的地方现在已经通上公路和铁路了。</a:t>
            </a:r>
          </a:p>
        </p:txBody>
      </p:sp>
      <p:sp>
        <p:nvSpPr>
          <p:cNvPr id="11" name="TextBox 10"/>
          <p:cNvSpPr txBox="1"/>
          <p:nvPr/>
        </p:nvSpPr>
        <p:spPr>
          <a:xfrm>
            <a:off x="539388" y="2639649"/>
            <a:ext cx="8104578" cy="1078950"/>
          </a:xfrm>
          <a:prstGeom prst="rect">
            <a:avLst/>
          </a:prstGeom>
          <a:noFill/>
        </p:spPr>
        <p:txBody>
          <a:bodyPr wrap="square" rtlCol="0">
            <a:spAutoFit/>
          </a:bodyPr>
          <a:lstStyle/>
          <a:p>
            <a:pPr marL="363538">
              <a:lnSpc>
                <a:spcPct val="120000"/>
              </a:lnSpc>
              <a:defRPr/>
            </a:pPr>
            <a:r>
              <a:rPr lang="en-US" altLang="zh-CN" sz="2800" dirty="0" smtClean="0">
                <a:solidFill>
                  <a:srgbClr val="333333"/>
                </a:solidFill>
                <a:latin typeface="Arial" pitchFamily="34" charset="0"/>
                <a:ea typeface="宋体" pitchFamily="2" charset="-122"/>
                <a:cs typeface="Arial" pitchFamily="34" charset="0"/>
              </a:rPr>
              <a:t>This </a:t>
            </a:r>
            <a:r>
              <a:rPr lang="en-US" altLang="zh-CN" sz="2800" dirty="0" smtClean="0">
                <a:solidFill>
                  <a:srgbClr val="F79646"/>
                </a:solidFill>
                <a:latin typeface="Arial" pitchFamily="34" charset="0"/>
                <a:ea typeface="宋体" pitchFamily="2" charset="-122"/>
                <a:cs typeface="Arial" pitchFamily="34" charset="0"/>
              </a:rPr>
              <a:t>formerly</a:t>
            </a:r>
            <a:r>
              <a:rPr lang="en-US" altLang="zh-CN" sz="2800" dirty="0" smtClean="0">
                <a:solidFill>
                  <a:srgbClr val="333333"/>
                </a:solidFill>
                <a:latin typeface="Arial" pitchFamily="34" charset="0"/>
                <a:ea typeface="宋体" pitchFamily="2" charset="-122"/>
                <a:cs typeface="Arial" pitchFamily="34" charset="0"/>
              </a:rPr>
              <a:t> inaccessible place can now be reached by road and rail.</a:t>
            </a:r>
            <a:endParaRPr lang="zh-CN" altLang="en-US" sz="2800" dirty="0" smtClean="0">
              <a:solidFill>
                <a:srgbClr val="333333"/>
              </a:solidFill>
              <a:latin typeface="Arial" pitchFamily="34" charset="0"/>
              <a:ea typeface="宋体" pitchFamily="2" charset="-122"/>
              <a:cs typeface="Arial" pitchFamily="34" charset="0"/>
            </a:endParaRP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2717928"/>
            <a:ext cx="452775" cy="452775"/>
          </a:xfrm>
          <a:prstGeom prst="rect">
            <a:avLst/>
          </a:prstGeom>
          <a:noFill/>
        </p:spPr>
      </p:pic>
      <p:pic>
        <p:nvPicPr>
          <p:cNvPr id="9" name="图片 8" descr="xin_19312051714113592698040.jpg"/>
          <p:cNvPicPr>
            <a:picLocks noChangeAspect="1"/>
          </p:cNvPicPr>
          <p:nvPr/>
        </p:nvPicPr>
        <p:blipFill>
          <a:blip r:embed="rId3" cstate="print"/>
          <a:stretch>
            <a:fillRect/>
          </a:stretch>
        </p:blipFill>
        <p:spPr>
          <a:xfrm>
            <a:off x="4986366" y="4143380"/>
            <a:ext cx="3657600" cy="1908048"/>
          </a:xfrm>
          <a:prstGeom prst="ellipse">
            <a:avLst/>
          </a:prstGeom>
          <a:ln>
            <a:noFill/>
          </a:ln>
          <a:effectLst>
            <a:softEdge rad="112500"/>
          </a:effectLst>
        </p:spPr>
      </p:pic>
      <p:sp>
        <p:nvSpPr>
          <p:cNvPr id="10" name="矩形 9">
            <a:hlinkClick r:id="rId4"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764704"/>
            <a:ext cx="9144000" cy="545037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500"/>
                            </p:stCondLst>
                            <p:childTnLst>
                              <p:par>
                                <p:cTn id="18" presetID="18" presetClass="entr" presetSubtype="12"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strips(downLeft)">
                                      <p:cBhvr>
                                        <p:cTn id="20" dur="500"/>
                                        <p:tgtEl>
                                          <p:spTgt spid="9"/>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8" grpId="0"/>
      <p:bldP spid="11" grpId="0"/>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160591"/>
          </a:xfrm>
          <a:prstGeom prst="rect">
            <a:avLst/>
          </a:prstGeom>
          <a:noFill/>
        </p:spPr>
        <p:txBody>
          <a:bodyPr wrap="square" rtlCol="0">
            <a:spAutoFit/>
          </a:bodyPr>
          <a:lstStyle/>
          <a:p>
            <a:pPr marL="536575" indent="-536575"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17. And if telecom towers can’t do it, satellites, Google balloons, and Mark </a:t>
            </a:r>
            <a:r>
              <a:rPr lang="en-US" altLang="zh-CN" sz="2800" dirty="0" err="1" smtClean="0">
                <a:solidFill>
                  <a:srgbClr val="333333"/>
                </a:solidFill>
                <a:latin typeface="Arial" pitchFamily="34" charset="0"/>
                <a:ea typeface="宋体" pitchFamily="2" charset="-122"/>
                <a:cs typeface="Arial" pitchFamily="34" charset="0"/>
              </a:rPr>
              <a:t>Zuckerberg</a:t>
            </a:r>
            <a:r>
              <a:rPr lang="en-US" altLang="zh-CN" sz="2800" dirty="0" smtClean="0">
                <a:solidFill>
                  <a:srgbClr val="333333"/>
                </a:solidFill>
                <a:latin typeface="Arial" pitchFamily="34" charset="0"/>
                <a:ea typeface="宋体" pitchFamily="2" charset="-122"/>
                <a:cs typeface="Arial" pitchFamily="34" charset="0"/>
              </a:rPr>
              <a:t> are all working to bring the global cacophony to even the loneliest outposts. (Para. 6)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3009991"/>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[Paraphrase]: </a:t>
            </a:r>
          </a:p>
        </p:txBody>
      </p:sp>
      <p:sp>
        <p:nvSpPr>
          <p:cNvPr id="12" name="TextBox 11"/>
          <p:cNvSpPr txBox="1"/>
          <p:nvPr/>
        </p:nvSpPr>
        <p:spPr>
          <a:xfrm>
            <a:off x="539388" y="3648934"/>
            <a:ext cx="8104578" cy="2630144"/>
          </a:xfrm>
          <a:prstGeom prst="rect">
            <a:avLst/>
          </a:prstGeom>
          <a:noFill/>
        </p:spPr>
        <p:txBody>
          <a:bodyPr wrap="square" rtlCol="0">
            <a:spAutoFit/>
          </a:bodyPr>
          <a:lstStyle/>
          <a:p>
            <a:pPr algn="just">
              <a:lnSpc>
                <a:spcPct val="120000"/>
              </a:lnSpc>
              <a:defRPr/>
            </a:pPr>
            <a:r>
              <a:rPr lang="en-US" altLang="zh-CN" sz="2800" dirty="0" smtClean="0">
                <a:solidFill>
                  <a:srgbClr val="0C9CDB"/>
                </a:solidFill>
                <a:latin typeface="Arial" pitchFamily="34" charset="0"/>
                <a:ea typeface="宋体" pitchFamily="2" charset="-122"/>
                <a:cs typeface="Arial" pitchFamily="34" charset="0"/>
              </a:rPr>
              <a:t>Even in the most remote and isolated places where telecom towers cannot provide Internet access, satellites, Google balloons and </a:t>
            </a:r>
            <a:r>
              <a:rPr lang="en-US" altLang="zh-CN" sz="2800" dirty="0" err="1" smtClean="0">
                <a:solidFill>
                  <a:srgbClr val="0C9CDB"/>
                </a:solidFill>
                <a:latin typeface="Arial" pitchFamily="34" charset="0"/>
                <a:ea typeface="宋体" pitchFamily="2" charset="-122"/>
                <a:cs typeface="Arial" pitchFamily="34" charset="0"/>
              </a:rPr>
              <a:t>Facebook</a:t>
            </a:r>
            <a:r>
              <a:rPr lang="en-US" altLang="zh-CN" sz="2800" dirty="0" smtClean="0">
                <a:solidFill>
                  <a:srgbClr val="0C9CDB"/>
                </a:solidFill>
                <a:latin typeface="Arial" pitchFamily="34" charset="0"/>
                <a:ea typeface="宋体" pitchFamily="2" charset="-122"/>
                <a:cs typeface="Arial" pitchFamily="34" charset="0"/>
              </a:rPr>
              <a:t> are working together to expose them to the noisy babble of the Internet.</a:t>
            </a:r>
          </a:p>
        </p:txBody>
      </p:sp>
      <p:sp>
        <p:nvSpPr>
          <p:cNvPr id="14" name="矩形 13">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C9CDB"/>
              </a:solidFill>
            </a:endParaRPr>
          </a:p>
        </p:txBody>
      </p:sp>
      <p:sp>
        <p:nvSpPr>
          <p:cNvPr id="7" name="矩形 6"/>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lide(fromTop)">
                                      <p:cBhvr>
                                        <p:cTn id="13" dur="500"/>
                                        <p:tgtEl>
                                          <p:spTgt spid="12"/>
                                        </p:tgtEl>
                                      </p:cBhvr>
                                    </p:animEffect>
                                  </p:childTnLst>
                                </p:cTn>
                              </p:par>
                            </p:childTnLst>
                          </p:cTn>
                        </p:par>
                        <p:par>
                          <p:cTn id="14" fill="hold">
                            <p:stCondLst>
                              <p:cond delay="500"/>
                            </p:stCondLst>
                            <p:childTnLst>
                              <p:par>
                                <p:cTn id="15" presetID="1" presetClass="exit"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2" grpId="0"/>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160591"/>
          </a:xfrm>
          <a:prstGeom prst="rect">
            <a:avLst/>
          </a:prstGeom>
          <a:noFill/>
        </p:spPr>
        <p:txBody>
          <a:bodyPr wrap="square" rtlCol="0">
            <a:spAutoFit/>
          </a:bodyPr>
          <a:lstStyle/>
          <a:p>
            <a:pPr marL="536575" indent="-536575"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17. And if telecom towers can’t do it, satellites, Google balloons, and Mark </a:t>
            </a:r>
            <a:r>
              <a:rPr lang="en-US" altLang="zh-CN" sz="2800" dirty="0" err="1" smtClean="0">
                <a:solidFill>
                  <a:srgbClr val="333333"/>
                </a:solidFill>
                <a:latin typeface="Arial" pitchFamily="34" charset="0"/>
                <a:ea typeface="宋体" pitchFamily="2" charset="-122"/>
                <a:cs typeface="Arial" pitchFamily="34" charset="0"/>
              </a:rPr>
              <a:t>Zuckerberg</a:t>
            </a:r>
            <a:r>
              <a:rPr lang="en-US" altLang="zh-CN" sz="2800" dirty="0" smtClean="0">
                <a:solidFill>
                  <a:srgbClr val="333333"/>
                </a:solidFill>
                <a:latin typeface="Arial" pitchFamily="34" charset="0"/>
                <a:ea typeface="宋体" pitchFamily="2" charset="-122"/>
                <a:cs typeface="Arial" pitchFamily="34" charset="0"/>
              </a:rPr>
              <a:t> are all working to bring the global cacophony to even the loneliest outposts. (Para. 6)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3009991"/>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[Analysis]:</a:t>
            </a:r>
          </a:p>
        </p:txBody>
      </p:sp>
      <p:sp>
        <p:nvSpPr>
          <p:cNvPr id="12" name="TextBox 11"/>
          <p:cNvSpPr txBox="1"/>
          <p:nvPr/>
        </p:nvSpPr>
        <p:spPr>
          <a:xfrm>
            <a:off x="539388" y="3648934"/>
            <a:ext cx="8104578" cy="1596014"/>
          </a:xfrm>
          <a:prstGeom prst="rect">
            <a:avLst/>
          </a:prstGeom>
          <a:noFill/>
        </p:spPr>
        <p:txBody>
          <a:bodyPr wrap="square" rtlCol="0">
            <a:spAutoFit/>
          </a:bodyPr>
          <a:lstStyle/>
          <a:p>
            <a:pPr algn="just">
              <a:lnSpc>
                <a:spcPct val="120000"/>
              </a:lnSpc>
              <a:defRPr/>
            </a:pPr>
            <a:r>
              <a:rPr lang="en-US" altLang="zh-CN" sz="2800" dirty="0" smtClean="0">
                <a:solidFill>
                  <a:srgbClr val="0C9CDB"/>
                </a:solidFill>
                <a:latin typeface="Arial" pitchFamily="34" charset="0"/>
                <a:ea typeface="宋体" pitchFamily="2" charset="-122"/>
                <a:cs typeface="Arial" pitchFamily="34" charset="0"/>
              </a:rPr>
              <a:t>Sarcasm is used here to indicate that even the most remote places cannot be free of the disturbance of modern technology.</a:t>
            </a:r>
          </a:p>
        </p:txBody>
      </p:sp>
      <p:sp>
        <p:nvSpPr>
          <p:cNvPr id="6" name="矩形 5"/>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lide(fromTop)">
                                      <p:cBhvr>
                                        <p:cTn id="13" dur="500"/>
                                        <p:tgtEl>
                                          <p:spTgt spid="12"/>
                                        </p:tgtEl>
                                      </p:cBhvr>
                                    </p:animEffect>
                                  </p:childTnLst>
                                </p:cTn>
                              </p:par>
                            </p:childTnLst>
                          </p:cTn>
                        </p:par>
                        <p:par>
                          <p:cTn id="14" fill="hold">
                            <p:stCondLst>
                              <p:cond delay="500"/>
                            </p:stCondLst>
                            <p:childTnLst>
                              <p:par>
                                <p:cTn id="15" presetID="1" presetClass="exit"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10" grpId="0"/>
      <p:bldP spid="12" grpId="0"/>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160591"/>
          </a:xfrm>
          <a:prstGeom prst="rect">
            <a:avLst/>
          </a:prstGeom>
          <a:noFill/>
        </p:spPr>
        <p:txBody>
          <a:bodyPr wrap="square" rtlCol="0">
            <a:spAutoFit/>
          </a:bodyPr>
          <a:lstStyle/>
          <a:p>
            <a:pPr marL="536575" indent="-536575"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17. And if telecom towers can’t do it, satellites, Google balloons, and Mark </a:t>
            </a:r>
            <a:r>
              <a:rPr lang="en-US" altLang="zh-CN" sz="2800" dirty="0" err="1" smtClean="0">
                <a:solidFill>
                  <a:srgbClr val="333333"/>
                </a:solidFill>
                <a:latin typeface="Arial" pitchFamily="34" charset="0"/>
                <a:ea typeface="宋体" pitchFamily="2" charset="-122"/>
                <a:cs typeface="Arial" pitchFamily="34" charset="0"/>
              </a:rPr>
              <a:t>Zuckerberg</a:t>
            </a:r>
            <a:r>
              <a:rPr lang="en-US" altLang="zh-CN" sz="2800" dirty="0" smtClean="0">
                <a:solidFill>
                  <a:srgbClr val="333333"/>
                </a:solidFill>
                <a:latin typeface="Arial" pitchFamily="34" charset="0"/>
                <a:ea typeface="宋体" pitchFamily="2" charset="-122"/>
                <a:cs typeface="Arial" pitchFamily="34" charset="0"/>
              </a:rPr>
              <a:t> are all working to bring the global cacophony to even the loneliest outposts. (Para. 6)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3009991"/>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[Translation]:</a:t>
            </a:r>
          </a:p>
        </p:txBody>
      </p:sp>
      <p:sp>
        <p:nvSpPr>
          <p:cNvPr id="12" name="TextBox 11"/>
          <p:cNvSpPr txBox="1"/>
          <p:nvPr/>
        </p:nvSpPr>
        <p:spPr>
          <a:xfrm>
            <a:off x="539388" y="3648934"/>
            <a:ext cx="8104578" cy="1643527"/>
          </a:xfrm>
          <a:prstGeom prst="rect">
            <a:avLst/>
          </a:prstGeom>
          <a:noFill/>
        </p:spPr>
        <p:txBody>
          <a:bodyPr wrap="square" rtlCol="0">
            <a:spAutoFit/>
          </a:bodyPr>
          <a:lstStyle/>
          <a:p>
            <a:pPr algn="just">
              <a:lnSpc>
                <a:spcPct val="120000"/>
              </a:lnSpc>
              <a:defRPr/>
            </a:pPr>
            <a:r>
              <a:rPr lang="zh-CN" altLang="en-US" sz="2800" dirty="0" smtClean="0">
                <a:solidFill>
                  <a:srgbClr val="333333"/>
                </a:solidFill>
                <a:latin typeface="Arial" pitchFamily="34" charset="0"/>
                <a:ea typeface="宋体" pitchFamily="2" charset="-122"/>
                <a:cs typeface="Arial" pitchFamily="34" charset="0"/>
              </a:rPr>
              <a:t>如果电信发射塔的信号覆盖不了，还有卫星、谷歌气球和马克</a:t>
            </a:r>
            <a:r>
              <a:rPr lang="en-US" altLang="zh-CN" sz="2800" dirty="0" smtClean="0">
                <a:solidFill>
                  <a:srgbClr val="333333"/>
                </a:solidFill>
                <a:latin typeface="Arial" pitchFamily="34" charset="0"/>
                <a:ea typeface="宋体" pitchFamily="2" charset="-122"/>
                <a:cs typeface="Arial" pitchFamily="34" charset="0"/>
              </a:rPr>
              <a:t>•</a:t>
            </a:r>
            <a:r>
              <a:rPr lang="zh-CN" altLang="en-US" sz="2800" dirty="0" smtClean="0">
                <a:solidFill>
                  <a:srgbClr val="333333"/>
                </a:solidFill>
                <a:latin typeface="Arial" pitchFamily="34" charset="0"/>
                <a:ea typeface="宋体" pitchFamily="2" charset="-122"/>
                <a:cs typeface="Arial" pitchFamily="34" charset="0"/>
              </a:rPr>
              <a:t>扎克伯格的脸谱公司联合行动，将刺耳的网络信号传遍全球，哪怕是最偏僻的村落。</a:t>
            </a:r>
          </a:p>
        </p:txBody>
      </p:sp>
      <p:sp>
        <p:nvSpPr>
          <p:cNvPr id="6" name="矩形 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866" y="764680"/>
            <a:ext cx="9144000" cy="545037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lide(fromTop)">
                                      <p:cBhvr>
                                        <p:cTn id="13" dur="500"/>
                                        <p:tgtEl>
                                          <p:spTgt spid="12"/>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p:bldP spid="12" grpId="0"/>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609398"/>
          </a:xfrm>
          <a:prstGeom prst="rect">
            <a:avLst/>
          </a:prstGeom>
          <a:noFill/>
        </p:spPr>
        <p:txBody>
          <a:bodyPr wrap="square" rtlCol="0">
            <a:spAutoFit/>
          </a:bodyPr>
          <a:lstStyle/>
          <a:p>
            <a:pPr marL="623888" indent="-623888">
              <a:lnSpc>
                <a:spcPct val="120000"/>
              </a:lnSpc>
              <a:defRPr/>
            </a:pPr>
            <a:r>
              <a:rPr lang="en-US" altLang="zh-CN" sz="2800" dirty="0" smtClean="0">
                <a:solidFill>
                  <a:srgbClr val="333333"/>
                </a:solidFill>
                <a:latin typeface="Arial" pitchFamily="34" charset="0"/>
                <a:ea typeface="宋体" pitchFamily="2" charset="-122"/>
                <a:cs typeface="Arial" pitchFamily="34" charset="0"/>
              </a:rPr>
              <a:t>18. </a:t>
            </a:r>
            <a:r>
              <a:rPr lang="en-US" altLang="zh-CN" sz="2800" dirty="0" smtClean="0">
                <a:solidFill>
                  <a:srgbClr val="F79646"/>
                </a:solidFill>
                <a:latin typeface="Arial" pitchFamily="34" charset="0"/>
                <a:ea typeface="宋体" pitchFamily="2" charset="-122"/>
                <a:cs typeface="Arial" pitchFamily="34" charset="0"/>
              </a:rPr>
              <a:t>bizarre </a:t>
            </a:r>
            <a:r>
              <a:rPr lang="en-US" altLang="zh-CN" sz="2800" dirty="0" smtClean="0">
                <a:solidFill>
                  <a:srgbClr val="333333"/>
                </a:solidFill>
                <a:latin typeface="Arial" pitchFamily="34" charset="0"/>
                <a:ea typeface="宋体" pitchFamily="2" charset="-122"/>
                <a:cs typeface="Arial" pitchFamily="34" charset="0"/>
              </a:rPr>
              <a:t>(Para. 7): </a:t>
            </a:r>
            <a:r>
              <a:rPr lang="en-US" altLang="zh-CN" sz="2800" i="1" dirty="0" smtClean="0">
                <a:solidFill>
                  <a:srgbClr val="333333"/>
                </a:solidFill>
                <a:latin typeface="Arial" pitchFamily="34" charset="0"/>
                <a:ea typeface="宋体" pitchFamily="2" charset="-122"/>
                <a:cs typeface="Arial" pitchFamily="34" charset="0"/>
              </a:rPr>
              <a:t>adj. </a:t>
            </a:r>
            <a:r>
              <a:rPr lang="en-US" altLang="zh-CN" sz="2800" dirty="0" smtClean="0">
                <a:solidFill>
                  <a:srgbClr val="333333"/>
                </a:solidFill>
                <a:latin typeface="Arial" pitchFamily="34" charset="0"/>
                <a:ea typeface="宋体" pitchFamily="2" charset="-122"/>
                <a:cs typeface="Arial" pitchFamily="34" charset="0"/>
              </a:rPr>
              <a:t>very strange or unusual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1440000"/>
            <a:ext cx="8104578" cy="2113079"/>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However, the </a:t>
            </a:r>
            <a:r>
              <a:rPr lang="en-US" altLang="zh-CN" sz="2800" dirty="0" smtClean="0">
                <a:solidFill>
                  <a:srgbClr val="F79646"/>
                </a:solidFill>
                <a:latin typeface="Arial" pitchFamily="34" charset="0"/>
                <a:ea typeface="宋体" pitchFamily="2" charset="-122"/>
                <a:cs typeface="Arial" pitchFamily="34" charset="0"/>
              </a:rPr>
              <a:t>bizarre</a:t>
            </a:r>
            <a:r>
              <a:rPr lang="en-US" altLang="zh-CN" sz="2800" dirty="0" smtClean="0">
                <a:solidFill>
                  <a:srgbClr val="333333"/>
                </a:solidFill>
                <a:latin typeface="Arial" pitchFamily="34" charset="0"/>
                <a:ea typeface="宋体" pitchFamily="2" charset="-122"/>
                <a:cs typeface="Arial" pitchFamily="34" charset="0"/>
              </a:rPr>
              <a:t> Loch Ness monster is largely anecdotal as several scientific investigations have failed to find any evidence that it exists.</a:t>
            </a:r>
          </a:p>
        </p:txBody>
      </p:sp>
      <p:sp>
        <p:nvSpPr>
          <p:cNvPr id="11" name="TextBox 10"/>
          <p:cNvSpPr txBox="1"/>
          <p:nvPr/>
        </p:nvSpPr>
        <p:spPr>
          <a:xfrm>
            <a:off x="539388" y="3643314"/>
            <a:ext cx="6318628" cy="1643527"/>
          </a:xfrm>
          <a:prstGeom prst="rect">
            <a:avLst/>
          </a:prstGeom>
          <a:noFill/>
        </p:spPr>
        <p:txBody>
          <a:bodyPr wrap="square" rtlCol="0">
            <a:spAutoFit/>
          </a:bodyPr>
          <a:lstStyle/>
          <a:p>
            <a:pPr marL="363538">
              <a:lnSpc>
                <a:spcPct val="120000"/>
              </a:lnSpc>
              <a:defRPr/>
            </a:pPr>
            <a:r>
              <a:rPr lang="zh-CN" altLang="en-US" sz="2800" dirty="0" smtClean="0">
                <a:solidFill>
                  <a:srgbClr val="333333"/>
                </a:solidFill>
                <a:latin typeface="Arial" pitchFamily="34" charset="0"/>
                <a:ea typeface="宋体" pitchFamily="2" charset="-122"/>
                <a:cs typeface="Arial" pitchFamily="34" charset="0"/>
              </a:rPr>
              <a:t>然而，离奇的尼斯湖水怪在很大程度上是个传闻而已，因为数次科学考察都没能找到它存在的证据。</a:t>
            </a: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3721593"/>
            <a:ext cx="452775" cy="452775"/>
          </a:xfrm>
          <a:prstGeom prst="rect">
            <a:avLst/>
          </a:prstGeom>
          <a:noFill/>
        </p:spPr>
      </p:pic>
      <p:pic>
        <p:nvPicPr>
          <p:cNvPr id="3074" name="Picture 2" descr="C:\Users\CC\Desktop\图片1.jpg"/>
          <p:cNvPicPr>
            <a:picLocks noChangeAspect="1" noChangeArrowheads="1"/>
          </p:cNvPicPr>
          <p:nvPr/>
        </p:nvPicPr>
        <p:blipFill>
          <a:blip r:embed="rId3" cstate="print"/>
          <a:srcRect/>
          <a:stretch>
            <a:fillRect/>
          </a:stretch>
        </p:blipFill>
        <p:spPr bwMode="auto">
          <a:xfrm>
            <a:off x="7072330" y="3643314"/>
            <a:ext cx="1466850" cy="2076450"/>
          </a:xfrm>
          <a:prstGeom prst="rect">
            <a:avLst/>
          </a:prstGeom>
          <a:noFill/>
        </p:spPr>
      </p:pic>
      <p:sp>
        <p:nvSpPr>
          <p:cNvPr id="10" name="矩形 9">
            <a:hlinkClick r:id="rId4"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lide(fromLeft)">
                                      <p:cBhvr>
                                        <p:cTn id="16" dur="500"/>
                                        <p:tgtEl>
                                          <p:spTgt spid="11"/>
                                        </p:tgtEl>
                                      </p:cBhvr>
                                    </p:animEffect>
                                  </p:childTnLst>
                                </p:cTn>
                              </p:par>
                            </p:childTnLst>
                          </p:cTn>
                        </p:par>
                        <p:par>
                          <p:cTn id="17" fill="hold">
                            <p:stCondLst>
                              <p:cond delay="500"/>
                            </p:stCondLst>
                            <p:childTnLst>
                              <p:par>
                                <p:cTn id="18" presetID="18" presetClass="entr" presetSubtype="12" fill="hold" nodeType="afterEffect">
                                  <p:stCondLst>
                                    <p:cond delay="0"/>
                                  </p:stCondLst>
                                  <p:childTnLst>
                                    <p:set>
                                      <p:cBhvr>
                                        <p:cTn id="19" dur="1" fill="hold">
                                          <p:stCondLst>
                                            <p:cond delay="0"/>
                                          </p:stCondLst>
                                        </p:cTn>
                                        <p:tgtEl>
                                          <p:spTgt spid="3074"/>
                                        </p:tgtEl>
                                        <p:attrNameLst>
                                          <p:attrName>style.visibility</p:attrName>
                                        </p:attrNameLst>
                                      </p:cBhvr>
                                      <p:to>
                                        <p:strVal val="visible"/>
                                      </p:to>
                                    </p:set>
                                    <p:animEffect transition="in" filter="strips(downLeft)">
                                      <p:cBhvr>
                                        <p:cTn id="20" dur="500"/>
                                        <p:tgtEl>
                                          <p:spTgt spid="3074"/>
                                        </p:tgtEl>
                                      </p:cBhvr>
                                    </p:animEffect>
                                  </p:childTnLst>
                                </p:cTn>
                              </p:par>
                            </p:childTnLst>
                          </p:cTn>
                        </p:par>
                        <p:par>
                          <p:cTn id="21" fill="hold">
                            <p:stCondLst>
                              <p:cond delay="1000"/>
                            </p:stCondLst>
                            <p:childTnLst>
                              <p:par>
                                <p:cTn id="22" presetID="1" presetClass="exit"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8" grpId="0"/>
      <p:bldP spid="11" grpId="0"/>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609398"/>
          </a:xfrm>
          <a:prstGeom prst="rect">
            <a:avLst/>
          </a:prstGeom>
          <a:noFill/>
        </p:spPr>
        <p:txBody>
          <a:bodyPr wrap="square" rtlCol="0">
            <a:spAutoFit/>
          </a:bodyPr>
          <a:lstStyle/>
          <a:p>
            <a:pPr marL="623888" indent="-623888">
              <a:lnSpc>
                <a:spcPct val="120000"/>
              </a:lnSpc>
              <a:defRPr/>
            </a:pPr>
            <a:r>
              <a:rPr lang="en-US" altLang="zh-CN" sz="2800" dirty="0" smtClean="0">
                <a:solidFill>
                  <a:srgbClr val="333333"/>
                </a:solidFill>
                <a:latin typeface="Arial" pitchFamily="34" charset="0"/>
                <a:ea typeface="宋体" pitchFamily="2" charset="-122"/>
                <a:cs typeface="Arial" pitchFamily="34" charset="0"/>
              </a:rPr>
              <a:t>18. </a:t>
            </a:r>
            <a:r>
              <a:rPr lang="en-US" altLang="zh-CN" sz="2800" dirty="0" smtClean="0">
                <a:solidFill>
                  <a:srgbClr val="F79646"/>
                </a:solidFill>
                <a:latin typeface="Arial" pitchFamily="34" charset="0"/>
                <a:ea typeface="宋体" pitchFamily="2" charset="-122"/>
                <a:cs typeface="Arial" pitchFamily="34" charset="0"/>
              </a:rPr>
              <a:t>bizarre </a:t>
            </a:r>
            <a:r>
              <a:rPr lang="en-US" altLang="zh-CN" sz="2800" dirty="0" smtClean="0">
                <a:solidFill>
                  <a:srgbClr val="333333"/>
                </a:solidFill>
                <a:latin typeface="Arial" pitchFamily="34" charset="0"/>
                <a:ea typeface="宋体" pitchFamily="2" charset="-122"/>
                <a:cs typeface="Arial" pitchFamily="34" charset="0"/>
              </a:rPr>
              <a:t>(Para. 7): </a:t>
            </a:r>
            <a:r>
              <a:rPr lang="en-US" altLang="zh-CN" sz="2800" i="1" dirty="0" smtClean="0">
                <a:solidFill>
                  <a:srgbClr val="333333"/>
                </a:solidFill>
                <a:latin typeface="Arial" pitchFamily="34" charset="0"/>
                <a:ea typeface="宋体" pitchFamily="2" charset="-122"/>
                <a:cs typeface="Arial" pitchFamily="34" charset="0"/>
              </a:rPr>
              <a:t>adj.</a:t>
            </a:r>
            <a:r>
              <a:rPr lang="en-US" altLang="zh-CN" sz="2800" dirty="0" smtClean="0">
                <a:solidFill>
                  <a:srgbClr val="333333"/>
                </a:solidFill>
                <a:latin typeface="Arial" pitchFamily="34" charset="0"/>
                <a:ea typeface="宋体" pitchFamily="2" charset="-122"/>
                <a:cs typeface="Arial" pitchFamily="34" charset="0"/>
              </a:rPr>
              <a:t> very strange or unusual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1440000"/>
            <a:ext cx="8104578" cy="558038"/>
          </a:xfrm>
          <a:prstGeom prst="rect">
            <a:avLst/>
          </a:prstGeom>
          <a:noFill/>
        </p:spPr>
        <p:txBody>
          <a:bodyPr wrap="square" rtlCol="0">
            <a:spAutoFit/>
          </a:bodyPr>
          <a:lstStyle/>
          <a:p>
            <a:pPr algn="just">
              <a:lnSpc>
                <a:spcPct val="120000"/>
              </a:lnSpc>
              <a:defRPr/>
            </a:pPr>
            <a:r>
              <a:rPr lang="zh-CN" altLang="en-US" sz="2800" dirty="0" smtClean="0">
                <a:solidFill>
                  <a:srgbClr val="333333"/>
                </a:solidFill>
                <a:latin typeface="Arial" pitchFamily="34" charset="0"/>
                <a:ea typeface="宋体" pitchFamily="2" charset="-122"/>
                <a:cs typeface="Arial" pitchFamily="34" charset="0"/>
              </a:rPr>
              <a:t>这建筑构造奇异。</a:t>
            </a: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2161163"/>
            <a:ext cx="452775" cy="452775"/>
          </a:xfrm>
          <a:prstGeom prst="rect">
            <a:avLst/>
          </a:prstGeom>
          <a:noFill/>
        </p:spPr>
      </p:pic>
      <p:sp>
        <p:nvSpPr>
          <p:cNvPr id="9" name="TextBox 8"/>
          <p:cNvSpPr txBox="1"/>
          <p:nvPr/>
        </p:nvSpPr>
        <p:spPr>
          <a:xfrm>
            <a:off x="539388" y="2071678"/>
            <a:ext cx="8104578" cy="561885"/>
          </a:xfrm>
          <a:prstGeom prst="rect">
            <a:avLst/>
          </a:prstGeom>
          <a:noFill/>
        </p:spPr>
        <p:txBody>
          <a:bodyPr wrap="square" rtlCol="0">
            <a:spAutoFit/>
          </a:bodyPr>
          <a:lstStyle/>
          <a:p>
            <a:pPr marL="363538">
              <a:lnSpc>
                <a:spcPct val="120000"/>
              </a:lnSpc>
              <a:defRPr/>
            </a:pPr>
            <a:r>
              <a:rPr lang="en-US" altLang="zh-CN" sz="2800" dirty="0" smtClean="0">
                <a:solidFill>
                  <a:srgbClr val="333333"/>
                </a:solidFill>
                <a:latin typeface="Arial" pitchFamily="34" charset="0"/>
                <a:ea typeface="宋体" pitchFamily="2" charset="-122"/>
                <a:cs typeface="Arial" pitchFamily="34" charset="0"/>
              </a:rPr>
              <a:t>The building was of </a:t>
            </a:r>
            <a:r>
              <a:rPr lang="en-US" altLang="zh-CN" sz="2800" dirty="0" smtClean="0">
                <a:solidFill>
                  <a:srgbClr val="F79646"/>
                </a:solidFill>
                <a:latin typeface="Arial" pitchFamily="34" charset="0"/>
                <a:ea typeface="宋体" pitchFamily="2" charset="-122"/>
                <a:cs typeface="Arial" pitchFamily="34" charset="0"/>
              </a:rPr>
              <a:t>bizarre</a:t>
            </a:r>
            <a:r>
              <a:rPr lang="en-US" altLang="zh-CN" sz="2800" dirty="0" smtClean="0">
                <a:solidFill>
                  <a:srgbClr val="333333"/>
                </a:solidFill>
                <a:latin typeface="Arial" pitchFamily="34" charset="0"/>
                <a:ea typeface="宋体" pitchFamily="2" charset="-122"/>
                <a:cs typeface="Arial" pitchFamily="34" charset="0"/>
              </a:rPr>
              <a:t> construction.  </a:t>
            </a:r>
            <a:endParaRPr lang="zh-CN" altLang="en-US" sz="2800" dirty="0" smtClean="0">
              <a:solidFill>
                <a:srgbClr val="333333"/>
              </a:solidFill>
              <a:latin typeface="Arial" pitchFamily="34" charset="0"/>
              <a:ea typeface="宋体" pitchFamily="2" charset="-122"/>
              <a:cs typeface="Arial" pitchFamily="34" charset="0"/>
            </a:endParaRPr>
          </a:p>
        </p:txBody>
      </p:sp>
      <p:sp>
        <p:nvSpPr>
          <p:cNvPr id="10" name="矩形 9">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764704"/>
            <a:ext cx="9144000" cy="545037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slide(fromLef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 presetClass="exit"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8" grpId="0"/>
      <p:bldP spid="9" grpId="0"/>
      <p:bldP spid="1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086725"/>
          </a:xfrm>
          <a:prstGeom prst="rect">
            <a:avLst/>
          </a:prstGeom>
          <a:noFill/>
        </p:spPr>
        <p:txBody>
          <a:bodyPr wrap="square" rtlCol="0">
            <a:spAutoFit/>
          </a:bodyPr>
          <a:lstStyle/>
          <a:p>
            <a:pPr marL="623888" indent="-623888" algn="just">
              <a:lnSpc>
                <a:spcPct val="120000"/>
              </a:lnSpc>
              <a:defRPr/>
            </a:pPr>
            <a:r>
              <a:rPr lang="en-US" altLang="zh-CN" sz="2700" dirty="0" smtClean="0">
                <a:solidFill>
                  <a:srgbClr val="333333"/>
                </a:solidFill>
                <a:latin typeface="Arial" pitchFamily="34" charset="0"/>
                <a:ea typeface="宋体" pitchFamily="2" charset="-122"/>
                <a:cs typeface="Arial" pitchFamily="34" charset="0"/>
              </a:rPr>
              <a:t>19. Techno-isolation is one of Burning Man’s many appeals (though citizens of the playa are increasingly willing and able to </a:t>
            </a:r>
            <a:r>
              <a:rPr lang="en-US" altLang="zh-CN" sz="2700" dirty="0" err="1" smtClean="0">
                <a:solidFill>
                  <a:srgbClr val="333333"/>
                </a:solidFill>
                <a:latin typeface="Arial" pitchFamily="34" charset="0"/>
                <a:ea typeface="宋体" pitchFamily="2" charset="-122"/>
                <a:cs typeface="Arial" pitchFamily="34" charset="0"/>
              </a:rPr>
              <a:t>Instagram</a:t>
            </a:r>
            <a:r>
              <a:rPr lang="en-US" altLang="zh-CN" sz="2700" dirty="0" smtClean="0">
                <a:solidFill>
                  <a:srgbClr val="333333"/>
                </a:solidFill>
                <a:latin typeface="Arial" pitchFamily="34" charset="0"/>
                <a:ea typeface="宋体" pitchFamily="2" charset="-122"/>
                <a:cs typeface="Arial" pitchFamily="34" charset="0"/>
              </a:rPr>
              <a:t> or tweet their escapades in the desert). (Para. 7)</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3009991"/>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[Paraphrase]:</a:t>
            </a:r>
          </a:p>
        </p:txBody>
      </p:sp>
      <p:sp>
        <p:nvSpPr>
          <p:cNvPr id="10" name="TextBox 9"/>
          <p:cNvSpPr txBox="1"/>
          <p:nvPr/>
        </p:nvSpPr>
        <p:spPr>
          <a:xfrm>
            <a:off x="539388" y="3648934"/>
            <a:ext cx="8104578" cy="2448876"/>
          </a:xfrm>
          <a:prstGeom prst="rect">
            <a:avLst/>
          </a:prstGeom>
          <a:noFill/>
        </p:spPr>
        <p:txBody>
          <a:bodyPr wrap="square" rtlCol="0">
            <a:spAutoFit/>
          </a:bodyPr>
          <a:lstStyle/>
          <a:p>
            <a:pPr algn="just">
              <a:lnSpc>
                <a:spcPct val="120000"/>
              </a:lnSpc>
              <a:defRPr/>
            </a:pPr>
            <a:r>
              <a:rPr lang="en-US" altLang="zh-CN" sz="2600" dirty="0" smtClean="0">
                <a:solidFill>
                  <a:srgbClr val="0C9CDB"/>
                </a:solidFill>
                <a:latin typeface="Arial" pitchFamily="34" charset="0"/>
                <a:ea typeface="宋体" pitchFamily="2" charset="-122"/>
                <a:cs typeface="Arial" pitchFamily="34" charset="0"/>
              </a:rPr>
              <a:t>Isolation from technology is one of the attractions of Burning Man, yet citizens of the playa are more willing to upload their adventures in the desert through </a:t>
            </a:r>
            <a:r>
              <a:rPr lang="en-US" altLang="zh-CN" sz="2600" dirty="0" err="1" smtClean="0">
                <a:solidFill>
                  <a:srgbClr val="0C9CDB"/>
                </a:solidFill>
                <a:latin typeface="Arial" pitchFamily="34" charset="0"/>
                <a:ea typeface="宋体" pitchFamily="2" charset="-122"/>
                <a:cs typeface="Arial" pitchFamily="34" charset="0"/>
              </a:rPr>
              <a:t>Instagram</a:t>
            </a:r>
            <a:r>
              <a:rPr lang="en-US" altLang="zh-CN" sz="2600" dirty="0" smtClean="0">
                <a:solidFill>
                  <a:srgbClr val="0C9CDB"/>
                </a:solidFill>
                <a:latin typeface="Arial" pitchFamily="34" charset="0"/>
                <a:ea typeface="宋体" pitchFamily="2" charset="-122"/>
                <a:cs typeface="Arial" pitchFamily="34" charset="0"/>
              </a:rPr>
              <a:t> or Twitter, and they are more capable of doing that as a result of technological development.</a:t>
            </a:r>
            <a:endParaRPr lang="zh-CN" altLang="en-US" sz="2600" dirty="0" smtClean="0">
              <a:solidFill>
                <a:srgbClr val="0C9CDB"/>
              </a:solidFill>
              <a:latin typeface="Arial" pitchFamily="34" charset="0"/>
              <a:ea typeface="宋体" pitchFamily="2" charset="-122"/>
              <a:cs typeface="Arial" pitchFamily="34" charset="0"/>
            </a:endParaRPr>
          </a:p>
        </p:txBody>
      </p:sp>
      <p:sp>
        <p:nvSpPr>
          <p:cNvPr id="12" name="矩形 11">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Top)">
                                      <p:cBhvr>
                                        <p:cTn id="13" dur="500"/>
                                        <p:tgtEl>
                                          <p:spTgt spid="10"/>
                                        </p:tgtEl>
                                      </p:cBhvr>
                                    </p:animEffect>
                                  </p:childTnLst>
                                </p:cTn>
                              </p:par>
                            </p:childTnLst>
                          </p:cTn>
                        </p:par>
                        <p:par>
                          <p:cTn id="14" fill="hold">
                            <p:stCondLst>
                              <p:cond delay="500"/>
                            </p:stCondLst>
                            <p:childTnLst>
                              <p:par>
                                <p:cTn id="15" presetID="1" presetClass="exit"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9" grpId="0"/>
      <p:bldP spid="10"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745915"/>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4</a:t>
            </a:r>
            <a:r>
              <a:rPr lang="en-US" altLang="zh-CN" sz="2800" b="1" dirty="0" smtClean="0">
                <a:solidFill>
                  <a:srgbClr val="333333"/>
                </a:solidFill>
                <a:latin typeface="Arial" pitchFamily="34" charset="0"/>
                <a:ea typeface="宋体" pitchFamily="2" charset="-122"/>
                <a:cs typeface="Arial" pitchFamily="34" charset="0"/>
              </a:rPr>
              <a:t>    </a:t>
            </a:r>
            <a:r>
              <a:rPr lang="en-US" altLang="zh-CN" sz="2800" u="sng" dirty="0" smtClean="0">
                <a:solidFill>
                  <a:srgbClr val="0C9CDB"/>
                </a:solidFill>
                <a:latin typeface="Arial" pitchFamily="34" charset="0"/>
                <a:ea typeface="宋体" pitchFamily="2" charset="-122"/>
                <a:cs typeface="Arial" pitchFamily="34" charset="0"/>
              </a:rPr>
              <a:t>The practice of taking an intentional break from technology and civilization is probably as old as technology and civilization. But it seems increasingly urgent now, in an era when the Internet — and thus most of the planet — is as close as an </a:t>
            </a:r>
            <a:r>
              <a:rPr lang="en-US" altLang="zh-CN" sz="2800" u="sng" dirty="0" err="1" smtClean="0">
                <a:solidFill>
                  <a:srgbClr val="0C9CDB"/>
                </a:solidFill>
                <a:latin typeface="Arial" pitchFamily="34" charset="0"/>
                <a:ea typeface="宋体" pitchFamily="2" charset="-122"/>
                <a:cs typeface="Arial" pitchFamily="34" charset="0"/>
              </a:rPr>
              <a:t>iPhone</a:t>
            </a:r>
            <a:r>
              <a:rPr lang="en-US" altLang="zh-CN" sz="2800" u="sng" dirty="0" smtClean="0">
                <a:solidFill>
                  <a:srgbClr val="0C9CDB"/>
                </a:solidFill>
                <a:latin typeface="Arial" pitchFamily="34" charset="0"/>
                <a:ea typeface="宋体" pitchFamily="2" charset="-122"/>
                <a:cs typeface="Arial" pitchFamily="34" charset="0"/>
              </a:rPr>
              <a:t>.</a:t>
            </a:r>
            <a:r>
              <a:rPr lang="en-US" altLang="zh-CN" sz="2800" dirty="0" smtClean="0">
                <a:solidFill>
                  <a:srgbClr val="333333"/>
                </a:solidFill>
                <a:latin typeface="Arial" pitchFamily="34" charset="0"/>
                <a:ea typeface="宋体" pitchFamily="2" charset="-122"/>
                <a:cs typeface="Arial" pitchFamily="34" charset="0"/>
              </a:rPr>
              <a:t> We go to seek </a:t>
            </a:r>
            <a:r>
              <a:rPr lang="en-US" altLang="zh-CN" sz="2800" i="1" dirty="0" err="1" smtClean="0">
                <a:solidFill>
                  <a:srgbClr val="333333"/>
                </a:solidFill>
                <a:latin typeface="Arial" pitchFamily="34" charset="0"/>
                <a:ea typeface="宋体" pitchFamily="2" charset="-122"/>
                <a:cs typeface="Arial" pitchFamily="34" charset="0"/>
              </a:rPr>
              <a:t>waldeinsamkeit</a:t>
            </a:r>
            <a:r>
              <a:rPr lang="en-US" altLang="zh-CN" sz="2800" dirty="0" smtClean="0">
                <a:solidFill>
                  <a:srgbClr val="333333"/>
                </a:solidFill>
                <a:latin typeface="Arial" pitchFamily="34" charset="0"/>
                <a:ea typeface="宋体" pitchFamily="2" charset="-122"/>
                <a:cs typeface="Arial" pitchFamily="34" charset="0"/>
              </a:rPr>
              <a:t>, as the poet Ralph Waldo Emerson described it — the feeling of being alone in the woods.</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Can’t Get Away from It All?</a:t>
            </a:r>
          </a:p>
        </p:txBody>
      </p:sp>
      <p:sp>
        <p:nvSpPr>
          <p:cNvPr id="13" name="矩形 12">
            <a:hlinkClick r:id="rId3" action="ppaction://hlinksldjump"/>
          </p:cNvPr>
          <p:cNvSpPr/>
          <p:nvPr/>
        </p:nvSpPr>
        <p:spPr>
          <a:xfrm>
            <a:off x="571472" y="714356"/>
            <a:ext cx="8001056" cy="307183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3" action="ppaction://hlinksldjump"/>
          </p:cNvPr>
          <p:cNvSpPr/>
          <p:nvPr/>
        </p:nvSpPr>
        <p:spPr>
          <a:xfrm>
            <a:off x="500034" y="857232"/>
            <a:ext cx="8072494" cy="300039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7"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8"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9"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pic>
        <p:nvPicPr>
          <p:cNvPr id="10" name="04.mp3">
            <a:hlinkClick r:id="" action="ppaction://media"/>
          </p:cNvPr>
          <p:cNvPicPr>
            <a:picLocks noRot="1" noChangeAspect="1"/>
          </p:cNvPicPr>
          <p:nvPr>
            <a:audioFile r:link="rId1"/>
          </p:nvPr>
        </p:nvPicPr>
        <p:blipFill>
          <a:blip r:embed="rId9" cstate="print"/>
          <a:stretch>
            <a:fillRect/>
          </a:stretch>
        </p:blipFill>
        <p:spPr>
          <a:xfrm>
            <a:off x="9540552" y="1484784"/>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Right)">
                                      <p:cBhvr>
                                        <p:cTn id="7" dur="500"/>
                                        <p:tgtEl>
                                          <p:spTgt spid="6"/>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Right)">
                                      <p:cBhvr>
                                        <p:cTn id="11" dur="500"/>
                                        <p:tgtEl>
                                          <p:spTgt spid="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Right)">
                                      <p:cBhvr>
                                        <p:cTn id="15" dur="500"/>
                                        <p:tgtEl>
                                          <p:spTgt spid="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lide(fromRigh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0"/>
                </p:tgtEl>
              </p:cMediaNode>
            </p:audio>
            <p:seq concurrent="1" nextAc="seek">
              <p:cTn id="21" restart="whenNotActive" fill="hold" evtFilter="cancelBubble" nodeType="interactiveSeq">
                <p:stCondLst>
                  <p:cond evt="onClick" delay="0">
                    <p:tgtEl>
                      <p:spTgt spid="6"/>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0"/>
                                        </p:tgtEl>
                                      </p:cBhvr>
                                    </p:cmd>
                                  </p:childTnLst>
                                </p:cTn>
                              </p:par>
                            </p:childTnLst>
                          </p:cTn>
                        </p:par>
                      </p:childTnLst>
                    </p:cTn>
                  </p:par>
                </p:childTnLst>
              </p:cTn>
              <p:nextCondLst>
                <p:cond evt="onClick" delay="0">
                  <p:tgtEl>
                    <p:spTgt spid="6"/>
                  </p:tgtEl>
                </p:cond>
              </p:nextCondLst>
            </p:seq>
            <p:seq concurrent="1" nextAc="seek">
              <p:cTn id="26" restart="whenNotActive" fill="hold" evtFilter="cancelBubble" nodeType="interactiveSeq">
                <p:stCondLst>
                  <p:cond evt="onClick" delay="0">
                    <p:tgtEl>
                      <p:spTgt spid="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0"/>
                                        </p:tgtEl>
                                      </p:cBhvr>
                                    </p:cmd>
                                  </p:childTnLst>
                                </p:cTn>
                              </p:par>
                            </p:childTnLst>
                          </p:cTn>
                        </p:par>
                      </p:childTnLst>
                    </p:cTn>
                  </p:par>
                </p:childTnLst>
              </p:cTn>
              <p:nextCondLst>
                <p:cond evt="onClick" delay="0">
                  <p:tgtEl>
                    <p:spTgt spid="7"/>
                  </p:tgtEl>
                </p:cond>
              </p:nextCondLst>
            </p:seq>
            <p:seq concurrent="1" nextAc="seek">
              <p:cTn id="31" restart="whenNotActive" fill="hold" evtFilter="cancelBubble" nodeType="interactiveSeq">
                <p:stCondLst>
                  <p:cond evt="onClick" delay="0">
                    <p:tgtEl>
                      <p:spTgt spid="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0"/>
                                        </p:tgtEl>
                                      </p:cBhvr>
                                    </p:cmd>
                                  </p:childTnLst>
                                </p:cTn>
                              </p:par>
                            </p:childTnLst>
                          </p:cTn>
                        </p:par>
                      </p:childTnLst>
                    </p:cTn>
                  </p:par>
                </p:childTnLst>
              </p:cTn>
              <p:nextCondLst>
                <p:cond evt="onClick" delay="0">
                  <p:tgtEl>
                    <p:spTgt spid="8"/>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086725"/>
          </a:xfrm>
          <a:prstGeom prst="rect">
            <a:avLst/>
          </a:prstGeom>
          <a:noFill/>
        </p:spPr>
        <p:txBody>
          <a:bodyPr wrap="square" rtlCol="0">
            <a:spAutoFit/>
          </a:bodyPr>
          <a:lstStyle/>
          <a:p>
            <a:pPr marL="623888" indent="-623888" algn="just">
              <a:lnSpc>
                <a:spcPct val="120000"/>
              </a:lnSpc>
              <a:defRPr/>
            </a:pPr>
            <a:r>
              <a:rPr lang="en-US" altLang="zh-CN" sz="2700" dirty="0" smtClean="0">
                <a:solidFill>
                  <a:srgbClr val="333333"/>
                </a:solidFill>
                <a:latin typeface="Arial" pitchFamily="34" charset="0"/>
                <a:ea typeface="宋体" pitchFamily="2" charset="-122"/>
                <a:cs typeface="Arial" pitchFamily="34" charset="0"/>
              </a:rPr>
              <a:t>19. Techno-isolation is one of Burning Man’s many appeals (though citizens of the playa are increasingly willing and able to </a:t>
            </a:r>
            <a:r>
              <a:rPr lang="en-US" altLang="zh-CN" sz="2700" dirty="0" err="1" smtClean="0">
                <a:solidFill>
                  <a:srgbClr val="333333"/>
                </a:solidFill>
                <a:latin typeface="Arial" pitchFamily="34" charset="0"/>
                <a:ea typeface="宋体" pitchFamily="2" charset="-122"/>
                <a:cs typeface="Arial" pitchFamily="34" charset="0"/>
              </a:rPr>
              <a:t>Instagram</a:t>
            </a:r>
            <a:r>
              <a:rPr lang="en-US" altLang="zh-CN" sz="2700" dirty="0" smtClean="0">
                <a:solidFill>
                  <a:srgbClr val="333333"/>
                </a:solidFill>
                <a:latin typeface="Arial" pitchFamily="34" charset="0"/>
                <a:ea typeface="宋体" pitchFamily="2" charset="-122"/>
                <a:cs typeface="Arial" pitchFamily="34" charset="0"/>
              </a:rPr>
              <a:t> or tweet their escapades in the desert). (Para. 7)</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3009991"/>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[Analysis]:</a:t>
            </a:r>
          </a:p>
        </p:txBody>
      </p:sp>
      <p:sp>
        <p:nvSpPr>
          <p:cNvPr id="10" name="TextBox 9"/>
          <p:cNvSpPr txBox="1"/>
          <p:nvPr/>
        </p:nvSpPr>
        <p:spPr>
          <a:xfrm>
            <a:off x="539388" y="3648934"/>
            <a:ext cx="8104578" cy="1596014"/>
          </a:xfrm>
          <a:prstGeom prst="rect">
            <a:avLst/>
          </a:prstGeom>
          <a:noFill/>
        </p:spPr>
        <p:txBody>
          <a:bodyPr wrap="square" rtlCol="0">
            <a:spAutoFit/>
          </a:bodyPr>
          <a:lstStyle/>
          <a:p>
            <a:pPr algn="just">
              <a:lnSpc>
                <a:spcPct val="120000"/>
              </a:lnSpc>
              <a:defRPr/>
            </a:pPr>
            <a:r>
              <a:rPr lang="en-US" altLang="zh-CN" sz="2800" dirty="0" smtClean="0">
                <a:solidFill>
                  <a:srgbClr val="0C9CDB"/>
                </a:solidFill>
                <a:latin typeface="Arial" pitchFamily="34" charset="0"/>
                <a:ea typeface="宋体" pitchFamily="2" charset="-122"/>
                <a:cs typeface="Arial" pitchFamily="34" charset="0"/>
              </a:rPr>
              <a:t>Sarcasm is used here to indicate the contradictory and ridiculous behavior of those claiming to break away from technology.</a:t>
            </a:r>
            <a:endParaRPr lang="zh-CN" altLang="en-US" sz="2800" dirty="0" smtClean="0">
              <a:solidFill>
                <a:srgbClr val="0C9CDB"/>
              </a:solidFill>
              <a:latin typeface="Arial" pitchFamily="34" charset="0"/>
              <a:ea typeface="宋体" pitchFamily="2" charset="-122"/>
              <a:cs typeface="Arial" pitchFamily="34" charset="0"/>
            </a:endParaRPr>
          </a:p>
        </p:txBody>
      </p:sp>
      <p:sp>
        <p:nvSpPr>
          <p:cNvPr id="6" name="矩形 5"/>
          <p:cNvSpPr/>
          <p:nvPr/>
        </p:nvSpPr>
        <p:spPr>
          <a:xfrm>
            <a:off x="0" y="620688"/>
            <a:ext cx="9144000" cy="559439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Top)">
                                      <p:cBhvr>
                                        <p:cTn id="13" dur="500"/>
                                        <p:tgtEl>
                                          <p:spTgt spid="10"/>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9" grpId="0"/>
      <p:bldP spid="10" grpId="0"/>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086725"/>
          </a:xfrm>
          <a:prstGeom prst="rect">
            <a:avLst/>
          </a:prstGeom>
          <a:noFill/>
        </p:spPr>
        <p:txBody>
          <a:bodyPr wrap="square" rtlCol="0">
            <a:spAutoFit/>
          </a:bodyPr>
          <a:lstStyle/>
          <a:p>
            <a:pPr marL="623888" indent="-623888" algn="just">
              <a:lnSpc>
                <a:spcPct val="120000"/>
              </a:lnSpc>
              <a:defRPr/>
            </a:pPr>
            <a:r>
              <a:rPr lang="en-US" altLang="zh-CN" sz="2700" dirty="0" smtClean="0">
                <a:solidFill>
                  <a:srgbClr val="333333"/>
                </a:solidFill>
                <a:latin typeface="Arial" pitchFamily="34" charset="0"/>
                <a:ea typeface="宋体" pitchFamily="2" charset="-122"/>
                <a:cs typeface="Arial" pitchFamily="34" charset="0"/>
              </a:rPr>
              <a:t>19. Techno-isolation is one of Burning Man’s many appeals (though citizens of the playa are increasingly willing and able to </a:t>
            </a:r>
            <a:r>
              <a:rPr lang="en-US" altLang="zh-CN" sz="2700" dirty="0" err="1" smtClean="0">
                <a:solidFill>
                  <a:srgbClr val="333333"/>
                </a:solidFill>
                <a:latin typeface="Arial" pitchFamily="34" charset="0"/>
                <a:ea typeface="宋体" pitchFamily="2" charset="-122"/>
                <a:cs typeface="Arial" pitchFamily="34" charset="0"/>
              </a:rPr>
              <a:t>Instagram</a:t>
            </a:r>
            <a:r>
              <a:rPr lang="en-US" altLang="zh-CN" sz="2700" dirty="0" smtClean="0">
                <a:solidFill>
                  <a:srgbClr val="333333"/>
                </a:solidFill>
                <a:latin typeface="Arial" pitchFamily="34" charset="0"/>
                <a:ea typeface="宋体" pitchFamily="2" charset="-122"/>
                <a:cs typeface="Arial" pitchFamily="34" charset="0"/>
              </a:rPr>
              <a:t> or tweet their escapades in the desert). (Para. 7)</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3009991"/>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[Translation]:</a:t>
            </a:r>
          </a:p>
        </p:txBody>
      </p:sp>
      <p:sp>
        <p:nvSpPr>
          <p:cNvPr id="10" name="TextBox 9"/>
          <p:cNvSpPr txBox="1"/>
          <p:nvPr/>
        </p:nvSpPr>
        <p:spPr>
          <a:xfrm>
            <a:off x="539388" y="3648934"/>
            <a:ext cx="8104578" cy="2160591"/>
          </a:xfrm>
          <a:prstGeom prst="rect">
            <a:avLst/>
          </a:prstGeom>
          <a:noFill/>
        </p:spPr>
        <p:txBody>
          <a:bodyPr wrap="square" rtlCol="0">
            <a:spAutoFit/>
          </a:bodyPr>
          <a:lstStyle/>
          <a:p>
            <a:pPr algn="just">
              <a:lnSpc>
                <a:spcPct val="120000"/>
              </a:lnSpc>
              <a:defRPr/>
            </a:pPr>
            <a:r>
              <a:rPr lang="zh-CN" altLang="en-US" sz="2800" dirty="0" smtClean="0">
                <a:solidFill>
                  <a:srgbClr val="333333"/>
                </a:solidFill>
                <a:latin typeface="Arial" pitchFamily="34" charset="0"/>
                <a:ea typeface="宋体" pitchFamily="2" charset="-122"/>
                <a:cs typeface="Arial" pitchFamily="34" charset="0"/>
              </a:rPr>
              <a:t>远离科技也是“火人”反传统狂欢节的众多亮点之一（虽然这些来到这片干涸湖床的狂欢者们越来越喜欢也越来越做得到将他们在沙漠中的刺激冒险在</a:t>
            </a:r>
            <a:r>
              <a:rPr lang="en-US" altLang="zh-CN" sz="2800" dirty="0" err="1" smtClean="0">
                <a:solidFill>
                  <a:srgbClr val="333333"/>
                </a:solidFill>
                <a:latin typeface="Arial" pitchFamily="34" charset="0"/>
                <a:ea typeface="宋体" pitchFamily="2" charset="-122"/>
                <a:cs typeface="Arial" pitchFamily="34" charset="0"/>
              </a:rPr>
              <a:t>Instagram</a:t>
            </a:r>
            <a:r>
              <a:rPr lang="zh-CN" altLang="en-US" sz="2800" dirty="0" smtClean="0">
                <a:solidFill>
                  <a:srgbClr val="333333"/>
                </a:solidFill>
                <a:latin typeface="Arial" pitchFamily="34" charset="0"/>
                <a:ea typeface="宋体" pitchFamily="2" charset="-122"/>
                <a:cs typeface="Arial" pitchFamily="34" charset="0"/>
              </a:rPr>
              <a:t>或推特上共享）。</a:t>
            </a:r>
          </a:p>
        </p:txBody>
      </p:sp>
      <p:sp>
        <p:nvSpPr>
          <p:cNvPr id="6" name="矩形 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759" y="665620"/>
            <a:ext cx="9144000" cy="559439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Top)">
                                      <p:cBhvr>
                                        <p:cTn id="13" dur="500"/>
                                        <p:tgtEl>
                                          <p:spTgt spid="10"/>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9" grpId="0"/>
      <p:bldP spid="10"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623888" indent="-623888">
              <a:lnSpc>
                <a:spcPct val="120000"/>
              </a:lnSpc>
              <a:defRPr/>
            </a:pPr>
            <a:r>
              <a:rPr lang="en-US" altLang="zh-CN" sz="2800" dirty="0" smtClean="0">
                <a:solidFill>
                  <a:srgbClr val="333333"/>
                </a:solidFill>
                <a:latin typeface="Arial" pitchFamily="34" charset="0"/>
                <a:ea typeface="宋体" pitchFamily="2" charset="-122"/>
                <a:cs typeface="Arial" pitchFamily="34" charset="0"/>
              </a:rPr>
              <a:t>20. </a:t>
            </a:r>
            <a:r>
              <a:rPr lang="en-US" altLang="zh-CN" sz="2800" dirty="0" smtClean="0">
                <a:solidFill>
                  <a:srgbClr val="F79646"/>
                </a:solidFill>
                <a:latin typeface="Arial" pitchFamily="34" charset="0"/>
                <a:ea typeface="宋体" pitchFamily="2" charset="-122"/>
                <a:cs typeface="Arial" pitchFamily="34" charset="0"/>
              </a:rPr>
              <a:t>enforce </a:t>
            </a:r>
            <a:r>
              <a:rPr lang="en-US" altLang="zh-CN" sz="2800" dirty="0" smtClean="0">
                <a:solidFill>
                  <a:srgbClr val="333333"/>
                </a:solidFill>
                <a:latin typeface="Arial" pitchFamily="34" charset="0"/>
                <a:ea typeface="宋体" pitchFamily="2" charset="-122"/>
                <a:cs typeface="Arial" pitchFamily="34" charset="0"/>
              </a:rPr>
              <a:t>(Para. 7): </a:t>
            </a:r>
            <a:r>
              <a:rPr lang="en-US" altLang="zh-CN" sz="2800" i="1" dirty="0" smtClean="0">
                <a:solidFill>
                  <a:srgbClr val="333333"/>
                </a:solidFill>
                <a:latin typeface="Arial" pitchFamily="34" charset="0"/>
                <a:ea typeface="宋体" pitchFamily="2" charset="-122"/>
                <a:cs typeface="Arial" pitchFamily="34" charset="0"/>
              </a:rPr>
              <a:t>v. </a:t>
            </a:r>
            <a:r>
              <a:rPr lang="en-US" altLang="zh-CN" sz="2800" dirty="0" smtClean="0">
                <a:solidFill>
                  <a:srgbClr val="333333"/>
                </a:solidFill>
                <a:latin typeface="Arial" pitchFamily="34" charset="0"/>
                <a:ea typeface="宋体" pitchFamily="2" charset="-122"/>
                <a:cs typeface="Arial" pitchFamily="34" charset="0"/>
              </a:rPr>
              <a:t>to cause a rule or law to be carried out effectively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1980000"/>
            <a:ext cx="8104578" cy="1596014"/>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Gossip — or the fear of gossip — may serve to </a:t>
            </a:r>
            <a:r>
              <a:rPr lang="en-US" altLang="zh-CN" sz="2800" dirty="0" smtClean="0">
                <a:solidFill>
                  <a:srgbClr val="F79646"/>
                </a:solidFill>
                <a:latin typeface="Arial" pitchFamily="34" charset="0"/>
                <a:ea typeface="宋体" pitchFamily="2" charset="-122"/>
                <a:cs typeface="Arial" pitchFamily="34" charset="0"/>
              </a:rPr>
              <a:t>enforce</a:t>
            </a:r>
            <a:r>
              <a:rPr lang="en-US" altLang="zh-CN" sz="2800" dirty="0" smtClean="0">
                <a:solidFill>
                  <a:srgbClr val="333333"/>
                </a:solidFill>
                <a:latin typeface="Arial" pitchFamily="34" charset="0"/>
                <a:ea typeface="宋体" pitchFamily="2" charset="-122"/>
                <a:cs typeface="Arial" pitchFamily="34" charset="0"/>
              </a:rPr>
              <a:t> the social norms that are necessary for any group to exist.</a:t>
            </a: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3769504"/>
            <a:ext cx="452775" cy="452775"/>
          </a:xfrm>
          <a:prstGeom prst="rect">
            <a:avLst/>
          </a:prstGeom>
          <a:noFill/>
        </p:spPr>
      </p:pic>
      <p:sp>
        <p:nvSpPr>
          <p:cNvPr id="9" name="TextBox 8"/>
          <p:cNvSpPr txBox="1"/>
          <p:nvPr/>
        </p:nvSpPr>
        <p:spPr>
          <a:xfrm>
            <a:off x="539388" y="3711219"/>
            <a:ext cx="8104578" cy="1126462"/>
          </a:xfrm>
          <a:prstGeom prst="rect">
            <a:avLst/>
          </a:prstGeom>
          <a:noFill/>
        </p:spPr>
        <p:txBody>
          <a:bodyPr wrap="square" rtlCol="0">
            <a:spAutoFit/>
          </a:bodyPr>
          <a:lstStyle/>
          <a:p>
            <a:pPr marL="363538" algn="just">
              <a:lnSpc>
                <a:spcPct val="120000"/>
              </a:lnSpc>
              <a:defRPr/>
            </a:pPr>
            <a:r>
              <a:rPr lang="zh-CN" altLang="en-US" sz="2800" dirty="0" smtClean="0">
                <a:solidFill>
                  <a:srgbClr val="333333"/>
                </a:solidFill>
                <a:latin typeface="Arial" pitchFamily="34" charset="0"/>
                <a:ea typeface="宋体" pitchFamily="2" charset="-122"/>
                <a:cs typeface="Arial" pitchFamily="34" charset="0"/>
              </a:rPr>
              <a:t>八卦</a:t>
            </a:r>
            <a:r>
              <a:rPr lang="en-US" altLang="zh-CN" sz="2800" dirty="0" smtClean="0">
                <a:solidFill>
                  <a:srgbClr val="333333"/>
                </a:solidFill>
                <a:latin typeface="+mn-ea"/>
                <a:cs typeface="Arial" pitchFamily="34" charset="0"/>
              </a:rPr>
              <a:t>——</a:t>
            </a:r>
            <a:r>
              <a:rPr lang="zh-CN" altLang="en-US" sz="2800" dirty="0" smtClean="0">
                <a:solidFill>
                  <a:srgbClr val="333333"/>
                </a:solidFill>
                <a:latin typeface="Arial" pitchFamily="34" charset="0"/>
                <a:ea typeface="宋体" pitchFamily="2" charset="-122"/>
                <a:cs typeface="Arial" pitchFamily="34" charset="0"/>
              </a:rPr>
              <a:t>或者害怕八卦</a:t>
            </a:r>
            <a:r>
              <a:rPr lang="en-US" altLang="zh-CN" sz="2800" dirty="0" smtClean="0">
                <a:solidFill>
                  <a:srgbClr val="333333"/>
                </a:solidFill>
                <a:latin typeface="+mn-ea"/>
                <a:cs typeface="Arial" pitchFamily="34" charset="0"/>
              </a:rPr>
              <a:t>——</a:t>
            </a:r>
            <a:r>
              <a:rPr lang="zh-CN" altLang="en-US" sz="2800" dirty="0" smtClean="0">
                <a:solidFill>
                  <a:srgbClr val="333333"/>
                </a:solidFill>
                <a:latin typeface="Arial" pitchFamily="34" charset="0"/>
                <a:ea typeface="宋体" pitchFamily="2" charset="-122"/>
                <a:cs typeface="Arial" pitchFamily="34" charset="0"/>
              </a:rPr>
              <a:t>也许有助于实施社会规范，社会规范对任何群体的存在都是必需的。</a:t>
            </a:r>
            <a:endParaRPr lang="en-US" altLang="zh-CN" sz="2800" dirty="0" smtClean="0">
              <a:solidFill>
                <a:srgbClr val="333333"/>
              </a:solidFill>
              <a:latin typeface="Arial" pitchFamily="34" charset="0"/>
              <a:ea typeface="宋体" pitchFamily="2" charset="-122"/>
              <a:cs typeface="Arial" pitchFamily="34" charset="0"/>
            </a:endParaRPr>
          </a:p>
        </p:txBody>
      </p:sp>
      <p:sp>
        <p:nvSpPr>
          <p:cNvPr id="10" name="矩形 9">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Left)">
                                      <p:cBhvr>
                                        <p:cTn id="16" dur="500"/>
                                        <p:tgtEl>
                                          <p:spTgt spid="9"/>
                                        </p:tgtEl>
                                      </p:cBhvr>
                                    </p:animEffect>
                                  </p:childTnLst>
                                </p:cTn>
                              </p:par>
                            </p:childTnLst>
                          </p:cTn>
                        </p:par>
                        <p:par>
                          <p:cTn id="17" fill="hold">
                            <p:stCondLst>
                              <p:cond delay="500"/>
                            </p:stCondLst>
                            <p:childTnLst>
                              <p:par>
                                <p:cTn id="18" presetID="1" presetClass="exit"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8" grpId="0"/>
      <p:bldP spid="9" grpId="0"/>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623888" indent="-623888">
              <a:lnSpc>
                <a:spcPct val="120000"/>
              </a:lnSpc>
              <a:defRPr/>
            </a:pPr>
            <a:r>
              <a:rPr lang="en-US" altLang="zh-CN" sz="2800" dirty="0" smtClean="0">
                <a:solidFill>
                  <a:srgbClr val="333333"/>
                </a:solidFill>
                <a:latin typeface="Arial" pitchFamily="34" charset="0"/>
                <a:ea typeface="宋体" pitchFamily="2" charset="-122"/>
                <a:cs typeface="Arial" pitchFamily="34" charset="0"/>
              </a:rPr>
              <a:t>20. </a:t>
            </a:r>
            <a:r>
              <a:rPr lang="en-US" altLang="zh-CN" sz="2800" dirty="0" smtClean="0">
                <a:solidFill>
                  <a:srgbClr val="F79646"/>
                </a:solidFill>
                <a:latin typeface="Arial" pitchFamily="34" charset="0"/>
                <a:ea typeface="宋体" pitchFamily="2" charset="-122"/>
                <a:cs typeface="Arial" pitchFamily="34" charset="0"/>
              </a:rPr>
              <a:t>enforce </a:t>
            </a:r>
            <a:r>
              <a:rPr lang="en-US" altLang="zh-CN" sz="2800" dirty="0" smtClean="0">
                <a:solidFill>
                  <a:srgbClr val="333333"/>
                </a:solidFill>
                <a:latin typeface="Arial" pitchFamily="34" charset="0"/>
                <a:ea typeface="宋体" pitchFamily="2" charset="-122"/>
                <a:cs typeface="Arial" pitchFamily="34" charset="0"/>
              </a:rPr>
              <a:t>(Para. 7): </a:t>
            </a:r>
            <a:r>
              <a:rPr lang="en-US" altLang="zh-CN" sz="2800" i="1" dirty="0" smtClean="0">
                <a:solidFill>
                  <a:srgbClr val="333333"/>
                </a:solidFill>
                <a:latin typeface="Arial" pitchFamily="34" charset="0"/>
                <a:ea typeface="宋体" pitchFamily="2" charset="-122"/>
                <a:cs typeface="Arial" pitchFamily="34" charset="0"/>
              </a:rPr>
              <a:t>v. </a:t>
            </a:r>
            <a:r>
              <a:rPr lang="en-US" altLang="zh-CN" sz="2800" dirty="0" smtClean="0">
                <a:solidFill>
                  <a:srgbClr val="333333"/>
                </a:solidFill>
                <a:latin typeface="Arial" pitchFamily="34" charset="0"/>
                <a:ea typeface="宋体" pitchFamily="2" charset="-122"/>
                <a:cs typeface="Arial" pitchFamily="34" charset="0"/>
              </a:rPr>
              <a:t>to cause a rule or law to be carried out effectively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1980000"/>
            <a:ext cx="8104578" cy="1075103"/>
          </a:xfrm>
          <a:prstGeom prst="rect">
            <a:avLst/>
          </a:prstGeom>
          <a:noFill/>
        </p:spPr>
        <p:txBody>
          <a:bodyPr wrap="square" rtlCol="0">
            <a:spAutoFit/>
          </a:bodyPr>
          <a:lstStyle/>
          <a:p>
            <a:pPr algn="just">
              <a:lnSpc>
                <a:spcPct val="120000"/>
              </a:lnSpc>
              <a:defRPr/>
            </a:pPr>
            <a:r>
              <a:rPr lang="zh-CN" altLang="en-US" sz="2800" dirty="0" smtClean="0">
                <a:solidFill>
                  <a:srgbClr val="333333"/>
                </a:solidFill>
                <a:latin typeface="Arial" pitchFamily="34" charset="0"/>
                <a:ea typeface="宋体" pitchFamily="2" charset="-122"/>
                <a:cs typeface="Arial" pitchFamily="34" charset="0"/>
              </a:rPr>
              <a:t>值得赞扬的是，中国政府已经采取措施以更好地实施知识产权。</a:t>
            </a: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3272971"/>
            <a:ext cx="452775" cy="452775"/>
          </a:xfrm>
          <a:prstGeom prst="rect">
            <a:avLst/>
          </a:prstGeom>
          <a:noFill/>
        </p:spPr>
      </p:pic>
      <p:sp>
        <p:nvSpPr>
          <p:cNvPr id="9" name="TextBox 8"/>
          <p:cNvSpPr txBox="1"/>
          <p:nvPr/>
        </p:nvSpPr>
        <p:spPr>
          <a:xfrm>
            <a:off x="539388" y="3214686"/>
            <a:ext cx="8104578" cy="1596014"/>
          </a:xfrm>
          <a:prstGeom prst="rect">
            <a:avLst/>
          </a:prstGeom>
          <a:noFill/>
        </p:spPr>
        <p:txBody>
          <a:bodyPr wrap="square" rtlCol="0">
            <a:spAutoFit/>
          </a:bodyPr>
          <a:lstStyle/>
          <a:p>
            <a:pPr marL="363538"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The Chinese government has, to its credit, taken steps to better </a:t>
            </a:r>
            <a:r>
              <a:rPr lang="en-US" altLang="zh-CN" sz="2800" dirty="0" smtClean="0">
                <a:solidFill>
                  <a:srgbClr val="F79646"/>
                </a:solidFill>
                <a:latin typeface="Arial" pitchFamily="34" charset="0"/>
                <a:ea typeface="宋体" pitchFamily="2" charset="-122"/>
                <a:cs typeface="Arial" pitchFamily="34" charset="0"/>
              </a:rPr>
              <a:t>enforce</a:t>
            </a:r>
            <a:r>
              <a:rPr lang="en-US" altLang="zh-CN" sz="2800" dirty="0" smtClean="0">
                <a:solidFill>
                  <a:srgbClr val="333333"/>
                </a:solidFill>
                <a:latin typeface="Arial" pitchFamily="34" charset="0"/>
                <a:ea typeface="宋体" pitchFamily="2" charset="-122"/>
                <a:cs typeface="Arial" pitchFamily="34" charset="0"/>
              </a:rPr>
              <a:t> intellectual property rights.</a:t>
            </a:r>
          </a:p>
        </p:txBody>
      </p:sp>
      <p:sp>
        <p:nvSpPr>
          <p:cNvPr id="7" name="矩形 6"/>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Left)">
                                      <p:cBhvr>
                                        <p:cTn id="16" dur="500"/>
                                        <p:tgtEl>
                                          <p:spTgt spid="9"/>
                                        </p:tgtEl>
                                      </p:cBhvr>
                                    </p:animEffect>
                                  </p:childTnLst>
                                </p:cTn>
                              </p:par>
                            </p:childTnLst>
                          </p:cTn>
                        </p:par>
                        <p:par>
                          <p:cTn id="17" fill="hold">
                            <p:stCondLst>
                              <p:cond delay="500"/>
                            </p:stCondLst>
                            <p:childTnLst>
                              <p:par>
                                <p:cTn id="18" presetID="1" presetClass="exit"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p:bldP spid="9"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160591"/>
          </a:xfrm>
          <a:prstGeom prst="rect">
            <a:avLst/>
          </a:prstGeom>
          <a:noFill/>
        </p:spPr>
        <p:txBody>
          <a:bodyPr wrap="square" rtlCol="0">
            <a:spAutoFit/>
          </a:bodyPr>
          <a:lstStyle/>
          <a:p>
            <a:pPr algn="just">
              <a:lnSpc>
                <a:spcPct val="120000"/>
              </a:lnSpc>
              <a:defRPr/>
            </a:pPr>
            <a:r>
              <a:rPr lang="en-US" altLang="zh-CN" sz="2800" dirty="0" smtClean="0">
                <a:solidFill>
                  <a:srgbClr val="F79646"/>
                </a:solidFill>
                <a:latin typeface="Arial" pitchFamily="34" charset="0"/>
                <a:ea typeface="宋体" pitchFamily="2" charset="-122"/>
                <a:cs typeface="Arial" pitchFamily="34" charset="0"/>
              </a:rPr>
              <a:t>en-</a:t>
            </a:r>
            <a:r>
              <a:rPr lang="en-US" altLang="zh-CN" sz="2800" dirty="0" smtClean="0">
                <a:solidFill>
                  <a:srgbClr val="333333"/>
                </a:solidFill>
                <a:latin typeface="Arial" pitchFamily="34" charset="0"/>
                <a:ea typeface="宋体" pitchFamily="2" charset="-122"/>
                <a:cs typeface="Arial" pitchFamily="34" charset="0"/>
              </a:rPr>
              <a:t> is a prefix added to adjectives or nouns to form transitive verbs, meaning “to make, to put, to give, etc.”, </a:t>
            </a:r>
            <a:r>
              <a:rPr lang="en-US" altLang="zh-CN" sz="2800" dirty="0">
                <a:solidFill>
                  <a:srgbClr val="333333"/>
                </a:solidFill>
                <a:latin typeface="Arial" pitchFamily="34" charset="0"/>
                <a:ea typeface="宋体" pitchFamily="2" charset="-122"/>
                <a:cs typeface="Arial" pitchFamily="34" charset="0"/>
              </a:rPr>
              <a:t>or added to verbs to form new verbs, meaning “in, into, on” or as an </a:t>
            </a:r>
            <a:r>
              <a:rPr lang="en-US" altLang="zh-CN" sz="2800" dirty="0" smtClean="0">
                <a:solidFill>
                  <a:srgbClr val="333333"/>
                </a:solidFill>
                <a:latin typeface="Arial" pitchFamily="34" charset="0"/>
                <a:ea typeface="宋体" pitchFamily="2" charset="-122"/>
                <a:cs typeface="Arial" pitchFamily="34" charset="0"/>
              </a:rPr>
              <a:t>intensifier. Such as:</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539388" y="2880000"/>
            <a:ext cx="8104578" cy="540000"/>
          </a:xfrm>
          <a:prstGeom prst="rect">
            <a:avLst/>
          </a:prstGeom>
          <a:noFill/>
        </p:spPr>
        <p:txBody>
          <a:bodyPr wrap="square" rtlCol="0">
            <a:spAutoFit/>
          </a:bodyPr>
          <a:lstStyle/>
          <a:p>
            <a:pPr>
              <a:lnSpc>
                <a:spcPct val="120000"/>
              </a:lnSpc>
              <a:defRPr/>
            </a:pPr>
            <a:r>
              <a:rPr lang="en-US" altLang="zh-CN" sz="2800" dirty="0" smtClean="0">
                <a:solidFill>
                  <a:srgbClr val="F79646"/>
                </a:solidFill>
                <a:latin typeface="Arial" pitchFamily="34" charset="0"/>
                <a:ea typeface="宋体" pitchFamily="2" charset="-122"/>
                <a:cs typeface="Arial" pitchFamily="34" charset="0"/>
              </a:rPr>
              <a:t>entrap</a:t>
            </a:r>
            <a:r>
              <a:rPr lang="en-US" altLang="zh-CN" sz="2800" dirty="0" smtClean="0">
                <a:solidFill>
                  <a:srgbClr val="333333"/>
                </a:solidFill>
                <a:latin typeface="Arial" pitchFamily="34" charset="0"/>
                <a:ea typeface="宋体" pitchFamily="2" charset="-122"/>
                <a:cs typeface="Arial" pitchFamily="34" charset="0"/>
              </a:rPr>
              <a:t> = to put into a trap</a:t>
            </a:r>
          </a:p>
        </p:txBody>
      </p:sp>
      <p:sp>
        <p:nvSpPr>
          <p:cNvPr id="10" name="TextBox 9"/>
          <p:cNvSpPr txBox="1"/>
          <p:nvPr/>
        </p:nvSpPr>
        <p:spPr>
          <a:xfrm>
            <a:off x="540000" y="3456000"/>
            <a:ext cx="8104578" cy="561885"/>
          </a:xfrm>
          <a:prstGeom prst="rect">
            <a:avLst/>
          </a:prstGeom>
          <a:noFill/>
        </p:spPr>
        <p:txBody>
          <a:bodyPr wrap="square" rtlCol="0">
            <a:spAutoFit/>
          </a:bodyPr>
          <a:lstStyle/>
          <a:p>
            <a:pPr>
              <a:lnSpc>
                <a:spcPct val="120000"/>
              </a:lnSpc>
              <a:defRPr/>
            </a:pPr>
            <a:r>
              <a:rPr lang="en-US" altLang="zh-CN" sz="2800" dirty="0" smtClean="0">
                <a:solidFill>
                  <a:srgbClr val="F79646"/>
                </a:solidFill>
                <a:latin typeface="Arial" pitchFamily="34" charset="0"/>
                <a:ea typeface="宋体" pitchFamily="2" charset="-122"/>
                <a:cs typeface="Arial" pitchFamily="34" charset="0"/>
              </a:rPr>
              <a:t>endanger</a:t>
            </a:r>
            <a:r>
              <a:rPr lang="en-US" altLang="zh-CN" sz="2800" dirty="0" smtClean="0">
                <a:solidFill>
                  <a:srgbClr val="333333"/>
                </a:solidFill>
                <a:latin typeface="Arial" pitchFamily="34" charset="0"/>
                <a:ea typeface="宋体" pitchFamily="2" charset="-122"/>
                <a:cs typeface="Arial" pitchFamily="34" charset="0"/>
              </a:rPr>
              <a:t> = to put in danger</a:t>
            </a:r>
          </a:p>
        </p:txBody>
      </p:sp>
      <p:sp>
        <p:nvSpPr>
          <p:cNvPr id="11" name="TextBox 10"/>
          <p:cNvSpPr txBox="1"/>
          <p:nvPr/>
        </p:nvSpPr>
        <p:spPr>
          <a:xfrm>
            <a:off x="539388" y="4032000"/>
            <a:ext cx="8104578" cy="609398"/>
          </a:xfrm>
          <a:prstGeom prst="rect">
            <a:avLst/>
          </a:prstGeom>
          <a:noFill/>
        </p:spPr>
        <p:txBody>
          <a:bodyPr wrap="square" rtlCol="0">
            <a:spAutoFit/>
          </a:bodyPr>
          <a:lstStyle/>
          <a:p>
            <a:pPr>
              <a:lnSpc>
                <a:spcPct val="120000"/>
              </a:lnSpc>
              <a:defRPr/>
            </a:pPr>
            <a:r>
              <a:rPr lang="en-US" altLang="zh-CN" sz="2800" dirty="0" smtClean="0">
                <a:solidFill>
                  <a:srgbClr val="F79646"/>
                </a:solidFill>
                <a:latin typeface="Arial" pitchFamily="34" charset="0"/>
                <a:ea typeface="宋体" pitchFamily="2" charset="-122"/>
                <a:cs typeface="Arial" pitchFamily="34" charset="0"/>
              </a:rPr>
              <a:t>empower</a:t>
            </a:r>
            <a:r>
              <a:rPr lang="en-US" altLang="zh-CN" sz="2800" dirty="0" smtClean="0">
                <a:solidFill>
                  <a:srgbClr val="333333"/>
                </a:solidFill>
                <a:latin typeface="Arial" pitchFamily="34" charset="0"/>
                <a:ea typeface="宋体" pitchFamily="2" charset="-122"/>
                <a:cs typeface="Arial" pitchFamily="34" charset="0"/>
              </a:rPr>
              <a:t> = </a:t>
            </a:r>
            <a:r>
              <a:rPr lang="en-US" altLang="zh-CN" sz="2800" dirty="0">
                <a:solidFill>
                  <a:srgbClr val="333333"/>
                </a:solidFill>
                <a:latin typeface="Arial" pitchFamily="34" charset="0"/>
                <a:ea typeface="宋体" pitchFamily="2" charset="-122"/>
                <a:cs typeface="Arial" pitchFamily="34" charset="0"/>
              </a:rPr>
              <a:t>to give power to</a:t>
            </a:r>
            <a:endParaRPr lang="en-US" altLang="zh-CN" sz="2800" dirty="0" smtClean="0">
              <a:solidFill>
                <a:srgbClr val="333333"/>
              </a:solidFill>
              <a:latin typeface="Arial" pitchFamily="34" charset="0"/>
              <a:ea typeface="宋体" pitchFamily="2" charset="-122"/>
              <a:cs typeface="Arial" pitchFamily="34" charset="0"/>
            </a:endParaRPr>
          </a:p>
        </p:txBody>
      </p:sp>
      <p:sp>
        <p:nvSpPr>
          <p:cNvPr id="12" name="TextBox 11"/>
          <p:cNvSpPr txBox="1"/>
          <p:nvPr/>
        </p:nvSpPr>
        <p:spPr>
          <a:xfrm>
            <a:off x="539388" y="4608000"/>
            <a:ext cx="8104578" cy="609398"/>
          </a:xfrm>
          <a:prstGeom prst="rect">
            <a:avLst/>
          </a:prstGeom>
          <a:noFill/>
        </p:spPr>
        <p:txBody>
          <a:bodyPr wrap="square" rtlCol="0">
            <a:spAutoFit/>
          </a:bodyPr>
          <a:lstStyle/>
          <a:p>
            <a:pPr>
              <a:lnSpc>
                <a:spcPct val="120000"/>
              </a:lnSpc>
              <a:defRPr/>
            </a:pPr>
            <a:r>
              <a:rPr lang="en-US" altLang="zh-CN" sz="2800" dirty="0">
                <a:solidFill>
                  <a:srgbClr val="F79646"/>
                </a:solidFill>
                <a:latin typeface="Arial" pitchFamily="34" charset="0"/>
                <a:ea typeface="宋体" pitchFamily="2" charset="-122"/>
                <a:cs typeface="Arial" pitchFamily="34" charset="0"/>
              </a:rPr>
              <a:t>entitle </a:t>
            </a:r>
            <a:r>
              <a:rPr lang="en-US" altLang="zh-CN" sz="2800" dirty="0" smtClean="0">
                <a:solidFill>
                  <a:srgbClr val="333333"/>
                </a:solidFill>
                <a:latin typeface="Arial" pitchFamily="34" charset="0"/>
                <a:ea typeface="宋体" pitchFamily="2" charset="-122"/>
                <a:cs typeface="Arial" pitchFamily="34" charset="0"/>
              </a:rPr>
              <a:t>= </a:t>
            </a:r>
            <a:r>
              <a:rPr lang="en-US" altLang="zh-CN" sz="2800" dirty="0">
                <a:solidFill>
                  <a:srgbClr val="333333"/>
                </a:solidFill>
                <a:latin typeface="Arial" pitchFamily="34" charset="0"/>
                <a:ea typeface="宋体" pitchFamily="2" charset="-122"/>
                <a:cs typeface="Arial" pitchFamily="34" charset="0"/>
              </a:rPr>
              <a:t>to give title to</a:t>
            </a:r>
            <a:endParaRPr lang="en-US" altLang="zh-CN" sz="2800" dirty="0" smtClean="0">
              <a:solidFill>
                <a:srgbClr val="333333"/>
              </a:solidFill>
              <a:latin typeface="Arial" pitchFamily="34" charset="0"/>
              <a:ea typeface="宋体" pitchFamily="2" charset="-122"/>
              <a:cs typeface="Arial" pitchFamily="34" charset="0"/>
            </a:endParaRPr>
          </a:p>
        </p:txBody>
      </p:sp>
      <p:sp>
        <p:nvSpPr>
          <p:cNvPr id="8" name="矩形 7"/>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lide(fromLeft)">
                                      <p:cBhvr>
                                        <p:cTn id="22" dur="500"/>
                                        <p:tgtEl>
                                          <p:spTgt spid="12"/>
                                        </p:tgtEl>
                                      </p:cBhvr>
                                    </p:animEffect>
                                  </p:childTnLst>
                                </p:cTn>
                              </p:par>
                            </p:childTnLst>
                          </p:cTn>
                        </p:par>
                        <p:par>
                          <p:cTn id="23" fill="hold">
                            <p:stCondLst>
                              <p:cond delay="500"/>
                            </p:stCondLst>
                            <p:childTnLst>
                              <p:par>
                                <p:cTn id="24" presetID="1" presetClass="exit"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7" grpId="0"/>
      <p:bldP spid="10" grpId="0"/>
      <p:bldP spid="11" grpId="0"/>
      <p:bldP spid="12" grpId="0"/>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714356"/>
            <a:ext cx="9144000" cy="550072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Box 2"/>
          <p:cNvSpPr txBox="1"/>
          <p:nvPr/>
        </p:nvSpPr>
        <p:spPr>
          <a:xfrm>
            <a:off x="539388" y="720000"/>
            <a:ext cx="8104578" cy="2160591"/>
          </a:xfrm>
          <a:prstGeom prst="rect">
            <a:avLst/>
          </a:prstGeom>
          <a:noFill/>
        </p:spPr>
        <p:txBody>
          <a:bodyPr wrap="square" rtlCol="0">
            <a:spAutoFit/>
          </a:bodyPr>
          <a:lstStyle/>
          <a:p>
            <a:pPr algn="just">
              <a:lnSpc>
                <a:spcPct val="120000"/>
              </a:lnSpc>
              <a:defRPr/>
            </a:pPr>
            <a:r>
              <a:rPr lang="en-US" altLang="zh-CN" sz="2800" dirty="0" smtClean="0">
                <a:solidFill>
                  <a:srgbClr val="F79646"/>
                </a:solidFill>
                <a:latin typeface="Arial" pitchFamily="34" charset="0"/>
                <a:ea typeface="宋体" pitchFamily="2" charset="-122"/>
                <a:cs typeface="Arial" pitchFamily="34" charset="0"/>
              </a:rPr>
              <a:t>en-</a:t>
            </a:r>
            <a:r>
              <a:rPr lang="en-US" altLang="zh-CN" sz="2800" dirty="0" smtClean="0">
                <a:solidFill>
                  <a:srgbClr val="333333"/>
                </a:solidFill>
                <a:latin typeface="Arial" pitchFamily="34" charset="0"/>
                <a:ea typeface="宋体" pitchFamily="2" charset="-122"/>
                <a:cs typeface="Arial" pitchFamily="34" charset="0"/>
              </a:rPr>
              <a:t> is a prefix added to adjectives or nouns to form transitive verbs, meaning “to make, to put, to give, etc.”, </a:t>
            </a:r>
            <a:r>
              <a:rPr lang="en-US" altLang="zh-CN" sz="2800" dirty="0">
                <a:solidFill>
                  <a:srgbClr val="333333"/>
                </a:solidFill>
                <a:latin typeface="Arial" pitchFamily="34" charset="0"/>
                <a:ea typeface="宋体" pitchFamily="2" charset="-122"/>
                <a:cs typeface="Arial" pitchFamily="34" charset="0"/>
              </a:rPr>
              <a:t>or added to verbs to form new verbs, meaning “in, into, on” or as an </a:t>
            </a:r>
            <a:r>
              <a:rPr lang="en-US" altLang="zh-CN" sz="2800" dirty="0" smtClean="0">
                <a:solidFill>
                  <a:srgbClr val="333333"/>
                </a:solidFill>
                <a:latin typeface="Arial" pitchFamily="34" charset="0"/>
                <a:ea typeface="宋体" pitchFamily="2" charset="-122"/>
                <a:cs typeface="Arial" pitchFamily="34" charset="0"/>
              </a:rPr>
              <a:t>intensifier. Such as:</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541418" y="2880591"/>
            <a:ext cx="8104578" cy="609398"/>
          </a:xfrm>
          <a:prstGeom prst="rect">
            <a:avLst/>
          </a:prstGeom>
          <a:noFill/>
        </p:spPr>
        <p:txBody>
          <a:bodyPr wrap="square" rtlCol="0">
            <a:spAutoFit/>
          </a:bodyPr>
          <a:lstStyle/>
          <a:p>
            <a:pPr>
              <a:lnSpc>
                <a:spcPct val="120000"/>
              </a:lnSpc>
              <a:defRPr/>
            </a:pPr>
            <a:r>
              <a:rPr lang="en-US" altLang="zh-CN" sz="2800" dirty="0">
                <a:solidFill>
                  <a:srgbClr val="F79646"/>
                </a:solidFill>
                <a:latin typeface="Arial" pitchFamily="34" charset="0"/>
                <a:ea typeface="宋体" pitchFamily="2" charset="-122"/>
                <a:cs typeface="Arial" pitchFamily="34" charset="0"/>
              </a:rPr>
              <a:t>ennoble</a:t>
            </a:r>
            <a:r>
              <a:rPr lang="en-US" altLang="zh-CN" sz="2800" dirty="0" smtClean="0">
                <a:solidFill>
                  <a:srgbClr val="333333"/>
                </a:solidFill>
                <a:latin typeface="Arial" pitchFamily="34" charset="0"/>
                <a:ea typeface="宋体" pitchFamily="2" charset="-122"/>
                <a:cs typeface="Arial" pitchFamily="34" charset="0"/>
              </a:rPr>
              <a:t> = </a:t>
            </a:r>
            <a:r>
              <a:rPr lang="en-US" altLang="zh-CN" sz="2800" dirty="0">
                <a:solidFill>
                  <a:srgbClr val="333333"/>
                </a:solidFill>
                <a:latin typeface="Arial" pitchFamily="34" charset="0"/>
                <a:ea typeface="宋体" pitchFamily="2" charset="-122"/>
                <a:cs typeface="Arial" pitchFamily="34" charset="0"/>
              </a:rPr>
              <a:t>to make noble or nobler</a:t>
            </a:r>
            <a:endParaRPr lang="en-US" altLang="zh-CN" sz="2800" dirty="0" smtClean="0">
              <a:solidFill>
                <a:srgbClr val="333333"/>
              </a:solidFill>
              <a:latin typeface="Arial" pitchFamily="34" charset="0"/>
              <a:ea typeface="宋体" pitchFamily="2" charset="-122"/>
              <a:cs typeface="Arial" pitchFamily="34" charset="0"/>
            </a:endParaRPr>
          </a:p>
        </p:txBody>
      </p:sp>
      <p:sp>
        <p:nvSpPr>
          <p:cNvPr id="10" name="TextBox 9"/>
          <p:cNvSpPr txBox="1"/>
          <p:nvPr/>
        </p:nvSpPr>
        <p:spPr>
          <a:xfrm>
            <a:off x="539388" y="3456000"/>
            <a:ext cx="8104578" cy="561885"/>
          </a:xfrm>
          <a:prstGeom prst="rect">
            <a:avLst/>
          </a:prstGeom>
          <a:noFill/>
        </p:spPr>
        <p:txBody>
          <a:bodyPr wrap="square" rtlCol="0">
            <a:spAutoFit/>
          </a:bodyPr>
          <a:lstStyle/>
          <a:p>
            <a:pPr>
              <a:lnSpc>
                <a:spcPct val="120000"/>
              </a:lnSpc>
              <a:defRPr/>
            </a:pPr>
            <a:r>
              <a:rPr lang="en-US" altLang="zh-CN" sz="2800" dirty="0" smtClean="0">
                <a:solidFill>
                  <a:srgbClr val="F79646"/>
                </a:solidFill>
                <a:latin typeface="Arial" pitchFamily="34" charset="0"/>
                <a:ea typeface="宋体" pitchFamily="2" charset="-122"/>
                <a:cs typeface="Arial" pitchFamily="34" charset="0"/>
              </a:rPr>
              <a:t>enlarge</a:t>
            </a:r>
            <a:r>
              <a:rPr lang="en-US" altLang="zh-CN" sz="2800" dirty="0" smtClean="0">
                <a:solidFill>
                  <a:srgbClr val="333333"/>
                </a:solidFill>
                <a:latin typeface="Arial" pitchFamily="34" charset="0"/>
                <a:ea typeface="宋体" pitchFamily="2" charset="-122"/>
                <a:cs typeface="Arial" pitchFamily="34" charset="0"/>
              </a:rPr>
              <a:t> = to make large or larger</a:t>
            </a:r>
          </a:p>
        </p:txBody>
      </p:sp>
      <p:sp>
        <p:nvSpPr>
          <p:cNvPr id="11" name="TextBox 10"/>
          <p:cNvSpPr txBox="1"/>
          <p:nvPr/>
        </p:nvSpPr>
        <p:spPr>
          <a:xfrm>
            <a:off x="539388" y="4032000"/>
            <a:ext cx="8104578" cy="609398"/>
          </a:xfrm>
          <a:prstGeom prst="rect">
            <a:avLst/>
          </a:prstGeom>
          <a:noFill/>
        </p:spPr>
        <p:txBody>
          <a:bodyPr wrap="square" rtlCol="0">
            <a:spAutoFit/>
          </a:bodyPr>
          <a:lstStyle/>
          <a:p>
            <a:pPr>
              <a:lnSpc>
                <a:spcPct val="120000"/>
              </a:lnSpc>
              <a:defRPr/>
            </a:pPr>
            <a:r>
              <a:rPr lang="en-US" altLang="zh-CN" sz="2800" dirty="0">
                <a:solidFill>
                  <a:srgbClr val="F79646"/>
                </a:solidFill>
                <a:latin typeface="Arial" pitchFamily="34" charset="0"/>
                <a:ea typeface="宋体" pitchFamily="2" charset="-122"/>
                <a:cs typeface="Arial" pitchFamily="34" charset="0"/>
              </a:rPr>
              <a:t>enclose</a:t>
            </a:r>
            <a:r>
              <a:rPr lang="en-US" altLang="zh-CN" sz="2800" dirty="0" smtClean="0">
                <a:solidFill>
                  <a:srgbClr val="333333"/>
                </a:solidFill>
                <a:latin typeface="Arial" pitchFamily="34" charset="0"/>
                <a:ea typeface="宋体" pitchFamily="2" charset="-122"/>
                <a:cs typeface="Arial" pitchFamily="34" charset="0"/>
              </a:rPr>
              <a:t> = </a:t>
            </a:r>
            <a:r>
              <a:rPr lang="en-US" altLang="zh-CN" sz="2800" dirty="0">
                <a:solidFill>
                  <a:srgbClr val="333333"/>
                </a:solidFill>
                <a:latin typeface="Arial" pitchFamily="34" charset="0"/>
                <a:ea typeface="宋体" pitchFamily="2" charset="-122"/>
                <a:cs typeface="Arial" pitchFamily="34" charset="0"/>
              </a:rPr>
              <a:t>to close in</a:t>
            </a:r>
            <a:endParaRPr lang="en-US" altLang="zh-CN" sz="2800" dirty="0" smtClean="0">
              <a:solidFill>
                <a:srgbClr val="333333"/>
              </a:solidFill>
              <a:latin typeface="Arial" pitchFamily="34" charset="0"/>
              <a:ea typeface="宋体" pitchFamily="2" charset="-122"/>
              <a:cs typeface="Arial" pitchFamily="34" charset="0"/>
            </a:endParaRPr>
          </a:p>
        </p:txBody>
      </p:sp>
      <p:sp>
        <p:nvSpPr>
          <p:cNvPr id="12" name="TextBox 11"/>
          <p:cNvSpPr txBox="1"/>
          <p:nvPr/>
        </p:nvSpPr>
        <p:spPr>
          <a:xfrm>
            <a:off x="539388" y="4608000"/>
            <a:ext cx="8104578" cy="609398"/>
          </a:xfrm>
          <a:prstGeom prst="rect">
            <a:avLst/>
          </a:prstGeom>
          <a:noFill/>
        </p:spPr>
        <p:txBody>
          <a:bodyPr wrap="square" rtlCol="0">
            <a:spAutoFit/>
          </a:bodyPr>
          <a:lstStyle/>
          <a:p>
            <a:pPr>
              <a:lnSpc>
                <a:spcPct val="120000"/>
              </a:lnSpc>
              <a:defRPr/>
            </a:pPr>
            <a:r>
              <a:rPr lang="en-US" altLang="zh-CN" sz="2800" dirty="0">
                <a:solidFill>
                  <a:srgbClr val="F79646"/>
                </a:solidFill>
                <a:latin typeface="Arial" pitchFamily="34" charset="0"/>
                <a:ea typeface="宋体" pitchFamily="2" charset="-122"/>
                <a:cs typeface="Arial" pitchFamily="34" charset="0"/>
              </a:rPr>
              <a:t>enfold</a:t>
            </a:r>
            <a:r>
              <a:rPr lang="en-US" altLang="zh-CN" sz="2800" dirty="0" smtClean="0">
                <a:solidFill>
                  <a:srgbClr val="333333"/>
                </a:solidFill>
                <a:latin typeface="Arial" pitchFamily="34" charset="0"/>
                <a:ea typeface="宋体" pitchFamily="2" charset="-122"/>
                <a:cs typeface="Arial" pitchFamily="34" charset="0"/>
              </a:rPr>
              <a:t> = </a:t>
            </a:r>
            <a:r>
              <a:rPr lang="en-US" altLang="zh-CN" sz="2800" dirty="0" err="1">
                <a:solidFill>
                  <a:srgbClr val="333333"/>
                </a:solidFill>
                <a:latin typeface="Arial" pitchFamily="34" charset="0"/>
                <a:ea typeface="宋体" pitchFamily="2" charset="-122"/>
                <a:cs typeface="Arial" pitchFamily="34" charset="0"/>
              </a:rPr>
              <a:t>en</a:t>
            </a:r>
            <a:r>
              <a:rPr lang="en-US" altLang="zh-CN" sz="2800" dirty="0">
                <a:solidFill>
                  <a:srgbClr val="333333"/>
                </a:solidFill>
                <a:latin typeface="Arial" pitchFamily="34" charset="0"/>
                <a:ea typeface="宋体" pitchFamily="2" charset="-122"/>
                <a:cs typeface="Arial" pitchFamily="34" charset="0"/>
              </a:rPr>
              <a:t>-(intensifier) + fold</a:t>
            </a:r>
            <a:endParaRPr lang="en-US" altLang="zh-CN" sz="2800" dirty="0" smtClean="0">
              <a:solidFill>
                <a:srgbClr val="333333"/>
              </a:solidFill>
              <a:latin typeface="Arial" pitchFamily="34" charset="0"/>
              <a:ea typeface="宋体" pitchFamily="2" charset="-122"/>
              <a:cs typeface="Arial" pitchFamily="34" charset="0"/>
            </a:endParaRPr>
          </a:p>
        </p:txBody>
      </p:sp>
      <p:sp>
        <p:nvSpPr>
          <p:cNvPr id="8" name="矩形 7">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lide(fromLeft)">
                                      <p:cBhvr>
                                        <p:cTn id="22" dur="500"/>
                                        <p:tgtEl>
                                          <p:spTgt spid="12"/>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9" grpId="0" animBg="1"/>
      <p:bldP spid="7" grpId="0"/>
      <p:bldP spid="10" grpId="0"/>
      <p:bldP spid="11" grpId="0"/>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39388" y="720000"/>
            <a:ext cx="8104578" cy="1089529"/>
          </a:xfrm>
          <a:prstGeom prst="rect">
            <a:avLst/>
          </a:prstGeom>
          <a:noFill/>
        </p:spPr>
        <p:txBody>
          <a:bodyPr wrap="square" rtlCol="0">
            <a:spAutoFit/>
          </a:bodyPr>
          <a:lstStyle/>
          <a:p>
            <a:pPr marL="623888" indent="-623888" algn="just">
              <a:lnSpc>
                <a:spcPct val="120000"/>
              </a:lnSpc>
              <a:defRPr/>
            </a:pPr>
            <a:r>
              <a:rPr lang="en-US" altLang="zh-CN" sz="2700" dirty="0" smtClean="0">
                <a:solidFill>
                  <a:srgbClr val="333333"/>
                </a:solidFill>
                <a:latin typeface="Arial" pitchFamily="34" charset="0"/>
                <a:ea typeface="宋体" pitchFamily="2" charset="-122"/>
                <a:cs typeface="Arial" pitchFamily="34" charset="0"/>
              </a:rPr>
              <a:t>21. </a:t>
            </a:r>
            <a:r>
              <a:rPr lang="en-US" altLang="zh-CN" sz="2700" i="1" dirty="0" err="1" smtClean="0">
                <a:solidFill>
                  <a:srgbClr val="333333"/>
                </a:solidFill>
                <a:latin typeface="Arial" pitchFamily="34" charset="0"/>
                <a:ea typeface="宋体" pitchFamily="2" charset="-122"/>
                <a:cs typeface="Arial" pitchFamily="34" charset="0"/>
              </a:rPr>
              <a:t>Waldeinsamkeit</a:t>
            </a:r>
            <a:r>
              <a:rPr lang="en-US" altLang="zh-CN" sz="2700" dirty="0" smtClean="0">
                <a:solidFill>
                  <a:srgbClr val="333333"/>
                </a:solidFill>
                <a:latin typeface="Arial" pitchFamily="34" charset="0"/>
                <a:ea typeface="宋体" pitchFamily="2" charset="-122"/>
                <a:cs typeface="Arial" pitchFamily="34" charset="0"/>
              </a:rPr>
              <a:t> becomes more and more endangered with every cell tower. (Para. 8) </a:t>
            </a:r>
          </a:p>
        </p:txBody>
      </p:sp>
      <p:sp>
        <p:nvSpPr>
          <p:cNvPr id="16" name="TextBox 15"/>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7" name="TextBox 16"/>
          <p:cNvSpPr txBox="1"/>
          <p:nvPr/>
        </p:nvSpPr>
        <p:spPr>
          <a:xfrm>
            <a:off x="539388" y="1928802"/>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[Paraphrase]:</a:t>
            </a:r>
          </a:p>
        </p:txBody>
      </p:sp>
      <p:sp>
        <p:nvSpPr>
          <p:cNvPr id="18" name="TextBox 17"/>
          <p:cNvSpPr txBox="1"/>
          <p:nvPr/>
        </p:nvSpPr>
        <p:spPr>
          <a:xfrm>
            <a:off x="539388" y="2567745"/>
            <a:ext cx="4889868" cy="2492990"/>
          </a:xfrm>
          <a:prstGeom prst="rect">
            <a:avLst/>
          </a:prstGeom>
          <a:noFill/>
        </p:spPr>
        <p:txBody>
          <a:bodyPr wrap="square" rtlCol="0">
            <a:spAutoFit/>
          </a:bodyPr>
          <a:lstStyle/>
          <a:p>
            <a:pPr algn="just">
              <a:lnSpc>
                <a:spcPct val="120000"/>
              </a:lnSpc>
              <a:defRPr/>
            </a:pPr>
            <a:r>
              <a:rPr lang="en-US" altLang="zh-CN" sz="2600" dirty="0" smtClean="0">
                <a:solidFill>
                  <a:srgbClr val="0C9CDB"/>
                </a:solidFill>
                <a:latin typeface="Arial" pitchFamily="34" charset="0"/>
                <a:ea typeface="宋体" pitchFamily="2" charset="-122"/>
                <a:cs typeface="Arial" pitchFamily="34" charset="0"/>
              </a:rPr>
              <a:t>With more and more cell towers being built, it becomes more and more difficult to enjoy the quiet and pleasant experiences like being alone in the woods.</a:t>
            </a:r>
          </a:p>
        </p:txBody>
      </p:sp>
      <p:sp>
        <p:nvSpPr>
          <p:cNvPr id="19" name="TextBox 18"/>
          <p:cNvSpPr txBox="1"/>
          <p:nvPr/>
        </p:nvSpPr>
        <p:spPr>
          <a:xfrm>
            <a:off x="539388" y="5122818"/>
            <a:ext cx="8104578" cy="609398"/>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a:t>
            </a:r>
            <a:r>
              <a:rPr lang="en-US" altLang="zh-CN" sz="2800" b="1" dirty="0" smtClean="0">
                <a:solidFill>
                  <a:srgbClr val="0C9CDB"/>
                </a:solidFill>
                <a:latin typeface="Arial" pitchFamily="34" charset="0"/>
                <a:cs typeface="Arial" pitchFamily="34" charset="0"/>
              </a:rPr>
              <a:t>Translation</a:t>
            </a:r>
            <a:r>
              <a:rPr lang="en-US" altLang="zh-CN" sz="2800" b="1" dirty="0" smtClean="0">
                <a:solidFill>
                  <a:srgbClr val="0C9CDB"/>
                </a:solidFill>
                <a:latin typeface="Arial" pitchFamily="34" charset="0"/>
                <a:ea typeface="宋体" pitchFamily="2" charset="-122"/>
                <a:cs typeface="Arial" pitchFamily="34" charset="0"/>
              </a:rPr>
              <a:t>]:</a:t>
            </a:r>
          </a:p>
        </p:txBody>
      </p:sp>
      <p:sp>
        <p:nvSpPr>
          <p:cNvPr id="21" name="TextBox 20"/>
          <p:cNvSpPr txBox="1"/>
          <p:nvPr/>
        </p:nvSpPr>
        <p:spPr>
          <a:xfrm>
            <a:off x="539388" y="5761761"/>
            <a:ext cx="8104578" cy="524759"/>
          </a:xfrm>
          <a:prstGeom prst="rect">
            <a:avLst/>
          </a:prstGeom>
          <a:noFill/>
        </p:spPr>
        <p:txBody>
          <a:bodyPr wrap="square" rtlCol="0">
            <a:spAutoFit/>
          </a:bodyPr>
          <a:lstStyle/>
          <a:p>
            <a:pPr algn="just">
              <a:lnSpc>
                <a:spcPct val="120000"/>
              </a:lnSpc>
              <a:defRPr/>
            </a:pPr>
            <a:r>
              <a:rPr lang="zh-CN" altLang="en-US" sz="2600" dirty="0" smtClean="0">
                <a:solidFill>
                  <a:srgbClr val="333333"/>
                </a:solidFill>
                <a:latin typeface="Arial" pitchFamily="34" charset="0"/>
                <a:ea typeface="宋体" pitchFamily="2" charset="-122"/>
                <a:cs typeface="Arial" pitchFamily="34" charset="0"/>
              </a:rPr>
              <a:t>每一座基站的建立都只会让林中独处的机会愈加渺茫。</a:t>
            </a:r>
          </a:p>
        </p:txBody>
      </p:sp>
      <p:pic>
        <p:nvPicPr>
          <p:cNvPr id="22" name="Picture 1" descr="C:\Users\think\Pictures\imagesDSWF6VJC.jpg"/>
          <p:cNvPicPr>
            <a:picLocks noChangeAspect="1" noChangeArrowheads="1"/>
          </p:cNvPicPr>
          <p:nvPr/>
        </p:nvPicPr>
        <p:blipFill>
          <a:blip r:embed="rId2" cstate="print"/>
          <a:srcRect/>
          <a:stretch>
            <a:fillRect/>
          </a:stretch>
        </p:blipFill>
        <p:spPr bwMode="auto">
          <a:xfrm>
            <a:off x="5682403" y="2791380"/>
            <a:ext cx="2961563" cy="1994942"/>
          </a:xfrm>
          <a:prstGeom prst="plaque">
            <a:avLst>
              <a:gd name="adj" fmla="val 0"/>
            </a:avLst>
          </a:prstGeom>
          <a:noFill/>
        </p:spPr>
      </p:pic>
      <p:sp>
        <p:nvSpPr>
          <p:cNvPr id="23" name="矩形 22">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24"/>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lide(fromTop)">
                                      <p:cBhvr>
                                        <p:cTn id="13" dur="500"/>
                                        <p:tgtEl>
                                          <p:spTgt spid="18"/>
                                        </p:tgtEl>
                                      </p:cBhvr>
                                    </p:animEffect>
                                  </p:childTnLst>
                                </p:cTn>
                              </p:par>
                            </p:childTnLst>
                          </p:cTn>
                        </p:par>
                        <p:par>
                          <p:cTn id="14" fill="hold">
                            <p:stCondLst>
                              <p:cond delay="500"/>
                            </p:stCondLst>
                            <p:childTnLst>
                              <p:par>
                                <p:cTn id="15" presetID="18" presetClass="entr" presetSubtype="12"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strips(downLeft)">
                                      <p:cBhvr>
                                        <p:cTn id="17" dur="500"/>
                                        <p:tgtEl>
                                          <p:spTgt spid="22"/>
                                        </p:tgtEl>
                                      </p:cBhvr>
                                    </p:animEffect>
                                  </p:childTnLst>
                                </p:cTn>
                              </p:par>
                            </p:childTnLst>
                          </p:cTn>
                        </p:par>
                        <p:par>
                          <p:cTn id="18" fill="hold">
                            <p:stCondLst>
                              <p:cond delay="1000"/>
                            </p:stCondLst>
                            <p:childTnLst>
                              <p:par>
                                <p:cTn id="19" presetID="12" presetClass="entr" presetSubtype="8"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slide(fromLeft)">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slide(fromLeft)">
                                      <p:cBhvr>
                                        <p:cTn id="26" dur="500"/>
                                        <p:tgtEl>
                                          <p:spTgt spid="21"/>
                                        </p:tgtEl>
                                      </p:cBhvr>
                                    </p:animEffect>
                                  </p:childTnLst>
                                </p:cTn>
                              </p:par>
                            </p:childTnLst>
                          </p:cTn>
                        </p:par>
                        <p:par>
                          <p:cTn id="27" fill="hold">
                            <p:stCondLst>
                              <p:cond delay="500"/>
                            </p:stCondLst>
                            <p:childTnLst>
                              <p:par>
                                <p:cTn id="28" presetID="1" presetClass="exit"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17" grpId="0"/>
      <p:bldP spid="18" grpId="0"/>
      <p:bldP spid="19" grpId="0"/>
      <p:bldP spid="21" grpId="0"/>
      <p:bldP spid="2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39388" y="720000"/>
            <a:ext cx="8318876" cy="1089529"/>
          </a:xfrm>
          <a:prstGeom prst="rect">
            <a:avLst/>
          </a:prstGeom>
          <a:noFill/>
        </p:spPr>
        <p:txBody>
          <a:bodyPr wrap="square" rtlCol="0">
            <a:spAutoFit/>
          </a:bodyPr>
          <a:lstStyle/>
          <a:p>
            <a:pPr>
              <a:lnSpc>
                <a:spcPct val="120000"/>
              </a:lnSpc>
              <a:defRPr/>
            </a:pPr>
            <a:r>
              <a:rPr lang="en-US" altLang="zh-CN" sz="2700" dirty="0" smtClean="0">
                <a:solidFill>
                  <a:srgbClr val="333333"/>
                </a:solidFill>
                <a:latin typeface="Arial" pitchFamily="34" charset="0"/>
                <a:ea typeface="宋体" pitchFamily="2" charset="-122"/>
                <a:cs typeface="Arial" pitchFamily="34" charset="0"/>
              </a:rPr>
              <a:t>22. </a:t>
            </a:r>
            <a:r>
              <a:rPr lang="en-US" altLang="zh-CN" sz="2700" dirty="0" smtClean="0">
                <a:solidFill>
                  <a:srgbClr val="F79646"/>
                </a:solidFill>
                <a:latin typeface="Arial" pitchFamily="34" charset="0"/>
                <a:ea typeface="宋体" pitchFamily="2" charset="-122"/>
                <a:cs typeface="Arial" pitchFamily="34" charset="0"/>
              </a:rPr>
              <a:t>endanger</a:t>
            </a:r>
            <a:r>
              <a:rPr lang="en-US" altLang="zh-CN" sz="2700" dirty="0" smtClean="0">
                <a:solidFill>
                  <a:srgbClr val="333333"/>
                </a:solidFill>
                <a:latin typeface="Arial" pitchFamily="34" charset="0"/>
                <a:ea typeface="宋体" pitchFamily="2" charset="-122"/>
                <a:cs typeface="Arial" pitchFamily="34" charset="0"/>
              </a:rPr>
              <a:t> (Para. 8): </a:t>
            </a:r>
            <a:r>
              <a:rPr lang="en-US" altLang="zh-CN" sz="2700" i="1" dirty="0" smtClean="0">
                <a:solidFill>
                  <a:srgbClr val="333333"/>
                </a:solidFill>
                <a:latin typeface="Arial" pitchFamily="34" charset="0"/>
                <a:ea typeface="宋体" pitchFamily="2" charset="-122"/>
                <a:cs typeface="Arial" pitchFamily="34" charset="0"/>
              </a:rPr>
              <a:t>v. </a:t>
            </a:r>
            <a:r>
              <a:rPr lang="en-US" altLang="zh-CN" sz="2700" dirty="0" smtClean="0">
                <a:solidFill>
                  <a:srgbClr val="333333"/>
                </a:solidFill>
                <a:latin typeface="Arial" pitchFamily="34" charset="0"/>
                <a:ea typeface="宋体" pitchFamily="2" charset="-122"/>
                <a:cs typeface="Arial" pitchFamily="34" charset="0"/>
              </a:rPr>
              <a:t>to put sb./</a:t>
            </a:r>
            <a:r>
              <a:rPr lang="en-US" altLang="zh-CN" sz="2700" dirty="0" err="1" smtClean="0">
                <a:solidFill>
                  <a:srgbClr val="333333"/>
                </a:solidFill>
                <a:latin typeface="Arial" pitchFamily="34" charset="0"/>
                <a:ea typeface="宋体" pitchFamily="2" charset="-122"/>
                <a:cs typeface="Arial" pitchFamily="34" charset="0"/>
              </a:rPr>
              <a:t>sth</a:t>
            </a:r>
            <a:r>
              <a:rPr lang="en-US" altLang="zh-CN" sz="2700" dirty="0" smtClean="0">
                <a:solidFill>
                  <a:srgbClr val="333333"/>
                </a:solidFill>
                <a:latin typeface="Arial" pitchFamily="34" charset="0"/>
                <a:ea typeface="宋体" pitchFamily="2" charset="-122"/>
                <a:cs typeface="Arial" pitchFamily="34" charset="0"/>
              </a:rPr>
              <a:t>. in a situation</a:t>
            </a:r>
          </a:p>
          <a:p>
            <a:pPr>
              <a:lnSpc>
                <a:spcPct val="120000"/>
              </a:lnSpc>
              <a:defRPr/>
            </a:pPr>
            <a:r>
              <a:rPr lang="en-US" altLang="zh-CN" sz="2700" dirty="0" smtClean="0">
                <a:solidFill>
                  <a:srgbClr val="333333"/>
                </a:solidFill>
                <a:latin typeface="Arial" pitchFamily="34" charset="0"/>
                <a:ea typeface="宋体" pitchFamily="2" charset="-122"/>
                <a:cs typeface="Arial" pitchFamily="34" charset="0"/>
              </a:rPr>
              <a:t>      in which they could be harmed or damaged</a:t>
            </a:r>
          </a:p>
        </p:txBody>
      </p:sp>
      <p:sp>
        <p:nvSpPr>
          <p:cNvPr id="16" name="TextBox 15"/>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7" name="TextBox 16"/>
          <p:cNvSpPr txBox="1"/>
          <p:nvPr/>
        </p:nvSpPr>
        <p:spPr>
          <a:xfrm>
            <a:off x="539388" y="2151218"/>
            <a:ext cx="8104578" cy="1075103"/>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Such offences as his profoundly </a:t>
            </a:r>
            <a:r>
              <a:rPr lang="en-US" altLang="zh-CN" sz="2800" dirty="0" smtClean="0">
                <a:solidFill>
                  <a:srgbClr val="F79646"/>
                </a:solidFill>
                <a:latin typeface="Arial" pitchFamily="34" charset="0"/>
                <a:ea typeface="宋体" pitchFamily="2" charset="-122"/>
                <a:cs typeface="Arial" pitchFamily="34" charset="0"/>
              </a:rPr>
              <a:t>endanger</a:t>
            </a:r>
            <a:r>
              <a:rPr lang="en-US" altLang="zh-CN" sz="2800" dirty="0" smtClean="0">
                <a:solidFill>
                  <a:srgbClr val="333333"/>
                </a:solidFill>
                <a:latin typeface="Arial" pitchFamily="34" charset="0"/>
                <a:ea typeface="宋体" pitchFamily="2" charset="-122"/>
                <a:cs typeface="Arial" pitchFamily="34" charset="0"/>
              </a:rPr>
              <a:t> public security.</a:t>
            </a:r>
          </a:p>
        </p:txBody>
      </p:sp>
      <p:sp>
        <p:nvSpPr>
          <p:cNvPr id="18" name="TextBox 17"/>
          <p:cNvSpPr txBox="1"/>
          <p:nvPr/>
        </p:nvSpPr>
        <p:spPr>
          <a:xfrm>
            <a:off x="539388" y="3350867"/>
            <a:ext cx="8104578" cy="558038"/>
          </a:xfrm>
          <a:prstGeom prst="rect">
            <a:avLst/>
          </a:prstGeom>
          <a:noFill/>
        </p:spPr>
        <p:txBody>
          <a:bodyPr wrap="square" rtlCol="0">
            <a:spAutoFit/>
          </a:bodyPr>
          <a:lstStyle/>
          <a:p>
            <a:pPr marL="363538">
              <a:lnSpc>
                <a:spcPct val="120000"/>
              </a:lnSpc>
              <a:defRPr/>
            </a:pPr>
            <a:r>
              <a:rPr lang="zh-CN" altLang="en-US" sz="2800" dirty="0" smtClean="0">
                <a:solidFill>
                  <a:srgbClr val="333333"/>
                </a:solidFill>
                <a:latin typeface="Arial" pitchFamily="34" charset="0"/>
                <a:ea typeface="宋体" pitchFamily="2" charset="-122"/>
                <a:cs typeface="Arial" pitchFamily="34" charset="0"/>
              </a:rPr>
              <a:t>他这样的犯罪行为极度地危害了公共安全。</a:t>
            </a:r>
          </a:p>
        </p:txBody>
      </p:sp>
      <p:pic>
        <p:nvPicPr>
          <p:cNvPr id="19" name="Picture 2" descr="C:\Users\CC\Desktop\图片1.png"/>
          <p:cNvPicPr>
            <a:picLocks noChangeAspect="1" noChangeArrowheads="1"/>
          </p:cNvPicPr>
          <p:nvPr/>
        </p:nvPicPr>
        <p:blipFill>
          <a:blip r:embed="rId2" cstate="print"/>
          <a:srcRect/>
          <a:stretch>
            <a:fillRect/>
          </a:stretch>
        </p:blipFill>
        <p:spPr bwMode="auto">
          <a:xfrm>
            <a:off x="500034" y="3429146"/>
            <a:ext cx="452775" cy="452775"/>
          </a:xfrm>
          <a:prstGeom prst="rect">
            <a:avLst/>
          </a:prstGeom>
          <a:noFill/>
        </p:spPr>
      </p:pic>
      <p:sp>
        <p:nvSpPr>
          <p:cNvPr id="21" name="TextBox 20"/>
          <p:cNvSpPr txBox="1"/>
          <p:nvPr/>
        </p:nvSpPr>
        <p:spPr>
          <a:xfrm>
            <a:off x="539388" y="4260788"/>
            <a:ext cx="8104578" cy="558038"/>
          </a:xfrm>
          <a:prstGeom prst="rect">
            <a:avLst/>
          </a:prstGeom>
          <a:noFill/>
        </p:spPr>
        <p:txBody>
          <a:bodyPr wrap="square" rtlCol="0">
            <a:spAutoFit/>
          </a:bodyPr>
          <a:lstStyle/>
          <a:p>
            <a:pPr>
              <a:lnSpc>
                <a:spcPct val="120000"/>
              </a:lnSpc>
              <a:defRPr/>
            </a:pPr>
            <a:r>
              <a:rPr lang="zh-CN" altLang="en-US" sz="2800" dirty="0" smtClean="0">
                <a:solidFill>
                  <a:srgbClr val="333333"/>
                </a:solidFill>
                <a:latin typeface="Arial" pitchFamily="34" charset="0"/>
                <a:ea typeface="宋体" pitchFamily="2" charset="-122"/>
                <a:cs typeface="Arial" pitchFamily="34" charset="0"/>
              </a:rPr>
              <a:t>为了保护濒危物种，人们已经付出了极大的努力。</a:t>
            </a:r>
          </a:p>
        </p:txBody>
      </p:sp>
      <p:sp>
        <p:nvSpPr>
          <p:cNvPr id="22" name="TextBox 21"/>
          <p:cNvSpPr txBox="1"/>
          <p:nvPr/>
        </p:nvSpPr>
        <p:spPr>
          <a:xfrm>
            <a:off x="539388" y="4929198"/>
            <a:ext cx="8104578" cy="1078950"/>
          </a:xfrm>
          <a:prstGeom prst="rect">
            <a:avLst/>
          </a:prstGeom>
          <a:noFill/>
        </p:spPr>
        <p:txBody>
          <a:bodyPr wrap="square" rtlCol="0">
            <a:spAutoFit/>
          </a:bodyPr>
          <a:lstStyle/>
          <a:p>
            <a:pPr marL="363538">
              <a:lnSpc>
                <a:spcPct val="120000"/>
              </a:lnSpc>
              <a:defRPr/>
            </a:pPr>
            <a:r>
              <a:rPr lang="en-US" altLang="zh-CN" sz="2800" dirty="0" smtClean="0">
                <a:solidFill>
                  <a:srgbClr val="333333"/>
                </a:solidFill>
                <a:latin typeface="Arial" pitchFamily="34" charset="0"/>
                <a:ea typeface="宋体" pitchFamily="2" charset="-122"/>
                <a:cs typeface="Arial" pitchFamily="34" charset="0"/>
              </a:rPr>
              <a:t>Major efforts are being made to protect the </a:t>
            </a:r>
            <a:r>
              <a:rPr lang="en-US" altLang="zh-CN" sz="2800" dirty="0" smtClean="0">
                <a:solidFill>
                  <a:srgbClr val="F79646"/>
                </a:solidFill>
                <a:latin typeface="Arial" pitchFamily="34" charset="0"/>
                <a:ea typeface="宋体" pitchFamily="2" charset="-122"/>
                <a:cs typeface="Arial" pitchFamily="34" charset="0"/>
              </a:rPr>
              <a:t>endangered</a:t>
            </a:r>
            <a:r>
              <a:rPr lang="en-US" altLang="zh-CN" sz="2800" dirty="0" smtClean="0">
                <a:solidFill>
                  <a:srgbClr val="333333"/>
                </a:solidFill>
                <a:latin typeface="Arial" pitchFamily="34" charset="0"/>
                <a:ea typeface="宋体" pitchFamily="2" charset="-122"/>
                <a:cs typeface="Arial" pitchFamily="34" charset="0"/>
              </a:rPr>
              <a:t> species.</a:t>
            </a:r>
            <a:endParaRPr lang="zh-CN" altLang="en-US" sz="2800" dirty="0" smtClean="0">
              <a:solidFill>
                <a:srgbClr val="333333"/>
              </a:solidFill>
              <a:latin typeface="Arial" pitchFamily="34" charset="0"/>
              <a:ea typeface="宋体" pitchFamily="2" charset="-122"/>
              <a:cs typeface="Arial" pitchFamily="34" charset="0"/>
            </a:endParaRPr>
          </a:p>
        </p:txBody>
      </p:sp>
      <p:pic>
        <p:nvPicPr>
          <p:cNvPr id="23" name="Picture 2" descr="C:\Users\CC\Desktop\图片1.png"/>
          <p:cNvPicPr>
            <a:picLocks noChangeAspect="1" noChangeArrowheads="1"/>
          </p:cNvPicPr>
          <p:nvPr/>
        </p:nvPicPr>
        <p:blipFill>
          <a:blip r:embed="rId2" cstate="print"/>
          <a:srcRect/>
          <a:stretch>
            <a:fillRect/>
          </a:stretch>
        </p:blipFill>
        <p:spPr bwMode="auto">
          <a:xfrm>
            <a:off x="500034" y="5007477"/>
            <a:ext cx="452775" cy="452775"/>
          </a:xfrm>
          <a:prstGeom prst="rect">
            <a:avLst/>
          </a:prstGeom>
          <a:noFill/>
        </p:spPr>
      </p:pic>
      <p:sp>
        <p:nvSpPr>
          <p:cNvPr id="24" name="矩形 23">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0" y="785770"/>
            <a:ext cx="9144000" cy="542928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59042150"/>
      </p:ext>
    </p:extLst>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Left)">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slide(fromLef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slide(fromLeft)">
                                      <p:cBhvr>
                                        <p:cTn id="21" dur="500"/>
                                        <p:tgtEl>
                                          <p:spTgt spid="21"/>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slide(fromLeft)">
                                      <p:cBhvr>
                                        <p:cTn id="30" dur="500"/>
                                        <p:tgtEl>
                                          <p:spTgt spid="22"/>
                                        </p:tgtEl>
                                      </p:cBhvr>
                                    </p:animEffect>
                                  </p:childTnLst>
                                </p:cTn>
                              </p:par>
                              <p:par>
                                <p:cTn id="31" presetID="1" presetClass="exit"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bldLst>
      <p:bldP spid="17" grpId="0"/>
      <p:bldP spid="18" grpId="0"/>
      <p:bldP spid="21" grpId="0"/>
      <p:bldP spid="22" grpId="0"/>
      <p:bldP spid="2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623888" indent="-623888">
              <a:lnSpc>
                <a:spcPct val="120000"/>
              </a:lnSpc>
              <a:defRPr/>
            </a:pPr>
            <a:r>
              <a:rPr lang="en-US" altLang="zh-CN" sz="2800" dirty="0" smtClean="0">
                <a:solidFill>
                  <a:srgbClr val="333333"/>
                </a:solidFill>
                <a:latin typeface="Arial" pitchFamily="34" charset="0"/>
                <a:ea typeface="宋体" pitchFamily="2" charset="-122"/>
                <a:cs typeface="Arial" pitchFamily="34" charset="0"/>
              </a:rPr>
              <a:t>23. </a:t>
            </a:r>
            <a:r>
              <a:rPr lang="en-US" altLang="zh-CN" sz="2800" dirty="0" smtClean="0">
                <a:solidFill>
                  <a:srgbClr val="F79646"/>
                </a:solidFill>
                <a:latin typeface="Arial" pitchFamily="34" charset="0"/>
                <a:ea typeface="宋体" pitchFamily="2" charset="-122"/>
                <a:cs typeface="Arial" pitchFamily="34" charset="0"/>
              </a:rPr>
              <a:t>draw the line </a:t>
            </a:r>
            <a:r>
              <a:rPr lang="en-US" altLang="zh-CN" sz="2800" dirty="0" smtClean="0">
                <a:solidFill>
                  <a:srgbClr val="333333"/>
                </a:solidFill>
                <a:latin typeface="Arial" pitchFamily="34" charset="0"/>
                <a:ea typeface="宋体" pitchFamily="2" charset="-122"/>
                <a:cs typeface="Arial" pitchFamily="34" charset="0"/>
              </a:rPr>
              <a:t>(Para. 9): to decide firmly the limit of what one will tolerate or participate in</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1980000"/>
            <a:ext cx="8104578" cy="1089529"/>
          </a:xfrm>
          <a:prstGeom prst="rect">
            <a:avLst/>
          </a:prstGeom>
          <a:noFill/>
        </p:spPr>
        <p:txBody>
          <a:bodyPr wrap="square" rtlCol="0">
            <a:spAutoFit/>
          </a:bodyPr>
          <a:lstStyle/>
          <a:p>
            <a:pPr algn="just">
              <a:lnSpc>
                <a:spcPct val="120000"/>
              </a:lnSpc>
              <a:defRPr/>
            </a:pPr>
            <a:r>
              <a:rPr lang="en-US" altLang="zh-CN" sz="2700" dirty="0" smtClean="0">
                <a:solidFill>
                  <a:srgbClr val="333333"/>
                </a:solidFill>
                <a:latin typeface="Arial" pitchFamily="34" charset="0"/>
                <a:ea typeface="宋体" pitchFamily="2" charset="-122"/>
                <a:cs typeface="Arial" pitchFamily="34" charset="0"/>
              </a:rPr>
              <a:t>Helping these folks can be very rewarding, but you have to be careful about where to </a:t>
            </a:r>
            <a:r>
              <a:rPr lang="en-US" altLang="zh-CN" sz="2700" dirty="0" smtClean="0">
                <a:solidFill>
                  <a:srgbClr val="F79646"/>
                </a:solidFill>
                <a:latin typeface="Arial" pitchFamily="34" charset="0"/>
                <a:ea typeface="宋体" pitchFamily="2" charset="-122"/>
                <a:cs typeface="Arial" pitchFamily="34" charset="0"/>
              </a:rPr>
              <a:t>draw the line</a:t>
            </a:r>
            <a:r>
              <a:rPr lang="en-US" altLang="zh-CN" sz="2700" dirty="0" smtClean="0">
                <a:solidFill>
                  <a:srgbClr val="333333"/>
                </a:solidFill>
                <a:latin typeface="Arial" pitchFamily="34" charset="0"/>
                <a:ea typeface="宋体" pitchFamily="2" charset="-122"/>
                <a:cs typeface="Arial" pitchFamily="34" charset="0"/>
              </a:rPr>
              <a:t>.</a:t>
            </a: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3272971"/>
            <a:ext cx="452775" cy="452775"/>
          </a:xfrm>
          <a:prstGeom prst="rect">
            <a:avLst/>
          </a:prstGeom>
          <a:noFill/>
        </p:spPr>
      </p:pic>
      <p:sp>
        <p:nvSpPr>
          <p:cNvPr id="9" name="TextBox 8"/>
          <p:cNvSpPr txBox="1"/>
          <p:nvPr/>
        </p:nvSpPr>
        <p:spPr>
          <a:xfrm>
            <a:off x="539388" y="3214686"/>
            <a:ext cx="8104578" cy="1075103"/>
          </a:xfrm>
          <a:prstGeom prst="rect">
            <a:avLst/>
          </a:prstGeom>
          <a:noFill/>
        </p:spPr>
        <p:txBody>
          <a:bodyPr wrap="square" rtlCol="0">
            <a:spAutoFit/>
          </a:bodyPr>
          <a:lstStyle/>
          <a:p>
            <a:pPr marL="363538" algn="just">
              <a:lnSpc>
                <a:spcPct val="120000"/>
              </a:lnSpc>
              <a:defRPr/>
            </a:pPr>
            <a:r>
              <a:rPr lang="zh-CN" altLang="en-US" sz="2800" dirty="0" smtClean="0">
                <a:solidFill>
                  <a:srgbClr val="333333"/>
                </a:solidFill>
                <a:latin typeface="Arial" pitchFamily="34" charset="0"/>
                <a:ea typeface="宋体" pitchFamily="2" charset="-122"/>
                <a:cs typeface="Arial" pitchFamily="34" charset="0"/>
              </a:rPr>
              <a:t>帮助这些人可能非常值得，但你要小心地划定帮助的界限。</a:t>
            </a:r>
            <a:endParaRPr lang="en-US" altLang="zh-CN" sz="2800" dirty="0" smtClean="0">
              <a:solidFill>
                <a:srgbClr val="333333"/>
              </a:solidFill>
              <a:latin typeface="Arial" pitchFamily="34" charset="0"/>
              <a:ea typeface="宋体" pitchFamily="2" charset="-122"/>
              <a:cs typeface="Arial" pitchFamily="34" charset="0"/>
            </a:endParaRPr>
          </a:p>
        </p:txBody>
      </p:sp>
      <p:sp>
        <p:nvSpPr>
          <p:cNvPr id="7" name="TextBox 6"/>
          <p:cNvSpPr txBox="1"/>
          <p:nvPr/>
        </p:nvSpPr>
        <p:spPr>
          <a:xfrm>
            <a:off x="539388" y="4435646"/>
            <a:ext cx="8104578" cy="558038"/>
          </a:xfrm>
          <a:prstGeom prst="rect">
            <a:avLst/>
          </a:prstGeom>
          <a:noFill/>
        </p:spPr>
        <p:txBody>
          <a:bodyPr wrap="square" rtlCol="0">
            <a:spAutoFit/>
          </a:bodyPr>
          <a:lstStyle/>
          <a:p>
            <a:pPr algn="just">
              <a:lnSpc>
                <a:spcPct val="120000"/>
              </a:lnSpc>
              <a:defRPr/>
            </a:pPr>
            <a:r>
              <a:rPr lang="zh-CN" altLang="en-US" sz="2800" dirty="0" smtClean="0">
                <a:solidFill>
                  <a:srgbClr val="333333"/>
                </a:solidFill>
                <a:latin typeface="Arial" pitchFamily="34" charset="0"/>
                <a:ea typeface="宋体" pitchFamily="2" charset="-122"/>
                <a:cs typeface="Arial" pitchFamily="34" charset="0"/>
              </a:rPr>
              <a:t>你们认为天才与疯狂的界限在哪里呢？</a:t>
            </a:r>
          </a:p>
        </p:txBody>
      </p:sp>
      <p:pic>
        <p:nvPicPr>
          <p:cNvPr id="10" name="Picture 2" descr="C:\Users\CC\Desktop\图片1.png"/>
          <p:cNvPicPr>
            <a:picLocks noChangeAspect="1" noChangeArrowheads="1"/>
          </p:cNvPicPr>
          <p:nvPr/>
        </p:nvPicPr>
        <p:blipFill>
          <a:blip r:embed="rId2" cstate="print"/>
          <a:srcRect/>
          <a:stretch>
            <a:fillRect/>
          </a:stretch>
        </p:blipFill>
        <p:spPr bwMode="auto">
          <a:xfrm>
            <a:off x="500034" y="5130359"/>
            <a:ext cx="452775" cy="452775"/>
          </a:xfrm>
          <a:prstGeom prst="rect">
            <a:avLst/>
          </a:prstGeom>
          <a:noFill/>
        </p:spPr>
      </p:pic>
      <p:sp>
        <p:nvSpPr>
          <p:cNvPr id="11" name="TextBox 10"/>
          <p:cNvSpPr txBox="1"/>
          <p:nvPr/>
        </p:nvSpPr>
        <p:spPr>
          <a:xfrm>
            <a:off x="539388" y="5072074"/>
            <a:ext cx="8104578" cy="1075103"/>
          </a:xfrm>
          <a:prstGeom prst="rect">
            <a:avLst/>
          </a:prstGeom>
          <a:noFill/>
        </p:spPr>
        <p:txBody>
          <a:bodyPr wrap="square" rtlCol="0">
            <a:spAutoFit/>
          </a:bodyPr>
          <a:lstStyle/>
          <a:p>
            <a:pPr marL="363538"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Where do you </a:t>
            </a:r>
            <a:r>
              <a:rPr lang="en-US" altLang="zh-CN" sz="2800" dirty="0" smtClean="0">
                <a:solidFill>
                  <a:srgbClr val="F79646"/>
                </a:solidFill>
                <a:latin typeface="Arial" pitchFamily="34" charset="0"/>
                <a:ea typeface="宋体" pitchFamily="2" charset="-122"/>
                <a:cs typeface="Arial" pitchFamily="34" charset="0"/>
              </a:rPr>
              <a:t>draw the line </a:t>
            </a:r>
            <a:r>
              <a:rPr lang="en-US" altLang="zh-CN" sz="2800" dirty="0" smtClean="0">
                <a:solidFill>
                  <a:srgbClr val="333333"/>
                </a:solidFill>
                <a:latin typeface="Arial" pitchFamily="34" charset="0"/>
                <a:ea typeface="宋体" pitchFamily="2" charset="-122"/>
                <a:cs typeface="Arial" pitchFamily="34" charset="0"/>
              </a:rPr>
              <a:t>between genius and madness?</a:t>
            </a:r>
          </a:p>
        </p:txBody>
      </p:sp>
      <p:sp>
        <p:nvSpPr>
          <p:cNvPr id="12" name="矩形 11">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620688"/>
            <a:ext cx="9144000" cy="559439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040961"/>
      </p:ext>
    </p:extLst>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lide(fromLeft)">
                                      <p:cBhvr>
                                        <p:cTn id="21" dur="500"/>
                                        <p:tgtEl>
                                          <p:spTgt spid="7"/>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slide(fromLeft)">
                                      <p:cBhvr>
                                        <p:cTn id="30" dur="500"/>
                                        <p:tgtEl>
                                          <p:spTgt spid="11"/>
                                        </p:tgtEl>
                                      </p:cBhvr>
                                    </p:animEffect>
                                  </p:childTnLst>
                                </p:cTn>
                              </p:par>
                              <p:par>
                                <p:cTn id="31" presetID="1" presetClass="exit"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8" grpId="0"/>
      <p:bldP spid="9" grpId="0"/>
      <p:bldP spid="7" grpId="0"/>
      <p:bldP spid="11" grpId="0"/>
      <p:bldP spid="1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609398"/>
          </a:xfrm>
          <a:prstGeom prst="rect">
            <a:avLst/>
          </a:prstGeom>
          <a:noFill/>
        </p:spPr>
        <p:txBody>
          <a:bodyPr wrap="square" rtlCol="0">
            <a:spAutoFit/>
          </a:bodyPr>
          <a:lstStyle/>
          <a:p>
            <a:pPr marL="623888" indent="-623888">
              <a:lnSpc>
                <a:spcPct val="120000"/>
              </a:lnSpc>
              <a:defRPr/>
            </a:pPr>
            <a:r>
              <a:rPr lang="en-US" altLang="zh-CN" sz="2800" dirty="0" smtClean="0">
                <a:solidFill>
                  <a:srgbClr val="333333"/>
                </a:solidFill>
                <a:latin typeface="Arial" pitchFamily="34" charset="0"/>
                <a:ea typeface="宋体" pitchFamily="2" charset="-122"/>
                <a:cs typeface="Arial" pitchFamily="34" charset="0"/>
              </a:rPr>
              <a:t>24. </a:t>
            </a:r>
            <a:r>
              <a:rPr lang="en-US" altLang="zh-CN" sz="2800" dirty="0" smtClean="0">
                <a:solidFill>
                  <a:srgbClr val="F79646"/>
                </a:solidFill>
                <a:latin typeface="Arial" pitchFamily="34" charset="0"/>
                <a:ea typeface="宋体" pitchFamily="2" charset="-122"/>
                <a:cs typeface="Arial" pitchFamily="34" charset="0"/>
              </a:rPr>
              <a:t>urge</a:t>
            </a:r>
            <a:r>
              <a:rPr lang="en-US" altLang="zh-CN" sz="2800" dirty="0" smtClean="0">
                <a:solidFill>
                  <a:srgbClr val="333333"/>
                </a:solidFill>
                <a:latin typeface="Arial" pitchFamily="34" charset="0"/>
                <a:ea typeface="宋体" pitchFamily="2" charset="-122"/>
                <a:cs typeface="Arial" pitchFamily="34" charset="0"/>
              </a:rPr>
              <a:t> (Para. 10): </a:t>
            </a:r>
            <a:r>
              <a:rPr lang="en-US" altLang="zh-CN" sz="2800" i="1" dirty="0" smtClean="0">
                <a:solidFill>
                  <a:srgbClr val="333333"/>
                </a:solidFill>
                <a:latin typeface="Arial" pitchFamily="34" charset="0"/>
                <a:ea typeface="宋体" pitchFamily="2" charset="-122"/>
                <a:cs typeface="Arial" pitchFamily="34" charset="0"/>
              </a:rPr>
              <a:t>n. </a:t>
            </a:r>
            <a:r>
              <a:rPr lang="en-US" altLang="zh-CN" sz="2800" dirty="0" smtClean="0">
                <a:solidFill>
                  <a:srgbClr val="333333"/>
                </a:solidFill>
                <a:latin typeface="Arial" pitchFamily="34" charset="0"/>
                <a:ea typeface="宋体" pitchFamily="2" charset="-122"/>
                <a:cs typeface="Arial" pitchFamily="34" charset="0"/>
              </a:rPr>
              <a:t>a strong desire to do </a:t>
            </a:r>
            <a:r>
              <a:rPr lang="en-US" altLang="zh-CN" sz="2800" dirty="0" err="1" smtClean="0">
                <a:solidFill>
                  <a:srgbClr val="333333"/>
                </a:solidFill>
                <a:latin typeface="Arial" pitchFamily="34" charset="0"/>
                <a:ea typeface="宋体" pitchFamily="2" charset="-122"/>
                <a:cs typeface="Arial" pitchFamily="34" charset="0"/>
              </a:rPr>
              <a:t>sth</a:t>
            </a:r>
            <a:r>
              <a:rPr lang="en-US" altLang="zh-CN" sz="2800" dirty="0" smtClean="0">
                <a:solidFill>
                  <a:srgbClr val="333333"/>
                </a:solidFill>
                <a:latin typeface="Arial" pitchFamily="34" charset="0"/>
                <a:ea typeface="宋体" pitchFamily="2" charset="-122"/>
                <a:cs typeface="Arial" pitchFamily="34" charset="0"/>
              </a:rPr>
              <a:t>.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1428736"/>
            <a:ext cx="8104578" cy="1043684"/>
          </a:xfrm>
          <a:prstGeom prst="rect">
            <a:avLst/>
          </a:prstGeom>
          <a:noFill/>
        </p:spPr>
        <p:txBody>
          <a:bodyPr wrap="square" rtlCol="0">
            <a:spAutoFit/>
          </a:bodyPr>
          <a:lstStyle/>
          <a:p>
            <a:pPr algn="just">
              <a:lnSpc>
                <a:spcPct val="120000"/>
              </a:lnSpc>
              <a:defRPr/>
            </a:pPr>
            <a:r>
              <a:rPr lang="en-US" altLang="zh-CN" sz="2700" dirty="0" smtClean="0">
                <a:solidFill>
                  <a:srgbClr val="333333"/>
                </a:solidFill>
                <a:latin typeface="Arial" pitchFamily="34" charset="0"/>
                <a:ea typeface="宋体" pitchFamily="2" charset="-122"/>
                <a:cs typeface="Arial" pitchFamily="34" charset="0"/>
              </a:rPr>
              <a:t>Once you have a little bit of success, you get the </a:t>
            </a:r>
            <a:r>
              <a:rPr lang="en-US" altLang="zh-CN" sz="2700" dirty="0" smtClean="0">
                <a:solidFill>
                  <a:srgbClr val="F79646"/>
                </a:solidFill>
                <a:latin typeface="Arial" pitchFamily="34" charset="0"/>
                <a:ea typeface="宋体" pitchFamily="2" charset="-122"/>
                <a:cs typeface="Arial" pitchFamily="34" charset="0"/>
              </a:rPr>
              <a:t>urge</a:t>
            </a:r>
            <a:r>
              <a:rPr lang="en-US" altLang="zh-CN" sz="2700" dirty="0" smtClean="0">
                <a:solidFill>
                  <a:srgbClr val="333333"/>
                </a:solidFill>
                <a:latin typeface="Arial" pitchFamily="34" charset="0"/>
                <a:ea typeface="宋体" pitchFamily="2" charset="-122"/>
                <a:cs typeface="Arial" pitchFamily="34" charset="0"/>
              </a:rPr>
              <a:t> for more.</a:t>
            </a: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2701467"/>
            <a:ext cx="452775" cy="452775"/>
          </a:xfrm>
          <a:prstGeom prst="rect">
            <a:avLst/>
          </a:prstGeom>
          <a:noFill/>
        </p:spPr>
      </p:pic>
      <p:sp>
        <p:nvSpPr>
          <p:cNvPr id="9" name="TextBox 8"/>
          <p:cNvSpPr txBox="1"/>
          <p:nvPr/>
        </p:nvSpPr>
        <p:spPr>
          <a:xfrm>
            <a:off x="539388" y="2643182"/>
            <a:ext cx="8104578" cy="558038"/>
          </a:xfrm>
          <a:prstGeom prst="rect">
            <a:avLst/>
          </a:prstGeom>
          <a:noFill/>
        </p:spPr>
        <p:txBody>
          <a:bodyPr wrap="square" rtlCol="0">
            <a:spAutoFit/>
          </a:bodyPr>
          <a:lstStyle/>
          <a:p>
            <a:pPr marL="363538" algn="just">
              <a:lnSpc>
                <a:spcPct val="120000"/>
              </a:lnSpc>
              <a:defRPr/>
            </a:pPr>
            <a:r>
              <a:rPr lang="zh-CN" altLang="en-US" sz="2800" dirty="0" smtClean="0">
                <a:solidFill>
                  <a:srgbClr val="333333"/>
                </a:solidFill>
                <a:latin typeface="Arial" pitchFamily="34" charset="0"/>
                <a:ea typeface="宋体" pitchFamily="2" charset="-122"/>
                <a:cs typeface="Arial" pitchFamily="34" charset="0"/>
              </a:rPr>
              <a:t>一旦你有了些许成功，你就想要更多。</a:t>
            </a:r>
            <a:endParaRPr lang="en-US" altLang="zh-CN" sz="2800" dirty="0" smtClean="0">
              <a:solidFill>
                <a:srgbClr val="333333"/>
              </a:solidFill>
              <a:latin typeface="Arial" pitchFamily="34" charset="0"/>
              <a:ea typeface="宋体" pitchFamily="2" charset="-122"/>
              <a:cs typeface="Arial" pitchFamily="34" charset="0"/>
            </a:endParaRPr>
          </a:p>
        </p:txBody>
      </p:sp>
      <p:sp>
        <p:nvSpPr>
          <p:cNvPr id="7" name="TextBox 6"/>
          <p:cNvSpPr txBox="1"/>
          <p:nvPr/>
        </p:nvSpPr>
        <p:spPr>
          <a:xfrm>
            <a:off x="539388" y="3449240"/>
            <a:ext cx="8104578" cy="1075103"/>
          </a:xfrm>
          <a:prstGeom prst="rect">
            <a:avLst/>
          </a:prstGeom>
          <a:noFill/>
        </p:spPr>
        <p:txBody>
          <a:bodyPr wrap="square" rtlCol="0">
            <a:spAutoFit/>
          </a:bodyPr>
          <a:lstStyle/>
          <a:p>
            <a:pPr algn="just">
              <a:lnSpc>
                <a:spcPct val="120000"/>
              </a:lnSpc>
              <a:defRPr/>
            </a:pPr>
            <a:r>
              <a:rPr lang="zh-CN" altLang="en-US" sz="2800" dirty="0" smtClean="0">
                <a:solidFill>
                  <a:srgbClr val="333333"/>
                </a:solidFill>
                <a:latin typeface="Arial" pitchFamily="34" charset="0"/>
                <a:ea typeface="宋体" pitchFamily="2" charset="-122"/>
                <a:cs typeface="Arial" pitchFamily="34" charset="0"/>
              </a:rPr>
              <a:t>打破规章的强烈欲望终究取决于制定规章的强烈要求。</a:t>
            </a:r>
          </a:p>
        </p:txBody>
      </p:sp>
      <p:pic>
        <p:nvPicPr>
          <p:cNvPr id="10" name="Picture 2" descr="C:\Users\CC\Desktop\图片1.png"/>
          <p:cNvPicPr>
            <a:picLocks noChangeAspect="1" noChangeArrowheads="1"/>
          </p:cNvPicPr>
          <p:nvPr/>
        </p:nvPicPr>
        <p:blipFill>
          <a:blip r:embed="rId2" cstate="print"/>
          <a:srcRect/>
          <a:stretch>
            <a:fillRect/>
          </a:stretch>
        </p:blipFill>
        <p:spPr bwMode="auto">
          <a:xfrm>
            <a:off x="500034" y="4698198"/>
            <a:ext cx="452775" cy="452775"/>
          </a:xfrm>
          <a:prstGeom prst="rect">
            <a:avLst/>
          </a:prstGeom>
          <a:noFill/>
        </p:spPr>
      </p:pic>
      <p:sp>
        <p:nvSpPr>
          <p:cNvPr id="11" name="TextBox 10"/>
          <p:cNvSpPr txBox="1"/>
          <p:nvPr/>
        </p:nvSpPr>
        <p:spPr>
          <a:xfrm>
            <a:off x="539388" y="4639913"/>
            <a:ext cx="8104578" cy="1075103"/>
          </a:xfrm>
          <a:prstGeom prst="rect">
            <a:avLst/>
          </a:prstGeom>
          <a:noFill/>
        </p:spPr>
        <p:txBody>
          <a:bodyPr wrap="square" rtlCol="0">
            <a:spAutoFit/>
          </a:bodyPr>
          <a:lstStyle/>
          <a:p>
            <a:pPr marL="363538"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The </a:t>
            </a:r>
            <a:r>
              <a:rPr lang="en-US" altLang="zh-CN" sz="2800" dirty="0" smtClean="0">
                <a:solidFill>
                  <a:srgbClr val="F79646"/>
                </a:solidFill>
                <a:latin typeface="Arial" pitchFamily="34" charset="0"/>
                <a:ea typeface="宋体" pitchFamily="2" charset="-122"/>
                <a:cs typeface="Arial" pitchFamily="34" charset="0"/>
              </a:rPr>
              <a:t>urge</a:t>
            </a:r>
            <a:r>
              <a:rPr lang="en-US" altLang="zh-CN" sz="2800" dirty="0" smtClean="0">
                <a:solidFill>
                  <a:srgbClr val="333333"/>
                </a:solidFill>
                <a:latin typeface="Arial" pitchFamily="34" charset="0"/>
                <a:ea typeface="宋体" pitchFamily="2" charset="-122"/>
                <a:cs typeface="Arial" pitchFamily="34" charset="0"/>
              </a:rPr>
              <a:t> to break rules, after all, depends on the </a:t>
            </a:r>
            <a:r>
              <a:rPr lang="en-US" altLang="zh-CN" sz="2800" dirty="0" smtClean="0">
                <a:solidFill>
                  <a:srgbClr val="F79646"/>
                </a:solidFill>
                <a:latin typeface="Arial" pitchFamily="34" charset="0"/>
                <a:ea typeface="宋体" pitchFamily="2" charset="-122"/>
                <a:cs typeface="Arial" pitchFamily="34" charset="0"/>
              </a:rPr>
              <a:t>urge</a:t>
            </a:r>
            <a:r>
              <a:rPr lang="en-US" altLang="zh-CN" sz="2800" dirty="0" smtClean="0">
                <a:solidFill>
                  <a:srgbClr val="333333"/>
                </a:solidFill>
                <a:latin typeface="Arial" pitchFamily="34" charset="0"/>
                <a:ea typeface="宋体" pitchFamily="2" charset="-122"/>
                <a:cs typeface="Arial" pitchFamily="34" charset="0"/>
              </a:rPr>
              <a:t> to make rules.</a:t>
            </a:r>
          </a:p>
        </p:txBody>
      </p:sp>
      <p:sp>
        <p:nvSpPr>
          <p:cNvPr id="12" name="矩形 11">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1196752"/>
            <a:ext cx="9144000" cy="494632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lide(fromLeft)">
                                      <p:cBhvr>
                                        <p:cTn id="21" dur="500"/>
                                        <p:tgtEl>
                                          <p:spTgt spid="7"/>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slide(fromLeft)">
                                      <p:cBhvr>
                                        <p:cTn id="30" dur="500"/>
                                        <p:tgtEl>
                                          <p:spTgt spid="11"/>
                                        </p:tgtEl>
                                      </p:cBhvr>
                                    </p:animEffect>
                                  </p:childTnLst>
                                </p:cTn>
                              </p:par>
                              <p:par>
                                <p:cTn id="31" presetID="1" presetClass="exit"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8" grpId="0"/>
      <p:bldP spid="9" grpId="0"/>
      <p:bldP spid="7" grpId="0"/>
      <p:bldP spid="11" grpId="0"/>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745915"/>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5</a:t>
            </a:r>
            <a:r>
              <a:rPr lang="en-US" altLang="zh-CN" sz="2800" b="1" dirty="0" smtClean="0">
                <a:solidFill>
                  <a:srgbClr val="333333"/>
                </a:solidFill>
                <a:latin typeface="Arial" pitchFamily="34" charset="0"/>
                <a:ea typeface="宋体" pitchFamily="2" charset="-122"/>
                <a:cs typeface="Arial" pitchFamily="34" charset="0"/>
              </a:rPr>
              <a:t>   </a:t>
            </a:r>
            <a:r>
              <a:rPr lang="en-US" altLang="zh-CN" sz="2800" dirty="0" smtClean="0">
                <a:solidFill>
                  <a:srgbClr val="333333"/>
                </a:solidFill>
                <a:latin typeface="Arial" pitchFamily="34" charset="0"/>
                <a:ea typeface="宋体" pitchFamily="2" charset="-122"/>
                <a:cs typeface="Arial" pitchFamily="34" charset="0"/>
              </a:rPr>
              <a:t>This feeling is </a:t>
            </a:r>
            <a:r>
              <a:rPr lang="en-US" altLang="zh-CN" sz="2800" u="sng" dirty="0" smtClean="0">
                <a:solidFill>
                  <a:srgbClr val="F79646"/>
                </a:solidFill>
                <a:latin typeface="Arial" pitchFamily="34" charset="0"/>
                <a:ea typeface="宋体" pitchFamily="2" charset="-122"/>
                <a:cs typeface="Arial" pitchFamily="34" charset="0"/>
              </a:rPr>
              <a:t>prominent</a:t>
            </a:r>
            <a:r>
              <a:rPr lang="en-US" altLang="zh-CN" sz="2800" dirty="0" smtClean="0">
                <a:solidFill>
                  <a:srgbClr val="333333"/>
                </a:solidFill>
                <a:latin typeface="Arial" pitchFamily="34" charset="0"/>
                <a:ea typeface="宋体" pitchFamily="2" charset="-122"/>
                <a:cs typeface="Arial" pitchFamily="34" charset="0"/>
              </a:rPr>
              <a:t> in our written history. In </a:t>
            </a:r>
            <a:r>
              <a:rPr lang="en-US" altLang="zh-CN" sz="2800" i="1" dirty="0" smtClean="0">
                <a:solidFill>
                  <a:srgbClr val="333333"/>
                </a:solidFill>
                <a:latin typeface="Arial" pitchFamily="34" charset="0"/>
                <a:ea typeface="宋体" pitchFamily="2" charset="-122"/>
                <a:cs typeface="Arial" pitchFamily="34" charset="0"/>
              </a:rPr>
              <a:t>Heart of Darkness</a:t>
            </a:r>
            <a:r>
              <a:rPr lang="en-US" altLang="zh-CN" sz="2800" dirty="0" smtClean="0">
                <a:solidFill>
                  <a:srgbClr val="333333"/>
                </a:solidFill>
                <a:latin typeface="Arial" pitchFamily="34" charset="0"/>
                <a:ea typeface="宋体" pitchFamily="2" charset="-122"/>
                <a:cs typeface="Arial" pitchFamily="34" charset="0"/>
              </a:rPr>
              <a:t>, the protagonist, Charles Marlow, is driven by his desire to visit the few remaining blank spaces on the map. That is, more or less, how many of us plan our vacations today. Of course, the rivers and valleys and borders were long ago mapped; our </a:t>
            </a:r>
            <a:r>
              <a:rPr lang="en-US" altLang="zh-CN" sz="2800" u="sng" dirty="0" smtClean="0">
                <a:solidFill>
                  <a:srgbClr val="F79646"/>
                </a:solidFill>
                <a:latin typeface="Arial" pitchFamily="34" charset="0"/>
                <a:ea typeface="宋体" pitchFamily="2" charset="-122"/>
                <a:cs typeface="Arial" pitchFamily="34" charset="0"/>
              </a:rPr>
              <a:t>blank</a:t>
            </a:r>
            <a:r>
              <a:rPr lang="en-US" altLang="zh-CN" sz="2800" dirty="0" smtClean="0">
                <a:solidFill>
                  <a:srgbClr val="333333"/>
                </a:solidFill>
                <a:latin typeface="Arial" pitchFamily="34" charset="0"/>
                <a:ea typeface="宋体" pitchFamily="2" charset="-122"/>
                <a:cs typeface="Arial" pitchFamily="34" charset="0"/>
              </a:rPr>
              <a:t> spaces are the few remaining holes in the global communications network.</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Can’t Get Away from It All?</a:t>
            </a:r>
          </a:p>
        </p:txBody>
      </p:sp>
      <p:sp>
        <p:nvSpPr>
          <p:cNvPr id="13" name="矩形 12">
            <a:hlinkClick r:id="rId3" action="ppaction://hlinksldjump"/>
          </p:cNvPr>
          <p:cNvSpPr/>
          <p:nvPr/>
        </p:nvSpPr>
        <p:spPr>
          <a:xfrm>
            <a:off x="3500430" y="857232"/>
            <a:ext cx="1785950"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p:cNvPr>
          <p:cNvSpPr/>
          <p:nvPr/>
        </p:nvSpPr>
        <p:spPr>
          <a:xfrm>
            <a:off x="5000628" y="3929066"/>
            <a:ext cx="1357322"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3" action="ppaction://hlinksldjump"/>
          </p:cNvPr>
          <p:cNvSpPr/>
          <p:nvPr/>
        </p:nvSpPr>
        <p:spPr>
          <a:xfrm>
            <a:off x="3500430" y="785794"/>
            <a:ext cx="1785950" cy="57150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4" action="ppaction://hlinksldjump"/>
          </p:cNvPr>
          <p:cNvSpPr/>
          <p:nvPr/>
        </p:nvSpPr>
        <p:spPr>
          <a:xfrm>
            <a:off x="4786314" y="3857628"/>
            <a:ext cx="1571636" cy="57150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descr="C:\Users\CC\Desktop\播放.png"/>
          <p:cNvPicPr>
            <a:picLocks noChangeAspect="1" noChangeArrowheads="1"/>
          </p:cNvPicPr>
          <p:nvPr/>
        </p:nvPicPr>
        <p:blipFill>
          <a:blip r:embed="rId5" cstate="print"/>
          <a:srcRect/>
          <a:stretch>
            <a:fillRect/>
          </a:stretch>
        </p:blipFill>
        <p:spPr bwMode="auto">
          <a:xfrm>
            <a:off x="8636063" y="1643050"/>
            <a:ext cx="507937" cy="482540"/>
          </a:xfrm>
          <a:prstGeom prst="rect">
            <a:avLst/>
          </a:prstGeom>
          <a:noFill/>
        </p:spPr>
      </p:pic>
      <p:pic>
        <p:nvPicPr>
          <p:cNvPr id="9" name="Picture 8" descr="C:\Users\CC\Desktop\暂停.png"/>
          <p:cNvPicPr>
            <a:picLocks noChangeAspect="1" noChangeArrowheads="1"/>
          </p:cNvPicPr>
          <p:nvPr/>
        </p:nvPicPr>
        <p:blipFill>
          <a:blip r:embed="rId6" cstate="print"/>
          <a:srcRect/>
          <a:stretch>
            <a:fillRect/>
          </a:stretch>
        </p:blipFill>
        <p:spPr bwMode="auto">
          <a:xfrm>
            <a:off x="8636063" y="2162696"/>
            <a:ext cx="507937" cy="482540"/>
          </a:xfrm>
          <a:prstGeom prst="rect">
            <a:avLst/>
          </a:prstGeom>
          <a:noFill/>
        </p:spPr>
      </p:pic>
      <p:pic>
        <p:nvPicPr>
          <p:cNvPr id="10" name="Picture 9" descr="C:\Users\CC\Desktop\停止.png"/>
          <p:cNvPicPr>
            <a:picLocks noChangeAspect="1" noChangeArrowheads="1"/>
          </p:cNvPicPr>
          <p:nvPr/>
        </p:nvPicPr>
        <p:blipFill>
          <a:blip r:embed="rId7" cstate="print"/>
          <a:srcRect/>
          <a:stretch>
            <a:fillRect/>
          </a:stretch>
        </p:blipFill>
        <p:spPr bwMode="auto">
          <a:xfrm>
            <a:off x="8636063" y="2682342"/>
            <a:ext cx="507937" cy="482540"/>
          </a:xfrm>
          <a:prstGeom prst="rect">
            <a:avLst/>
          </a:prstGeom>
          <a:noFill/>
        </p:spPr>
      </p:pic>
      <p:pic>
        <p:nvPicPr>
          <p:cNvPr id="11" name="Picture 10" descr="C:\Users\CC\Desktop\链接.png">
            <a:hlinkClick r:id="rId8" action="ppaction://hlinkfile"/>
          </p:cNvPr>
          <p:cNvPicPr>
            <a:picLocks noChangeAspect="1" noChangeArrowheads="1"/>
          </p:cNvPicPr>
          <p:nvPr/>
        </p:nvPicPr>
        <p:blipFill>
          <a:blip r:embed="rId9" cstate="print"/>
          <a:srcRect/>
          <a:stretch>
            <a:fillRect/>
          </a:stretch>
        </p:blipFill>
        <p:spPr bwMode="auto">
          <a:xfrm>
            <a:off x="8636063" y="3201988"/>
            <a:ext cx="507937" cy="482540"/>
          </a:xfrm>
          <a:prstGeom prst="rect">
            <a:avLst/>
          </a:prstGeom>
          <a:noFill/>
        </p:spPr>
      </p:pic>
      <p:pic>
        <p:nvPicPr>
          <p:cNvPr id="12" name="05.mp3">
            <a:hlinkClick r:id="" action="ppaction://media"/>
          </p:cNvPr>
          <p:cNvPicPr>
            <a:picLocks noRot="1" noChangeAspect="1"/>
          </p:cNvPicPr>
          <p:nvPr>
            <a:audioFile r:link="rId1"/>
          </p:nvPr>
        </p:nvPicPr>
        <p:blipFill>
          <a:blip r:embed="rId10" cstate="print"/>
          <a:stretch>
            <a:fillRect/>
          </a:stretch>
        </p:blipFill>
        <p:spPr>
          <a:xfrm>
            <a:off x="9828584" y="1340768"/>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Right)">
                                      <p:cBhvr>
                                        <p:cTn id="7" dur="500"/>
                                        <p:tgtEl>
                                          <p:spTgt spid="8"/>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lide(fromRight)">
                                      <p:cBhvr>
                                        <p:cTn id="11" dur="500"/>
                                        <p:tgtEl>
                                          <p:spTgt spid="9"/>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lide(fromRight)">
                                      <p:cBhvr>
                                        <p:cTn id="15" dur="500"/>
                                        <p:tgtEl>
                                          <p:spTgt spid="10"/>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lide(fromRigh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2"/>
                </p:tgtEl>
              </p:cMediaNode>
            </p:audio>
            <p:seq concurrent="1" nextAc="seek">
              <p:cTn id="21" restart="whenNotActive" fill="hold" evtFilter="cancelBubble" nodeType="interactiveSeq">
                <p:stCondLst>
                  <p:cond evt="onClick" delay="0">
                    <p:tgtEl>
                      <p:spTgt spid="8"/>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2"/>
                                        </p:tgtEl>
                                      </p:cBhvr>
                                    </p:cmd>
                                  </p:childTnLst>
                                </p:cTn>
                              </p:par>
                            </p:childTnLst>
                          </p:cTn>
                        </p:par>
                      </p:childTnLst>
                    </p:cTn>
                  </p:par>
                </p:childTnLst>
              </p:cTn>
              <p:nextCondLst>
                <p:cond evt="onClick" delay="0">
                  <p:tgtEl>
                    <p:spTgt spid="8"/>
                  </p:tgtEl>
                </p:cond>
              </p:nextCondLst>
            </p:seq>
            <p:seq concurrent="1" nextAc="seek">
              <p:cTn id="26" restart="whenNotActive" fill="hold" evtFilter="cancelBubble" nodeType="interactiveSeq">
                <p:stCondLst>
                  <p:cond evt="onClick" delay="0">
                    <p:tgtEl>
                      <p:spTgt spid="9"/>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2"/>
                                        </p:tgtEl>
                                      </p:cBhvr>
                                    </p:cmd>
                                  </p:childTnLst>
                                </p:cTn>
                              </p:par>
                            </p:childTnLst>
                          </p:cTn>
                        </p:par>
                      </p:childTnLst>
                    </p:cTn>
                  </p:par>
                </p:childTnLst>
              </p:cTn>
              <p:nextCondLst>
                <p:cond evt="onClick" delay="0">
                  <p:tgtEl>
                    <p:spTgt spid="9"/>
                  </p:tgtEl>
                </p:cond>
              </p:nextCondLst>
            </p:seq>
            <p:seq concurrent="1" nextAc="seek">
              <p:cTn id="31" restart="whenNotActive" fill="hold" evtFilter="cancelBubble" nodeType="interactiveSeq">
                <p:stCondLst>
                  <p:cond evt="onClick" delay="0">
                    <p:tgtEl>
                      <p:spTgt spid="10"/>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2"/>
                                        </p:tgtEl>
                                      </p:cBhvr>
                                    </p:cmd>
                                  </p:childTnLst>
                                </p:cTn>
                              </p:par>
                            </p:childTnLst>
                          </p:cTn>
                        </p:par>
                      </p:childTnLst>
                    </p:cTn>
                  </p:par>
                </p:childTnLst>
              </p:cTn>
              <p:nextCondLst>
                <p:cond evt="onClick" delay="0">
                  <p:tgtEl>
                    <p:spTgt spid="10"/>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643527"/>
          </a:xfrm>
          <a:prstGeom prst="rect">
            <a:avLst/>
          </a:prstGeom>
          <a:noFill/>
        </p:spPr>
        <p:txBody>
          <a:bodyPr wrap="square" rtlCol="0">
            <a:spAutoFit/>
          </a:bodyPr>
          <a:lstStyle/>
          <a:p>
            <a:pPr marL="623888" indent="-623888">
              <a:lnSpc>
                <a:spcPct val="120000"/>
              </a:lnSpc>
              <a:defRPr/>
            </a:pPr>
            <a:r>
              <a:rPr lang="en-US" altLang="zh-CN" sz="2800" dirty="0" smtClean="0">
                <a:solidFill>
                  <a:srgbClr val="333333"/>
                </a:solidFill>
                <a:latin typeface="Arial" pitchFamily="34" charset="0"/>
                <a:ea typeface="宋体" pitchFamily="2" charset="-122"/>
                <a:cs typeface="Arial" pitchFamily="34" charset="0"/>
              </a:rPr>
              <a:t>25. </a:t>
            </a:r>
            <a:r>
              <a:rPr lang="en-US" altLang="zh-CN" sz="2800" dirty="0" smtClean="0">
                <a:solidFill>
                  <a:srgbClr val="F79646"/>
                </a:solidFill>
                <a:latin typeface="Arial" pitchFamily="34" charset="0"/>
                <a:ea typeface="宋体" pitchFamily="2" charset="-122"/>
                <a:cs typeface="Arial" pitchFamily="34" charset="0"/>
              </a:rPr>
              <a:t>delete </a:t>
            </a:r>
            <a:r>
              <a:rPr lang="en-US" altLang="zh-CN" sz="2800" dirty="0" smtClean="0">
                <a:solidFill>
                  <a:srgbClr val="333333"/>
                </a:solidFill>
                <a:latin typeface="Arial" pitchFamily="34" charset="0"/>
                <a:ea typeface="宋体" pitchFamily="2" charset="-122"/>
                <a:cs typeface="Arial" pitchFamily="34" charset="0"/>
              </a:rPr>
              <a:t>(Para. 10): </a:t>
            </a:r>
            <a:r>
              <a:rPr lang="en-US" altLang="zh-CN" sz="2800" i="1" dirty="0" smtClean="0">
                <a:solidFill>
                  <a:srgbClr val="333333"/>
                </a:solidFill>
                <a:latin typeface="Arial" pitchFamily="34" charset="0"/>
                <a:ea typeface="宋体" pitchFamily="2" charset="-122"/>
                <a:cs typeface="Arial" pitchFamily="34" charset="0"/>
              </a:rPr>
              <a:t>v. </a:t>
            </a:r>
            <a:r>
              <a:rPr lang="en-US" altLang="zh-CN" sz="2800" dirty="0" smtClean="0">
                <a:solidFill>
                  <a:srgbClr val="333333"/>
                </a:solidFill>
                <a:latin typeface="Arial" pitchFamily="34" charset="0"/>
                <a:ea typeface="宋体" pitchFamily="2" charset="-122"/>
                <a:cs typeface="Arial" pitchFamily="34" charset="0"/>
              </a:rPr>
              <a:t>to remove </a:t>
            </a:r>
            <a:r>
              <a:rPr lang="en-US" altLang="zh-CN" sz="2800" dirty="0" err="1" smtClean="0">
                <a:solidFill>
                  <a:srgbClr val="333333"/>
                </a:solidFill>
                <a:latin typeface="Arial" pitchFamily="34" charset="0"/>
                <a:ea typeface="宋体" pitchFamily="2" charset="-122"/>
                <a:cs typeface="Arial" pitchFamily="34" charset="0"/>
              </a:rPr>
              <a:t>sth</a:t>
            </a:r>
            <a:r>
              <a:rPr lang="en-US" altLang="zh-CN" sz="2800" dirty="0" smtClean="0">
                <a:solidFill>
                  <a:srgbClr val="333333"/>
                </a:solidFill>
                <a:latin typeface="Arial" pitchFamily="34" charset="0"/>
                <a:ea typeface="宋体" pitchFamily="2" charset="-122"/>
                <a:cs typeface="Arial" pitchFamily="34" charset="0"/>
              </a:rPr>
              <a:t>. that has been written or printed, or that has been stored on a computer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2571744"/>
            <a:ext cx="8104578" cy="1542282"/>
          </a:xfrm>
          <a:prstGeom prst="rect">
            <a:avLst/>
          </a:prstGeom>
          <a:noFill/>
        </p:spPr>
        <p:txBody>
          <a:bodyPr wrap="square" rtlCol="0">
            <a:spAutoFit/>
          </a:bodyPr>
          <a:lstStyle/>
          <a:p>
            <a:pPr algn="just">
              <a:lnSpc>
                <a:spcPct val="120000"/>
              </a:lnSpc>
              <a:defRPr/>
            </a:pPr>
            <a:r>
              <a:rPr lang="en-US" altLang="zh-CN" sz="2700" dirty="0" smtClean="0">
                <a:solidFill>
                  <a:srgbClr val="333333"/>
                </a:solidFill>
                <a:latin typeface="Arial" pitchFamily="34" charset="0"/>
                <a:ea typeface="宋体" pitchFamily="2" charset="-122"/>
                <a:cs typeface="Arial" pitchFamily="34" charset="0"/>
              </a:rPr>
              <a:t>He had to search </a:t>
            </a:r>
            <a:r>
              <a:rPr lang="en-US" altLang="zh-CN" sz="2700" dirty="0" err="1" smtClean="0">
                <a:solidFill>
                  <a:srgbClr val="333333"/>
                </a:solidFill>
                <a:latin typeface="Arial" pitchFamily="34" charset="0"/>
                <a:ea typeface="宋体" pitchFamily="2" charset="-122"/>
                <a:cs typeface="Arial" pitchFamily="34" charset="0"/>
              </a:rPr>
              <a:t>wikiHow</a:t>
            </a:r>
            <a:r>
              <a:rPr lang="en-US" altLang="zh-CN" sz="2700" dirty="0" smtClean="0">
                <a:solidFill>
                  <a:srgbClr val="333333"/>
                </a:solidFill>
                <a:latin typeface="Arial" pitchFamily="34" charset="0"/>
                <a:ea typeface="宋体" pitchFamily="2" charset="-122"/>
                <a:cs typeface="Arial" pitchFamily="34" charset="0"/>
              </a:rPr>
              <a:t>, a how-to site, to figure out how to </a:t>
            </a:r>
            <a:r>
              <a:rPr lang="en-US" altLang="zh-CN" sz="2700" dirty="0" smtClean="0">
                <a:solidFill>
                  <a:srgbClr val="F79646"/>
                </a:solidFill>
                <a:latin typeface="Arial" pitchFamily="34" charset="0"/>
                <a:ea typeface="宋体" pitchFamily="2" charset="-122"/>
                <a:cs typeface="Arial" pitchFamily="34" charset="0"/>
              </a:rPr>
              <a:t>delete</a:t>
            </a:r>
            <a:r>
              <a:rPr lang="en-US" altLang="zh-CN" sz="2700" dirty="0" smtClean="0">
                <a:solidFill>
                  <a:srgbClr val="333333"/>
                </a:solidFill>
                <a:latin typeface="Arial" pitchFamily="34" charset="0"/>
                <a:ea typeface="宋体" pitchFamily="2" charset="-122"/>
                <a:cs typeface="Arial" pitchFamily="34" charset="0"/>
              </a:rPr>
              <a:t> his </a:t>
            </a:r>
            <a:r>
              <a:rPr lang="en-US" altLang="zh-CN" sz="2700" dirty="0" err="1" smtClean="0">
                <a:solidFill>
                  <a:srgbClr val="333333"/>
                </a:solidFill>
                <a:latin typeface="Arial" pitchFamily="34" charset="0"/>
                <a:ea typeface="宋体" pitchFamily="2" charset="-122"/>
                <a:cs typeface="Arial" pitchFamily="34" charset="0"/>
              </a:rPr>
              <a:t>Facebook</a:t>
            </a:r>
            <a:r>
              <a:rPr lang="en-US" altLang="zh-CN" sz="2700" dirty="0" smtClean="0">
                <a:solidFill>
                  <a:srgbClr val="333333"/>
                </a:solidFill>
                <a:latin typeface="Arial" pitchFamily="34" charset="0"/>
                <a:ea typeface="宋体" pitchFamily="2" charset="-122"/>
                <a:cs typeface="Arial" pitchFamily="34" charset="0"/>
              </a:rPr>
              <a:t> account permanently. </a:t>
            </a: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4344541"/>
            <a:ext cx="452775" cy="452775"/>
          </a:xfrm>
          <a:prstGeom prst="rect">
            <a:avLst/>
          </a:prstGeom>
          <a:noFill/>
        </p:spPr>
      </p:pic>
      <p:sp>
        <p:nvSpPr>
          <p:cNvPr id="9" name="TextBox 8"/>
          <p:cNvSpPr txBox="1"/>
          <p:nvPr/>
        </p:nvSpPr>
        <p:spPr>
          <a:xfrm>
            <a:off x="539388" y="4286256"/>
            <a:ext cx="8104578" cy="1075103"/>
          </a:xfrm>
          <a:prstGeom prst="rect">
            <a:avLst/>
          </a:prstGeom>
          <a:noFill/>
        </p:spPr>
        <p:txBody>
          <a:bodyPr wrap="square" rtlCol="0">
            <a:spAutoFit/>
          </a:bodyPr>
          <a:lstStyle/>
          <a:p>
            <a:pPr marL="363538" algn="just">
              <a:lnSpc>
                <a:spcPct val="120000"/>
              </a:lnSpc>
              <a:defRPr/>
            </a:pPr>
            <a:r>
              <a:rPr lang="zh-CN" altLang="en-US" sz="2800" dirty="0" smtClean="0">
                <a:solidFill>
                  <a:srgbClr val="333333"/>
                </a:solidFill>
                <a:latin typeface="Arial" pitchFamily="34" charset="0"/>
                <a:ea typeface="宋体" pitchFamily="2" charset="-122"/>
                <a:cs typeface="Arial" pitchFamily="34" charset="0"/>
              </a:rPr>
              <a:t>他得搜索</a:t>
            </a:r>
            <a:r>
              <a:rPr lang="en-US" altLang="zh-CN" sz="2800" dirty="0" err="1" smtClean="0">
                <a:solidFill>
                  <a:srgbClr val="333333"/>
                </a:solidFill>
                <a:latin typeface="Arial" pitchFamily="34" charset="0"/>
                <a:ea typeface="宋体" pitchFamily="2" charset="-122"/>
                <a:cs typeface="Arial" pitchFamily="34" charset="0"/>
              </a:rPr>
              <a:t>wikiHow</a:t>
            </a:r>
            <a:r>
              <a:rPr lang="zh-CN" altLang="en-US" sz="2800" dirty="0" smtClean="0">
                <a:solidFill>
                  <a:srgbClr val="333333"/>
                </a:solidFill>
                <a:latin typeface="Arial" pitchFamily="34" charset="0"/>
                <a:ea typeface="宋体" pitchFamily="2" charset="-122"/>
                <a:cs typeface="Arial" pitchFamily="34" charset="0"/>
              </a:rPr>
              <a:t>，一个指南网站，来解决如何永久删除他的脸谱网账号的问题。</a:t>
            </a:r>
            <a:endParaRPr lang="en-US" altLang="zh-CN" sz="2800" dirty="0" smtClean="0">
              <a:solidFill>
                <a:srgbClr val="333333"/>
              </a:solidFill>
              <a:latin typeface="Arial" pitchFamily="34" charset="0"/>
              <a:ea typeface="宋体" pitchFamily="2" charset="-122"/>
              <a:cs typeface="Arial" pitchFamily="34" charset="0"/>
            </a:endParaRPr>
          </a:p>
        </p:txBody>
      </p:sp>
      <p:sp>
        <p:nvSpPr>
          <p:cNvPr id="12" name="矩形 11">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Left)">
                                      <p:cBhvr>
                                        <p:cTn id="16" dur="500"/>
                                        <p:tgtEl>
                                          <p:spTgt spid="9"/>
                                        </p:tgtEl>
                                      </p:cBhvr>
                                    </p:animEffect>
                                  </p:childTnLst>
                                </p:cTn>
                              </p:par>
                            </p:childTnLst>
                          </p:cTn>
                        </p:par>
                        <p:par>
                          <p:cTn id="17" fill="hold">
                            <p:stCondLst>
                              <p:cond delay="500"/>
                            </p:stCondLst>
                            <p:childTnLst>
                              <p:par>
                                <p:cTn id="18" presetID="1" presetClass="exit"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8" grpId="0"/>
      <p:bldP spid="9" grpId="0"/>
      <p:bldP spid="1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643527"/>
          </a:xfrm>
          <a:prstGeom prst="rect">
            <a:avLst/>
          </a:prstGeom>
          <a:noFill/>
        </p:spPr>
        <p:txBody>
          <a:bodyPr wrap="square" rtlCol="0">
            <a:spAutoFit/>
          </a:bodyPr>
          <a:lstStyle/>
          <a:p>
            <a:pPr marL="623888" indent="-623888">
              <a:lnSpc>
                <a:spcPct val="120000"/>
              </a:lnSpc>
              <a:defRPr/>
            </a:pPr>
            <a:r>
              <a:rPr lang="en-US" altLang="zh-CN" sz="2800" dirty="0" smtClean="0">
                <a:solidFill>
                  <a:srgbClr val="333333"/>
                </a:solidFill>
                <a:latin typeface="Arial" pitchFamily="34" charset="0"/>
                <a:ea typeface="宋体" pitchFamily="2" charset="-122"/>
                <a:cs typeface="Arial" pitchFamily="34" charset="0"/>
              </a:rPr>
              <a:t>25. </a:t>
            </a:r>
            <a:r>
              <a:rPr lang="en-US" altLang="zh-CN" sz="2800" dirty="0" smtClean="0">
                <a:solidFill>
                  <a:srgbClr val="F79646"/>
                </a:solidFill>
                <a:latin typeface="Arial" pitchFamily="34" charset="0"/>
                <a:ea typeface="宋体" pitchFamily="2" charset="-122"/>
                <a:cs typeface="Arial" pitchFamily="34" charset="0"/>
              </a:rPr>
              <a:t>delete </a:t>
            </a:r>
            <a:r>
              <a:rPr lang="en-US" altLang="zh-CN" sz="2800" dirty="0" smtClean="0">
                <a:solidFill>
                  <a:srgbClr val="333333"/>
                </a:solidFill>
                <a:latin typeface="Arial" pitchFamily="34" charset="0"/>
                <a:ea typeface="宋体" pitchFamily="2" charset="-122"/>
                <a:cs typeface="Arial" pitchFamily="34" charset="0"/>
              </a:rPr>
              <a:t>(Para. 10): </a:t>
            </a:r>
            <a:r>
              <a:rPr lang="en-US" altLang="zh-CN" sz="2800" i="1" dirty="0" smtClean="0">
                <a:solidFill>
                  <a:srgbClr val="333333"/>
                </a:solidFill>
                <a:latin typeface="Arial" pitchFamily="34" charset="0"/>
                <a:ea typeface="宋体" pitchFamily="2" charset="-122"/>
                <a:cs typeface="Arial" pitchFamily="34" charset="0"/>
              </a:rPr>
              <a:t>v. </a:t>
            </a:r>
            <a:r>
              <a:rPr lang="en-US" altLang="zh-CN" sz="2800" dirty="0" smtClean="0">
                <a:solidFill>
                  <a:srgbClr val="333333"/>
                </a:solidFill>
                <a:latin typeface="Arial" pitchFamily="34" charset="0"/>
                <a:ea typeface="宋体" pitchFamily="2" charset="-122"/>
                <a:cs typeface="Arial" pitchFamily="34" charset="0"/>
              </a:rPr>
              <a:t>to remove </a:t>
            </a:r>
            <a:r>
              <a:rPr lang="en-US" altLang="zh-CN" sz="2800" dirty="0" err="1" smtClean="0">
                <a:solidFill>
                  <a:srgbClr val="333333"/>
                </a:solidFill>
                <a:latin typeface="Arial" pitchFamily="34" charset="0"/>
                <a:ea typeface="宋体" pitchFamily="2" charset="-122"/>
                <a:cs typeface="Arial" pitchFamily="34" charset="0"/>
              </a:rPr>
              <a:t>sth</a:t>
            </a:r>
            <a:r>
              <a:rPr lang="en-US" altLang="zh-CN" sz="2800" dirty="0" smtClean="0">
                <a:solidFill>
                  <a:srgbClr val="333333"/>
                </a:solidFill>
                <a:latin typeface="Arial" pitchFamily="34" charset="0"/>
                <a:ea typeface="宋体" pitchFamily="2" charset="-122"/>
                <a:cs typeface="Arial" pitchFamily="34" charset="0"/>
              </a:rPr>
              <a:t>. that has been written or printed, or that has been stored on a computer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2571744"/>
            <a:ext cx="8104578" cy="1040028"/>
          </a:xfrm>
          <a:prstGeom prst="rect">
            <a:avLst/>
          </a:prstGeom>
          <a:noFill/>
        </p:spPr>
        <p:txBody>
          <a:bodyPr wrap="square" rtlCol="0">
            <a:spAutoFit/>
          </a:bodyPr>
          <a:lstStyle/>
          <a:p>
            <a:pPr algn="just">
              <a:lnSpc>
                <a:spcPct val="120000"/>
              </a:lnSpc>
              <a:defRPr/>
            </a:pPr>
            <a:r>
              <a:rPr lang="zh-CN" altLang="en-US" sz="2700" dirty="0" smtClean="0">
                <a:solidFill>
                  <a:srgbClr val="333333"/>
                </a:solidFill>
                <a:latin typeface="Arial" pitchFamily="34" charset="0"/>
                <a:ea typeface="宋体" pitchFamily="2" charset="-122"/>
                <a:cs typeface="Arial" pitchFamily="34" charset="0"/>
              </a:rPr>
              <a:t>由于遭受网络攻击，她删除了博客里所有相关文章与图片。</a:t>
            </a: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3773037"/>
            <a:ext cx="452775" cy="452775"/>
          </a:xfrm>
          <a:prstGeom prst="rect">
            <a:avLst/>
          </a:prstGeom>
          <a:noFill/>
        </p:spPr>
      </p:pic>
      <p:sp>
        <p:nvSpPr>
          <p:cNvPr id="9" name="TextBox 8"/>
          <p:cNvSpPr txBox="1"/>
          <p:nvPr/>
        </p:nvSpPr>
        <p:spPr>
          <a:xfrm>
            <a:off x="539388" y="3714752"/>
            <a:ext cx="8104578" cy="1075103"/>
          </a:xfrm>
          <a:prstGeom prst="rect">
            <a:avLst/>
          </a:prstGeom>
          <a:noFill/>
        </p:spPr>
        <p:txBody>
          <a:bodyPr wrap="square" rtlCol="0">
            <a:spAutoFit/>
          </a:bodyPr>
          <a:lstStyle/>
          <a:p>
            <a:pPr marL="363538"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Due to the online assault, she </a:t>
            </a:r>
            <a:r>
              <a:rPr lang="en-US" altLang="zh-CN" sz="2800" dirty="0" smtClean="0">
                <a:solidFill>
                  <a:srgbClr val="F79646"/>
                </a:solidFill>
                <a:latin typeface="Arial" pitchFamily="34" charset="0"/>
                <a:ea typeface="宋体" pitchFamily="2" charset="-122"/>
                <a:cs typeface="Arial" pitchFamily="34" charset="0"/>
              </a:rPr>
              <a:t>deleted</a:t>
            </a:r>
            <a:r>
              <a:rPr lang="en-US" altLang="zh-CN" sz="2800" dirty="0" smtClean="0">
                <a:solidFill>
                  <a:srgbClr val="333333"/>
                </a:solidFill>
                <a:latin typeface="Arial" pitchFamily="34" charset="0"/>
                <a:ea typeface="宋体" pitchFamily="2" charset="-122"/>
                <a:cs typeface="Arial" pitchFamily="34" charset="0"/>
              </a:rPr>
              <a:t> all the concerned articles and pictures from her blog.</a:t>
            </a:r>
          </a:p>
        </p:txBody>
      </p:sp>
      <p:sp>
        <p:nvSpPr>
          <p:cNvPr id="7" name="矩形 6">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836712"/>
            <a:ext cx="9144000" cy="528641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Left)">
                                      <p:cBhvr>
                                        <p:cTn id="16" dur="500"/>
                                        <p:tgtEl>
                                          <p:spTgt spid="9"/>
                                        </p:tgtEl>
                                      </p:cBhvr>
                                    </p:animEffec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8" grpId="0"/>
      <p:bldP spid="9" grpId="0"/>
      <p:bldP spid="1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623888" indent="-623888">
              <a:lnSpc>
                <a:spcPct val="120000"/>
              </a:lnSpc>
              <a:defRPr/>
            </a:pPr>
            <a:r>
              <a:rPr lang="en-US" altLang="zh-CN" sz="2800" dirty="0" smtClean="0">
                <a:solidFill>
                  <a:srgbClr val="333333"/>
                </a:solidFill>
                <a:latin typeface="Arial" pitchFamily="34" charset="0"/>
                <a:ea typeface="宋体" pitchFamily="2" charset="-122"/>
                <a:cs typeface="Arial" pitchFamily="34" charset="0"/>
              </a:rPr>
              <a:t>26. </a:t>
            </a:r>
            <a:r>
              <a:rPr lang="en-US" altLang="zh-CN" sz="2800" dirty="0" smtClean="0">
                <a:solidFill>
                  <a:srgbClr val="F79646"/>
                </a:solidFill>
                <a:latin typeface="Arial" pitchFamily="34" charset="0"/>
                <a:ea typeface="宋体" pitchFamily="2" charset="-122"/>
                <a:cs typeface="Arial" pitchFamily="34" charset="0"/>
              </a:rPr>
              <a:t>forecast </a:t>
            </a:r>
            <a:r>
              <a:rPr lang="en-US" altLang="zh-CN" sz="2800" dirty="0" smtClean="0">
                <a:solidFill>
                  <a:srgbClr val="333333"/>
                </a:solidFill>
                <a:latin typeface="Arial" pitchFamily="34" charset="0"/>
                <a:ea typeface="宋体" pitchFamily="2" charset="-122"/>
                <a:cs typeface="Arial" pitchFamily="34" charset="0"/>
              </a:rPr>
              <a:t>(Para. 11): </a:t>
            </a:r>
            <a:r>
              <a:rPr lang="en-US" altLang="zh-CN" sz="2800" i="1" dirty="0" smtClean="0">
                <a:solidFill>
                  <a:srgbClr val="333333"/>
                </a:solidFill>
                <a:latin typeface="Arial" pitchFamily="34" charset="0"/>
                <a:ea typeface="宋体" pitchFamily="2" charset="-122"/>
                <a:cs typeface="Arial" pitchFamily="34" charset="0"/>
              </a:rPr>
              <a:t>v. </a:t>
            </a:r>
            <a:r>
              <a:rPr lang="en-US" altLang="zh-CN" sz="2800" dirty="0" smtClean="0">
                <a:solidFill>
                  <a:srgbClr val="333333"/>
                </a:solidFill>
                <a:latin typeface="Arial" pitchFamily="34" charset="0"/>
                <a:ea typeface="宋体" pitchFamily="2" charset="-122"/>
                <a:cs typeface="Arial" pitchFamily="34" charset="0"/>
              </a:rPr>
              <a:t>to say in advance what is likely to happen</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1928802"/>
            <a:ext cx="8104578" cy="1040028"/>
          </a:xfrm>
          <a:prstGeom prst="rect">
            <a:avLst/>
          </a:prstGeom>
          <a:noFill/>
        </p:spPr>
        <p:txBody>
          <a:bodyPr wrap="square" rtlCol="0">
            <a:spAutoFit/>
          </a:bodyPr>
          <a:lstStyle/>
          <a:p>
            <a:pPr algn="just">
              <a:lnSpc>
                <a:spcPct val="120000"/>
              </a:lnSpc>
              <a:defRPr/>
            </a:pPr>
            <a:r>
              <a:rPr lang="en-US" altLang="zh-CN" sz="2700" dirty="0" smtClean="0">
                <a:solidFill>
                  <a:srgbClr val="333333"/>
                </a:solidFill>
                <a:latin typeface="Arial" pitchFamily="34" charset="0"/>
                <a:ea typeface="宋体" pitchFamily="2" charset="-122"/>
                <a:cs typeface="Arial" pitchFamily="34" charset="0"/>
              </a:rPr>
              <a:t>He confidently </a:t>
            </a:r>
            <a:r>
              <a:rPr lang="en-US" altLang="zh-CN" sz="2700" dirty="0" smtClean="0">
                <a:solidFill>
                  <a:srgbClr val="F79646"/>
                </a:solidFill>
                <a:latin typeface="Arial" pitchFamily="34" charset="0"/>
                <a:ea typeface="宋体" pitchFamily="2" charset="-122"/>
                <a:cs typeface="Arial" pitchFamily="34" charset="0"/>
              </a:rPr>
              <a:t>forecast</a:t>
            </a:r>
            <a:r>
              <a:rPr lang="en-US" altLang="zh-CN" sz="2700" dirty="0" smtClean="0">
                <a:solidFill>
                  <a:srgbClr val="333333"/>
                </a:solidFill>
                <a:latin typeface="Arial" pitchFamily="34" charset="0"/>
                <a:ea typeface="宋体" pitchFamily="2" charset="-122"/>
                <a:cs typeface="Arial" pitchFamily="34" charset="0"/>
              </a:rPr>
              <a:t> a big increase in sales, and he turned out to be right. </a:t>
            </a: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3130095"/>
            <a:ext cx="452775" cy="452775"/>
          </a:xfrm>
          <a:prstGeom prst="rect">
            <a:avLst/>
          </a:prstGeom>
          <a:noFill/>
        </p:spPr>
      </p:pic>
      <p:sp>
        <p:nvSpPr>
          <p:cNvPr id="9" name="TextBox 8"/>
          <p:cNvSpPr txBox="1"/>
          <p:nvPr/>
        </p:nvSpPr>
        <p:spPr>
          <a:xfrm>
            <a:off x="539388" y="3071810"/>
            <a:ext cx="8104578" cy="1075103"/>
          </a:xfrm>
          <a:prstGeom prst="rect">
            <a:avLst/>
          </a:prstGeom>
          <a:noFill/>
        </p:spPr>
        <p:txBody>
          <a:bodyPr wrap="square" rtlCol="0">
            <a:spAutoFit/>
          </a:bodyPr>
          <a:lstStyle/>
          <a:p>
            <a:pPr marL="363538" algn="just">
              <a:lnSpc>
                <a:spcPct val="120000"/>
              </a:lnSpc>
              <a:defRPr/>
            </a:pPr>
            <a:r>
              <a:rPr lang="zh-CN" altLang="en-US" sz="2800" dirty="0" smtClean="0">
                <a:solidFill>
                  <a:srgbClr val="333333"/>
                </a:solidFill>
                <a:latin typeface="Arial" pitchFamily="34" charset="0"/>
                <a:ea typeface="宋体" pitchFamily="2" charset="-122"/>
                <a:cs typeface="Arial" pitchFamily="34" charset="0"/>
              </a:rPr>
              <a:t>他信心满满地预言了销售额的大幅增长，结果证明他是对的。</a:t>
            </a:r>
            <a:endParaRPr lang="en-US" altLang="zh-CN" sz="2800" dirty="0" smtClean="0">
              <a:solidFill>
                <a:srgbClr val="333333"/>
              </a:solidFill>
              <a:latin typeface="Arial" pitchFamily="34" charset="0"/>
              <a:ea typeface="宋体" pitchFamily="2" charset="-122"/>
              <a:cs typeface="Arial" pitchFamily="34" charset="0"/>
            </a:endParaRPr>
          </a:p>
        </p:txBody>
      </p:sp>
      <p:sp>
        <p:nvSpPr>
          <p:cNvPr id="7" name="TextBox 6"/>
          <p:cNvSpPr txBox="1"/>
          <p:nvPr/>
        </p:nvSpPr>
        <p:spPr>
          <a:xfrm>
            <a:off x="539388" y="4368800"/>
            <a:ext cx="8104578" cy="541430"/>
          </a:xfrm>
          <a:prstGeom prst="rect">
            <a:avLst/>
          </a:prstGeom>
          <a:noFill/>
        </p:spPr>
        <p:txBody>
          <a:bodyPr wrap="square" rtlCol="0">
            <a:spAutoFit/>
          </a:bodyPr>
          <a:lstStyle/>
          <a:p>
            <a:pPr algn="just">
              <a:lnSpc>
                <a:spcPct val="120000"/>
              </a:lnSpc>
              <a:defRPr/>
            </a:pPr>
            <a:r>
              <a:rPr lang="zh-CN" altLang="en-US" sz="2700" dirty="0" smtClean="0">
                <a:solidFill>
                  <a:srgbClr val="333333"/>
                </a:solidFill>
                <a:latin typeface="Arial" pitchFamily="34" charset="0"/>
                <a:ea typeface="宋体" pitchFamily="2" charset="-122"/>
                <a:cs typeface="Arial" pitchFamily="34" charset="0"/>
              </a:rPr>
              <a:t>专家指明很难准确预测这次地震带来的最终损失。 </a:t>
            </a:r>
            <a:endParaRPr lang="en-US" altLang="zh-CN" sz="2700" dirty="0" smtClean="0">
              <a:solidFill>
                <a:srgbClr val="333333"/>
              </a:solidFill>
              <a:latin typeface="Arial" pitchFamily="34" charset="0"/>
              <a:ea typeface="宋体" pitchFamily="2" charset="-122"/>
              <a:cs typeface="Arial" pitchFamily="34" charset="0"/>
            </a:endParaRPr>
          </a:p>
        </p:txBody>
      </p:sp>
      <p:pic>
        <p:nvPicPr>
          <p:cNvPr id="10" name="Picture 2" descr="C:\Users\CC\Desktop\图片1.png"/>
          <p:cNvPicPr>
            <a:picLocks noChangeAspect="1" noChangeArrowheads="1"/>
          </p:cNvPicPr>
          <p:nvPr/>
        </p:nvPicPr>
        <p:blipFill>
          <a:blip r:embed="rId2" cstate="print"/>
          <a:srcRect/>
          <a:stretch>
            <a:fillRect/>
          </a:stretch>
        </p:blipFill>
        <p:spPr bwMode="auto">
          <a:xfrm>
            <a:off x="500034" y="5058921"/>
            <a:ext cx="452775" cy="452775"/>
          </a:xfrm>
          <a:prstGeom prst="rect">
            <a:avLst/>
          </a:prstGeom>
          <a:noFill/>
        </p:spPr>
      </p:pic>
      <p:sp>
        <p:nvSpPr>
          <p:cNvPr id="11" name="TextBox 10"/>
          <p:cNvSpPr txBox="1"/>
          <p:nvPr/>
        </p:nvSpPr>
        <p:spPr>
          <a:xfrm>
            <a:off x="539388" y="5000636"/>
            <a:ext cx="8104578" cy="1078950"/>
          </a:xfrm>
          <a:prstGeom prst="rect">
            <a:avLst/>
          </a:prstGeom>
          <a:noFill/>
        </p:spPr>
        <p:txBody>
          <a:bodyPr wrap="square" rtlCol="0">
            <a:spAutoFit/>
          </a:bodyPr>
          <a:lstStyle/>
          <a:p>
            <a:pPr marL="363538">
              <a:lnSpc>
                <a:spcPct val="120000"/>
              </a:lnSpc>
              <a:defRPr/>
            </a:pPr>
            <a:r>
              <a:rPr lang="en-US" altLang="zh-CN" sz="2800" dirty="0" smtClean="0">
                <a:solidFill>
                  <a:srgbClr val="333333"/>
                </a:solidFill>
                <a:latin typeface="Arial" pitchFamily="34" charset="0"/>
                <a:ea typeface="宋体" pitchFamily="2" charset="-122"/>
                <a:cs typeface="Arial" pitchFamily="34" charset="0"/>
              </a:rPr>
              <a:t>Experts said it was difficult to </a:t>
            </a:r>
            <a:r>
              <a:rPr lang="en-US" altLang="zh-CN" sz="2800" dirty="0" smtClean="0">
                <a:solidFill>
                  <a:srgbClr val="F79646"/>
                </a:solidFill>
                <a:latin typeface="Arial" pitchFamily="34" charset="0"/>
                <a:ea typeface="宋体" pitchFamily="2" charset="-122"/>
                <a:cs typeface="Arial" pitchFamily="34" charset="0"/>
              </a:rPr>
              <a:t>forecast </a:t>
            </a:r>
            <a:r>
              <a:rPr lang="en-US" altLang="zh-CN" sz="2800" dirty="0" smtClean="0">
                <a:solidFill>
                  <a:srgbClr val="333333"/>
                </a:solidFill>
                <a:latin typeface="Arial" pitchFamily="34" charset="0"/>
                <a:ea typeface="宋体" pitchFamily="2" charset="-122"/>
                <a:cs typeface="Arial" pitchFamily="34" charset="0"/>
              </a:rPr>
              <a:t>accurately the final bill from the earthquake.</a:t>
            </a:r>
          </a:p>
        </p:txBody>
      </p:sp>
      <p:sp>
        <p:nvSpPr>
          <p:cNvPr id="12" name="矩形 11">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836712"/>
            <a:ext cx="9144000" cy="537834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lide(fromLeft)">
                                      <p:cBhvr>
                                        <p:cTn id="21" dur="500"/>
                                        <p:tgtEl>
                                          <p:spTgt spid="7"/>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slide(fromLeft)">
                                      <p:cBhvr>
                                        <p:cTn id="30" dur="500"/>
                                        <p:tgtEl>
                                          <p:spTgt spid="11"/>
                                        </p:tgtEl>
                                      </p:cBhvr>
                                    </p:animEffect>
                                  </p:childTnLst>
                                </p:cTn>
                              </p:par>
                            </p:childTnLst>
                          </p:cTn>
                        </p:par>
                        <p:par>
                          <p:cTn id="31" fill="hold">
                            <p:stCondLst>
                              <p:cond delay="500"/>
                            </p:stCondLst>
                            <p:childTnLst>
                              <p:par>
                                <p:cTn id="32" presetID="1" presetClass="exit"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8" grpId="0"/>
      <p:bldP spid="9" grpId="0"/>
      <p:bldP spid="7" grpId="0"/>
      <p:bldP spid="11" grpId="0"/>
      <p:bldP spid="1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61885"/>
          </a:xfrm>
          <a:prstGeom prst="rect">
            <a:avLst/>
          </a:prstGeom>
          <a:noFill/>
        </p:spPr>
        <p:txBody>
          <a:bodyPr wrap="square" rtlCol="0">
            <a:spAutoFit/>
          </a:bodyPr>
          <a:lstStyle/>
          <a:p>
            <a:pPr marL="623888" indent="-623888">
              <a:lnSpc>
                <a:spcPct val="120000"/>
              </a:lnSpc>
              <a:defRPr/>
            </a:pPr>
            <a:r>
              <a:rPr lang="en-US" altLang="zh-CN" sz="2800" b="1" dirty="0" smtClean="0">
                <a:solidFill>
                  <a:srgbClr val="F79646"/>
                </a:solidFill>
                <a:latin typeface="Arial" pitchFamily="34" charset="0"/>
                <a:ea typeface="宋体" pitchFamily="2" charset="-122"/>
                <a:cs typeface="Arial" pitchFamily="34" charset="0"/>
              </a:rPr>
              <a:t>fore- = before</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2" name="TextBox 11"/>
          <p:cNvSpPr txBox="1"/>
          <p:nvPr/>
        </p:nvSpPr>
        <p:spPr>
          <a:xfrm>
            <a:off x="539388" y="1393569"/>
            <a:ext cx="3103918" cy="4401205"/>
          </a:xfrm>
          <a:prstGeom prst="rect">
            <a:avLst/>
          </a:prstGeom>
          <a:noFill/>
        </p:spPr>
        <p:txBody>
          <a:bodyPr wrap="square" rtlCol="0">
            <a:spAutoFit/>
          </a:bodyPr>
          <a:lstStyle/>
          <a:p>
            <a:pPr marL="623888" indent="-623888">
              <a:lnSpc>
                <a:spcPct val="200000"/>
              </a:lnSpc>
              <a:defRPr/>
            </a:pPr>
            <a:r>
              <a:rPr lang="en-US" altLang="zh-CN" sz="2800" dirty="0" smtClean="0">
                <a:solidFill>
                  <a:srgbClr val="0C9CDB"/>
                </a:solidFill>
                <a:latin typeface="Arial" pitchFamily="34" charset="0"/>
                <a:ea typeface="宋体" pitchFamily="2" charset="-122"/>
                <a:cs typeface="Arial" pitchFamily="34" charset="0"/>
              </a:rPr>
              <a:t>1. forearm</a:t>
            </a:r>
          </a:p>
          <a:p>
            <a:pPr marL="623888" indent="-623888">
              <a:lnSpc>
                <a:spcPct val="200000"/>
              </a:lnSpc>
              <a:defRPr/>
            </a:pPr>
            <a:r>
              <a:rPr lang="en-US" altLang="zh-CN" sz="2800" dirty="0" smtClean="0">
                <a:solidFill>
                  <a:srgbClr val="333333"/>
                </a:solidFill>
                <a:latin typeface="Arial" pitchFamily="34" charset="0"/>
                <a:ea typeface="宋体" pitchFamily="2" charset="-122"/>
                <a:cs typeface="Arial" pitchFamily="34" charset="0"/>
              </a:rPr>
              <a:t>2. forefather</a:t>
            </a:r>
          </a:p>
          <a:p>
            <a:pPr marL="623888" indent="-623888">
              <a:lnSpc>
                <a:spcPct val="200000"/>
              </a:lnSpc>
              <a:defRPr/>
            </a:pPr>
            <a:r>
              <a:rPr lang="en-US" altLang="zh-CN" sz="2800" dirty="0" smtClean="0">
                <a:solidFill>
                  <a:srgbClr val="0C9CDB"/>
                </a:solidFill>
                <a:latin typeface="Arial" pitchFamily="34" charset="0"/>
                <a:ea typeface="宋体" pitchFamily="2" charset="-122"/>
                <a:cs typeface="Arial" pitchFamily="34" charset="0"/>
              </a:rPr>
              <a:t>3. forerun</a:t>
            </a:r>
          </a:p>
          <a:p>
            <a:pPr marL="623888" indent="-623888">
              <a:lnSpc>
                <a:spcPct val="200000"/>
              </a:lnSpc>
              <a:defRPr/>
            </a:pPr>
            <a:r>
              <a:rPr lang="en-US" altLang="zh-CN" sz="2800" dirty="0" smtClean="0">
                <a:solidFill>
                  <a:srgbClr val="333333"/>
                </a:solidFill>
                <a:latin typeface="Arial" pitchFamily="34" charset="0"/>
                <a:ea typeface="宋体" pitchFamily="2" charset="-122"/>
                <a:cs typeface="Arial" pitchFamily="34" charset="0"/>
              </a:rPr>
              <a:t>4. foresee</a:t>
            </a:r>
          </a:p>
          <a:p>
            <a:pPr marL="623888" indent="-623888">
              <a:lnSpc>
                <a:spcPct val="200000"/>
              </a:lnSpc>
              <a:defRPr/>
            </a:pPr>
            <a:r>
              <a:rPr lang="en-US" altLang="zh-CN" sz="2800" dirty="0" smtClean="0">
                <a:solidFill>
                  <a:srgbClr val="0C9CDB"/>
                </a:solidFill>
                <a:latin typeface="Arial" pitchFamily="34" charset="0"/>
                <a:ea typeface="宋体" pitchFamily="2" charset="-122"/>
                <a:cs typeface="Arial" pitchFamily="34" charset="0"/>
              </a:rPr>
              <a:t>5. foreshadow</a:t>
            </a:r>
          </a:p>
        </p:txBody>
      </p:sp>
      <p:sp>
        <p:nvSpPr>
          <p:cNvPr id="14" name="TextBox 13"/>
          <p:cNvSpPr txBox="1"/>
          <p:nvPr/>
        </p:nvSpPr>
        <p:spPr>
          <a:xfrm>
            <a:off x="5426641" y="1393569"/>
            <a:ext cx="2460976" cy="4401205"/>
          </a:xfrm>
          <a:prstGeom prst="rect">
            <a:avLst/>
          </a:prstGeom>
          <a:noFill/>
        </p:spPr>
        <p:txBody>
          <a:bodyPr wrap="square" rtlCol="0">
            <a:spAutoFit/>
          </a:bodyPr>
          <a:lstStyle/>
          <a:p>
            <a:pPr marL="623888" indent="-623888">
              <a:lnSpc>
                <a:spcPct val="200000"/>
              </a:lnSpc>
              <a:defRPr/>
            </a:pPr>
            <a:r>
              <a:rPr lang="zh-CN" altLang="en-US" sz="2800" dirty="0" smtClean="0">
                <a:solidFill>
                  <a:srgbClr val="0C9CDB"/>
                </a:solidFill>
                <a:latin typeface="Arial" pitchFamily="34" charset="0"/>
                <a:ea typeface="宋体" pitchFamily="2" charset="-122"/>
                <a:cs typeface="Arial" pitchFamily="34" charset="0"/>
              </a:rPr>
              <a:t>前臂</a:t>
            </a:r>
          </a:p>
          <a:p>
            <a:pPr marL="623888" indent="-623888">
              <a:lnSpc>
                <a:spcPct val="200000"/>
              </a:lnSpc>
              <a:defRPr/>
            </a:pPr>
            <a:r>
              <a:rPr lang="zh-CN" altLang="en-US" sz="2800" dirty="0" smtClean="0">
                <a:solidFill>
                  <a:srgbClr val="333333"/>
                </a:solidFill>
                <a:latin typeface="Arial" pitchFamily="34" charset="0"/>
                <a:ea typeface="宋体" pitchFamily="2" charset="-122"/>
                <a:cs typeface="Arial" pitchFamily="34" charset="0"/>
              </a:rPr>
              <a:t>祖先</a:t>
            </a:r>
          </a:p>
          <a:p>
            <a:pPr marL="623888" indent="-623888">
              <a:lnSpc>
                <a:spcPct val="200000"/>
              </a:lnSpc>
              <a:defRPr/>
            </a:pPr>
            <a:r>
              <a:rPr lang="zh-CN" altLang="en-US" sz="2800" dirty="0" smtClean="0">
                <a:solidFill>
                  <a:srgbClr val="0C9CDB"/>
                </a:solidFill>
                <a:latin typeface="Arial" pitchFamily="34" charset="0"/>
                <a:ea typeface="宋体" pitchFamily="2" charset="-122"/>
                <a:cs typeface="Arial" pitchFamily="34" charset="0"/>
              </a:rPr>
              <a:t>先驱</a:t>
            </a:r>
          </a:p>
          <a:p>
            <a:pPr marL="623888" indent="-623888">
              <a:lnSpc>
                <a:spcPct val="200000"/>
              </a:lnSpc>
              <a:defRPr/>
            </a:pPr>
            <a:r>
              <a:rPr lang="zh-CN" altLang="en-US" sz="2800" dirty="0" smtClean="0">
                <a:solidFill>
                  <a:srgbClr val="333333"/>
                </a:solidFill>
                <a:latin typeface="Arial" pitchFamily="34" charset="0"/>
                <a:ea typeface="宋体" pitchFamily="2" charset="-122"/>
                <a:cs typeface="Arial" pitchFamily="34" charset="0"/>
              </a:rPr>
              <a:t>预见</a:t>
            </a:r>
          </a:p>
          <a:p>
            <a:pPr marL="623888" indent="-623888">
              <a:lnSpc>
                <a:spcPct val="200000"/>
              </a:lnSpc>
              <a:defRPr/>
            </a:pPr>
            <a:r>
              <a:rPr lang="zh-CN" altLang="en-US" sz="2800" dirty="0" smtClean="0">
                <a:solidFill>
                  <a:srgbClr val="0C9CDB"/>
                </a:solidFill>
                <a:latin typeface="Arial" pitchFamily="34" charset="0"/>
                <a:ea typeface="宋体" pitchFamily="2" charset="-122"/>
                <a:cs typeface="Arial" pitchFamily="34" charset="0"/>
              </a:rPr>
              <a:t>预示</a:t>
            </a:r>
          </a:p>
        </p:txBody>
      </p:sp>
      <p:sp>
        <p:nvSpPr>
          <p:cNvPr id="16" name="矩形 15"/>
          <p:cNvSpPr/>
          <p:nvPr/>
        </p:nvSpPr>
        <p:spPr>
          <a:xfrm>
            <a:off x="0" y="1571612"/>
            <a:ext cx="4286248"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0" y="2471498"/>
            <a:ext cx="4286248"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3342355"/>
            <a:ext cx="4286248"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0" y="4143380"/>
            <a:ext cx="4286248"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0" y="5043266"/>
            <a:ext cx="4286248"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slide(fromLeft)">
                                      <p:cBhvr>
                                        <p:cTn id="7" dur="500"/>
                                        <p:tgtEl>
                                          <p:spTgt spid="14">
                                            <p:txEl>
                                              <p:pRg st="0" end="0"/>
                                            </p:txEl>
                                          </p:spTgt>
                                        </p:tgtEl>
                                      </p:cBhvr>
                                    </p:animEffect>
                                  </p:childTnLst>
                                </p:cTn>
                              </p:par>
                              <p:par>
                                <p:cTn id="8" presetID="1" presetClass="exit"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10" restart="whenNotActive" fill="hold" evtFilter="cancelBubble" nodeType="interactiveSeq">
                <p:stCondLst>
                  <p:cond evt="onClick" delay="0">
                    <p:tgtEl>
                      <p:spTgt spid="17"/>
                    </p:tgtEl>
                  </p:cond>
                </p:stCondLst>
                <p:endSync evt="end" delay="0">
                  <p:rtn val="all"/>
                </p:endSync>
                <p:childTnLst>
                  <p:par>
                    <p:cTn id="11" fill="hold">
                      <p:stCondLst>
                        <p:cond delay="0"/>
                      </p:stCondLst>
                      <p:childTnLst>
                        <p:par>
                          <p:cTn id="12" fill="hold">
                            <p:stCondLst>
                              <p:cond delay="0"/>
                            </p:stCondLst>
                            <p:childTnLst>
                              <p:par>
                                <p:cTn id="13" presetID="12" presetClass="entr" presetSubtype="8" fill="hold"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slide(fromLeft)">
                                      <p:cBhvr>
                                        <p:cTn id="15" dur="500"/>
                                        <p:tgtEl>
                                          <p:spTgt spid="14">
                                            <p:txEl>
                                              <p:pRg st="1" end="1"/>
                                            </p:txEl>
                                          </p:spTgt>
                                        </p:tgtEl>
                                      </p:cBhvr>
                                    </p:animEffect>
                                  </p:childTnLst>
                                </p:cTn>
                              </p:par>
                              <p:par>
                                <p:cTn id="16" presetID="1" presetClass="exit"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18" restart="whenNotActive" fill="hold" evtFilter="cancelBubble" nodeType="interactiveSeq">
                <p:stCondLst>
                  <p:cond evt="onClick" delay="0">
                    <p:tgtEl>
                      <p:spTgt spid="18"/>
                    </p:tgtEl>
                  </p:cond>
                </p:stCondLst>
                <p:endSync evt="end" delay="0">
                  <p:rtn val="all"/>
                </p:endSync>
                <p:childTnLst>
                  <p:par>
                    <p:cTn id="19" fill="hold">
                      <p:stCondLst>
                        <p:cond delay="0"/>
                      </p:stCondLst>
                      <p:childTnLst>
                        <p:par>
                          <p:cTn id="20" fill="hold">
                            <p:stCondLst>
                              <p:cond delay="0"/>
                            </p:stCondLst>
                            <p:childTnLst>
                              <p:par>
                                <p:cTn id="21" presetID="12" presetClass="entr" presetSubtype="8" fill="hold" nodeType="with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animEffect transition="in" filter="slide(fromLeft)">
                                      <p:cBhvr>
                                        <p:cTn id="23" dur="500"/>
                                        <p:tgtEl>
                                          <p:spTgt spid="14">
                                            <p:txEl>
                                              <p:pRg st="2" end="2"/>
                                            </p:txEl>
                                          </p:spTgt>
                                        </p:tgtEl>
                                      </p:cBhvr>
                                    </p:animEffect>
                                  </p:childTnLst>
                                </p:cTn>
                              </p:par>
                              <p:par>
                                <p:cTn id="24" presetID="1" presetClass="exit"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26" restart="whenNotActive" fill="hold" evtFilter="cancelBubble" nodeType="interactiveSeq">
                <p:stCondLst>
                  <p:cond evt="onClick" delay="0">
                    <p:tgtEl>
                      <p:spTgt spid="19"/>
                    </p:tgtEl>
                  </p:cond>
                </p:stCondLst>
                <p:endSync evt="end" delay="0">
                  <p:rtn val="all"/>
                </p:endSync>
                <p:childTnLst>
                  <p:par>
                    <p:cTn id="27" fill="hold">
                      <p:stCondLst>
                        <p:cond delay="0"/>
                      </p:stCondLst>
                      <p:childTnLst>
                        <p:par>
                          <p:cTn id="28" fill="hold">
                            <p:stCondLst>
                              <p:cond delay="0"/>
                            </p:stCondLst>
                            <p:childTnLst>
                              <p:par>
                                <p:cTn id="29" presetID="12" presetClass="entr" presetSubtype="8" fill="hold" nodeType="withEffect">
                                  <p:stCondLst>
                                    <p:cond delay="0"/>
                                  </p:stCondLst>
                                  <p:childTnLst>
                                    <p:set>
                                      <p:cBhvr>
                                        <p:cTn id="30" dur="1" fill="hold">
                                          <p:stCondLst>
                                            <p:cond delay="0"/>
                                          </p:stCondLst>
                                        </p:cTn>
                                        <p:tgtEl>
                                          <p:spTgt spid="14">
                                            <p:txEl>
                                              <p:pRg st="3" end="3"/>
                                            </p:txEl>
                                          </p:spTgt>
                                        </p:tgtEl>
                                        <p:attrNameLst>
                                          <p:attrName>style.visibility</p:attrName>
                                        </p:attrNameLst>
                                      </p:cBhvr>
                                      <p:to>
                                        <p:strVal val="visible"/>
                                      </p:to>
                                    </p:set>
                                    <p:animEffect transition="in" filter="slide(fromLeft)">
                                      <p:cBhvr>
                                        <p:cTn id="31" dur="500"/>
                                        <p:tgtEl>
                                          <p:spTgt spid="14">
                                            <p:txEl>
                                              <p:pRg st="3" end="3"/>
                                            </p:txEl>
                                          </p:spTgt>
                                        </p:tgtEl>
                                      </p:cBhvr>
                                    </p:animEffect>
                                  </p:childTnLst>
                                </p:cTn>
                              </p:par>
                              <p:par>
                                <p:cTn id="32" presetID="1" presetClass="exit"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34" restart="whenNotActive" fill="hold" evtFilter="cancelBubble" nodeType="interactiveSeq">
                <p:stCondLst>
                  <p:cond evt="onClick" delay="0">
                    <p:tgtEl>
                      <p:spTgt spid="21"/>
                    </p:tgtEl>
                  </p:cond>
                </p:stCondLst>
                <p:endSync evt="end" delay="0">
                  <p:rtn val="all"/>
                </p:endSync>
                <p:childTnLst>
                  <p:par>
                    <p:cTn id="35" fill="hold">
                      <p:stCondLst>
                        <p:cond delay="0"/>
                      </p:stCondLst>
                      <p:childTnLst>
                        <p:par>
                          <p:cTn id="36" fill="hold">
                            <p:stCondLst>
                              <p:cond delay="0"/>
                            </p:stCondLst>
                            <p:childTnLst>
                              <p:par>
                                <p:cTn id="37" presetID="12" presetClass="entr" presetSubtype="8" fill="hold" nodeType="withEffect">
                                  <p:stCondLst>
                                    <p:cond delay="0"/>
                                  </p:stCondLst>
                                  <p:childTnLst>
                                    <p:set>
                                      <p:cBhvr>
                                        <p:cTn id="38" dur="1" fill="hold">
                                          <p:stCondLst>
                                            <p:cond delay="0"/>
                                          </p:stCondLst>
                                        </p:cTn>
                                        <p:tgtEl>
                                          <p:spTgt spid="14">
                                            <p:txEl>
                                              <p:pRg st="4" end="4"/>
                                            </p:txEl>
                                          </p:spTgt>
                                        </p:tgtEl>
                                        <p:attrNameLst>
                                          <p:attrName>style.visibility</p:attrName>
                                        </p:attrNameLst>
                                      </p:cBhvr>
                                      <p:to>
                                        <p:strVal val="visible"/>
                                      </p:to>
                                    </p:set>
                                    <p:animEffect transition="in" filter="slide(fromLeft)">
                                      <p:cBhvr>
                                        <p:cTn id="39" dur="500"/>
                                        <p:tgtEl>
                                          <p:spTgt spid="14">
                                            <p:txEl>
                                              <p:pRg st="4" end="4"/>
                                            </p:txEl>
                                          </p:spTgt>
                                        </p:tgtEl>
                                      </p:cBhvr>
                                    </p:animEffect>
                                  </p:childTnLst>
                                </p:cTn>
                              </p:par>
                              <p:par>
                                <p:cTn id="40" presetID="1" presetClass="exit"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16" grpId="0" animBg="1"/>
      <p:bldP spid="17" grpId="0" animBg="1"/>
      <p:bldP spid="18" grpId="0" animBg="1"/>
      <p:bldP spid="19" grpId="0" animBg="1"/>
      <p:bldP spid="2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39388" y="720000"/>
            <a:ext cx="8104578" cy="561885"/>
          </a:xfrm>
          <a:prstGeom prst="rect">
            <a:avLst/>
          </a:prstGeom>
          <a:noFill/>
        </p:spPr>
        <p:txBody>
          <a:bodyPr wrap="square" rtlCol="0">
            <a:spAutoFit/>
          </a:bodyPr>
          <a:lstStyle/>
          <a:p>
            <a:pPr marL="623888" indent="-623888">
              <a:lnSpc>
                <a:spcPct val="120000"/>
              </a:lnSpc>
              <a:defRPr/>
            </a:pPr>
            <a:r>
              <a:rPr lang="en-US" altLang="zh-CN" sz="2800" b="1" dirty="0" smtClean="0">
                <a:solidFill>
                  <a:srgbClr val="F79646"/>
                </a:solidFill>
                <a:latin typeface="Arial" pitchFamily="34" charset="0"/>
                <a:ea typeface="宋体" pitchFamily="2" charset="-122"/>
                <a:cs typeface="Arial" pitchFamily="34" charset="0"/>
              </a:rPr>
              <a:t>fore- = before</a:t>
            </a:r>
          </a:p>
        </p:txBody>
      </p:sp>
      <p:sp>
        <p:nvSpPr>
          <p:cNvPr id="14" name="TextBox 13"/>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5" name="TextBox 14"/>
          <p:cNvSpPr txBox="1"/>
          <p:nvPr/>
        </p:nvSpPr>
        <p:spPr>
          <a:xfrm>
            <a:off x="539388" y="1393569"/>
            <a:ext cx="3103918" cy="4401205"/>
          </a:xfrm>
          <a:prstGeom prst="rect">
            <a:avLst/>
          </a:prstGeom>
          <a:noFill/>
        </p:spPr>
        <p:txBody>
          <a:bodyPr wrap="square" rtlCol="0">
            <a:spAutoFit/>
          </a:bodyPr>
          <a:lstStyle/>
          <a:p>
            <a:pPr marL="623888" indent="-623888">
              <a:lnSpc>
                <a:spcPct val="200000"/>
              </a:lnSpc>
              <a:defRPr/>
            </a:pPr>
            <a:r>
              <a:rPr lang="en-US" altLang="zh-CN" sz="2800" dirty="0">
                <a:solidFill>
                  <a:srgbClr val="333333"/>
                </a:solidFill>
                <a:latin typeface="Arial" pitchFamily="34" charset="0"/>
                <a:ea typeface="宋体" pitchFamily="2" charset="-122"/>
                <a:cs typeface="Arial" pitchFamily="34" charset="0"/>
              </a:rPr>
              <a:t>6</a:t>
            </a:r>
            <a:r>
              <a:rPr lang="en-US" altLang="zh-CN" sz="2800" dirty="0" smtClean="0">
                <a:solidFill>
                  <a:srgbClr val="333333"/>
                </a:solidFill>
                <a:latin typeface="Arial" pitchFamily="34" charset="0"/>
                <a:ea typeface="宋体" pitchFamily="2" charset="-122"/>
                <a:cs typeface="Arial" pitchFamily="34" charset="0"/>
              </a:rPr>
              <a:t>. foretaste</a:t>
            </a:r>
          </a:p>
          <a:p>
            <a:pPr marL="623888" indent="-623888">
              <a:lnSpc>
                <a:spcPct val="200000"/>
              </a:lnSpc>
              <a:defRPr/>
            </a:pPr>
            <a:r>
              <a:rPr lang="en-US" altLang="zh-CN" sz="2800" dirty="0">
                <a:solidFill>
                  <a:srgbClr val="0C9CDB"/>
                </a:solidFill>
                <a:latin typeface="Arial" pitchFamily="34" charset="0"/>
                <a:ea typeface="宋体" pitchFamily="2" charset="-122"/>
                <a:cs typeface="Arial" pitchFamily="34" charset="0"/>
              </a:rPr>
              <a:t>7</a:t>
            </a:r>
            <a:r>
              <a:rPr lang="en-US" altLang="zh-CN" sz="2800" dirty="0" smtClean="0">
                <a:solidFill>
                  <a:srgbClr val="0C9CDB"/>
                </a:solidFill>
                <a:latin typeface="Arial" pitchFamily="34" charset="0"/>
                <a:ea typeface="宋体" pitchFamily="2" charset="-122"/>
                <a:cs typeface="Arial" pitchFamily="34" charset="0"/>
              </a:rPr>
              <a:t>. foretell</a:t>
            </a:r>
          </a:p>
          <a:p>
            <a:pPr marL="623888" indent="-623888">
              <a:lnSpc>
                <a:spcPct val="200000"/>
              </a:lnSpc>
              <a:defRPr/>
            </a:pPr>
            <a:r>
              <a:rPr lang="en-US" altLang="zh-CN" sz="2800" dirty="0">
                <a:solidFill>
                  <a:srgbClr val="333333"/>
                </a:solidFill>
                <a:latin typeface="Arial" pitchFamily="34" charset="0"/>
                <a:ea typeface="宋体" pitchFamily="2" charset="-122"/>
                <a:cs typeface="Arial" pitchFamily="34" charset="0"/>
              </a:rPr>
              <a:t>8</a:t>
            </a:r>
            <a:r>
              <a:rPr lang="en-US" altLang="zh-CN" sz="2800" dirty="0" smtClean="0">
                <a:solidFill>
                  <a:srgbClr val="333333"/>
                </a:solidFill>
                <a:latin typeface="Arial" pitchFamily="34" charset="0"/>
                <a:ea typeface="宋体" pitchFamily="2" charset="-122"/>
                <a:cs typeface="Arial" pitchFamily="34" charset="0"/>
              </a:rPr>
              <a:t>. forethought</a:t>
            </a:r>
          </a:p>
          <a:p>
            <a:pPr marL="623888" indent="-623888">
              <a:lnSpc>
                <a:spcPct val="200000"/>
              </a:lnSpc>
              <a:defRPr/>
            </a:pPr>
            <a:r>
              <a:rPr lang="en-US" altLang="zh-CN" sz="2800" dirty="0">
                <a:solidFill>
                  <a:srgbClr val="0C9CDB"/>
                </a:solidFill>
                <a:latin typeface="Arial" pitchFamily="34" charset="0"/>
                <a:ea typeface="宋体" pitchFamily="2" charset="-122"/>
                <a:cs typeface="Arial" pitchFamily="34" charset="0"/>
              </a:rPr>
              <a:t>9</a:t>
            </a:r>
            <a:r>
              <a:rPr lang="en-US" altLang="zh-CN" sz="2800" dirty="0" smtClean="0">
                <a:solidFill>
                  <a:srgbClr val="0C9CDB"/>
                </a:solidFill>
                <a:latin typeface="Arial" pitchFamily="34" charset="0"/>
                <a:ea typeface="宋体" pitchFamily="2" charset="-122"/>
                <a:cs typeface="Arial" pitchFamily="34" charset="0"/>
              </a:rPr>
              <a:t>. forewarn</a:t>
            </a:r>
          </a:p>
          <a:p>
            <a:pPr marL="623888" indent="-623888">
              <a:lnSpc>
                <a:spcPct val="200000"/>
              </a:lnSpc>
              <a:defRPr/>
            </a:pPr>
            <a:r>
              <a:rPr lang="en-US" altLang="zh-CN" sz="2800" dirty="0" smtClean="0">
                <a:solidFill>
                  <a:srgbClr val="333333"/>
                </a:solidFill>
                <a:latin typeface="Arial" pitchFamily="34" charset="0"/>
                <a:ea typeface="宋体" pitchFamily="2" charset="-122"/>
                <a:cs typeface="Arial" pitchFamily="34" charset="0"/>
              </a:rPr>
              <a:t>10. foreword</a:t>
            </a:r>
            <a:r>
              <a:rPr lang="en-US" altLang="zh-CN" sz="2800" dirty="0" smtClean="0">
                <a:solidFill>
                  <a:srgbClr val="0C9CDB"/>
                </a:solidFill>
                <a:latin typeface="Arial" pitchFamily="34" charset="0"/>
                <a:ea typeface="宋体" pitchFamily="2" charset="-122"/>
                <a:cs typeface="Arial" pitchFamily="34" charset="0"/>
              </a:rPr>
              <a:t> </a:t>
            </a:r>
          </a:p>
        </p:txBody>
      </p:sp>
      <p:sp>
        <p:nvSpPr>
          <p:cNvPr id="16" name="TextBox 15"/>
          <p:cNvSpPr txBox="1"/>
          <p:nvPr/>
        </p:nvSpPr>
        <p:spPr>
          <a:xfrm>
            <a:off x="5426641" y="1393569"/>
            <a:ext cx="2460976" cy="4401205"/>
          </a:xfrm>
          <a:prstGeom prst="rect">
            <a:avLst/>
          </a:prstGeom>
          <a:noFill/>
        </p:spPr>
        <p:txBody>
          <a:bodyPr wrap="square" rtlCol="0">
            <a:spAutoFit/>
          </a:bodyPr>
          <a:lstStyle/>
          <a:p>
            <a:pPr marL="623888" indent="-623888">
              <a:lnSpc>
                <a:spcPct val="200000"/>
              </a:lnSpc>
              <a:defRPr/>
            </a:pPr>
            <a:r>
              <a:rPr lang="zh-CN" altLang="en-US" sz="2800" dirty="0" smtClean="0">
                <a:solidFill>
                  <a:srgbClr val="333333"/>
                </a:solidFill>
                <a:latin typeface="Arial" pitchFamily="34" charset="0"/>
                <a:ea typeface="宋体" pitchFamily="2" charset="-122"/>
                <a:cs typeface="Arial" pitchFamily="34" charset="0"/>
              </a:rPr>
              <a:t>预尝</a:t>
            </a:r>
          </a:p>
          <a:p>
            <a:pPr marL="623888" indent="-623888">
              <a:lnSpc>
                <a:spcPct val="200000"/>
              </a:lnSpc>
              <a:defRPr/>
            </a:pPr>
            <a:r>
              <a:rPr lang="zh-CN" altLang="en-US" sz="2800" dirty="0" smtClean="0">
                <a:solidFill>
                  <a:srgbClr val="0C9CDB"/>
                </a:solidFill>
                <a:latin typeface="Arial" pitchFamily="34" charset="0"/>
                <a:ea typeface="宋体" pitchFamily="2" charset="-122"/>
                <a:cs typeface="Arial" pitchFamily="34" charset="0"/>
              </a:rPr>
              <a:t>预言</a:t>
            </a:r>
          </a:p>
          <a:p>
            <a:pPr marL="623888" indent="-623888">
              <a:lnSpc>
                <a:spcPct val="200000"/>
              </a:lnSpc>
              <a:defRPr/>
            </a:pPr>
            <a:r>
              <a:rPr lang="zh-CN" altLang="en-US" sz="2800" dirty="0" smtClean="0">
                <a:solidFill>
                  <a:srgbClr val="333333"/>
                </a:solidFill>
                <a:latin typeface="Arial" pitchFamily="34" charset="0"/>
                <a:ea typeface="宋体" pitchFamily="2" charset="-122"/>
                <a:cs typeface="Arial" pitchFamily="34" charset="0"/>
              </a:rPr>
              <a:t>预谋</a:t>
            </a:r>
          </a:p>
          <a:p>
            <a:pPr marL="623888" indent="-623888">
              <a:lnSpc>
                <a:spcPct val="200000"/>
              </a:lnSpc>
              <a:defRPr/>
            </a:pPr>
            <a:r>
              <a:rPr lang="zh-CN" altLang="en-US" sz="2800" dirty="0" smtClean="0">
                <a:solidFill>
                  <a:srgbClr val="0C9CDB"/>
                </a:solidFill>
                <a:latin typeface="Arial" pitchFamily="34" charset="0"/>
                <a:ea typeface="宋体" pitchFamily="2" charset="-122"/>
                <a:cs typeface="Arial" pitchFamily="34" charset="0"/>
              </a:rPr>
              <a:t>预警</a:t>
            </a:r>
          </a:p>
          <a:p>
            <a:pPr marL="623888" indent="-623888">
              <a:lnSpc>
                <a:spcPct val="200000"/>
              </a:lnSpc>
              <a:defRPr/>
            </a:pPr>
            <a:r>
              <a:rPr lang="zh-CN" altLang="en-US" sz="2800" dirty="0" smtClean="0">
                <a:solidFill>
                  <a:srgbClr val="333333"/>
                </a:solidFill>
                <a:latin typeface="Arial" pitchFamily="34" charset="0"/>
                <a:ea typeface="宋体" pitchFamily="2" charset="-122"/>
                <a:cs typeface="Arial" pitchFamily="34" charset="0"/>
              </a:rPr>
              <a:t>前言</a:t>
            </a:r>
          </a:p>
        </p:txBody>
      </p:sp>
      <p:sp>
        <p:nvSpPr>
          <p:cNvPr id="17" name="矩形 16"/>
          <p:cNvSpPr/>
          <p:nvPr/>
        </p:nvSpPr>
        <p:spPr>
          <a:xfrm>
            <a:off x="0" y="1571612"/>
            <a:ext cx="4286248"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2429553"/>
            <a:ext cx="4286248"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0" y="3314925"/>
            <a:ext cx="4286248"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0" y="4214818"/>
            <a:ext cx="4286248"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0" y="5072074"/>
            <a:ext cx="4286248"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30891230"/>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slide(fromLeft)">
                                      <p:cBhvr>
                                        <p:cTn id="7" dur="500"/>
                                        <p:tgtEl>
                                          <p:spTgt spid="16">
                                            <p:txEl>
                                              <p:pRg st="0" end="0"/>
                                            </p:txEl>
                                          </p:spTgt>
                                        </p:tgtEl>
                                      </p:cBhvr>
                                    </p:animEffect>
                                  </p:childTnLst>
                                </p:cTn>
                              </p:par>
                              <p:par>
                                <p:cTn id="8" presetID="1" presetClass="exit"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10" restart="whenNotActive" fill="hold" evtFilter="cancelBubble" nodeType="interactiveSeq">
                <p:stCondLst>
                  <p:cond evt="onClick" delay="0">
                    <p:tgtEl>
                      <p:spTgt spid="18"/>
                    </p:tgtEl>
                  </p:cond>
                </p:stCondLst>
                <p:endSync evt="end" delay="0">
                  <p:rtn val="all"/>
                </p:endSync>
                <p:childTnLst>
                  <p:par>
                    <p:cTn id="11" fill="hold">
                      <p:stCondLst>
                        <p:cond delay="0"/>
                      </p:stCondLst>
                      <p:childTnLst>
                        <p:par>
                          <p:cTn id="12" fill="hold">
                            <p:stCondLst>
                              <p:cond delay="0"/>
                            </p:stCondLst>
                            <p:childTnLst>
                              <p:par>
                                <p:cTn id="13" presetID="12" presetClass="entr" presetSubtype="8" fill="hold" nodeType="with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animEffect transition="in" filter="slide(fromLeft)">
                                      <p:cBhvr>
                                        <p:cTn id="15" dur="500"/>
                                        <p:tgtEl>
                                          <p:spTgt spid="16">
                                            <p:txEl>
                                              <p:pRg st="1" end="1"/>
                                            </p:txEl>
                                          </p:spTgt>
                                        </p:tgtEl>
                                      </p:cBhvr>
                                    </p:animEffect>
                                  </p:childTnLst>
                                </p:cTn>
                              </p:par>
                              <p:par>
                                <p:cTn id="16" presetID="1" presetClass="exit"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18" restart="whenNotActive" fill="hold" evtFilter="cancelBubble" nodeType="interactiveSeq">
                <p:stCondLst>
                  <p:cond evt="onClick" delay="0">
                    <p:tgtEl>
                      <p:spTgt spid="19"/>
                    </p:tgtEl>
                  </p:cond>
                </p:stCondLst>
                <p:endSync evt="end" delay="0">
                  <p:rtn val="all"/>
                </p:endSync>
                <p:childTnLst>
                  <p:par>
                    <p:cTn id="19" fill="hold">
                      <p:stCondLst>
                        <p:cond delay="0"/>
                      </p:stCondLst>
                      <p:childTnLst>
                        <p:par>
                          <p:cTn id="20" fill="hold">
                            <p:stCondLst>
                              <p:cond delay="0"/>
                            </p:stCondLst>
                            <p:childTnLst>
                              <p:par>
                                <p:cTn id="21" presetID="12" presetClass="entr" presetSubtype="8" fill="hold" nodeType="withEffect">
                                  <p:stCondLst>
                                    <p:cond delay="0"/>
                                  </p:stCondLst>
                                  <p:childTnLst>
                                    <p:set>
                                      <p:cBhvr>
                                        <p:cTn id="22" dur="1" fill="hold">
                                          <p:stCondLst>
                                            <p:cond delay="0"/>
                                          </p:stCondLst>
                                        </p:cTn>
                                        <p:tgtEl>
                                          <p:spTgt spid="16">
                                            <p:txEl>
                                              <p:pRg st="2" end="2"/>
                                            </p:txEl>
                                          </p:spTgt>
                                        </p:tgtEl>
                                        <p:attrNameLst>
                                          <p:attrName>style.visibility</p:attrName>
                                        </p:attrNameLst>
                                      </p:cBhvr>
                                      <p:to>
                                        <p:strVal val="visible"/>
                                      </p:to>
                                    </p:set>
                                    <p:animEffect transition="in" filter="slide(fromLeft)">
                                      <p:cBhvr>
                                        <p:cTn id="23" dur="500"/>
                                        <p:tgtEl>
                                          <p:spTgt spid="16">
                                            <p:txEl>
                                              <p:pRg st="2" end="2"/>
                                            </p:txEl>
                                          </p:spTgt>
                                        </p:tgtEl>
                                      </p:cBhvr>
                                    </p:animEffect>
                                  </p:childTnLst>
                                </p:cTn>
                              </p:par>
                              <p:par>
                                <p:cTn id="24" presetID="1" presetClass="exit"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26" restart="whenNotActive" fill="hold" evtFilter="cancelBubble" nodeType="interactiveSeq">
                <p:stCondLst>
                  <p:cond evt="onClick" delay="0">
                    <p:tgtEl>
                      <p:spTgt spid="21"/>
                    </p:tgtEl>
                  </p:cond>
                </p:stCondLst>
                <p:endSync evt="end" delay="0">
                  <p:rtn val="all"/>
                </p:endSync>
                <p:childTnLst>
                  <p:par>
                    <p:cTn id="27" fill="hold">
                      <p:stCondLst>
                        <p:cond delay="0"/>
                      </p:stCondLst>
                      <p:childTnLst>
                        <p:par>
                          <p:cTn id="28" fill="hold">
                            <p:stCondLst>
                              <p:cond delay="0"/>
                            </p:stCondLst>
                            <p:childTnLst>
                              <p:par>
                                <p:cTn id="29" presetID="12" presetClass="entr" presetSubtype="8" fill="hold" nodeType="with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animEffect transition="in" filter="slide(fromLeft)">
                                      <p:cBhvr>
                                        <p:cTn id="31" dur="500"/>
                                        <p:tgtEl>
                                          <p:spTgt spid="16">
                                            <p:txEl>
                                              <p:pRg st="3" end="3"/>
                                            </p:txEl>
                                          </p:spTgt>
                                        </p:tgtEl>
                                      </p:cBhvr>
                                    </p:animEffect>
                                  </p:childTnLst>
                                </p:cTn>
                              </p:par>
                              <p:par>
                                <p:cTn id="32" presetID="1" presetClass="exit"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34" restart="whenNotActive" fill="hold" evtFilter="cancelBubble" nodeType="interactiveSeq">
                <p:stCondLst>
                  <p:cond evt="onClick" delay="0">
                    <p:tgtEl>
                      <p:spTgt spid="23"/>
                    </p:tgtEl>
                  </p:cond>
                </p:stCondLst>
                <p:endSync evt="end" delay="0">
                  <p:rtn val="all"/>
                </p:endSync>
                <p:childTnLst>
                  <p:par>
                    <p:cTn id="35" fill="hold">
                      <p:stCondLst>
                        <p:cond delay="0"/>
                      </p:stCondLst>
                      <p:childTnLst>
                        <p:par>
                          <p:cTn id="36" fill="hold">
                            <p:stCondLst>
                              <p:cond delay="0"/>
                            </p:stCondLst>
                            <p:childTnLst>
                              <p:par>
                                <p:cTn id="37" presetID="12" presetClass="entr" presetSubtype="8" fill="hold" nodeType="withEffect">
                                  <p:stCondLst>
                                    <p:cond delay="0"/>
                                  </p:stCondLst>
                                  <p:childTnLst>
                                    <p:set>
                                      <p:cBhvr>
                                        <p:cTn id="38" dur="1" fill="hold">
                                          <p:stCondLst>
                                            <p:cond delay="0"/>
                                          </p:stCondLst>
                                        </p:cTn>
                                        <p:tgtEl>
                                          <p:spTgt spid="16">
                                            <p:txEl>
                                              <p:pRg st="4" end="4"/>
                                            </p:txEl>
                                          </p:spTgt>
                                        </p:tgtEl>
                                        <p:attrNameLst>
                                          <p:attrName>style.visibility</p:attrName>
                                        </p:attrNameLst>
                                      </p:cBhvr>
                                      <p:to>
                                        <p:strVal val="visible"/>
                                      </p:to>
                                    </p:set>
                                    <p:animEffect transition="in" filter="slide(fromLeft)">
                                      <p:cBhvr>
                                        <p:cTn id="39" dur="500"/>
                                        <p:tgtEl>
                                          <p:spTgt spid="16">
                                            <p:txEl>
                                              <p:pRg st="4" end="4"/>
                                            </p:txEl>
                                          </p:spTgt>
                                        </p:tgtEl>
                                      </p:cBhvr>
                                    </p:animEffect>
                                  </p:childTnLst>
                                </p:cTn>
                              </p:par>
                              <p:par>
                                <p:cTn id="40" presetID="1" presetClass="exit"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17" grpId="0" animBg="1"/>
      <p:bldP spid="18" grpId="0" animBg="1"/>
      <p:bldP spid="19" grpId="0" animBg="1"/>
      <p:bldP spid="21" grpId="0" animBg="1"/>
      <p:bldP spid="2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643527"/>
          </a:xfrm>
          <a:prstGeom prst="rect">
            <a:avLst/>
          </a:prstGeom>
          <a:noFill/>
        </p:spPr>
        <p:txBody>
          <a:bodyPr wrap="square" rtlCol="0">
            <a:spAutoFit/>
          </a:bodyPr>
          <a:lstStyle/>
          <a:p>
            <a:pPr marL="623888" indent="-623888">
              <a:lnSpc>
                <a:spcPct val="120000"/>
              </a:lnSpc>
              <a:tabLst>
                <a:tab pos="534988" algn="l"/>
              </a:tabLst>
              <a:defRPr/>
            </a:pPr>
            <a:r>
              <a:rPr lang="en-US" altLang="zh-CN" sz="2800" dirty="0" smtClean="0">
                <a:solidFill>
                  <a:srgbClr val="333333"/>
                </a:solidFill>
                <a:latin typeface="Arial" pitchFamily="34" charset="0"/>
                <a:ea typeface="宋体" pitchFamily="2" charset="-122"/>
                <a:cs typeface="Arial" pitchFamily="34" charset="0"/>
              </a:rPr>
              <a:t>27. </a:t>
            </a:r>
            <a:r>
              <a:rPr lang="en-US" altLang="zh-CN" sz="2800" dirty="0" smtClean="0">
                <a:solidFill>
                  <a:srgbClr val="F79646"/>
                </a:solidFill>
                <a:latin typeface="Arial" pitchFamily="34" charset="0"/>
                <a:ea typeface="宋体" pitchFamily="2" charset="-122"/>
                <a:cs typeface="Arial" pitchFamily="34" charset="0"/>
              </a:rPr>
              <a:t>migration</a:t>
            </a:r>
            <a:r>
              <a:rPr lang="en-US" altLang="zh-CN" sz="2800" dirty="0" smtClean="0">
                <a:solidFill>
                  <a:srgbClr val="333333"/>
                </a:solidFill>
                <a:latin typeface="Arial" pitchFamily="34" charset="0"/>
                <a:ea typeface="宋体" pitchFamily="2" charset="-122"/>
                <a:cs typeface="Arial" pitchFamily="34" charset="0"/>
              </a:rPr>
              <a:t> (Para. 11): </a:t>
            </a:r>
            <a:r>
              <a:rPr lang="en-US" altLang="zh-CN" sz="2800" i="1" dirty="0" smtClean="0">
                <a:solidFill>
                  <a:srgbClr val="333333"/>
                </a:solidFill>
                <a:latin typeface="Arial" pitchFamily="34" charset="0"/>
                <a:ea typeface="宋体" pitchFamily="2" charset="-122"/>
                <a:cs typeface="Arial" pitchFamily="34" charset="0"/>
              </a:rPr>
              <a:t>n.</a:t>
            </a:r>
            <a:r>
              <a:rPr lang="en-US" altLang="zh-CN" sz="2800" dirty="0" smtClean="0">
                <a:solidFill>
                  <a:srgbClr val="333333"/>
                </a:solidFill>
                <a:latin typeface="Arial" pitchFamily="34" charset="0"/>
                <a:ea typeface="宋体" pitchFamily="2" charset="-122"/>
                <a:cs typeface="Arial" pitchFamily="34" charset="0"/>
              </a:rPr>
              <a:t> the movement of large numbers of people, birds or animals from one place to another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2571744"/>
            <a:ext cx="8104578" cy="1040028"/>
          </a:xfrm>
          <a:prstGeom prst="rect">
            <a:avLst/>
          </a:prstGeom>
          <a:noFill/>
        </p:spPr>
        <p:txBody>
          <a:bodyPr wrap="square" rtlCol="0">
            <a:spAutoFit/>
          </a:bodyPr>
          <a:lstStyle/>
          <a:p>
            <a:pPr algn="just">
              <a:lnSpc>
                <a:spcPct val="120000"/>
              </a:lnSpc>
              <a:defRPr/>
            </a:pPr>
            <a:r>
              <a:rPr lang="en-US" altLang="zh-CN" sz="2700" dirty="0" smtClean="0">
                <a:solidFill>
                  <a:srgbClr val="333333"/>
                </a:solidFill>
                <a:latin typeface="Arial" pitchFamily="34" charset="0"/>
                <a:ea typeface="宋体" pitchFamily="2" charset="-122"/>
                <a:cs typeface="Arial" pitchFamily="34" charset="0"/>
              </a:rPr>
              <a:t>They visited Kenya in the last summer, when the wildebeest migration was in full swing. </a:t>
            </a: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3773037"/>
            <a:ext cx="452775" cy="452775"/>
          </a:xfrm>
          <a:prstGeom prst="rect">
            <a:avLst/>
          </a:prstGeom>
          <a:noFill/>
        </p:spPr>
      </p:pic>
      <p:sp>
        <p:nvSpPr>
          <p:cNvPr id="9" name="TextBox 8"/>
          <p:cNvSpPr txBox="1"/>
          <p:nvPr/>
        </p:nvSpPr>
        <p:spPr>
          <a:xfrm>
            <a:off x="539388" y="3714752"/>
            <a:ext cx="8104578" cy="1075103"/>
          </a:xfrm>
          <a:prstGeom prst="rect">
            <a:avLst/>
          </a:prstGeom>
          <a:noFill/>
        </p:spPr>
        <p:txBody>
          <a:bodyPr wrap="square" rtlCol="0">
            <a:spAutoFit/>
          </a:bodyPr>
          <a:lstStyle/>
          <a:p>
            <a:pPr marL="363538" algn="just">
              <a:lnSpc>
                <a:spcPct val="120000"/>
              </a:lnSpc>
              <a:defRPr/>
            </a:pPr>
            <a:r>
              <a:rPr lang="zh-CN" altLang="en-US" sz="2800" dirty="0" smtClean="0">
                <a:solidFill>
                  <a:srgbClr val="333333"/>
                </a:solidFill>
                <a:latin typeface="Arial" pitchFamily="34" charset="0"/>
                <a:ea typeface="宋体" pitchFamily="2" charset="-122"/>
                <a:cs typeface="Arial" pitchFamily="34" charset="0"/>
              </a:rPr>
              <a:t>他们去年夏天去了肯尼亚，正是角马大规模迁徙的季节。</a:t>
            </a:r>
            <a:endParaRPr lang="en-US" altLang="zh-CN" sz="2800" dirty="0" smtClean="0">
              <a:solidFill>
                <a:srgbClr val="333333"/>
              </a:solidFill>
              <a:latin typeface="Arial" pitchFamily="34" charset="0"/>
              <a:ea typeface="宋体" pitchFamily="2" charset="-122"/>
              <a:cs typeface="Arial" pitchFamily="34" charset="0"/>
            </a:endParaRPr>
          </a:p>
        </p:txBody>
      </p:sp>
      <p:pic>
        <p:nvPicPr>
          <p:cNvPr id="12" name="图片 11" descr="DSC_8914 (2).JPG"/>
          <p:cNvPicPr>
            <a:picLocks noChangeAspect="1"/>
          </p:cNvPicPr>
          <p:nvPr/>
        </p:nvPicPr>
        <p:blipFill>
          <a:blip r:embed="rId3" cstate="print"/>
          <a:srcRect/>
          <a:stretch>
            <a:fillRect/>
          </a:stretch>
        </p:blipFill>
        <p:spPr bwMode="auto">
          <a:xfrm>
            <a:off x="6072198" y="4286256"/>
            <a:ext cx="2571768" cy="1880758"/>
          </a:xfrm>
          <a:prstGeom prst="rect">
            <a:avLst/>
          </a:prstGeom>
          <a:noFill/>
          <a:ln w="9525">
            <a:noFill/>
            <a:miter lim="800000"/>
            <a:headEnd/>
            <a:tailEnd/>
          </a:ln>
        </p:spPr>
      </p:pic>
      <p:sp>
        <p:nvSpPr>
          <p:cNvPr id="10" name="矩形 9">
            <a:hlinkClick r:id="rId4"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620688"/>
            <a:ext cx="9144000" cy="559439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trips(downLeft)">
                                      <p:cBhvr>
                                        <p:cTn id="21" dur="500"/>
                                        <p:tgtEl>
                                          <p:spTgt spid="12"/>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8" grpId="0"/>
      <p:bldP spid="9" grpId="0"/>
      <p:bldP spid="1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643527"/>
          </a:xfrm>
          <a:prstGeom prst="rect">
            <a:avLst/>
          </a:prstGeom>
          <a:noFill/>
        </p:spPr>
        <p:txBody>
          <a:bodyPr wrap="square" rtlCol="0">
            <a:spAutoFit/>
          </a:bodyPr>
          <a:lstStyle/>
          <a:p>
            <a:pPr marL="623888" indent="-623888">
              <a:lnSpc>
                <a:spcPct val="120000"/>
              </a:lnSpc>
              <a:defRPr/>
            </a:pPr>
            <a:r>
              <a:rPr lang="en-US" altLang="zh-CN" sz="2800" dirty="0" smtClean="0">
                <a:solidFill>
                  <a:srgbClr val="333333"/>
                </a:solidFill>
                <a:latin typeface="Arial" pitchFamily="34" charset="0"/>
                <a:ea typeface="宋体" pitchFamily="2" charset="-122"/>
                <a:cs typeface="Arial" pitchFamily="34" charset="0"/>
              </a:rPr>
              <a:t>27. </a:t>
            </a:r>
            <a:r>
              <a:rPr lang="en-US" altLang="zh-CN" sz="2800" dirty="0" smtClean="0">
                <a:solidFill>
                  <a:srgbClr val="F79646"/>
                </a:solidFill>
                <a:latin typeface="Arial" pitchFamily="34" charset="0"/>
                <a:ea typeface="宋体" pitchFamily="2" charset="-122"/>
                <a:cs typeface="Arial" pitchFamily="34" charset="0"/>
              </a:rPr>
              <a:t>migration</a:t>
            </a:r>
            <a:r>
              <a:rPr lang="en-US" altLang="zh-CN" sz="2800" dirty="0" smtClean="0">
                <a:solidFill>
                  <a:srgbClr val="333333"/>
                </a:solidFill>
                <a:latin typeface="Arial" pitchFamily="34" charset="0"/>
                <a:ea typeface="宋体" pitchFamily="2" charset="-122"/>
                <a:cs typeface="Arial" pitchFamily="34" charset="0"/>
              </a:rPr>
              <a:t> (Para. 11): </a:t>
            </a:r>
            <a:r>
              <a:rPr lang="en-US" altLang="zh-CN" sz="2800" i="1" dirty="0" smtClean="0">
                <a:solidFill>
                  <a:srgbClr val="333333"/>
                </a:solidFill>
                <a:latin typeface="Arial" pitchFamily="34" charset="0"/>
                <a:ea typeface="宋体" pitchFamily="2" charset="-122"/>
                <a:cs typeface="Arial" pitchFamily="34" charset="0"/>
              </a:rPr>
              <a:t>n. </a:t>
            </a:r>
            <a:r>
              <a:rPr lang="en-US" altLang="zh-CN" sz="2800" dirty="0" smtClean="0">
                <a:solidFill>
                  <a:srgbClr val="333333"/>
                </a:solidFill>
                <a:latin typeface="Arial" pitchFamily="34" charset="0"/>
                <a:ea typeface="宋体" pitchFamily="2" charset="-122"/>
                <a:cs typeface="Arial" pitchFamily="34" charset="0"/>
              </a:rPr>
              <a:t>the movement of large numbers of people, birds or animals from one place to another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2571744"/>
            <a:ext cx="8104578" cy="541430"/>
          </a:xfrm>
          <a:prstGeom prst="rect">
            <a:avLst/>
          </a:prstGeom>
          <a:noFill/>
        </p:spPr>
        <p:txBody>
          <a:bodyPr wrap="square" rtlCol="0">
            <a:spAutoFit/>
          </a:bodyPr>
          <a:lstStyle/>
          <a:p>
            <a:pPr algn="just">
              <a:lnSpc>
                <a:spcPct val="120000"/>
              </a:lnSpc>
              <a:defRPr/>
            </a:pPr>
            <a:r>
              <a:rPr lang="zh-CN" altLang="en-US" sz="2700" dirty="0" smtClean="0">
                <a:solidFill>
                  <a:srgbClr val="333333"/>
                </a:solidFill>
                <a:latin typeface="Arial" pitchFamily="34" charset="0"/>
                <a:ea typeface="宋体" pitchFamily="2" charset="-122"/>
                <a:cs typeface="Arial" pitchFamily="34" charset="0"/>
              </a:rPr>
              <a:t>气候变化肯定对于迁徙产生了强烈影响。</a:t>
            </a:r>
          </a:p>
        </p:txBody>
      </p:sp>
      <p:pic>
        <p:nvPicPr>
          <p:cNvPr id="13" name="Picture 2" descr="C:\Users\CC\Desktop\图片1.png"/>
          <p:cNvPicPr>
            <a:picLocks noChangeAspect="1" noChangeArrowheads="1"/>
          </p:cNvPicPr>
          <p:nvPr/>
        </p:nvPicPr>
        <p:blipFill>
          <a:blip r:embed="rId2" cstate="print"/>
          <a:srcRect/>
          <a:stretch>
            <a:fillRect/>
          </a:stretch>
        </p:blipFill>
        <p:spPr bwMode="auto">
          <a:xfrm>
            <a:off x="500034" y="3272971"/>
            <a:ext cx="452775" cy="452775"/>
          </a:xfrm>
          <a:prstGeom prst="rect">
            <a:avLst/>
          </a:prstGeom>
          <a:noFill/>
        </p:spPr>
      </p:pic>
      <p:sp>
        <p:nvSpPr>
          <p:cNvPr id="9" name="TextBox 8"/>
          <p:cNvSpPr txBox="1"/>
          <p:nvPr/>
        </p:nvSpPr>
        <p:spPr>
          <a:xfrm>
            <a:off x="539388" y="3214686"/>
            <a:ext cx="8104578" cy="1075103"/>
          </a:xfrm>
          <a:prstGeom prst="rect">
            <a:avLst/>
          </a:prstGeom>
          <a:noFill/>
        </p:spPr>
        <p:txBody>
          <a:bodyPr wrap="square" rtlCol="0">
            <a:spAutoFit/>
          </a:bodyPr>
          <a:lstStyle/>
          <a:p>
            <a:pPr marL="363538"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Change of climate must have had a powerful influence on </a:t>
            </a:r>
            <a:r>
              <a:rPr lang="en-US" altLang="zh-CN" sz="2800" dirty="0" smtClean="0">
                <a:solidFill>
                  <a:srgbClr val="F79646"/>
                </a:solidFill>
                <a:latin typeface="Arial" pitchFamily="34" charset="0"/>
                <a:ea typeface="宋体" pitchFamily="2" charset="-122"/>
                <a:cs typeface="Arial" pitchFamily="34" charset="0"/>
              </a:rPr>
              <a:t>migration</a:t>
            </a:r>
            <a:r>
              <a:rPr lang="en-US" altLang="zh-CN" sz="2800" dirty="0" smtClean="0">
                <a:solidFill>
                  <a:srgbClr val="333333"/>
                </a:solidFill>
                <a:latin typeface="Arial" pitchFamily="34" charset="0"/>
                <a:ea typeface="宋体" pitchFamily="2" charset="-122"/>
                <a:cs typeface="Arial" pitchFamily="34" charset="0"/>
              </a:rPr>
              <a:t>.</a:t>
            </a:r>
          </a:p>
        </p:txBody>
      </p:sp>
      <p:sp>
        <p:nvSpPr>
          <p:cNvPr id="7" name="矩形 6"/>
          <p:cNvSpPr/>
          <p:nvPr/>
        </p:nvSpPr>
        <p:spPr>
          <a:xfrm>
            <a:off x="0" y="620688"/>
            <a:ext cx="9144000" cy="559439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Left)">
                                      <p:cBhvr>
                                        <p:cTn id="16" dur="500"/>
                                        <p:tgtEl>
                                          <p:spTgt spid="9"/>
                                        </p:tgtEl>
                                      </p:cBhvr>
                                    </p:animEffect>
                                  </p:childTnLst>
                                </p:cTn>
                              </p:par>
                              <p:par>
                                <p:cTn id="17" presetID="1" presetClass="exit"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p:bldP spid="9" grpId="0"/>
      <p:bldP spid="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a:lnSpc>
                <a:spcPct val="120000"/>
              </a:lnSpc>
              <a:defRPr/>
            </a:pPr>
            <a:r>
              <a:rPr lang="en-US" altLang="zh-CN" sz="2800" dirty="0" smtClean="0">
                <a:solidFill>
                  <a:srgbClr val="F79646"/>
                </a:solidFill>
                <a:latin typeface="Arial" pitchFamily="34" charset="0"/>
                <a:ea typeface="宋体" pitchFamily="2" charset="-122"/>
                <a:cs typeface="Arial" pitchFamily="34" charset="0"/>
              </a:rPr>
              <a:t>migrate:</a:t>
            </a:r>
            <a:r>
              <a:rPr lang="en-US" altLang="zh-CN" sz="2800" dirty="0" smtClean="0">
                <a:solidFill>
                  <a:srgbClr val="333333"/>
                </a:solidFill>
                <a:latin typeface="Arial" pitchFamily="34" charset="0"/>
                <a:ea typeface="宋体" pitchFamily="2" charset="-122"/>
                <a:cs typeface="Arial" pitchFamily="34" charset="0"/>
              </a:rPr>
              <a:t> </a:t>
            </a:r>
            <a:r>
              <a:rPr lang="en-US" altLang="zh-CN" sz="2800" i="1" dirty="0" smtClean="0">
                <a:solidFill>
                  <a:srgbClr val="333333"/>
                </a:solidFill>
                <a:latin typeface="Arial" pitchFamily="34" charset="0"/>
                <a:ea typeface="宋体" pitchFamily="2" charset="-122"/>
                <a:cs typeface="Arial" pitchFamily="34" charset="0"/>
              </a:rPr>
              <a:t>v. </a:t>
            </a:r>
            <a:r>
              <a:rPr lang="en-US" altLang="zh-CN" sz="2800" dirty="0" smtClean="0">
                <a:solidFill>
                  <a:srgbClr val="333333"/>
                </a:solidFill>
                <a:latin typeface="Arial" pitchFamily="34" charset="0"/>
                <a:ea typeface="宋体" pitchFamily="2" charset="-122"/>
                <a:cs typeface="Arial" pitchFamily="34" charset="0"/>
              </a:rPr>
              <a:t>(of a person or an animal) move from one place to another</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539388" y="1951976"/>
            <a:ext cx="8104578" cy="561885"/>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As autumn arrives, the wild geese </a:t>
            </a:r>
            <a:r>
              <a:rPr lang="en-US" altLang="zh-CN" sz="2800" dirty="0" smtClean="0">
                <a:solidFill>
                  <a:srgbClr val="F79646"/>
                </a:solidFill>
                <a:latin typeface="Arial" pitchFamily="34" charset="0"/>
                <a:ea typeface="宋体" pitchFamily="2" charset="-122"/>
                <a:cs typeface="Arial" pitchFamily="34" charset="0"/>
              </a:rPr>
              <a:t>migrate</a:t>
            </a:r>
            <a:r>
              <a:rPr lang="en-US" altLang="zh-CN" sz="2800" dirty="0" smtClean="0">
                <a:solidFill>
                  <a:srgbClr val="333333"/>
                </a:solidFill>
                <a:latin typeface="Arial" pitchFamily="34" charset="0"/>
                <a:ea typeface="宋体" pitchFamily="2" charset="-122"/>
                <a:cs typeface="Arial" pitchFamily="34" charset="0"/>
              </a:rPr>
              <a:t> south.</a:t>
            </a:r>
          </a:p>
        </p:txBody>
      </p:sp>
      <p:sp>
        <p:nvSpPr>
          <p:cNvPr id="10" name="TextBox 9"/>
          <p:cNvSpPr txBox="1"/>
          <p:nvPr/>
        </p:nvSpPr>
        <p:spPr>
          <a:xfrm>
            <a:off x="539388" y="2666887"/>
            <a:ext cx="8104578" cy="1126462"/>
          </a:xfrm>
          <a:prstGeom prst="rect">
            <a:avLst/>
          </a:prstGeom>
          <a:noFill/>
        </p:spPr>
        <p:txBody>
          <a:bodyPr wrap="square" rtlCol="0">
            <a:spAutoFit/>
          </a:bodyPr>
          <a:lstStyle/>
          <a:p>
            <a:pPr>
              <a:lnSpc>
                <a:spcPct val="120000"/>
              </a:lnSpc>
              <a:defRPr/>
            </a:pPr>
            <a:r>
              <a:rPr lang="en-US" altLang="zh-CN" sz="2800" dirty="0" smtClean="0">
                <a:solidFill>
                  <a:srgbClr val="F79646"/>
                </a:solidFill>
                <a:latin typeface="Arial" pitchFamily="34" charset="0"/>
                <a:ea typeface="宋体" pitchFamily="2" charset="-122"/>
                <a:cs typeface="Arial" pitchFamily="34" charset="0"/>
              </a:rPr>
              <a:t>migrant: </a:t>
            </a:r>
            <a:r>
              <a:rPr lang="en-US" altLang="zh-CN" sz="2800" i="1" dirty="0" smtClean="0">
                <a:solidFill>
                  <a:srgbClr val="333333"/>
                </a:solidFill>
                <a:latin typeface="Arial" pitchFamily="34" charset="0"/>
                <a:ea typeface="宋体" pitchFamily="2" charset="-122"/>
                <a:cs typeface="Arial" pitchFamily="34" charset="0"/>
              </a:rPr>
              <a:t>n</a:t>
            </a:r>
            <a:r>
              <a:rPr lang="en-US" altLang="zh-CN" sz="2800" dirty="0" smtClean="0">
                <a:solidFill>
                  <a:srgbClr val="333333"/>
                </a:solidFill>
                <a:latin typeface="Arial" pitchFamily="34" charset="0"/>
                <a:ea typeface="宋体" pitchFamily="2" charset="-122"/>
                <a:cs typeface="Arial" pitchFamily="34" charset="0"/>
              </a:rPr>
              <a:t>. a person or an animal that migrates</a:t>
            </a:r>
          </a:p>
          <a:p>
            <a:pPr>
              <a:lnSpc>
                <a:spcPct val="120000"/>
              </a:lnSpc>
              <a:defRPr/>
            </a:pPr>
            <a:r>
              <a:rPr lang="zh-CN" altLang="en-US" sz="2800" dirty="0" smtClean="0">
                <a:solidFill>
                  <a:srgbClr val="333333"/>
                </a:solidFill>
                <a:latin typeface="Arial" pitchFamily="34" charset="0"/>
                <a:ea typeface="宋体" pitchFamily="2" charset="-122"/>
                <a:cs typeface="Arial" pitchFamily="34" charset="0"/>
              </a:rPr>
              <a:t>移民；迁徙动物</a:t>
            </a:r>
          </a:p>
        </p:txBody>
      </p:sp>
      <p:sp>
        <p:nvSpPr>
          <p:cNvPr id="11" name="TextBox 10"/>
          <p:cNvSpPr txBox="1"/>
          <p:nvPr/>
        </p:nvSpPr>
        <p:spPr>
          <a:xfrm>
            <a:off x="539388" y="3895017"/>
            <a:ext cx="8104578" cy="1643527"/>
          </a:xfrm>
          <a:prstGeom prst="rect">
            <a:avLst/>
          </a:prstGeom>
          <a:noFill/>
        </p:spPr>
        <p:txBody>
          <a:bodyPr wrap="square" rtlCol="0">
            <a:spAutoFit/>
          </a:bodyPr>
          <a:lstStyle/>
          <a:p>
            <a:pPr>
              <a:lnSpc>
                <a:spcPct val="120000"/>
              </a:lnSpc>
              <a:defRPr/>
            </a:pPr>
            <a:r>
              <a:rPr lang="en-US" altLang="zh-CN" sz="2800" dirty="0" smtClean="0">
                <a:solidFill>
                  <a:srgbClr val="F79646"/>
                </a:solidFill>
                <a:latin typeface="Arial" pitchFamily="34" charset="0"/>
                <a:ea typeface="宋体" pitchFamily="2" charset="-122"/>
                <a:cs typeface="Arial" pitchFamily="34" charset="0"/>
              </a:rPr>
              <a:t>Migrants </a:t>
            </a:r>
            <a:r>
              <a:rPr lang="en-US" altLang="zh-CN" sz="2800" dirty="0" smtClean="0">
                <a:solidFill>
                  <a:srgbClr val="333333"/>
                </a:solidFill>
                <a:latin typeface="Arial" pitchFamily="34" charset="0"/>
                <a:ea typeface="宋体" pitchFamily="2" charset="-122"/>
                <a:cs typeface="Arial" pitchFamily="34" charset="0"/>
              </a:rPr>
              <a:t>make up about half of the workers in the United States with science or engineering qualifications.</a:t>
            </a:r>
          </a:p>
        </p:txBody>
      </p:sp>
      <p:sp>
        <p:nvSpPr>
          <p:cNvPr id="8" name="矩形 7"/>
          <p:cNvSpPr/>
          <p:nvPr/>
        </p:nvSpPr>
        <p:spPr>
          <a:xfrm>
            <a:off x="0" y="620688"/>
            <a:ext cx="9144000" cy="559439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Left)">
                                      <p:cBhvr>
                                        <p:cTn id="17" dur="500"/>
                                        <p:tgtEl>
                                          <p:spTgt spid="11"/>
                                        </p:tgtEl>
                                      </p:cBhvr>
                                    </p:animEffect>
                                  </p:childTnLst>
                                </p:cTn>
                              </p:par>
                              <p:par>
                                <p:cTn id="18" presetID="1" presetClass="exit"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7" grpId="0"/>
      <p:bldP spid="10" grpId="0"/>
      <p:bldP spid="11" grpId="0"/>
      <p:bldP spid="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a:lnSpc>
                <a:spcPct val="120000"/>
              </a:lnSpc>
              <a:defRPr/>
            </a:pPr>
            <a:r>
              <a:rPr lang="en-US" altLang="zh-CN" sz="2800" dirty="0" smtClean="0">
                <a:solidFill>
                  <a:srgbClr val="F79646"/>
                </a:solidFill>
                <a:latin typeface="Arial" pitchFamily="34" charset="0"/>
                <a:ea typeface="宋体" pitchFamily="2" charset="-122"/>
                <a:cs typeface="Arial" pitchFamily="34" charset="0"/>
              </a:rPr>
              <a:t>migrant:</a:t>
            </a:r>
            <a:r>
              <a:rPr lang="en-US" altLang="zh-CN" sz="2800" dirty="0" smtClean="0">
                <a:solidFill>
                  <a:srgbClr val="333333"/>
                </a:solidFill>
                <a:latin typeface="Arial" pitchFamily="34" charset="0"/>
                <a:ea typeface="宋体" pitchFamily="2" charset="-122"/>
                <a:cs typeface="Arial" pitchFamily="34" charset="0"/>
              </a:rPr>
              <a:t> </a:t>
            </a:r>
            <a:r>
              <a:rPr lang="en-US" altLang="zh-CN" sz="2800" i="1" dirty="0" smtClean="0">
                <a:solidFill>
                  <a:srgbClr val="333333"/>
                </a:solidFill>
                <a:latin typeface="Arial" pitchFamily="34" charset="0"/>
                <a:ea typeface="宋体" pitchFamily="2" charset="-122"/>
                <a:cs typeface="Arial" pitchFamily="34" charset="0"/>
              </a:rPr>
              <a:t>adj. </a:t>
            </a:r>
            <a:r>
              <a:rPr lang="en-US" altLang="zh-CN" sz="2800" dirty="0" smtClean="0">
                <a:solidFill>
                  <a:srgbClr val="333333"/>
                </a:solidFill>
                <a:latin typeface="Arial" pitchFamily="34" charset="0"/>
                <a:ea typeface="宋体" pitchFamily="2" charset="-122"/>
                <a:cs typeface="Arial" pitchFamily="34" charset="0"/>
              </a:rPr>
              <a:t>tending to migrate or having migrated </a:t>
            </a:r>
            <a:r>
              <a:rPr lang="zh-CN" altLang="en-US" sz="2800" dirty="0" smtClean="0">
                <a:solidFill>
                  <a:srgbClr val="333333"/>
                </a:solidFill>
                <a:latin typeface="Arial" pitchFamily="34" charset="0"/>
                <a:ea typeface="宋体" pitchFamily="2" charset="-122"/>
                <a:cs typeface="Arial" pitchFamily="34" charset="0"/>
              </a:rPr>
              <a:t>迁徙的</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1971272"/>
            <a:ext cx="8104578" cy="1126462"/>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The visitors were appalled by the conditions of the </a:t>
            </a:r>
            <a:r>
              <a:rPr lang="en-US" altLang="zh-CN" sz="2800" dirty="0" smtClean="0">
                <a:solidFill>
                  <a:srgbClr val="F79646"/>
                </a:solidFill>
                <a:latin typeface="Arial" pitchFamily="34" charset="0"/>
                <a:ea typeface="宋体" pitchFamily="2" charset="-122"/>
                <a:cs typeface="Arial" pitchFamily="34" charset="0"/>
              </a:rPr>
              <a:t>migrant</a:t>
            </a:r>
            <a:r>
              <a:rPr lang="en-US" altLang="zh-CN" sz="2800" dirty="0" smtClean="0">
                <a:solidFill>
                  <a:srgbClr val="333333"/>
                </a:solidFill>
                <a:latin typeface="Arial" pitchFamily="34" charset="0"/>
                <a:ea typeface="宋体" pitchFamily="2" charset="-122"/>
                <a:cs typeface="Arial" pitchFamily="34" charset="0"/>
              </a:rPr>
              <a:t> schools.</a:t>
            </a:r>
          </a:p>
        </p:txBody>
      </p:sp>
      <p:sp>
        <p:nvSpPr>
          <p:cNvPr id="9" name="TextBox 8"/>
          <p:cNvSpPr txBox="1"/>
          <p:nvPr/>
        </p:nvSpPr>
        <p:spPr>
          <a:xfrm>
            <a:off x="539388" y="3222544"/>
            <a:ext cx="8104578" cy="609398"/>
          </a:xfrm>
          <a:prstGeom prst="rect">
            <a:avLst/>
          </a:prstGeom>
          <a:noFill/>
        </p:spPr>
        <p:txBody>
          <a:bodyPr wrap="square" rtlCol="0">
            <a:spAutoFit/>
          </a:bodyPr>
          <a:lstStyle/>
          <a:p>
            <a:pPr>
              <a:lnSpc>
                <a:spcPct val="120000"/>
              </a:lnSpc>
              <a:defRPr/>
            </a:pPr>
            <a:r>
              <a:rPr lang="en-US" altLang="zh-CN" sz="2800" dirty="0" smtClean="0">
                <a:solidFill>
                  <a:srgbClr val="F79646"/>
                </a:solidFill>
                <a:latin typeface="Arial" pitchFamily="34" charset="0"/>
                <a:ea typeface="宋体" pitchFamily="2" charset="-122"/>
                <a:cs typeface="Arial" pitchFamily="34" charset="0"/>
              </a:rPr>
              <a:t>migratory:</a:t>
            </a:r>
            <a:r>
              <a:rPr lang="en-US" altLang="zh-CN" sz="2800" dirty="0" smtClean="0">
                <a:solidFill>
                  <a:srgbClr val="333333"/>
                </a:solidFill>
                <a:latin typeface="Arial" pitchFamily="34" charset="0"/>
                <a:ea typeface="宋体" pitchFamily="2" charset="-122"/>
                <a:cs typeface="Arial" pitchFamily="34" charset="0"/>
              </a:rPr>
              <a:t> </a:t>
            </a:r>
            <a:r>
              <a:rPr lang="en-US" altLang="zh-CN" sz="2800" i="1" dirty="0" smtClean="0">
                <a:solidFill>
                  <a:srgbClr val="333333"/>
                </a:solidFill>
                <a:latin typeface="Arial" pitchFamily="34" charset="0"/>
                <a:ea typeface="宋体" pitchFamily="2" charset="-122"/>
                <a:cs typeface="Arial" pitchFamily="34" charset="0"/>
              </a:rPr>
              <a:t>adj.</a:t>
            </a:r>
            <a:r>
              <a:rPr lang="en-US" altLang="zh-CN" sz="2800" dirty="0" smtClean="0">
                <a:solidFill>
                  <a:srgbClr val="333333"/>
                </a:solidFill>
                <a:latin typeface="Arial" pitchFamily="34" charset="0"/>
                <a:ea typeface="宋体" pitchFamily="2" charset="-122"/>
                <a:cs typeface="Arial" pitchFamily="34" charset="0"/>
              </a:rPr>
              <a:t> migrant</a:t>
            </a:r>
          </a:p>
        </p:txBody>
      </p:sp>
      <p:sp>
        <p:nvSpPr>
          <p:cNvPr id="12" name="TextBox 11"/>
          <p:cNvSpPr txBox="1"/>
          <p:nvPr/>
        </p:nvSpPr>
        <p:spPr>
          <a:xfrm>
            <a:off x="539388" y="3956752"/>
            <a:ext cx="8104578" cy="561885"/>
          </a:xfrm>
          <a:prstGeom prst="rect">
            <a:avLst/>
          </a:prstGeom>
          <a:noFill/>
        </p:spPr>
        <p:txBody>
          <a:bodyPr wrap="square" rtlCol="0">
            <a:spAutoFit/>
          </a:bodyPr>
          <a:lstStyle/>
          <a:p>
            <a:pPr>
              <a:lnSpc>
                <a:spcPct val="120000"/>
              </a:lnSpc>
              <a:defRPr/>
            </a:pPr>
            <a:r>
              <a:rPr lang="en-US" altLang="zh-CN" sz="2800" dirty="0" smtClean="0">
                <a:solidFill>
                  <a:srgbClr val="F79646"/>
                </a:solidFill>
                <a:latin typeface="Arial" pitchFamily="34" charset="0"/>
                <a:ea typeface="宋体" pitchFamily="2" charset="-122"/>
                <a:cs typeface="Arial" pitchFamily="34" charset="0"/>
              </a:rPr>
              <a:t>migratory</a:t>
            </a:r>
            <a:r>
              <a:rPr lang="en-US" altLang="zh-CN" sz="2800" dirty="0" smtClean="0">
                <a:solidFill>
                  <a:srgbClr val="333333"/>
                </a:solidFill>
                <a:latin typeface="Arial" pitchFamily="34" charset="0"/>
                <a:ea typeface="宋体" pitchFamily="2" charset="-122"/>
                <a:cs typeface="Arial" pitchFamily="34" charset="0"/>
              </a:rPr>
              <a:t> birds/fish</a:t>
            </a:r>
          </a:p>
        </p:txBody>
      </p:sp>
      <p:sp>
        <p:nvSpPr>
          <p:cNvPr id="13" name="TextBox 12"/>
          <p:cNvSpPr txBox="1"/>
          <p:nvPr/>
        </p:nvSpPr>
        <p:spPr>
          <a:xfrm>
            <a:off x="539388" y="4643446"/>
            <a:ext cx="8104578" cy="561885"/>
          </a:xfrm>
          <a:prstGeom prst="rect">
            <a:avLst/>
          </a:prstGeom>
          <a:noFill/>
        </p:spPr>
        <p:txBody>
          <a:bodyPr wrap="square" rtlCol="0">
            <a:spAutoFit/>
          </a:bodyPr>
          <a:lstStyle/>
          <a:p>
            <a:pPr>
              <a:lnSpc>
                <a:spcPct val="120000"/>
              </a:lnSpc>
              <a:defRPr/>
            </a:pPr>
            <a:r>
              <a:rPr lang="en-US" altLang="zh-CN" sz="2800" dirty="0" smtClean="0">
                <a:solidFill>
                  <a:srgbClr val="F79646"/>
                </a:solidFill>
                <a:latin typeface="Arial" pitchFamily="34" charset="0"/>
                <a:ea typeface="宋体" pitchFamily="2" charset="-122"/>
                <a:cs typeface="Arial" pitchFamily="34" charset="0"/>
              </a:rPr>
              <a:t>migratory</a:t>
            </a:r>
            <a:r>
              <a:rPr lang="en-US" altLang="zh-CN" sz="2800" dirty="0" smtClean="0">
                <a:solidFill>
                  <a:srgbClr val="333333"/>
                </a:solidFill>
                <a:latin typeface="Arial" pitchFamily="34" charset="0"/>
                <a:ea typeface="宋体" pitchFamily="2" charset="-122"/>
                <a:cs typeface="Arial" pitchFamily="34" charset="0"/>
              </a:rPr>
              <a:t> habits/patterns</a:t>
            </a:r>
          </a:p>
        </p:txBody>
      </p:sp>
      <p:sp>
        <p:nvSpPr>
          <p:cNvPr id="10" name="矩形 9">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620688"/>
            <a:ext cx="9144000" cy="559439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lide(fromLeft)">
                                      <p:cBhvr>
                                        <p:cTn id="22" dur="500"/>
                                        <p:tgtEl>
                                          <p:spTgt spid="13"/>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8" grpId="0"/>
      <p:bldP spid="9" grpId="0"/>
      <p:bldP spid="12" grpId="0"/>
      <p:bldP spid="13" grpId="0"/>
      <p:bldP spid="1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720000"/>
            <a:ext cx="8104578" cy="609398"/>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28. </a:t>
            </a:r>
            <a:r>
              <a:rPr lang="en-US" altLang="zh-CN" sz="2800" dirty="0" smtClean="0">
                <a:solidFill>
                  <a:srgbClr val="F79646"/>
                </a:solidFill>
                <a:latin typeface="Arial" pitchFamily="34" charset="0"/>
                <a:ea typeface="宋体" pitchFamily="2" charset="-122"/>
                <a:cs typeface="Arial" pitchFamily="34" charset="0"/>
              </a:rPr>
              <a:t>alert </a:t>
            </a:r>
            <a:r>
              <a:rPr lang="en-US" altLang="zh-CN" sz="2800" dirty="0" smtClean="0">
                <a:solidFill>
                  <a:srgbClr val="333333"/>
                </a:solidFill>
                <a:latin typeface="Arial" pitchFamily="34" charset="0"/>
                <a:ea typeface="宋体" pitchFamily="2" charset="-122"/>
                <a:cs typeface="Arial" pitchFamily="34" charset="0"/>
              </a:rPr>
              <a:t>(Para. 11): </a:t>
            </a:r>
            <a:r>
              <a:rPr lang="en-US" altLang="zh-CN" sz="2800" i="1" dirty="0" smtClean="0">
                <a:solidFill>
                  <a:srgbClr val="333333"/>
                </a:solidFill>
                <a:latin typeface="Arial" pitchFamily="34" charset="0"/>
                <a:ea typeface="宋体" pitchFamily="2" charset="-122"/>
                <a:cs typeface="Arial" pitchFamily="34" charset="0"/>
              </a:rPr>
              <a:t>v. </a:t>
            </a:r>
            <a:r>
              <a:rPr lang="en-US" altLang="zh-CN" sz="2800" dirty="0" smtClean="0">
                <a:solidFill>
                  <a:srgbClr val="333333"/>
                </a:solidFill>
                <a:latin typeface="Arial" pitchFamily="34" charset="0"/>
                <a:ea typeface="宋体" pitchFamily="2" charset="-122"/>
                <a:cs typeface="Arial" pitchFamily="34" charset="0"/>
              </a:rPr>
              <a:t>to make sb. aware of </a:t>
            </a:r>
            <a:r>
              <a:rPr lang="en-US" altLang="zh-CN" sz="2800" dirty="0" err="1" smtClean="0">
                <a:solidFill>
                  <a:srgbClr val="333333"/>
                </a:solidFill>
                <a:latin typeface="Arial" pitchFamily="34" charset="0"/>
                <a:ea typeface="宋体" pitchFamily="2" charset="-122"/>
                <a:cs typeface="Arial" pitchFamily="34" charset="0"/>
              </a:rPr>
              <a:t>sth</a:t>
            </a:r>
            <a:r>
              <a:rPr lang="en-US" altLang="zh-CN" sz="2800" dirty="0" smtClean="0">
                <a:solidFill>
                  <a:srgbClr val="333333"/>
                </a:solidFill>
                <a:latin typeface="Arial" pitchFamily="34" charset="0"/>
                <a:ea typeface="宋体" pitchFamily="2" charset="-122"/>
                <a:cs typeface="Arial" pitchFamily="34" charset="0"/>
              </a:rPr>
              <a:t>. </a:t>
            </a:r>
          </a:p>
        </p:txBody>
      </p:sp>
      <p:sp>
        <p:nvSpPr>
          <p:cNvPr id="16" name="TextBox 15"/>
          <p:cNvSpPr txBox="1"/>
          <p:nvPr/>
        </p:nvSpPr>
        <p:spPr>
          <a:xfrm>
            <a:off x="539388" y="1440000"/>
            <a:ext cx="8104578" cy="1596014"/>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A telephone call </a:t>
            </a:r>
            <a:r>
              <a:rPr lang="en-US" altLang="zh-CN" sz="2800" dirty="0" smtClean="0">
                <a:solidFill>
                  <a:srgbClr val="F79646"/>
                </a:solidFill>
                <a:latin typeface="Arial" pitchFamily="34" charset="0"/>
                <a:ea typeface="宋体" pitchFamily="2" charset="-122"/>
                <a:cs typeface="Arial" pitchFamily="34" charset="0"/>
              </a:rPr>
              <a:t>alerting</a:t>
            </a:r>
            <a:r>
              <a:rPr lang="en-US" altLang="zh-CN" sz="2800" dirty="0" smtClean="0">
                <a:solidFill>
                  <a:srgbClr val="333333"/>
                </a:solidFill>
                <a:latin typeface="Arial" pitchFamily="34" charset="0"/>
                <a:ea typeface="宋体" pitchFamily="2" charset="-122"/>
                <a:cs typeface="Arial" pitchFamily="34" charset="0"/>
              </a:rPr>
              <a:t> them briefly to the problem followed up by a letter is usually the most effective approach.</a:t>
            </a:r>
          </a:p>
        </p:txBody>
      </p:sp>
      <p:sp>
        <p:nvSpPr>
          <p:cNvPr id="17" name="TextBox 16"/>
          <p:cNvSpPr txBox="1"/>
          <p:nvPr/>
        </p:nvSpPr>
        <p:spPr>
          <a:xfrm>
            <a:off x="539388" y="3143248"/>
            <a:ext cx="8104578" cy="1075103"/>
          </a:xfrm>
          <a:prstGeom prst="rect">
            <a:avLst/>
          </a:prstGeom>
          <a:noFill/>
        </p:spPr>
        <p:txBody>
          <a:bodyPr wrap="square" rtlCol="0">
            <a:spAutoFit/>
          </a:bodyPr>
          <a:lstStyle/>
          <a:p>
            <a:pPr marL="363538">
              <a:lnSpc>
                <a:spcPct val="120000"/>
              </a:lnSpc>
              <a:defRPr/>
            </a:pPr>
            <a:r>
              <a:rPr lang="zh-CN" altLang="en-US" sz="2800" dirty="0" smtClean="0">
                <a:solidFill>
                  <a:srgbClr val="333333"/>
                </a:solidFill>
                <a:latin typeface="Arial" pitchFamily="34" charset="0"/>
                <a:ea typeface="宋体" pitchFamily="2" charset="-122"/>
                <a:cs typeface="Arial" pitchFamily="34" charset="0"/>
              </a:rPr>
              <a:t>先打一个电话简单警告他们这个问题，跟着寄一封信给他们，这样做通常是最有效的办法。</a:t>
            </a:r>
          </a:p>
        </p:txBody>
      </p:sp>
      <p:pic>
        <p:nvPicPr>
          <p:cNvPr id="18" name="Picture 2" descr="C:\Users\CC\Desktop\图片1.png"/>
          <p:cNvPicPr>
            <a:picLocks noChangeAspect="1" noChangeArrowheads="1"/>
          </p:cNvPicPr>
          <p:nvPr/>
        </p:nvPicPr>
        <p:blipFill>
          <a:blip r:embed="rId2" cstate="print"/>
          <a:srcRect/>
          <a:stretch>
            <a:fillRect/>
          </a:stretch>
        </p:blipFill>
        <p:spPr bwMode="auto">
          <a:xfrm>
            <a:off x="500034" y="3221527"/>
            <a:ext cx="452775" cy="452775"/>
          </a:xfrm>
          <a:prstGeom prst="rect">
            <a:avLst/>
          </a:prstGeom>
          <a:noFill/>
        </p:spPr>
      </p:pic>
      <p:sp>
        <p:nvSpPr>
          <p:cNvPr id="19" name="TextBox 18"/>
          <p:cNvSpPr txBox="1"/>
          <p:nvPr/>
        </p:nvSpPr>
        <p:spPr>
          <a:xfrm>
            <a:off x="539388" y="4534582"/>
            <a:ext cx="8104578" cy="558038"/>
          </a:xfrm>
          <a:prstGeom prst="rect">
            <a:avLst/>
          </a:prstGeom>
          <a:noFill/>
        </p:spPr>
        <p:txBody>
          <a:bodyPr wrap="square" rtlCol="0">
            <a:spAutoFit/>
          </a:bodyPr>
          <a:lstStyle/>
          <a:p>
            <a:pPr>
              <a:lnSpc>
                <a:spcPct val="120000"/>
              </a:lnSpc>
              <a:defRPr/>
            </a:pPr>
            <a:r>
              <a:rPr lang="zh-CN" altLang="en-US" sz="2800" dirty="0" smtClean="0">
                <a:solidFill>
                  <a:srgbClr val="333333"/>
                </a:solidFill>
                <a:latin typeface="Arial" pitchFamily="34" charset="0"/>
                <a:ea typeface="宋体" pitchFamily="2" charset="-122"/>
                <a:cs typeface="Arial" pitchFamily="34" charset="0"/>
              </a:rPr>
              <a:t>你应该事先警告孩子们他们这些行为的后果。 </a:t>
            </a:r>
          </a:p>
        </p:txBody>
      </p:sp>
      <p:sp>
        <p:nvSpPr>
          <p:cNvPr id="21" name="TextBox 20"/>
          <p:cNvSpPr txBox="1"/>
          <p:nvPr/>
        </p:nvSpPr>
        <p:spPr>
          <a:xfrm>
            <a:off x="539388" y="5211417"/>
            <a:ext cx="8104578" cy="1075103"/>
          </a:xfrm>
          <a:prstGeom prst="rect">
            <a:avLst/>
          </a:prstGeom>
          <a:noFill/>
        </p:spPr>
        <p:txBody>
          <a:bodyPr wrap="square" rtlCol="0">
            <a:spAutoFit/>
          </a:bodyPr>
          <a:lstStyle/>
          <a:p>
            <a:pPr marL="363538">
              <a:lnSpc>
                <a:spcPct val="120000"/>
              </a:lnSpc>
              <a:defRPr/>
            </a:pPr>
            <a:r>
              <a:rPr lang="en-US" altLang="zh-CN" sz="2800" dirty="0" smtClean="0">
                <a:solidFill>
                  <a:srgbClr val="333333"/>
                </a:solidFill>
                <a:latin typeface="Arial" pitchFamily="34" charset="0"/>
                <a:ea typeface="宋体" pitchFamily="2" charset="-122"/>
                <a:cs typeface="Arial" pitchFamily="34" charset="0"/>
              </a:rPr>
              <a:t>You should </a:t>
            </a:r>
            <a:r>
              <a:rPr lang="en-US" altLang="zh-CN" sz="2800" dirty="0" smtClean="0">
                <a:solidFill>
                  <a:srgbClr val="F79646"/>
                </a:solidFill>
                <a:latin typeface="Arial" pitchFamily="34" charset="0"/>
                <a:ea typeface="宋体" pitchFamily="2" charset="-122"/>
                <a:cs typeface="Arial" pitchFamily="34" charset="0"/>
              </a:rPr>
              <a:t>alert</a:t>
            </a:r>
            <a:r>
              <a:rPr lang="en-US" altLang="zh-CN" sz="2800" dirty="0" smtClean="0">
                <a:solidFill>
                  <a:srgbClr val="333333"/>
                </a:solidFill>
                <a:latin typeface="Arial" pitchFamily="34" charset="0"/>
                <a:ea typeface="宋体" pitchFamily="2" charset="-122"/>
                <a:cs typeface="Arial" pitchFamily="34" charset="0"/>
              </a:rPr>
              <a:t> the children in advance to the consequences of their actions.</a:t>
            </a:r>
            <a:endParaRPr lang="zh-CN" altLang="en-US" sz="2800" dirty="0" smtClean="0">
              <a:solidFill>
                <a:srgbClr val="333333"/>
              </a:solidFill>
              <a:latin typeface="Arial" pitchFamily="34" charset="0"/>
              <a:ea typeface="宋体" pitchFamily="2" charset="-122"/>
              <a:cs typeface="Arial" pitchFamily="34" charset="0"/>
            </a:endParaRPr>
          </a:p>
        </p:txBody>
      </p:sp>
      <p:pic>
        <p:nvPicPr>
          <p:cNvPr id="22" name="Picture 2" descr="C:\Users\CC\Desktop\图片1.png"/>
          <p:cNvPicPr>
            <a:picLocks noChangeAspect="1" noChangeArrowheads="1"/>
          </p:cNvPicPr>
          <p:nvPr/>
        </p:nvPicPr>
        <p:blipFill>
          <a:blip r:embed="rId2" cstate="print"/>
          <a:srcRect/>
          <a:stretch>
            <a:fillRect/>
          </a:stretch>
        </p:blipFill>
        <p:spPr bwMode="auto">
          <a:xfrm>
            <a:off x="500034" y="5289696"/>
            <a:ext cx="452775" cy="452775"/>
          </a:xfrm>
          <a:prstGeom prst="rect">
            <a:avLst/>
          </a:prstGeom>
          <a:noFill/>
        </p:spPr>
      </p:pic>
      <p:sp>
        <p:nvSpPr>
          <p:cNvPr id="23" name="矩形 22">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0" y="908720"/>
            <a:ext cx="9144000" cy="530636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Left)">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slide(fromLeft)">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slide(fromLeft)">
                                      <p:cBhvr>
                                        <p:cTn id="21" dur="500"/>
                                        <p:tgtEl>
                                          <p:spTgt spid="19"/>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slide(fromLeft)">
                                      <p:cBhvr>
                                        <p:cTn id="30" dur="500"/>
                                        <p:tgtEl>
                                          <p:spTgt spid="21"/>
                                        </p:tgtEl>
                                      </p:cBhvr>
                                    </p:animEffec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16" grpId="0"/>
      <p:bldP spid="17" grpId="0"/>
      <p:bldP spid="19" grpId="0"/>
      <p:bldP spid="21" grpId="0"/>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677656"/>
          </a:xfrm>
          <a:prstGeom prst="rect">
            <a:avLst/>
          </a:prstGeom>
          <a:noFill/>
        </p:spPr>
        <p:txBody>
          <a:bodyPr wrap="square" rtlCol="0">
            <a:spAutoFit/>
          </a:bodyPr>
          <a:lstStyle/>
          <a:p>
            <a:pPr algn="just">
              <a:lnSpc>
                <a:spcPct val="120000"/>
              </a:lnSpc>
              <a:defRPr/>
            </a:pPr>
            <a:r>
              <a:rPr lang="en-US" altLang="zh-CN" sz="2800" u="sng" dirty="0" smtClean="0">
                <a:solidFill>
                  <a:srgbClr val="0C9CDB"/>
                </a:solidFill>
                <a:latin typeface="Arial" pitchFamily="34" charset="0"/>
                <a:ea typeface="宋体" pitchFamily="2" charset="-122"/>
                <a:cs typeface="Arial" pitchFamily="34" charset="0"/>
              </a:rPr>
              <a:t>We go where it’s impossible to connect, no matter what.</a:t>
            </a:r>
            <a:r>
              <a:rPr lang="en-US" altLang="zh-CN" sz="2800" dirty="0" smtClean="0">
                <a:solidFill>
                  <a:srgbClr val="0C9CDB"/>
                </a:solidFill>
                <a:latin typeface="Arial" pitchFamily="34" charset="0"/>
                <a:ea typeface="宋体" pitchFamily="2" charset="-122"/>
                <a:cs typeface="Arial" pitchFamily="34" charset="0"/>
              </a:rPr>
              <a:t> </a:t>
            </a:r>
            <a:r>
              <a:rPr lang="en-US" altLang="zh-CN" sz="2800" dirty="0" smtClean="0">
                <a:solidFill>
                  <a:srgbClr val="333333"/>
                </a:solidFill>
                <a:latin typeface="Arial" pitchFamily="34" charset="0"/>
                <a:ea typeface="宋体" pitchFamily="2" charset="-122"/>
                <a:cs typeface="Arial" pitchFamily="34" charset="0"/>
              </a:rPr>
              <a:t>But quite soon those gaps will all be filled. Before much longer, the entire planet will be </a:t>
            </a:r>
            <a:r>
              <a:rPr lang="en-US" altLang="zh-CN" sz="2800" u="sng" dirty="0" smtClean="0">
                <a:solidFill>
                  <a:srgbClr val="F79646"/>
                </a:solidFill>
                <a:latin typeface="Arial" pitchFamily="34" charset="0"/>
                <a:ea typeface="宋体" pitchFamily="2" charset="-122"/>
                <a:cs typeface="Arial" pitchFamily="34" charset="0"/>
              </a:rPr>
              <a:t>smothered</a:t>
            </a:r>
            <a:r>
              <a:rPr lang="en-US" altLang="zh-CN" sz="2800" dirty="0" smtClean="0">
                <a:solidFill>
                  <a:srgbClr val="333333"/>
                </a:solidFill>
                <a:latin typeface="Arial" pitchFamily="34" charset="0"/>
                <a:ea typeface="宋体" pitchFamily="2" charset="-122"/>
                <a:cs typeface="Arial" pitchFamily="34" charset="0"/>
              </a:rPr>
              <a:t> in signals, and we won’t be able to find places that are off the grid.</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Can’t Get Away from It All?</a:t>
            </a:r>
          </a:p>
        </p:txBody>
      </p:sp>
      <p:sp>
        <p:nvSpPr>
          <p:cNvPr id="13" name="矩形 12">
            <a:hlinkClick r:id="rId3" action="ppaction://hlinksldjump"/>
          </p:cNvPr>
          <p:cNvSpPr/>
          <p:nvPr/>
        </p:nvSpPr>
        <p:spPr>
          <a:xfrm>
            <a:off x="500034" y="857232"/>
            <a:ext cx="8072494" cy="78581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3" action="ppaction://hlinksldjump"/>
          </p:cNvPr>
          <p:cNvSpPr/>
          <p:nvPr/>
        </p:nvSpPr>
        <p:spPr>
          <a:xfrm>
            <a:off x="428596" y="785794"/>
            <a:ext cx="8072494" cy="92869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7"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8"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9"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pic>
        <p:nvPicPr>
          <p:cNvPr id="10" name="05.1.mp3">
            <a:hlinkClick r:id="" action="ppaction://media"/>
          </p:cNvPr>
          <p:cNvPicPr>
            <a:picLocks noRot="1" noChangeAspect="1"/>
          </p:cNvPicPr>
          <p:nvPr>
            <a:audioFile r:link="rId1"/>
          </p:nvPr>
        </p:nvPicPr>
        <p:blipFill>
          <a:blip r:embed="rId9" cstate="print"/>
          <a:stretch>
            <a:fillRect/>
          </a:stretch>
        </p:blipFill>
        <p:spPr>
          <a:xfrm>
            <a:off x="9972600" y="1268760"/>
            <a:ext cx="304800" cy="304800"/>
          </a:xfrm>
          <a:prstGeom prst="rect">
            <a:avLst/>
          </a:prstGeom>
        </p:spPr>
      </p:pic>
      <p:sp>
        <p:nvSpPr>
          <p:cNvPr id="2" name="TextBox 1">
            <a:hlinkClick r:id="rId10" action="ppaction://hlinksldjump"/>
          </p:cNvPr>
          <p:cNvSpPr txBox="1"/>
          <p:nvPr/>
        </p:nvSpPr>
        <p:spPr>
          <a:xfrm>
            <a:off x="592778" y="2361475"/>
            <a:ext cx="1800200" cy="493522"/>
          </a:xfrm>
          <a:prstGeom prst="rect">
            <a:avLst/>
          </a:prstGeom>
          <a:noFill/>
        </p:spPr>
        <p:txBody>
          <a:bodyPr wrap="square" rtlCol="0">
            <a:spAutoFit/>
          </a:bodyPr>
          <a:lstStyle/>
          <a:p>
            <a:endParaRPr lang="zh-CN" altLang="en-US" dirty="0"/>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Right)">
                                      <p:cBhvr>
                                        <p:cTn id="7" dur="500"/>
                                        <p:tgtEl>
                                          <p:spTgt spid="6"/>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Right)">
                                      <p:cBhvr>
                                        <p:cTn id="11" dur="500"/>
                                        <p:tgtEl>
                                          <p:spTgt spid="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Right)">
                                      <p:cBhvr>
                                        <p:cTn id="15" dur="500"/>
                                        <p:tgtEl>
                                          <p:spTgt spid="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lide(fromRigh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0"/>
                </p:tgtEl>
              </p:cMediaNode>
            </p:audio>
            <p:seq concurrent="1" nextAc="seek">
              <p:cTn id="21" restart="whenNotActive" fill="hold" evtFilter="cancelBubble" nodeType="interactiveSeq">
                <p:stCondLst>
                  <p:cond evt="onClick" delay="0">
                    <p:tgtEl>
                      <p:spTgt spid="6"/>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0"/>
                                        </p:tgtEl>
                                      </p:cBhvr>
                                    </p:cmd>
                                  </p:childTnLst>
                                </p:cTn>
                              </p:par>
                            </p:childTnLst>
                          </p:cTn>
                        </p:par>
                      </p:childTnLst>
                    </p:cTn>
                  </p:par>
                </p:childTnLst>
              </p:cTn>
              <p:nextCondLst>
                <p:cond evt="onClick" delay="0">
                  <p:tgtEl>
                    <p:spTgt spid="6"/>
                  </p:tgtEl>
                </p:cond>
              </p:nextCondLst>
            </p:seq>
            <p:seq concurrent="1" nextAc="seek">
              <p:cTn id="26" restart="whenNotActive" fill="hold" evtFilter="cancelBubble" nodeType="interactiveSeq">
                <p:stCondLst>
                  <p:cond evt="onClick" delay="0">
                    <p:tgtEl>
                      <p:spTgt spid="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0"/>
                                        </p:tgtEl>
                                      </p:cBhvr>
                                    </p:cmd>
                                  </p:childTnLst>
                                </p:cTn>
                              </p:par>
                            </p:childTnLst>
                          </p:cTn>
                        </p:par>
                      </p:childTnLst>
                    </p:cTn>
                  </p:par>
                </p:childTnLst>
              </p:cTn>
              <p:nextCondLst>
                <p:cond evt="onClick" delay="0">
                  <p:tgtEl>
                    <p:spTgt spid="7"/>
                  </p:tgtEl>
                </p:cond>
              </p:nextCondLst>
            </p:seq>
            <p:seq concurrent="1" nextAc="seek">
              <p:cTn id="31" restart="whenNotActive" fill="hold" evtFilter="cancelBubble" nodeType="interactiveSeq">
                <p:stCondLst>
                  <p:cond evt="onClick" delay="0">
                    <p:tgtEl>
                      <p:spTgt spid="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0"/>
                                        </p:tgtEl>
                                      </p:cBhvr>
                                    </p:cmd>
                                  </p:childTnLst>
                                </p:cTn>
                              </p:par>
                            </p:childTnLst>
                          </p:cTn>
                        </p:par>
                      </p:childTnLst>
                    </p:cTn>
                  </p:par>
                </p:childTnLst>
              </p:cTn>
              <p:nextCondLst>
                <p:cond evt="onClick" delay="0">
                  <p:tgtEl>
                    <p:spTgt spid="8"/>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720000"/>
            <a:ext cx="8104578" cy="2160591"/>
          </a:xfrm>
          <a:prstGeom prst="rect">
            <a:avLst/>
          </a:prstGeom>
          <a:noFill/>
        </p:spPr>
        <p:txBody>
          <a:bodyPr wrap="square" rtlCol="0">
            <a:spAutoFit/>
          </a:bodyPr>
          <a:lstStyle/>
          <a:p>
            <a:pPr marL="536575" indent="-536575"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29. And by tracking your location from your pocket, your phone lets you spend less time squinting at a map and more time looking at the world. (Para. 11)</a:t>
            </a:r>
          </a:p>
        </p:txBody>
      </p:sp>
      <p:sp>
        <p:nvSpPr>
          <p:cNvPr id="11" name="TextBox 10"/>
          <p:cNvSpPr txBox="1"/>
          <p:nvPr/>
        </p:nvSpPr>
        <p:spPr>
          <a:xfrm>
            <a:off x="539388" y="3009991"/>
            <a:ext cx="8104578" cy="609398"/>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[Paraphrase]:</a:t>
            </a:r>
          </a:p>
        </p:txBody>
      </p:sp>
      <p:sp>
        <p:nvSpPr>
          <p:cNvPr id="12" name="TextBox 11"/>
          <p:cNvSpPr txBox="1"/>
          <p:nvPr/>
        </p:nvSpPr>
        <p:spPr>
          <a:xfrm>
            <a:off x="539388" y="3648934"/>
            <a:ext cx="8104578" cy="2160591"/>
          </a:xfrm>
          <a:prstGeom prst="rect">
            <a:avLst/>
          </a:prstGeom>
          <a:noFill/>
        </p:spPr>
        <p:txBody>
          <a:bodyPr wrap="square" rtlCol="0">
            <a:spAutoFit/>
          </a:bodyPr>
          <a:lstStyle/>
          <a:p>
            <a:pPr algn="just">
              <a:lnSpc>
                <a:spcPct val="120000"/>
              </a:lnSpc>
              <a:defRPr/>
            </a:pPr>
            <a:r>
              <a:rPr lang="en-US" altLang="zh-CN" sz="2800" dirty="0" smtClean="0">
                <a:solidFill>
                  <a:srgbClr val="0C9CDB"/>
                </a:solidFill>
                <a:latin typeface="Arial" pitchFamily="34" charset="0"/>
                <a:ea typeface="宋体" pitchFamily="2" charset="-122"/>
                <a:cs typeface="Arial" pitchFamily="34" charset="0"/>
              </a:rPr>
              <a:t>The phone in your pocket can tell where you are, therefore you don’t have to waste time studying the map painfully. It saves time for you to better observe and enjoy the world.</a:t>
            </a:r>
            <a:endParaRPr lang="zh-CN" altLang="en-US" sz="2800" dirty="0" smtClean="0">
              <a:solidFill>
                <a:srgbClr val="0C9CDB"/>
              </a:solidFill>
              <a:latin typeface="Arial" pitchFamily="34" charset="0"/>
              <a:ea typeface="宋体" pitchFamily="2" charset="-122"/>
              <a:cs typeface="Arial" pitchFamily="34" charset="0"/>
            </a:endParaRPr>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620688"/>
            <a:ext cx="9144000" cy="559439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lide(fromTop)">
                                      <p:cBhvr>
                                        <p:cTn id="13" dur="500"/>
                                        <p:tgtEl>
                                          <p:spTgt spid="12"/>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1" grpId="0"/>
      <p:bldP spid="12" grpId="0"/>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720000"/>
            <a:ext cx="8104578" cy="2160591"/>
          </a:xfrm>
          <a:prstGeom prst="rect">
            <a:avLst/>
          </a:prstGeom>
          <a:noFill/>
        </p:spPr>
        <p:txBody>
          <a:bodyPr wrap="square" rtlCol="0">
            <a:spAutoFit/>
          </a:bodyPr>
          <a:lstStyle/>
          <a:p>
            <a:pPr marL="536575" indent="-536575"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29. And by tracking your location from your pocket, your phone lets you spend less time squinting at a map and more time looking at the world. (Para. 11)</a:t>
            </a:r>
          </a:p>
        </p:txBody>
      </p:sp>
      <p:sp>
        <p:nvSpPr>
          <p:cNvPr id="11" name="TextBox 10"/>
          <p:cNvSpPr txBox="1"/>
          <p:nvPr/>
        </p:nvSpPr>
        <p:spPr>
          <a:xfrm>
            <a:off x="539388" y="3009991"/>
            <a:ext cx="8104578" cy="609398"/>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[Analysis]:</a:t>
            </a:r>
          </a:p>
        </p:txBody>
      </p:sp>
      <p:sp>
        <p:nvSpPr>
          <p:cNvPr id="12" name="TextBox 11"/>
          <p:cNvSpPr txBox="1"/>
          <p:nvPr/>
        </p:nvSpPr>
        <p:spPr>
          <a:xfrm>
            <a:off x="539388" y="3648934"/>
            <a:ext cx="8104578" cy="1596014"/>
          </a:xfrm>
          <a:prstGeom prst="rect">
            <a:avLst/>
          </a:prstGeom>
          <a:noFill/>
        </p:spPr>
        <p:txBody>
          <a:bodyPr wrap="square" rtlCol="0">
            <a:spAutoFit/>
          </a:bodyPr>
          <a:lstStyle/>
          <a:p>
            <a:pPr algn="just">
              <a:lnSpc>
                <a:spcPct val="120000"/>
              </a:lnSpc>
              <a:defRPr/>
            </a:pPr>
            <a:r>
              <a:rPr lang="en-US" altLang="zh-CN" sz="2800" dirty="0" smtClean="0">
                <a:solidFill>
                  <a:srgbClr val="0C9CDB"/>
                </a:solidFill>
                <a:latin typeface="Arial" pitchFamily="34" charset="0"/>
                <a:ea typeface="宋体" pitchFamily="2" charset="-122"/>
                <a:cs typeface="Arial" pitchFamily="34" charset="0"/>
              </a:rPr>
              <a:t>Contrast is made between “squinting at a map” and “looking at the world” to indicate the benefits brought by technology.</a:t>
            </a:r>
            <a:endParaRPr lang="zh-CN" altLang="en-US" sz="2800" dirty="0" smtClean="0">
              <a:solidFill>
                <a:srgbClr val="0C9CDB"/>
              </a:solidFill>
              <a:latin typeface="Arial" pitchFamily="34" charset="0"/>
              <a:ea typeface="宋体" pitchFamily="2" charset="-122"/>
              <a:cs typeface="Arial" pitchFamily="34" charset="0"/>
            </a:endParaRPr>
          </a:p>
        </p:txBody>
      </p:sp>
      <p:sp>
        <p:nvSpPr>
          <p:cNvPr id="6" name="矩形 5"/>
          <p:cNvSpPr/>
          <p:nvPr/>
        </p:nvSpPr>
        <p:spPr>
          <a:xfrm>
            <a:off x="0" y="620688"/>
            <a:ext cx="9144000" cy="559439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lide(fromTop)">
                                      <p:cBhvr>
                                        <p:cTn id="13" dur="500"/>
                                        <p:tgtEl>
                                          <p:spTgt spid="12"/>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11" grpId="0"/>
      <p:bldP spid="12" grpId="0"/>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720000"/>
            <a:ext cx="8104578" cy="2160591"/>
          </a:xfrm>
          <a:prstGeom prst="rect">
            <a:avLst/>
          </a:prstGeom>
          <a:noFill/>
        </p:spPr>
        <p:txBody>
          <a:bodyPr wrap="square" rtlCol="0">
            <a:spAutoFit/>
          </a:bodyPr>
          <a:lstStyle/>
          <a:p>
            <a:pPr marL="536575" indent="-536575"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29. And by tracking your location from your pocket, your phone lets you spend less time squinting at a map and more time looking at the world. (Para. 11)</a:t>
            </a:r>
          </a:p>
        </p:txBody>
      </p:sp>
      <p:sp>
        <p:nvSpPr>
          <p:cNvPr id="11" name="TextBox 10"/>
          <p:cNvSpPr txBox="1"/>
          <p:nvPr/>
        </p:nvSpPr>
        <p:spPr>
          <a:xfrm>
            <a:off x="539388" y="3009991"/>
            <a:ext cx="8104578" cy="609398"/>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[Translation]:</a:t>
            </a:r>
          </a:p>
        </p:txBody>
      </p:sp>
      <p:sp>
        <p:nvSpPr>
          <p:cNvPr id="12" name="TextBox 11"/>
          <p:cNvSpPr txBox="1"/>
          <p:nvPr/>
        </p:nvSpPr>
        <p:spPr>
          <a:xfrm>
            <a:off x="539388" y="3648934"/>
            <a:ext cx="8104578" cy="1075103"/>
          </a:xfrm>
          <a:prstGeom prst="rect">
            <a:avLst/>
          </a:prstGeom>
          <a:noFill/>
        </p:spPr>
        <p:txBody>
          <a:bodyPr wrap="square" rtlCol="0">
            <a:spAutoFit/>
          </a:bodyPr>
          <a:lstStyle/>
          <a:p>
            <a:pPr algn="just">
              <a:lnSpc>
                <a:spcPct val="120000"/>
              </a:lnSpc>
              <a:defRPr/>
            </a:pPr>
            <a:r>
              <a:rPr lang="zh-CN" altLang="en-US" sz="2800" dirty="0" smtClean="0">
                <a:solidFill>
                  <a:srgbClr val="333333"/>
                </a:solidFill>
                <a:latin typeface="Arial" pitchFamily="34" charset="0"/>
                <a:ea typeface="宋体" pitchFamily="2" charset="-122"/>
                <a:cs typeface="Arial" pitchFamily="34" charset="0"/>
              </a:rPr>
              <a:t>你口袋里的手机还能追踪你的所在地，节省眯眼查找地图的时间，增加放眼看世界的机会。</a:t>
            </a:r>
          </a:p>
        </p:txBody>
      </p:sp>
      <p:sp>
        <p:nvSpPr>
          <p:cNvPr id="6" name="矩形 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836712"/>
            <a:ext cx="9144000" cy="528641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lide(fromLeft)">
                                      <p:cBhvr>
                                        <p:cTn id="13" dur="500"/>
                                        <p:tgtEl>
                                          <p:spTgt spid="12"/>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1" grpId="0"/>
      <p:bldP spid="12" grpId="0"/>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720000"/>
            <a:ext cx="8104578" cy="2677656"/>
          </a:xfrm>
          <a:prstGeom prst="rect">
            <a:avLst/>
          </a:prstGeom>
          <a:noFill/>
        </p:spPr>
        <p:txBody>
          <a:bodyPr wrap="square" rtlCol="0">
            <a:spAutoFit/>
          </a:bodyPr>
          <a:lstStyle/>
          <a:p>
            <a:pPr marL="536575" indent="-536575"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30. The phone isn’t the problem. The problem is us — our inability to step away from email and games and inessential data, our inability to look up, be it at an alpine lake or at family members. (Para. 12)</a:t>
            </a:r>
          </a:p>
        </p:txBody>
      </p:sp>
      <p:sp>
        <p:nvSpPr>
          <p:cNvPr id="11" name="TextBox 10"/>
          <p:cNvSpPr txBox="1"/>
          <p:nvPr/>
        </p:nvSpPr>
        <p:spPr>
          <a:xfrm>
            <a:off x="539388" y="3324031"/>
            <a:ext cx="8104578" cy="609398"/>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[Paraphrase]:</a:t>
            </a:r>
          </a:p>
        </p:txBody>
      </p:sp>
      <p:sp>
        <p:nvSpPr>
          <p:cNvPr id="12" name="TextBox 11"/>
          <p:cNvSpPr txBox="1"/>
          <p:nvPr/>
        </p:nvSpPr>
        <p:spPr>
          <a:xfrm>
            <a:off x="539388" y="3962974"/>
            <a:ext cx="8104578" cy="2448876"/>
          </a:xfrm>
          <a:prstGeom prst="rect">
            <a:avLst/>
          </a:prstGeom>
          <a:noFill/>
        </p:spPr>
        <p:txBody>
          <a:bodyPr wrap="square" rtlCol="0">
            <a:spAutoFit/>
          </a:bodyPr>
          <a:lstStyle/>
          <a:p>
            <a:pPr algn="just">
              <a:lnSpc>
                <a:spcPct val="120000"/>
              </a:lnSpc>
              <a:defRPr/>
            </a:pPr>
            <a:r>
              <a:rPr lang="en-US" altLang="zh-CN" sz="2600" dirty="0" smtClean="0">
                <a:solidFill>
                  <a:srgbClr val="0C9CDB"/>
                </a:solidFill>
                <a:latin typeface="Arial" pitchFamily="34" charset="0"/>
                <a:ea typeface="宋体" pitchFamily="2" charset="-122"/>
                <a:cs typeface="Arial" pitchFamily="34" charset="0"/>
              </a:rPr>
              <a:t>The problem lies not with the phone, but with ourselves who are so much addicted to email, games or unimportant information on the phone that we are not willing to raise our eyes to look at beautiful scenery like an alpine lake or at our family members.</a:t>
            </a:r>
            <a:endParaRPr lang="zh-CN" altLang="en-US" sz="2600" dirty="0" smtClean="0">
              <a:solidFill>
                <a:srgbClr val="0C9CDB"/>
              </a:solidFill>
              <a:latin typeface="Arial" pitchFamily="34" charset="0"/>
              <a:ea typeface="宋体" pitchFamily="2" charset="-122"/>
              <a:cs typeface="Arial" pitchFamily="34" charset="0"/>
            </a:endParaRPr>
          </a:p>
        </p:txBody>
      </p:sp>
      <p:sp>
        <p:nvSpPr>
          <p:cNvPr id="6" name="矩形 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620688"/>
            <a:ext cx="9144000" cy="559439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lide(fromTop)">
                                      <p:cBhvr>
                                        <p:cTn id="13" dur="500"/>
                                        <p:tgtEl>
                                          <p:spTgt spid="12"/>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1" grpId="0"/>
      <p:bldP spid="12" grpId="0"/>
      <p:bldP spid="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720000"/>
            <a:ext cx="8104578" cy="2677656"/>
          </a:xfrm>
          <a:prstGeom prst="rect">
            <a:avLst/>
          </a:prstGeom>
          <a:noFill/>
        </p:spPr>
        <p:txBody>
          <a:bodyPr wrap="square" rtlCol="0">
            <a:spAutoFit/>
          </a:bodyPr>
          <a:lstStyle/>
          <a:p>
            <a:pPr marL="536575" indent="-536575"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30. The phone isn’t the problem. The problem is us — our inability to step away from email and games and inessential data, our inability to look up, be it at an alpine lake or at family members. (Para. 12)</a:t>
            </a:r>
          </a:p>
        </p:txBody>
      </p:sp>
      <p:sp>
        <p:nvSpPr>
          <p:cNvPr id="11" name="TextBox 10"/>
          <p:cNvSpPr txBox="1"/>
          <p:nvPr/>
        </p:nvSpPr>
        <p:spPr>
          <a:xfrm>
            <a:off x="539388" y="3324031"/>
            <a:ext cx="8104578" cy="609398"/>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[Analysis]:</a:t>
            </a:r>
          </a:p>
        </p:txBody>
      </p:sp>
      <p:sp>
        <p:nvSpPr>
          <p:cNvPr id="12" name="TextBox 11"/>
          <p:cNvSpPr txBox="1"/>
          <p:nvPr/>
        </p:nvSpPr>
        <p:spPr>
          <a:xfrm>
            <a:off x="539388" y="3962974"/>
            <a:ext cx="8104578" cy="2012859"/>
          </a:xfrm>
          <a:prstGeom prst="rect">
            <a:avLst/>
          </a:prstGeom>
          <a:noFill/>
        </p:spPr>
        <p:txBody>
          <a:bodyPr wrap="square" rtlCol="0">
            <a:spAutoFit/>
          </a:bodyPr>
          <a:lstStyle/>
          <a:p>
            <a:pPr algn="just">
              <a:lnSpc>
                <a:spcPct val="120000"/>
              </a:lnSpc>
              <a:defRPr/>
            </a:pPr>
            <a:r>
              <a:rPr lang="en-US" altLang="zh-CN" sz="2600" dirty="0" smtClean="0">
                <a:solidFill>
                  <a:srgbClr val="0C9CDB"/>
                </a:solidFill>
                <a:latin typeface="Arial" pitchFamily="34" charset="0"/>
                <a:ea typeface="宋体" pitchFamily="2" charset="-122"/>
                <a:cs typeface="Arial" pitchFamily="34" charset="0"/>
              </a:rPr>
              <a:t>The parallel structures following “our inability to” and the subjunctive mood “be it at an alpine lake or at family members” are used to illustrate how addicted we are to technology.</a:t>
            </a:r>
            <a:r>
              <a:rPr lang="en-US" altLang="zh-CN" sz="2600" dirty="0" smtClean="0">
                <a:solidFill>
                  <a:srgbClr val="333333"/>
                </a:solidFill>
                <a:latin typeface="Arial" pitchFamily="34" charset="0"/>
                <a:ea typeface="宋体" pitchFamily="2" charset="-122"/>
                <a:cs typeface="Arial" pitchFamily="34" charset="0"/>
              </a:rPr>
              <a:t> </a:t>
            </a:r>
          </a:p>
        </p:txBody>
      </p:sp>
      <p:sp>
        <p:nvSpPr>
          <p:cNvPr id="6" name="矩形 5"/>
          <p:cNvSpPr/>
          <p:nvPr/>
        </p:nvSpPr>
        <p:spPr>
          <a:xfrm>
            <a:off x="0" y="620688"/>
            <a:ext cx="9144000" cy="559439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lide(fromTop)">
                                      <p:cBhvr>
                                        <p:cTn id="13" dur="500"/>
                                        <p:tgtEl>
                                          <p:spTgt spid="12"/>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11" grpId="0"/>
      <p:bldP spid="12" grpId="0"/>
      <p:bldP spid="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720000"/>
            <a:ext cx="8104578" cy="2677656"/>
          </a:xfrm>
          <a:prstGeom prst="rect">
            <a:avLst/>
          </a:prstGeom>
          <a:noFill/>
        </p:spPr>
        <p:txBody>
          <a:bodyPr wrap="square" rtlCol="0">
            <a:spAutoFit/>
          </a:bodyPr>
          <a:lstStyle/>
          <a:p>
            <a:pPr marL="536575" indent="-536575"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30. The phone isn’t the problem. The problem is us — our inability to step away from email and games and inessential data, our inability to look up, be it at an alpine lake or at family members. (Para. 12)</a:t>
            </a:r>
          </a:p>
        </p:txBody>
      </p:sp>
      <p:sp>
        <p:nvSpPr>
          <p:cNvPr id="11" name="TextBox 10"/>
          <p:cNvSpPr txBox="1"/>
          <p:nvPr/>
        </p:nvSpPr>
        <p:spPr>
          <a:xfrm>
            <a:off x="539388" y="3324031"/>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[Translation]:</a:t>
            </a:r>
          </a:p>
        </p:txBody>
      </p:sp>
      <p:sp>
        <p:nvSpPr>
          <p:cNvPr id="12" name="TextBox 11"/>
          <p:cNvSpPr txBox="1"/>
          <p:nvPr/>
        </p:nvSpPr>
        <p:spPr>
          <a:xfrm>
            <a:off x="539388" y="3962974"/>
            <a:ext cx="8104578" cy="2012859"/>
          </a:xfrm>
          <a:prstGeom prst="rect">
            <a:avLst/>
          </a:prstGeom>
          <a:noFill/>
        </p:spPr>
        <p:txBody>
          <a:bodyPr wrap="square" rtlCol="0">
            <a:spAutoFit/>
          </a:bodyPr>
          <a:lstStyle/>
          <a:p>
            <a:pPr algn="just">
              <a:lnSpc>
                <a:spcPct val="120000"/>
              </a:lnSpc>
              <a:defRPr/>
            </a:pPr>
            <a:r>
              <a:rPr lang="zh-CN" altLang="en-US" sz="2600" dirty="0" smtClean="0">
                <a:solidFill>
                  <a:srgbClr val="333333"/>
                </a:solidFill>
                <a:latin typeface="Arial" pitchFamily="34" charset="0"/>
                <a:ea typeface="宋体" pitchFamily="2" charset="-122"/>
                <a:cs typeface="Arial" pitchFamily="34" charset="0"/>
              </a:rPr>
              <a:t>手机不是症结所在，我们才是</a:t>
            </a:r>
            <a:r>
              <a:rPr lang="en-US" altLang="zh-CN" sz="2600" dirty="0" smtClean="0">
                <a:solidFill>
                  <a:srgbClr val="333333"/>
                </a:solidFill>
                <a:latin typeface="+mn-ea"/>
                <a:cs typeface="Arial" pitchFamily="34" charset="0"/>
              </a:rPr>
              <a:t>——</a:t>
            </a:r>
            <a:r>
              <a:rPr lang="zh-CN" altLang="en-US" sz="2600" dirty="0" smtClean="0">
                <a:solidFill>
                  <a:srgbClr val="333333"/>
                </a:solidFill>
                <a:latin typeface="Arial" pitchFamily="34" charset="0"/>
                <a:ea typeface="宋体" pitchFamily="2" charset="-122"/>
                <a:cs typeface="Arial" pitchFamily="34" charset="0"/>
              </a:rPr>
              <a:t>是我们自己离不开邮件、游戏和那些实际上无关紧要的数据，是我们自己不能抬起头来看看周围的世界，无论是湖光山色，还是家人亲友。</a:t>
            </a:r>
          </a:p>
        </p:txBody>
      </p:sp>
      <p:sp>
        <p:nvSpPr>
          <p:cNvPr id="6" name="矩形 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908720"/>
            <a:ext cx="9144000" cy="516348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lide(fromTop)">
                                      <p:cBhvr>
                                        <p:cTn id="13" dur="500"/>
                                        <p:tgtEl>
                                          <p:spTgt spid="12"/>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1" grpId="0"/>
      <p:bldP spid="12" grpId="0"/>
      <p:bldP spid="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720000"/>
            <a:ext cx="8104578" cy="2160591"/>
          </a:xfrm>
          <a:prstGeom prst="rect">
            <a:avLst/>
          </a:prstGeom>
          <a:noFill/>
        </p:spPr>
        <p:txBody>
          <a:bodyPr wrap="square" rtlCol="0">
            <a:spAutoFit/>
          </a:bodyPr>
          <a:lstStyle/>
          <a:p>
            <a:pPr marL="536575" indent="-536575">
              <a:lnSpc>
                <a:spcPct val="120000"/>
              </a:lnSpc>
              <a:defRPr/>
            </a:pPr>
            <a:r>
              <a:rPr lang="en-US" altLang="zh-CN" sz="2800" dirty="0" smtClean="0">
                <a:solidFill>
                  <a:srgbClr val="333333"/>
                </a:solidFill>
                <a:latin typeface="Arial" pitchFamily="34" charset="0"/>
                <a:ea typeface="宋体" pitchFamily="2" charset="-122"/>
                <a:cs typeface="Arial" pitchFamily="34" charset="0"/>
              </a:rPr>
              <a:t>31. </a:t>
            </a:r>
            <a:r>
              <a:rPr lang="en-US" altLang="zh-CN" sz="2800" dirty="0" smtClean="0">
                <a:solidFill>
                  <a:srgbClr val="F79646"/>
                </a:solidFill>
                <a:latin typeface="Arial" pitchFamily="34" charset="0"/>
                <a:ea typeface="宋体" pitchFamily="2" charset="-122"/>
                <a:cs typeface="Arial" pitchFamily="34" charset="0"/>
              </a:rPr>
              <a:t>persistent</a:t>
            </a:r>
            <a:r>
              <a:rPr lang="en-US" altLang="zh-CN" sz="2800" dirty="0" smtClean="0">
                <a:solidFill>
                  <a:srgbClr val="333333"/>
                </a:solidFill>
                <a:latin typeface="Arial" pitchFamily="34" charset="0"/>
                <a:ea typeface="宋体" pitchFamily="2" charset="-122"/>
                <a:cs typeface="Arial" pitchFamily="34" charset="0"/>
              </a:rPr>
              <a:t> (Para. 12): </a:t>
            </a:r>
            <a:r>
              <a:rPr lang="en-US" altLang="zh-CN" sz="2800" i="1" dirty="0" smtClean="0">
                <a:solidFill>
                  <a:srgbClr val="333333"/>
                </a:solidFill>
                <a:latin typeface="Arial" pitchFamily="34" charset="0"/>
                <a:ea typeface="宋体" pitchFamily="2" charset="-122"/>
                <a:cs typeface="Arial" pitchFamily="34" charset="0"/>
              </a:rPr>
              <a:t>adj. </a:t>
            </a:r>
            <a:r>
              <a:rPr lang="en-US" altLang="zh-CN" sz="2800" dirty="0" smtClean="0">
                <a:solidFill>
                  <a:srgbClr val="333333"/>
                </a:solidFill>
                <a:latin typeface="Arial" pitchFamily="34" charset="0"/>
                <a:ea typeface="宋体" pitchFamily="2" charset="-122"/>
                <a:cs typeface="Arial" pitchFamily="34" charset="0"/>
              </a:rPr>
              <a:t>continuing for a long period of time without interruption, or repeated frequently, especially in a way that is annoying and cannot be stopped</a:t>
            </a:r>
          </a:p>
        </p:txBody>
      </p:sp>
      <p:sp>
        <p:nvSpPr>
          <p:cNvPr id="6" name="TextBox 5"/>
          <p:cNvSpPr txBox="1"/>
          <p:nvPr/>
        </p:nvSpPr>
        <p:spPr>
          <a:xfrm>
            <a:off x="539388" y="2857496"/>
            <a:ext cx="8104578" cy="1078950"/>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How do you deal with </a:t>
            </a:r>
            <a:r>
              <a:rPr lang="en-US" altLang="zh-CN" sz="2800" dirty="0" smtClean="0">
                <a:solidFill>
                  <a:srgbClr val="F79646"/>
                </a:solidFill>
                <a:latin typeface="Arial" pitchFamily="34" charset="0"/>
                <a:ea typeface="宋体" pitchFamily="2" charset="-122"/>
                <a:cs typeface="Arial" pitchFamily="34" charset="0"/>
              </a:rPr>
              <a:t>persistent</a:t>
            </a:r>
            <a:r>
              <a:rPr lang="en-US" altLang="zh-CN" sz="2800" dirty="0" smtClean="0">
                <a:solidFill>
                  <a:srgbClr val="333333"/>
                </a:solidFill>
                <a:latin typeface="Arial" pitchFamily="34" charset="0"/>
                <a:ea typeface="宋体" pitchFamily="2" charset="-122"/>
                <a:cs typeface="Arial" pitchFamily="34" charset="0"/>
              </a:rPr>
              <a:t> salesmen who won’t take “no” for an answer? </a:t>
            </a:r>
          </a:p>
        </p:txBody>
      </p:sp>
      <p:sp>
        <p:nvSpPr>
          <p:cNvPr id="7" name="TextBox 6"/>
          <p:cNvSpPr txBox="1"/>
          <p:nvPr/>
        </p:nvSpPr>
        <p:spPr>
          <a:xfrm>
            <a:off x="539388" y="4000504"/>
            <a:ext cx="8104578" cy="558038"/>
          </a:xfrm>
          <a:prstGeom prst="rect">
            <a:avLst/>
          </a:prstGeom>
          <a:noFill/>
        </p:spPr>
        <p:txBody>
          <a:bodyPr wrap="square" rtlCol="0">
            <a:spAutoFit/>
          </a:bodyPr>
          <a:lstStyle/>
          <a:p>
            <a:pPr marL="363538">
              <a:lnSpc>
                <a:spcPct val="120000"/>
              </a:lnSpc>
              <a:defRPr/>
            </a:pPr>
            <a:r>
              <a:rPr lang="zh-CN" altLang="en-US" sz="2800" dirty="0" smtClean="0">
                <a:solidFill>
                  <a:srgbClr val="333333"/>
                </a:solidFill>
                <a:latin typeface="Arial" pitchFamily="34" charset="0"/>
                <a:ea typeface="宋体" pitchFamily="2" charset="-122"/>
                <a:cs typeface="Arial" pitchFamily="34" charset="0"/>
              </a:rPr>
              <a:t>你如何应对不愿接受“不”字的固执的推销员？</a:t>
            </a:r>
          </a:p>
        </p:txBody>
      </p:sp>
      <p:pic>
        <p:nvPicPr>
          <p:cNvPr id="8" name="Picture 2" descr="C:\Users\CC\Desktop\图片1.png"/>
          <p:cNvPicPr>
            <a:picLocks noChangeAspect="1" noChangeArrowheads="1"/>
          </p:cNvPicPr>
          <p:nvPr/>
        </p:nvPicPr>
        <p:blipFill>
          <a:blip r:embed="rId2" cstate="print"/>
          <a:srcRect/>
          <a:stretch>
            <a:fillRect/>
          </a:stretch>
        </p:blipFill>
        <p:spPr bwMode="auto">
          <a:xfrm>
            <a:off x="500034" y="4078783"/>
            <a:ext cx="452775" cy="452775"/>
          </a:xfrm>
          <a:prstGeom prst="rect">
            <a:avLst/>
          </a:prstGeom>
          <a:noFill/>
        </p:spPr>
      </p:pic>
      <p:sp>
        <p:nvSpPr>
          <p:cNvPr id="16" name="TextBox 15"/>
          <p:cNvSpPr txBox="1"/>
          <p:nvPr/>
        </p:nvSpPr>
        <p:spPr>
          <a:xfrm>
            <a:off x="539388" y="4701495"/>
            <a:ext cx="8104578" cy="558038"/>
          </a:xfrm>
          <a:prstGeom prst="rect">
            <a:avLst/>
          </a:prstGeom>
          <a:noFill/>
        </p:spPr>
        <p:txBody>
          <a:bodyPr wrap="square" rtlCol="0">
            <a:spAutoFit/>
          </a:bodyPr>
          <a:lstStyle/>
          <a:p>
            <a:pPr>
              <a:lnSpc>
                <a:spcPct val="120000"/>
              </a:lnSpc>
              <a:defRPr/>
            </a:pPr>
            <a:r>
              <a:rPr lang="zh-CN" altLang="en-US" sz="2800" dirty="0" smtClean="0">
                <a:solidFill>
                  <a:srgbClr val="333333"/>
                </a:solidFill>
                <a:latin typeface="Arial" pitchFamily="34" charset="0"/>
                <a:ea typeface="宋体" pitchFamily="2" charset="-122"/>
                <a:cs typeface="Arial" pitchFamily="34" charset="0"/>
              </a:rPr>
              <a:t>这样的寒流是受到来自俄罗斯的持续东风的影响。</a:t>
            </a:r>
          </a:p>
        </p:txBody>
      </p:sp>
      <p:sp>
        <p:nvSpPr>
          <p:cNvPr id="17" name="TextBox 16"/>
          <p:cNvSpPr txBox="1"/>
          <p:nvPr/>
        </p:nvSpPr>
        <p:spPr>
          <a:xfrm>
            <a:off x="539388" y="5214950"/>
            <a:ext cx="8104578" cy="1078950"/>
          </a:xfrm>
          <a:prstGeom prst="rect">
            <a:avLst/>
          </a:prstGeom>
          <a:noFill/>
        </p:spPr>
        <p:txBody>
          <a:bodyPr wrap="square" rtlCol="0">
            <a:spAutoFit/>
          </a:bodyPr>
          <a:lstStyle/>
          <a:p>
            <a:pPr marL="363538">
              <a:lnSpc>
                <a:spcPct val="120000"/>
              </a:lnSpc>
              <a:defRPr/>
            </a:pPr>
            <a:r>
              <a:rPr lang="en-US" altLang="zh-CN" sz="2800" dirty="0" smtClean="0">
                <a:solidFill>
                  <a:srgbClr val="333333"/>
                </a:solidFill>
                <a:latin typeface="Arial" pitchFamily="34" charset="0"/>
                <a:ea typeface="宋体" pitchFamily="2" charset="-122"/>
                <a:cs typeface="Arial" pitchFamily="34" charset="0"/>
              </a:rPr>
              <a:t>Such cold spells are caused by </a:t>
            </a:r>
            <a:r>
              <a:rPr lang="en-US" altLang="zh-CN" sz="2800" dirty="0" smtClean="0">
                <a:solidFill>
                  <a:srgbClr val="F79646"/>
                </a:solidFill>
                <a:latin typeface="Arial" pitchFamily="34" charset="0"/>
                <a:ea typeface="宋体" pitchFamily="2" charset="-122"/>
                <a:cs typeface="Arial" pitchFamily="34" charset="0"/>
              </a:rPr>
              <a:t>persistent </a:t>
            </a:r>
            <a:r>
              <a:rPr lang="en-US" altLang="zh-CN" sz="2800" dirty="0" smtClean="0">
                <a:solidFill>
                  <a:srgbClr val="333333"/>
                </a:solidFill>
                <a:latin typeface="Arial" pitchFamily="34" charset="0"/>
                <a:ea typeface="宋体" pitchFamily="2" charset="-122"/>
                <a:cs typeface="Arial" pitchFamily="34" charset="0"/>
              </a:rPr>
              <a:t>easterly winds blowing from Russia.</a:t>
            </a:r>
            <a:endParaRPr lang="zh-CN" altLang="en-US" sz="2800" dirty="0" smtClean="0">
              <a:solidFill>
                <a:srgbClr val="333333"/>
              </a:solidFill>
              <a:latin typeface="Arial" pitchFamily="34" charset="0"/>
              <a:ea typeface="宋体" pitchFamily="2" charset="-122"/>
              <a:cs typeface="Arial" pitchFamily="34" charset="0"/>
            </a:endParaRPr>
          </a:p>
        </p:txBody>
      </p:sp>
      <p:pic>
        <p:nvPicPr>
          <p:cNvPr id="18" name="Picture 2" descr="C:\Users\CC\Desktop\图片1.png"/>
          <p:cNvPicPr>
            <a:picLocks noChangeAspect="1" noChangeArrowheads="1"/>
          </p:cNvPicPr>
          <p:nvPr/>
        </p:nvPicPr>
        <p:blipFill>
          <a:blip r:embed="rId2" cstate="print"/>
          <a:srcRect/>
          <a:stretch>
            <a:fillRect/>
          </a:stretch>
        </p:blipFill>
        <p:spPr bwMode="auto">
          <a:xfrm>
            <a:off x="500034" y="5293229"/>
            <a:ext cx="452775" cy="452775"/>
          </a:xfrm>
          <a:prstGeom prst="rect">
            <a:avLst/>
          </a:prstGeom>
          <a:noFill/>
        </p:spPr>
      </p:pic>
      <p:sp>
        <p:nvSpPr>
          <p:cNvPr id="19" name="矩形 18">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620688"/>
            <a:ext cx="9144000" cy="559439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slide(from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slide(fromLeft)">
                                      <p:cBhvr>
                                        <p:cTn id="21" dur="500"/>
                                        <p:tgtEl>
                                          <p:spTgt spid="16"/>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slide(fromLeft)">
                                      <p:cBhvr>
                                        <p:cTn id="30" dur="500"/>
                                        <p:tgtEl>
                                          <p:spTgt spid="17"/>
                                        </p:tgtEl>
                                      </p:cBhvr>
                                    </p:animEffect>
                                  </p:childTnLst>
                                </p:cTn>
                              </p:par>
                              <p:par>
                                <p:cTn id="31" presetID="1" presetClass="exit"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6" grpId="0"/>
      <p:bldP spid="7" grpId="0"/>
      <p:bldP spid="16" grpId="0"/>
      <p:bldP spid="17" grpId="0"/>
      <p:bldP spid="1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720000"/>
            <a:ext cx="8104578" cy="1126462"/>
          </a:xfrm>
          <a:prstGeom prst="rect">
            <a:avLst/>
          </a:prstGeom>
          <a:noFill/>
        </p:spPr>
        <p:txBody>
          <a:bodyPr wrap="square" rtlCol="0">
            <a:spAutoFit/>
          </a:bodyPr>
          <a:lstStyle/>
          <a:p>
            <a:pPr>
              <a:lnSpc>
                <a:spcPct val="120000"/>
              </a:lnSpc>
              <a:defRPr/>
            </a:pPr>
            <a:r>
              <a:rPr lang="en-US" altLang="zh-CN" sz="2800" dirty="0" smtClean="0">
                <a:solidFill>
                  <a:srgbClr val="F79646"/>
                </a:solidFill>
                <a:latin typeface="Arial" pitchFamily="34" charset="0"/>
                <a:ea typeface="宋体" pitchFamily="2" charset="-122"/>
                <a:cs typeface="Arial" pitchFamily="34" charset="0"/>
              </a:rPr>
              <a:t>persist:</a:t>
            </a:r>
            <a:r>
              <a:rPr lang="en-US" altLang="zh-CN" sz="2800" dirty="0" smtClean="0">
                <a:solidFill>
                  <a:srgbClr val="333333"/>
                </a:solidFill>
                <a:latin typeface="Arial" pitchFamily="34" charset="0"/>
                <a:ea typeface="宋体" pitchFamily="2" charset="-122"/>
                <a:cs typeface="Arial" pitchFamily="34" charset="0"/>
              </a:rPr>
              <a:t> </a:t>
            </a:r>
            <a:r>
              <a:rPr lang="en-US" altLang="zh-CN" sz="2800" i="1" dirty="0" smtClean="0">
                <a:solidFill>
                  <a:srgbClr val="333333"/>
                </a:solidFill>
                <a:latin typeface="Arial" pitchFamily="34" charset="0"/>
                <a:ea typeface="宋体" pitchFamily="2" charset="-122"/>
                <a:cs typeface="Arial" pitchFamily="34" charset="0"/>
              </a:rPr>
              <a:t>v. </a:t>
            </a:r>
            <a:r>
              <a:rPr lang="en-US" altLang="zh-CN" sz="2800" dirty="0" smtClean="0">
                <a:solidFill>
                  <a:srgbClr val="333333"/>
                </a:solidFill>
                <a:latin typeface="Arial" pitchFamily="34" charset="0"/>
                <a:ea typeface="宋体" pitchFamily="2" charset="-122"/>
                <a:cs typeface="Arial" pitchFamily="34" charset="0"/>
              </a:rPr>
              <a:t>continue in an opinion or course of action in spite of difficulty or opposition</a:t>
            </a:r>
          </a:p>
        </p:txBody>
      </p:sp>
      <p:sp>
        <p:nvSpPr>
          <p:cNvPr id="11" name="TextBox 10"/>
          <p:cNvSpPr txBox="1"/>
          <p:nvPr/>
        </p:nvSpPr>
        <p:spPr>
          <a:xfrm>
            <a:off x="539388" y="1921422"/>
            <a:ext cx="8104578" cy="1078950"/>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If you </a:t>
            </a:r>
            <a:r>
              <a:rPr lang="en-US" altLang="zh-CN" sz="2800" dirty="0" smtClean="0">
                <a:solidFill>
                  <a:srgbClr val="F79646"/>
                </a:solidFill>
                <a:latin typeface="Arial" pitchFamily="34" charset="0"/>
                <a:ea typeface="宋体" pitchFamily="2" charset="-122"/>
                <a:cs typeface="Arial" pitchFamily="34" charset="0"/>
              </a:rPr>
              <a:t>persist</a:t>
            </a:r>
            <a:r>
              <a:rPr lang="en-US" altLang="zh-CN" sz="2800" dirty="0" smtClean="0">
                <a:solidFill>
                  <a:srgbClr val="333333"/>
                </a:solidFill>
                <a:latin typeface="Arial" pitchFamily="34" charset="0"/>
                <a:ea typeface="宋体" pitchFamily="2" charset="-122"/>
                <a:cs typeface="Arial" pitchFamily="34" charset="0"/>
              </a:rPr>
              <a:t> in doing that you will end up in trouble.</a:t>
            </a:r>
          </a:p>
        </p:txBody>
      </p:sp>
      <p:sp>
        <p:nvSpPr>
          <p:cNvPr id="12" name="TextBox 11"/>
          <p:cNvSpPr txBox="1"/>
          <p:nvPr/>
        </p:nvSpPr>
        <p:spPr>
          <a:xfrm>
            <a:off x="539388" y="3432742"/>
            <a:ext cx="8104578" cy="1643527"/>
          </a:xfrm>
          <a:prstGeom prst="rect">
            <a:avLst/>
          </a:prstGeom>
          <a:noFill/>
        </p:spPr>
        <p:txBody>
          <a:bodyPr wrap="square" rtlCol="0">
            <a:spAutoFit/>
          </a:bodyPr>
          <a:lstStyle/>
          <a:p>
            <a:pPr>
              <a:lnSpc>
                <a:spcPct val="120000"/>
              </a:lnSpc>
              <a:defRPr/>
            </a:pPr>
            <a:r>
              <a:rPr lang="en-US" altLang="zh-CN" sz="2800" dirty="0" smtClean="0">
                <a:solidFill>
                  <a:srgbClr val="F79646"/>
                </a:solidFill>
                <a:latin typeface="Arial" pitchFamily="34" charset="0"/>
                <a:ea typeface="宋体" pitchFamily="2" charset="-122"/>
                <a:cs typeface="Arial" pitchFamily="34" charset="0"/>
              </a:rPr>
              <a:t>persistence:</a:t>
            </a:r>
            <a:r>
              <a:rPr lang="en-US" altLang="zh-CN" sz="2800" dirty="0" smtClean="0">
                <a:solidFill>
                  <a:srgbClr val="333333"/>
                </a:solidFill>
                <a:latin typeface="Arial" pitchFamily="34" charset="0"/>
                <a:ea typeface="宋体" pitchFamily="2" charset="-122"/>
                <a:cs typeface="Arial" pitchFamily="34" charset="0"/>
              </a:rPr>
              <a:t> </a:t>
            </a:r>
            <a:r>
              <a:rPr lang="en-US" altLang="zh-CN" sz="2800" i="1" dirty="0" smtClean="0">
                <a:solidFill>
                  <a:srgbClr val="333333"/>
                </a:solidFill>
                <a:latin typeface="Arial" pitchFamily="34" charset="0"/>
                <a:ea typeface="宋体" pitchFamily="2" charset="-122"/>
                <a:cs typeface="Arial" pitchFamily="34" charset="0"/>
              </a:rPr>
              <a:t>n</a:t>
            </a:r>
            <a:r>
              <a:rPr lang="en-US" altLang="zh-CN" sz="2800" dirty="0" smtClean="0">
                <a:solidFill>
                  <a:srgbClr val="333333"/>
                </a:solidFill>
                <a:latin typeface="Arial" pitchFamily="34" charset="0"/>
                <a:ea typeface="宋体" pitchFamily="2" charset="-122"/>
                <a:cs typeface="Arial" pitchFamily="34" charset="0"/>
              </a:rPr>
              <a:t>. the fact of continuing in an opinion or course of action in spite of difficulty or opposition</a:t>
            </a:r>
          </a:p>
        </p:txBody>
      </p:sp>
      <p:sp>
        <p:nvSpPr>
          <p:cNvPr id="13" name="TextBox 12"/>
          <p:cNvSpPr txBox="1"/>
          <p:nvPr/>
        </p:nvSpPr>
        <p:spPr>
          <a:xfrm>
            <a:off x="539388" y="5136132"/>
            <a:ext cx="8104578" cy="1078950"/>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Skill comes only with practice, patience, and </a:t>
            </a:r>
            <a:r>
              <a:rPr lang="en-US" altLang="zh-CN" sz="2800" dirty="0" smtClean="0">
                <a:solidFill>
                  <a:srgbClr val="F79646"/>
                </a:solidFill>
                <a:latin typeface="Arial" pitchFamily="34" charset="0"/>
                <a:ea typeface="宋体" pitchFamily="2" charset="-122"/>
                <a:cs typeface="Arial" pitchFamily="34" charset="0"/>
              </a:rPr>
              <a:t>persistence</a:t>
            </a:r>
            <a:r>
              <a:rPr lang="en-US" altLang="zh-CN" sz="2800" dirty="0" smtClean="0">
                <a:solidFill>
                  <a:srgbClr val="333333"/>
                </a:solidFill>
                <a:latin typeface="Arial" pitchFamily="34" charset="0"/>
                <a:ea typeface="宋体" pitchFamily="2" charset="-122"/>
                <a:cs typeface="Arial" pitchFamily="34" charset="0"/>
              </a:rPr>
              <a:t>.</a:t>
            </a:r>
          </a:p>
        </p:txBody>
      </p:sp>
      <p:sp>
        <p:nvSpPr>
          <p:cNvPr id="7" name="矩形 6"/>
          <p:cNvSpPr/>
          <p:nvPr/>
        </p:nvSpPr>
        <p:spPr>
          <a:xfrm>
            <a:off x="0" y="620688"/>
            <a:ext cx="9144000" cy="559439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lide(fromLeft)">
                                      <p:cBhvr>
                                        <p:cTn id="17" dur="500"/>
                                        <p:tgtEl>
                                          <p:spTgt spid="13"/>
                                        </p:tgtEl>
                                      </p:cBhvr>
                                    </p:animEffect>
                                  </p:childTnLst>
                                </p:cTn>
                              </p:par>
                              <p:par>
                                <p:cTn id="18" presetID="1" presetClass="exit"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1" grpId="0"/>
      <p:bldP spid="12" grpId="0"/>
      <p:bldP spid="13" grpId="0"/>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720000"/>
            <a:ext cx="8104578" cy="1126462"/>
          </a:xfrm>
          <a:prstGeom prst="rect">
            <a:avLst/>
          </a:prstGeom>
          <a:noFill/>
        </p:spPr>
        <p:txBody>
          <a:bodyPr wrap="square" rtlCol="0">
            <a:spAutoFit/>
          </a:bodyPr>
          <a:lstStyle/>
          <a:p>
            <a:pPr>
              <a:lnSpc>
                <a:spcPct val="120000"/>
              </a:lnSpc>
              <a:defRPr/>
            </a:pPr>
            <a:r>
              <a:rPr lang="en-US" altLang="zh-CN" sz="2800" dirty="0" smtClean="0">
                <a:solidFill>
                  <a:srgbClr val="F79646"/>
                </a:solidFill>
                <a:latin typeface="Arial" pitchFamily="34" charset="0"/>
                <a:ea typeface="宋体" pitchFamily="2" charset="-122"/>
                <a:cs typeface="Arial" pitchFamily="34" charset="0"/>
              </a:rPr>
              <a:t>persistently:</a:t>
            </a:r>
            <a:r>
              <a:rPr lang="en-US" altLang="zh-CN" sz="2800" dirty="0" smtClean="0">
                <a:solidFill>
                  <a:srgbClr val="333333"/>
                </a:solidFill>
                <a:latin typeface="Arial" pitchFamily="34" charset="0"/>
                <a:ea typeface="宋体" pitchFamily="2" charset="-122"/>
                <a:cs typeface="Arial" pitchFamily="34" charset="0"/>
              </a:rPr>
              <a:t> </a:t>
            </a:r>
            <a:r>
              <a:rPr lang="en-US" altLang="zh-CN" sz="2800" i="1" dirty="0" smtClean="0">
                <a:solidFill>
                  <a:srgbClr val="333333"/>
                </a:solidFill>
                <a:latin typeface="Arial" pitchFamily="34" charset="0"/>
                <a:ea typeface="宋体" pitchFamily="2" charset="-122"/>
                <a:cs typeface="Arial" pitchFamily="34" charset="0"/>
              </a:rPr>
              <a:t>adv. </a:t>
            </a:r>
            <a:r>
              <a:rPr lang="en-US" altLang="zh-CN" sz="2800" dirty="0" smtClean="0">
                <a:solidFill>
                  <a:srgbClr val="333333"/>
                </a:solidFill>
                <a:latin typeface="Arial" pitchFamily="34" charset="0"/>
                <a:ea typeface="宋体" pitchFamily="2" charset="-122"/>
                <a:cs typeface="Arial" pitchFamily="34" charset="0"/>
              </a:rPr>
              <a:t>in a persistent manner; continuously</a:t>
            </a:r>
          </a:p>
        </p:txBody>
      </p:sp>
      <p:sp>
        <p:nvSpPr>
          <p:cNvPr id="7" name="TextBox 6"/>
          <p:cNvSpPr txBox="1"/>
          <p:nvPr/>
        </p:nvSpPr>
        <p:spPr>
          <a:xfrm>
            <a:off x="539388" y="1941474"/>
            <a:ext cx="8104578" cy="1596014"/>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The famous singer flew into a rage when being </a:t>
            </a:r>
            <a:r>
              <a:rPr lang="en-US" altLang="zh-CN" sz="2800" dirty="0">
                <a:solidFill>
                  <a:srgbClr val="F79646"/>
                </a:solidFill>
                <a:latin typeface="Arial" pitchFamily="34" charset="0"/>
                <a:ea typeface="宋体" pitchFamily="2" charset="-122"/>
                <a:cs typeface="Arial" pitchFamily="34" charset="0"/>
              </a:rPr>
              <a:t>persistently</a:t>
            </a:r>
            <a:r>
              <a:rPr lang="en-US" altLang="zh-CN" sz="2800" dirty="0">
                <a:solidFill>
                  <a:srgbClr val="333333"/>
                </a:solidFill>
                <a:latin typeface="Arial" pitchFamily="34" charset="0"/>
                <a:ea typeface="宋体" pitchFamily="2" charset="-122"/>
                <a:cs typeface="Arial" pitchFamily="34" charset="0"/>
              </a:rPr>
              <a:t> questioned about his divorce and ex-wife</a:t>
            </a:r>
            <a:r>
              <a:rPr lang="en-US" altLang="zh-CN" sz="2800" dirty="0" smtClean="0">
                <a:solidFill>
                  <a:srgbClr val="333333"/>
                </a:solidFill>
                <a:latin typeface="Arial" pitchFamily="34" charset="0"/>
                <a:ea typeface="宋体" pitchFamily="2" charset="-122"/>
                <a:cs typeface="Arial" pitchFamily="34" charset="0"/>
              </a:rPr>
              <a:t>.</a:t>
            </a:r>
            <a:endParaRPr lang="en-US" altLang="zh-CN" sz="2800" dirty="0">
              <a:solidFill>
                <a:srgbClr val="333333"/>
              </a:solidFill>
              <a:latin typeface="Arial" pitchFamily="34" charset="0"/>
              <a:ea typeface="宋体" pitchFamily="2" charset="-122"/>
              <a:cs typeface="Arial" pitchFamily="34" charset="0"/>
            </a:endParaRPr>
          </a:p>
        </p:txBody>
      </p:sp>
      <p:sp>
        <p:nvSpPr>
          <p:cNvPr id="5" name="矩形 4"/>
          <p:cNvSpPr/>
          <p:nvPr/>
        </p:nvSpPr>
        <p:spPr>
          <a:xfrm>
            <a:off x="0" y="620688"/>
            <a:ext cx="9144000" cy="559439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lide(fromLeft)">
                                      <p:cBhvr>
                                        <p:cTn id="13" dur="500"/>
                                        <p:tgtEl>
                                          <p:spTgt spid="7"/>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10" grpId="0"/>
      <p:bldP spid="7" grpId="0"/>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720000"/>
            <a:ext cx="8104578" cy="609398"/>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Cf.: </a:t>
            </a:r>
            <a:r>
              <a:rPr lang="en-US" altLang="zh-CN" sz="2800" dirty="0" smtClean="0">
                <a:solidFill>
                  <a:srgbClr val="F79646"/>
                </a:solidFill>
                <a:latin typeface="Arial" pitchFamily="34" charset="0"/>
                <a:ea typeface="宋体" pitchFamily="2" charset="-122"/>
                <a:cs typeface="Arial" pitchFamily="34" charset="0"/>
              </a:rPr>
              <a:t>persistent   insistent   consistent</a:t>
            </a:r>
          </a:p>
        </p:txBody>
      </p:sp>
      <p:sp>
        <p:nvSpPr>
          <p:cNvPr id="6" name="TextBox 5"/>
          <p:cNvSpPr txBox="1"/>
          <p:nvPr/>
        </p:nvSpPr>
        <p:spPr>
          <a:xfrm>
            <a:off x="539388" y="1451626"/>
            <a:ext cx="8104578" cy="1075103"/>
          </a:xfrm>
          <a:prstGeom prst="rect">
            <a:avLst/>
          </a:prstGeom>
          <a:noFill/>
        </p:spPr>
        <p:txBody>
          <a:bodyPr wrap="square" rtlCol="0">
            <a:spAutoFit/>
          </a:bodyPr>
          <a:lstStyle/>
          <a:p>
            <a:pPr>
              <a:lnSpc>
                <a:spcPct val="120000"/>
              </a:lnSpc>
              <a:defRPr/>
            </a:pPr>
            <a:r>
              <a:rPr lang="zh-CN" altLang="en-US" sz="2800" dirty="0" smtClean="0">
                <a:solidFill>
                  <a:srgbClr val="333333"/>
                </a:solidFill>
                <a:latin typeface="Arial" pitchFamily="34" charset="0"/>
                <a:ea typeface="宋体" pitchFamily="2" charset="-122"/>
                <a:cs typeface="Arial" pitchFamily="34" charset="0"/>
              </a:rPr>
              <a:t>三词分别派生于</a:t>
            </a:r>
            <a:r>
              <a:rPr lang="en-US" altLang="zh-CN" sz="2800" dirty="0" smtClean="0">
                <a:solidFill>
                  <a:srgbClr val="333333"/>
                </a:solidFill>
                <a:latin typeface="Arial" pitchFamily="34" charset="0"/>
                <a:ea typeface="宋体" pitchFamily="2" charset="-122"/>
                <a:cs typeface="Arial" pitchFamily="34" charset="0"/>
              </a:rPr>
              <a:t>persist</a:t>
            </a:r>
            <a:r>
              <a:rPr lang="zh-CN" altLang="en-US" sz="2800" dirty="0" smtClean="0">
                <a:solidFill>
                  <a:srgbClr val="333333"/>
                </a:solidFill>
                <a:latin typeface="Arial" pitchFamily="34" charset="0"/>
                <a:ea typeface="宋体" pitchFamily="2" charset="-122"/>
                <a:cs typeface="Arial" pitchFamily="34" charset="0"/>
              </a:rPr>
              <a:t>，</a:t>
            </a:r>
            <a:r>
              <a:rPr lang="en-US" altLang="zh-CN" sz="2800" dirty="0" smtClean="0">
                <a:solidFill>
                  <a:srgbClr val="333333"/>
                </a:solidFill>
                <a:latin typeface="Arial" pitchFamily="34" charset="0"/>
                <a:ea typeface="宋体" pitchFamily="2" charset="-122"/>
                <a:cs typeface="Arial" pitchFamily="34" charset="0"/>
              </a:rPr>
              <a:t>insist</a:t>
            </a:r>
            <a:r>
              <a:rPr lang="zh-CN" altLang="en-US" sz="2800" dirty="0" smtClean="0">
                <a:solidFill>
                  <a:srgbClr val="333333"/>
                </a:solidFill>
                <a:latin typeface="Arial" pitchFamily="34" charset="0"/>
                <a:ea typeface="宋体" pitchFamily="2" charset="-122"/>
                <a:cs typeface="Arial" pitchFamily="34" charset="0"/>
              </a:rPr>
              <a:t>，</a:t>
            </a:r>
            <a:r>
              <a:rPr lang="en-US" altLang="zh-CN" sz="2800" dirty="0" smtClean="0">
                <a:solidFill>
                  <a:srgbClr val="333333"/>
                </a:solidFill>
                <a:latin typeface="Arial" pitchFamily="34" charset="0"/>
                <a:ea typeface="宋体" pitchFamily="2" charset="-122"/>
                <a:cs typeface="Arial" pitchFamily="34" charset="0"/>
              </a:rPr>
              <a:t>consist</a:t>
            </a:r>
            <a:r>
              <a:rPr lang="zh-CN" altLang="en-US" sz="2800" dirty="0" smtClean="0">
                <a:solidFill>
                  <a:srgbClr val="333333"/>
                </a:solidFill>
                <a:latin typeface="Arial" pitchFamily="34" charset="0"/>
                <a:ea typeface="宋体" pitchFamily="2" charset="-122"/>
                <a:cs typeface="Arial" pitchFamily="34" charset="0"/>
              </a:rPr>
              <a:t>，可以从内涵以及搭配上辨析三词。</a:t>
            </a:r>
          </a:p>
        </p:txBody>
      </p:sp>
      <p:sp>
        <p:nvSpPr>
          <p:cNvPr id="9" name="TextBox 8"/>
          <p:cNvSpPr txBox="1"/>
          <p:nvPr/>
        </p:nvSpPr>
        <p:spPr>
          <a:xfrm>
            <a:off x="539388" y="2622385"/>
            <a:ext cx="3103918" cy="609398"/>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He is </a:t>
            </a:r>
            <a:r>
              <a:rPr lang="en-US" altLang="zh-CN" sz="2800" dirty="0" smtClean="0">
                <a:solidFill>
                  <a:srgbClr val="F79646"/>
                </a:solidFill>
                <a:latin typeface="Arial" pitchFamily="34" charset="0"/>
                <a:ea typeface="宋体" pitchFamily="2" charset="-122"/>
                <a:cs typeface="Arial" pitchFamily="34" charset="0"/>
              </a:rPr>
              <a:t>persistent</a:t>
            </a:r>
            <a:r>
              <a:rPr lang="en-US" altLang="zh-CN" sz="2800" dirty="0" smtClean="0">
                <a:solidFill>
                  <a:srgbClr val="333333"/>
                </a:solidFill>
                <a:latin typeface="Arial" pitchFamily="34" charset="0"/>
                <a:ea typeface="宋体" pitchFamily="2" charset="-122"/>
                <a:cs typeface="Arial" pitchFamily="34" charset="0"/>
              </a:rPr>
              <a:t>. </a:t>
            </a:r>
          </a:p>
        </p:txBody>
      </p:sp>
      <p:sp>
        <p:nvSpPr>
          <p:cNvPr id="11" name="TextBox 10"/>
          <p:cNvSpPr txBox="1"/>
          <p:nvPr/>
        </p:nvSpPr>
        <p:spPr>
          <a:xfrm>
            <a:off x="539388" y="3959196"/>
            <a:ext cx="3103918" cy="609398"/>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He is </a:t>
            </a:r>
            <a:r>
              <a:rPr lang="en-US" altLang="zh-CN" sz="2800" dirty="0" smtClean="0">
                <a:solidFill>
                  <a:srgbClr val="F79646"/>
                </a:solidFill>
                <a:latin typeface="Arial" pitchFamily="34" charset="0"/>
                <a:ea typeface="宋体" pitchFamily="2" charset="-122"/>
                <a:cs typeface="Arial" pitchFamily="34" charset="0"/>
              </a:rPr>
              <a:t>insistent</a:t>
            </a:r>
            <a:r>
              <a:rPr lang="en-US" altLang="zh-CN" sz="2800" dirty="0" smtClean="0">
                <a:solidFill>
                  <a:srgbClr val="333333"/>
                </a:solidFill>
                <a:latin typeface="Arial" pitchFamily="34" charset="0"/>
                <a:ea typeface="宋体" pitchFamily="2" charset="-122"/>
                <a:cs typeface="Arial" pitchFamily="34" charset="0"/>
              </a:rPr>
              <a:t>.  </a:t>
            </a:r>
          </a:p>
        </p:txBody>
      </p:sp>
      <p:sp>
        <p:nvSpPr>
          <p:cNvPr id="12" name="TextBox 11"/>
          <p:cNvSpPr txBox="1"/>
          <p:nvPr/>
        </p:nvSpPr>
        <p:spPr>
          <a:xfrm>
            <a:off x="539388" y="5296007"/>
            <a:ext cx="3103918" cy="609398"/>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He is </a:t>
            </a:r>
            <a:r>
              <a:rPr lang="en-US" altLang="zh-CN" sz="2800" dirty="0" smtClean="0">
                <a:solidFill>
                  <a:srgbClr val="F79646"/>
                </a:solidFill>
                <a:latin typeface="Arial" pitchFamily="34" charset="0"/>
                <a:ea typeface="宋体" pitchFamily="2" charset="-122"/>
                <a:cs typeface="Arial" pitchFamily="34" charset="0"/>
              </a:rPr>
              <a:t>consistent</a:t>
            </a:r>
            <a:r>
              <a:rPr lang="en-US" altLang="zh-CN" sz="2800" dirty="0" smtClean="0">
                <a:solidFill>
                  <a:srgbClr val="333333"/>
                </a:solidFill>
                <a:latin typeface="Arial" pitchFamily="34" charset="0"/>
                <a:ea typeface="宋体" pitchFamily="2" charset="-122"/>
                <a:cs typeface="Arial" pitchFamily="34" charset="0"/>
              </a:rPr>
              <a:t>. </a:t>
            </a:r>
          </a:p>
        </p:txBody>
      </p:sp>
      <p:sp>
        <p:nvSpPr>
          <p:cNvPr id="14" name="矩形标注 13"/>
          <p:cNvSpPr/>
          <p:nvPr/>
        </p:nvSpPr>
        <p:spPr>
          <a:xfrm>
            <a:off x="3857620" y="2643182"/>
            <a:ext cx="3143272" cy="1357322"/>
          </a:xfrm>
          <a:prstGeom prst="wedgeRectCallout">
            <a:avLst>
              <a:gd name="adj1" fmla="val -57711"/>
              <a:gd name="adj2" fmla="val -31143"/>
            </a:avLst>
          </a:prstGeom>
          <a:solidFill>
            <a:srgbClr val="0C9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t>强调他坚持自己的做法或想法，可能别人都不赞同</a:t>
            </a:r>
          </a:p>
        </p:txBody>
      </p:sp>
      <p:sp>
        <p:nvSpPr>
          <p:cNvPr id="18" name="矩形标注 17"/>
          <p:cNvSpPr/>
          <p:nvPr/>
        </p:nvSpPr>
        <p:spPr>
          <a:xfrm>
            <a:off x="3857620" y="4158216"/>
            <a:ext cx="3143272" cy="969758"/>
          </a:xfrm>
          <a:prstGeom prst="wedgeRectCallout">
            <a:avLst>
              <a:gd name="adj1" fmla="val -58635"/>
              <a:gd name="adj2" fmla="val -37130"/>
            </a:avLst>
          </a:prstGeom>
          <a:solidFill>
            <a:srgbClr val="0C9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t>强调他坚持自己的要求，不容拒绝</a:t>
            </a:r>
          </a:p>
        </p:txBody>
      </p:sp>
      <p:sp>
        <p:nvSpPr>
          <p:cNvPr id="19" name="矩形标注 18"/>
          <p:cNvSpPr/>
          <p:nvPr/>
        </p:nvSpPr>
        <p:spPr>
          <a:xfrm>
            <a:off x="3857620" y="5285687"/>
            <a:ext cx="3143272" cy="969758"/>
          </a:xfrm>
          <a:prstGeom prst="wedgeRectCallout">
            <a:avLst>
              <a:gd name="adj1" fmla="val -58635"/>
              <a:gd name="adj2" fmla="val -20666"/>
            </a:avLst>
          </a:prstGeom>
          <a:solidFill>
            <a:srgbClr val="0C9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t>强调他始终如一，很稳定</a:t>
            </a:r>
          </a:p>
        </p:txBody>
      </p:sp>
      <p:sp>
        <p:nvSpPr>
          <p:cNvPr id="13" name="矩形 12"/>
          <p:cNvSpPr/>
          <p:nvPr/>
        </p:nvSpPr>
        <p:spPr>
          <a:xfrm>
            <a:off x="0" y="620688"/>
            <a:ext cx="9144000" cy="559439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lide(from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 presetClass="exit"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6" grpId="0"/>
      <p:bldP spid="9" grpId="0"/>
      <p:bldP spid="11" grpId="0"/>
      <p:bldP spid="12" grpId="0"/>
      <p:bldP spid="14" grpId="0" animBg="1"/>
      <p:bldP spid="18" grpId="0" animBg="1"/>
      <p:bldP spid="19"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262979"/>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ea typeface="宋体" pitchFamily="2" charset="-122"/>
                <a:cs typeface="Arial" pitchFamily="34" charset="0"/>
              </a:rPr>
              <a:t>6   </a:t>
            </a:r>
            <a:r>
              <a:rPr lang="en-US" altLang="zh-CN" sz="2800" u="sng" dirty="0" smtClean="0">
                <a:solidFill>
                  <a:srgbClr val="0C9CDB"/>
                </a:solidFill>
                <a:latin typeface="Arial" pitchFamily="34" charset="0"/>
                <a:ea typeface="宋体" pitchFamily="2" charset="-122"/>
                <a:cs typeface="Arial" pitchFamily="34" charset="0"/>
              </a:rPr>
              <a:t>We’re already nearly there.</a:t>
            </a:r>
            <a:r>
              <a:rPr lang="en-US" altLang="zh-CN" sz="2800" dirty="0" smtClean="0">
                <a:solidFill>
                  <a:srgbClr val="0C9CDB"/>
                </a:solidFill>
                <a:latin typeface="Arial" pitchFamily="34" charset="0"/>
                <a:ea typeface="宋体" pitchFamily="2" charset="-122"/>
                <a:cs typeface="Arial" pitchFamily="34" charset="0"/>
              </a:rPr>
              <a:t> </a:t>
            </a:r>
            <a:r>
              <a:rPr lang="en-US" altLang="zh-CN" sz="2800" dirty="0" smtClean="0">
                <a:solidFill>
                  <a:srgbClr val="333333"/>
                </a:solidFill>
                <a:latin typeface="Arial" pitchFamily="34" charset="0"/>
                <a:ea typeface="宋体" pitchFamily="2" charset="-122"/>
                <a:cs typeface="Arial" pitchFamily="34" charset="0"/>
              </a:rPr>
              <a:t>Take a look at the National Telecommunications and Information Administration’s broadband coverage maps for the US online and you’ll see a nation that is painted almost solid blue, </a:t>
            </a:r>
            <a:r>
              <a:rPr lang="en-US" altLang="zh-CN" sz="2800" u="sng" dirty="0" smtClean="0">
                <a:solidFill>
                  <a:srgbClr val="F79646"/>
                </a:solidFill>
                <a:latin typeface="Arial" pitchFamily="34" charset="0"/>
                <a:ea typeface="宋体" pitchFamily="2" charset="-122"/>
                <a:cs typeface="Arial" pitchFamily="34" charset="0"/>
              </a:rPr>
              <a:t>save for</a:t>
            </a:r>
            <a:r>
              <a:rPr lang="en-US" altLang="zh-CN" sz="2800" dirty="0" smtClean="0">
                <a:solidFill>
                  <a:srgbClr val="F79646"/>
                </a:solidFill>
                <a:latin typeface="Arial" pitchFamily="34" charset="0"/>
                <a:ea typeface="宋体" pitchFamily="2" charset="-122"/>
                <a:cs typeface="Arial" pitchFamily="34" charset="0"/>
              </a:rPr>
              <a:t> </a:t>
            </a:r>
            <a:r>
              <a:rPr lang="en-US" altLang="zh-CN" sz="2800" dirty="0" smtClean="0">
                <a:solidFill>
                  <a:srgbClr val="333333"/>
                </a:solidFill>
                <a:latin typeface="Arial" pitchFamily="34" charset="0"/>
                <a:ea typeface="宋体" pitchFamily="2" charset="-122"/>
                <a:cs typeface="Arial" pitchFamily="34" charset="0"/>
              </a:rPr>
              <a:t>some very high mountains and sparsely </a:t>
            </a:r>
            <a:r>
              <a:rPr lang="en-US" altLang="zh-CN" sz="2800" u="sng" dirty="0" smtClean="0">
                <a:solidFill>
                  <a:srgbClr val="F79646"/>
                </a:solidFill>
                <a:latin typeface="Arial" pitchFamily="34" charset="0"/>
                <a:ea typeface="宋体" pitchFamily="2" charset="-122"/>
                <a:cs typeface="Arial" pitchFamily="34" charset="0"/>
              </a:rPr>
              <a:t>populated</a:t>
            </a:r>
            <a:r>
              <a:rPr lang="en-US" altLang="zh-CN" sz="2800" dirty="0" smtClean="0">
                <a:solidFill>
                  <a:srgbClr val="333333"/>
                </a:solidFill>
                <a:latin typeface="Arial" pitchFamily="34" charset="0"/>
                <a:ea typeface="宋体" pitchFamily="2" charset="-122"/>
                <a:cs typeface="Arial" pitchFamily="34" charset="0"/>
              </a:rPr>
              <a:t> deserts. Internationally, even </a:t>
            </a:r>
            <a:r>
              <a:rPr lang="en-US" altLang="zh-CN" sz="2800" u="sng" dirty="0" smtClean="0">
                <a:solidFill>
                  <a:srgbClr val="F79646"/>
                </a:solidFill>
                <a:latin typeface="Arial" pitchFamily="34" charset="0"/>
                <a:ea typeface="宋体" pitchFamily="2" charset="-122"/>
                <a:cs typeface="Arial" pitchFamily="34" charset="0"/>
              </a:rPr>
              <a:t>formerly</a:t>
            </a:r>
            <a:r>
              <a:rPr lang="en-US" altLang="zh-CN" sz="2800" dirty="0" smtClean="0">
                <a:solidFill>
                  <a:srgbClr val="333333"/>
                </a:solidFill>
                <a:latin typeface="Arial" pitchFamily="34" charset="0"/>
                <a:ea typeface="宋体" pitchFamily="2" charset="-122"/>
                <a:cs typeface="Arial" pitchFamily="34" charset="0"/>
              </a:rPr>
              <a:t> isolated countries like Laos and Bhutan are becoming </a:t>
            </a:r>
            <a:r>
              <a:rPr lang="en-US" altLang="zh-CN" sz="2800" dirty="0" err="1" smtClean="0">
                <a:solidFill>
                  <a:srgbClr val="333333"/>
                </a:solidFill>
                <a:latin typeface="Arial" pitchFamily="34" charset="0"/>
                <a:ea typeface="宋体" pitchFamily="2" charset="-122"/>
                <a:cs typeface="Arial" pitchFamily="34" charset="0"/>
              </a:rPr>
              <a:t>smartphone</a:t>
            </a:r>
            <a:r>
              <a:rPr lang="en-US" altLang="zh-CN" sz="2800" dirty="0" smtClean="0">
                <a:solidFill>
                  <a:srgbClr val="333333"/>
                </a:solidFill>
                <a:latin typeface="Arial" pitchFamily="34" charset="0"/>
                <a:ea typeface="宋体" pitchFamily="2" charset="-122"/>
                <a:cs typeface="Arial" pitchFamily="34" charset="0"/>
              </a:rPr>
              <a:t>-friendly as Internet access becomes more and more widespread. </a:t>
            </a:r>
            <a:endParaRPr lang="en-US" altLang="zh-CN" sz="2800" u="sng" dirty="0" smtClean="0">
              <a:solidFill>
                <a:srgbClr val="0C9CDB"/>
              </a:solidFill>
              <a:latin typeface="Arial" pitchFamily="34" charset="0"/>
              <a:ea typeface="宋体" pitchFamily="2" charset="-122"/>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Can’t Get Away from It All?</a:t>
            </a:r>
          </a:p>
        </p:txBody>
      </p:sp>
      <p:sp>
        <p:nvSpPr>
          <p:cNvPr id="13" name="矩形 12">
            <a:hlinkClick r:id="rId3" action="ppaction://hlinksldjump"/>
          </p:cNvPr>
          <p:cNvSpPr/>
          <p:nvPr/>
        </p:nvSpPr>
        <p:spPr>
          <a:xfrm>
            <a:off x="857224" y="785794"/>
            <a:ext cx="4786346" cy="57150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p:cNvPr>
          <p:cNvSpPr/>
          <p:nvPr/>
        </p:nvSpPr>
        <p:spPr>
          <a:xfrm>
            <a:off x="4643438" y="2786058"/>
            <a:ext cx="1500198" cy="50006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5" action="ppaction://hlinksldjump"/>
          </p:cNvPr>
          <p:cNvSpPr/>
          <p:nvPr/>
        </p:nvSpPr>
        <p:spPr>
          <a:xfrm>
            <a:off x="5357818" y="3429000"/>
            <a:ext cx="1500198"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6" action="ppaction://hlinksldjump"/>
          </p:cNvPr>
          <p:cNvSpPr/>
          <p:nvPr/>
        </p:nvSpPr>
        <p:spPr>
          <a:xfrm>
            <a:off x="4071934" y="3929066"/>
            <a:ext cx="1500198" cy="42862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descr="C:\Users\CC\Desktop\播放.png"/>
          <p:cNvPicPr>
            <a:picLocks noChangeAspect="1" noChangeArrowheads="1"/>
          </p:cNvPicPr>
          <p:nvPr/>
        </p:nvPicPr>
        <p:blipFill>
          <a:blip r:embed="rId7" cstate="print"/>
          <a:srcRect/>
          <a:stretch>
            <a:fillRect/>
          </a:stretch>
        </p:blipFill>
        <p:spPr bwMode="auto">
          <a:xfrm>
            <a:off x="8636063" y="1643050"/>
            <a:ext cx="507937" cy="482540"/>
          </a:xfrm>
          <a:prstGeom prst="rect">
            <a:avLst/>
          </a:prstGeom>
          <a:noFill/>
        </p:spPr>
      </p:pic>
      <p:pic>
        <p:nvPicPr>
          <p:cNvPr id="9" name="Picture 8" descr="C:\Users\CC\Desktop\暂停.png"/>
          <p:cNvPicPr>
            <a:picLocks noChangeAspect="1" noChangeArrowheads="1"/>
          </p:cNvPicPr>
          <p:nvPr/>
        </p:nvPicPr>
        <p:blipFill>
          <a:blip r:embed="rId8" cstate="print"/>
          <a:srcRect/>
          <a:stretch>
            <a:fillRect/>
          </a:stretch>
        </p:blipFill>
        <p:spPr bwMode="auto">
          <a:xfrm>
            <a:off x="8636063" y="2162696"/>
            <a:ext cx="507937" cy="482540"/>
          </a:xfrm>
          <a:prstGeom prst="rect">
            <a:avLst/>
          </a:prstGeom>
          <a:noFill/>
        </p:spPr>
      </p:pic>
      <p:pic>
        <p:nvPicPr>
          <p:cNvPr id="10" name="Picture 9" descr="C:\Users\CC\Desktop\停止.png"/>
          <p:cNvPicPr>
            <a:picLocks noChangeAspect="1" noChangeArrowheads="1"/>
          </p:cNvPicPr>
          <p:nvPr/>
        </p:nvPicPr>
        <p:blipFill>
          <a:blip r:embed="rId9" cstate="print"/>
          <a:srcRect/>
          <a:stretch>
            <a:fillRect/>
          </a:stretch>
        </p:blipFill>
        <p:spPr bwMode="auto">
          <a:xfrm>
            <a:off x="8636063" y="2682342"/>
            <a:ext cx="507937" cy="482540"/>
          </a:xfrm>
          <a:prstGeom prst="rect">
            <a:avLst/>
          </a:prstGeom>
          <a:noFill/>
        </p:spPr>
      </p:pic>
      <p:pic>
        <p:nvPicPr>
          <p:cNvPr id="11" name="Picture 10" descr="C:\Users\CC\Desktop\链接.png">
            <a:hlinkClick r:id="rId10" action="ppaction://hlinkfile"/>
          </p:cNvPr>
          <p:cNvPicPr>
            <a:picLocks noChangeAspect="1" noChangeArrowheads="1"/>
          </p:cNvPicPr>
          <p:nvPr/>
        </p:nvPicPr>
        <p:blipFill>
          <a:blip r:embed="rId11" cstate="print"/>
          <a:srcRect/>
          <a:stretch>
            <a:fillRect/>
          </a:stretch>
        </p:blipFill>
        <p:spPr bwMode="auto">
          <a:xfrm>
            <a:off x="8636063" y="3201988"/>
            <a:ext cx="507937" cy="482540"/>
          </a:xfrm>
          <a:prstGeom prst="rect">
            <a:avLst/>
          </a:prstGeom>
          <a:noFill/>
        </p:spPr>
      </p:pic>
      <p:pic>
        <p:nvPicPr>
          <p:cNvPr id="12" name="06.mp3">
            <a:hlinkClick r:id="" action="ppaction://media"/>
          </p:cNvPr>
          <p:cNvPicPr>
            <a:picLocks noRot="1" noChangeAspect="1"/>
          </p:cNvPicPr>
          <p:nvPr>
            <a:audioFile r:link="rId1"/>
          </p:nvPr>
        </p:nvPicPr>
        <p:blipFill>
          <a:blip r:embed="rId12" cstate="print"/>
          <a:stretch>
            <a:fillRect/>
          </a:stretch>
        </p:blipFill>
        <p:spPr>
          <a:xfrm>
            <a:off x="9540552" y="1700808"/>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Right)">
                                      <p:cBhvr>
                                        <p:cTn id="7" dur="500"/>
                                        <p:tgtEl>
                                          <p:spTgt spid="8"/>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lide(fromRight)">
                                      <p:cBhvr>
                                        <p:cTn id="11" dur="500"/>
                                        <p:tgtEl>
                                          <p:spTgt spid="9"/>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lide(fromRight)">
                                      <p:cBhvr>
                                        <p:cTn id="15" dur="500"/>
                                        <p:tgtEl>
                                          <p:spTgt spid="10"/>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lide(fromRigh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2"/>
                </p:tgtEl>
              </p:cMediaNode>
            </p:audio>
            <p:seq concurrent="1" nextAc="seek">
              <p:cTn id="21" restart="whenNotActive" fill="hold" evtFilter="cancelBubble" nodeType="interactiveSeq">
                <p:stCondLst>
                  <p:cond evt="onClick" delay="0">
                    <p:tgtEl>
                      <p:spTgt spid="8"/>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2"/>
                                        </p:tgtEl>
                                      </p:cBhvr>
                                    </p:cmd>
                                  </p:childTnLst>
                                </p:cTn>
                              </p:par>
                            </p:childTnLst>
                          </p:cTn>
                        </p:par>
                      </p:childTnLst>
                    </p:cTn>
                  </p:par>
                </p:childTnLst>
              </p:cTn>
              <p:nextCondLst>
                <p:cond evt="onClick" delay="0">
                  <p:tgtEl>
                    <p:spTgt spid="8"/>
                  </p:tgtEl>
                </p:cond>
              </p:nextCondLst>
            </p:seq>
            <p:seq concurrent="1" nextAc="seek">
              <p:cTn id="26" restart="whenNotActive" fill="hold" evtFilter="cancelBubble" nodeType="interactiveSeq">
                <p:stCondLst>
                  <p:cond evt="onClick" delay="0">
                    <p:tgtEl>
                      <p:spTgt spid="9"/>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2"/>
                                        </p:tgtEl>
                                      </p:cBhvr>
                                    </p:cmd>
                                  </p:childTnLst>
                                </p:cTn>
                              </p:par>
                            </p:childTnLst>
                          </p:cTn>
                        </p:par>
                      </p:childTnLst>
                    </p:cTn>
                  </p:par>
                </p:childTnLst>
              </p:cTn>
              <p:nextCondLst>
                <p:cond evt="onClick" delay="0">
                  <p:tgtEl>
                    <p:spTgt spid="9"/>
                  </p:tgtEl>
                </p:cond>
              </p:nextCondLst>
            </p:seq>
            <p:seq concurrent="1" nextAc="seek">
              <p:cTn id="31" restart="whenNotActive" fill="hold" evtFilter="cancelBubble" nodeType="interactiveSeq">
                <p:stCondLst>
                  <p:cond evt="onClick" delay="0">
                    <p:tgtEl>
                      <p:spTgt spid="10"/>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2"/>
                                        </p:tgtEl>
                                      </p:cBhvr>
                                    </p:cmd>
                                  </p:childTnLst>
                                </p:cTn>
                              </p:par>
                            </p:childTnLst>
                          </p:cTn>
                        </p:par>
                      </p:childTnLst>
                    </p:cTn>
                  </p:par>
                </p:childTnLst>
              </p:cTn>
              <p:nextCondLst>
                <p:cond evt="onClick" delay="0">
                  <p:tgtEl>
                    <p:spTgt spid="10"/>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720000"/>
            <a:ext cx="8104578" cy="609398"/>
          </a:xfrm>
          <a:prstGeom prst="rect">
            <a:avLst/>
          </a:prstGeom>
          <a:noFill/>
        </p:spPr>
        <p:txBody>
          <a:bodyPr wrap="square" rtlCol="0">
            <a:spAutoFit/>
          </a:bodyPr>
          <a:lstStyle/>
          <a:p>
            <a:pPr>
              <a:lnSpc>
                <a:spcPct val="120000"/>
              </a:lnSpc>
              <a:defRPr/>
            </a:pPr>
            <a:r>
              <a:rPr lang="en-US" altLang="zh-CN" sz="2800" dirty="0" smtClean="0">
                <a:solidFill>
                  <a:srgbClr val="333333"/>
                </a:solidFill>
                <a:latin typeface="Arial" pitchFamily="34" charset="0"/>
                <a:ea typeface="宋体" pitchFamily="2" charset="-122"/>
                <a:cs typeface="Arial" pitchFamily="34" charset="0"/>
              </a:rPr>
              <a:t>Cf.: </a:t>
            </a:r>
            <a:r>
              <a:rPr lang="en-US" altLang="zh-CN" sz="2800" dirty="0" smtClean="0">
                <a:solidFill>
                  <a:srgbClr val="F79646"/>
                </a:solidFill>
                <a:latin typeface="Arial" pitchFamily="34" charset="0"/>
                <a:ea typeface="宋体" pitchFamily="2" charset="-122"/>
                <a:cs typeface="Arial" pitchFamily="34" charset="0"/>
              </a:rPr>
              <a:t>persistent   insistent   consistent</a:t>
            </a:r>
          </a:p>
        </p:txBody>
      </p:sp>
      <p:sp>
        <p:nvSpPr>
          <p:cNvPr id="6" name="TextBox 5"/>
          <p:cNvSpPr txBox="1"/>
          <p:nvPr/>
        </p:nvSpPr>
        <p:spPr>
          <a:xfrm>
            <a:off x="539388" y="1440000"/>
            <a:ext cx="8104578" cy="1643527"/>
          </a:xfrm>
          <a:prstGeom prst="rect">
            <a:avLst/>
          </a:prstGeom>
          <a:noFill/>
        </p:spPr>
        <p:txBody>
          <a:bodyPr wrap="square" rtlCol="0">
            <a:spAutoFit/>
          </a:bodyPr>
          <a:lstStyle/>
          <a:p>
            <a:pPr marL="449263" indent="-449263">
              <a:lnSpc>
                <a:spcPct val="120000"/>
              </a:lnSpc>
              <a:defRPr/>
            </a:pPr>
            <a:r>
              <a:rPr lang="en-US" altLang="zh-CN" sz="2800" dirty="0" smtClean="0">
                <a:solidFill>
                  <a:srgbClr val="333333"/>
                </a:solidFill>
                <a:latin typeface="Arial" pitchFamily="34" charset="0"/>
                <a:ea typeface="宋体" pitchFamily="2" charset="-122"/>
                <a:cs typeface="Arial" pitchFamily="34" charset="0"/>
              </a:rPr>
              <a:t>1) Creating a </a:t>
            </a:r>
            <a:r>
              <a:rPr lang="en-US" altLang="zh-CN" sz="2800" dirty="0" smtClean="0">
                <a:solidFill>
                  <a:srgbClr val="F79646"/>
                </a:solidFill>
                <a:latin typeface="Arial" pitchFamily="34" charset="0"/>
                <a:ea typeface="宋体" pitchFamily="2" charset="-122"/>
                <a:cs typeface="Arial" pitchFamily="34" charset="0"/>
              </a:rPr>
              <a:t>__________</a:t>
            </a:r>
            <a:r>
              <a:rPr lang="en-US" altLang="zh-CN" sz="2800" dirty="0" smtClean="0">
                <a:solidFill>
                  <a:srgbClr val="333333"/>
                </a:solidFill>
                <a:latin typeface="Arial" pitchFamily="34" charset="0"/>
                <a:ea typeface="宋体" pitchFamily="2" charset="-122"/>
                <a:cs typeface="Arial" pitchFamily="34" charset="0"/>
              </a:rPr>
              <a:t> brand that resonates (</a:t>
            </a:r>
            <a:r>
              <a:rPr lang="zh-CN" altLang="en-US" sz="2800" dirty="0" smtClean="0">
                <a:solidFill>
                  <a:srgbClr val="333333"/>
                </a:solidFill>
                <a:latin typeface="Arial" pitchFamily="34" charset="0"/>
                <a:ea typeface="宋体" pitchFamily="2" charset="-122"/>
                <a:cs typeface="Arial" pitchFamily="34" charset="0"/>
              </a:rPr>
              <a:t>共鸣</a:t>
            </a:r>
            <a:r>
              <a:rPr lang="en-US" altLang="zh-CN" sz="2800" dirty="0" smtClean="0">
                <a:solidFill>
                  <a:srgbClr val="333333"/>
                </a:solidFill>
                <a:latin typeface="Arial" pitchFamily="34" charset="0"/>
                <a:ea typeface="宋体" pitchFamily="2" charset="-122"/>
                <a:cs typeface="Arial" pitchFamily="34" charset="0"/>
              </a:rPr>
              <a:t>) with a particular audience has become more important than ever. </a:t>
            </a:r>
          </a:p>
        </p:txBody>
      </p:sp>
      <p:sp>
        <p:nvSpPr>
          <p:cNvPr id="13" name="TextBox 12"/>
          <p:cNvSpPr txBox="1"/>
          <p:nvPr/>
        </p:nvSpPr>
        <p:spPr>
          <a:xfrm>
            <a:off x="539388" y="3240000"/>
            <a:ext cx="8104578" cy="1126462"/>
          </a:xfrm>
          <a:prstGeom prst="rect">
            <a:avLst/>
          </a:prstGeom>
          <a:noFill/>
        </p:spPr>
        <p:txBody>
          <a:bodyPr wrap="square" rtlCol="0">
            <a:spAutoFit/>
          </a:bodyPr>
          <a:lstStyle/>
          <a:p>
            <a:pPr marL="449263" indent="-449263">
              <a:lnSpc>
                <a:spcPct val="120000"/>
              </a:lnSpc>
              <a:defRPr/>
            </a:pPr>
            <a:r>
              <a:rPr lang="en-US" altLang="zh-CN" sz="2800" dirty="0" smtClean="0">
                <a:solidFill>
                  <a:srgbClr val="333333"/>
                </a:solidFill>
                <a:latin typeface="Arial" pitchFamily="34" charset="0"/>
                <a:ea typeface="宋体" pitchFamily="2" charset="-122"/>
                <a:cs typeface="Arial" pitchFamily="34" charset="0"/>
              </a:rPr>
              <a:t>2) This </a:t>
            </a:r>
            <a:r>
              <a:rPr lang="en-US" altLang="zh-CN" sz="2800" dirty="0" smtClean="0">
                <a:solidFill>
                  <a:srgbClr val="F79646"/>
                </a:solidFill>
                <a:latin typeface="Arial" pitchFamily="34" charset="0"/>
                <a:ea typeface="宋体" pitchFamily="2" charset="-122"/>
                <a:cs typeface="Arial" pitchFamily="34" charset="0"/>
              </a:rPr>
              <a:t>__________ </a:t>
            </a:r>
            <a:r>
              <a:rPr lang="en-US" altLang="zh-CN" sz="2800" dirty="0" smtClean="0">
                <a:solidFill>
                  <a:srgbClr val="333333"/>
                </a:solidFill>
                <a:latin typeface="Arial" pitchFamily="34" charset="0"/>
                <a:ea typeface="宋体" pitchFamily="2" charset="-122"/>
                <a:cs typeface="Arial" pitchFamily="34" charset="0"/>
              </a:rPr>
              <a:t>stress can lead to health problems, such as headaches and insomnia.</a:t>
            </a:r>
          </a:p>
        </p:txBody>
      </p:sp>
      <p:sp>
        <p:nvSpPr>
          <p:cNvPr id="15" name="TextBox 14"/>
          <p:cNvSpPr txBox="1"/>
          <p:nvPr/>
        </p:nvSpPr>
        <p:spPr>
          <a:xfrm>
            <a:off x="539388" y="4572000"/>
            <a:ext cx="8104578" cy="561885"/>
          </a:xfrm>
          <a:prstGeom prst="rect">
            <a:avLst/>
          </a:prstGeom>
          <a:noFill/>
        </p:spPr>
        <p:txBody>
          <a:bodyPr wrap="square" rtlCol="0">
            <a:spAutoFit/>
          </a:bodyPr>
          <a:lstStyle/>
          <a:p>
            <a:pPr marL="449263" indent="-449263">
              <a:lnSpc>
                <a:spcPct val="120000"/>
              </a:lnSpc>
              <a:defRPr/>
            </a:pPr>
            <a:r>
              <a:rPr lang="en-US" altLang="zh-CN" sz="2800" dirty="0" smtClean="0">
                <a:solidFill>
                  <a:srgbClr val="333333"/>
                </a:solidFill>
                <a:latin typeface="Arial" pitchFamily="34" charset="0"/>
                <a:ea typeface="宋体" pitchFamily="2" charset="-122"/>
                <a:cs typeface="Arial" pitchFamily="34" charset="0"/>
              </a:rPr>
              <a:t>3) She was very </a:t>
            </a:r>
            <a:r>
              <a:rPr lang="en-US" altLang="zh-CN" sz="2800" dirty="0" smtClean="0">
                <a:solidFill>
                  <a:srgbClr val="F79646"/>
                </a:solidFill>
                <a:latin typeface="Arial" pitchFamily="34" charset="0"/>
                <a:ea typeface="宋体" pitchFamily="2" charset="-122"/>
                <a:cs typeface="Arial" pitchFamily="34" charset="0"/>
              </a:rPr>
              <a:t>_________ </a:t>
            </a:r>
            <a:r>
              <a:rPr lang="en-US" altLang="zh-CN" sz="2800" dirty="0" smtClean="0">
                <a:solidFill>
                  <a:srgbClr val="333333"/>
                </a:solidFill>
                <a:latin typeface="Arial" pitchFamily="34" charset="0"/>
                <a:ea typeface="宋体" pitchFamily="2" charset="-122"/>
                <a:cs typeface="Arial" pitchFamily="34" charset="0"/>
              </a:rPr>
              <a:t>that I call her.</a:t>
            </a:r>
          </a:p>
        </p:txBody>
      </p:sp>
      <p:sp>
        <p:nvSpPr>
          <p:cNvPr id="16" name="TextBox 15"/>
          <p:cNvSpPr txBox="1">
            <a:spLocks noChangeArrowheads="1"/>
          </p:cNvSpPr>
          <p:nvPr/>
        </p:nvSpPr>
        <p:spPr bwMode="auto">
          <a:xfrm>
            <a:off x="2786050" y="1428736"/>
            <a:ext cx="2089148" cy="523220"/>
          </a:xfrm>
          <a:prstGeom prst="rect">
            <a:avLst/>
          </a:prstGeom>
          <a:noFill/>
          <a:ln w="9525">
            <a:noFill/>
            <a:miter lim="800000"/>
            <a:headEnd/>
            <a:tailEnd/>
          </a:ln>
        </p:spPr>
        <p:txBody>
          <a:bodyPr wrap="square">
            <a:spAutoFit/>
          </a:bodyPr>
          <a:lstStyle/>
          <a:p>
            <a:r>
              <a:rPr lang="en-US" altLang="zh-CN" sz="2800" b="1" dirty="0">
                <a:solidFill>
                  <a:srgbClr val="F79646"/>
                </a:solidFill>
                <a:latin typeface="Arial" pitchFamily="34" charset="0"/>
                <a:cs typeface="Arial" pitchFamily="34" charset="0"/>
              </a:rPr>
              <a:t>consistent</a:t>
            </a:r>
            <a:endParaRPr lang="zh-CN" altLang="en-US" sz="2800" b="1" dirty="0">
              <a:solidFill>
                <a:srgbClr val="F79646"/>
              </a:solidFill>
              <a:latin typeface="Arial" pitchFamily="34" charset="0"/>
              <a:cs typeface="Arial" pitchFamily="34" charset="0"/>
            </a:endParaRPr>
          </a:p>
        </p:txBody>
      </p:sp>
      <p:sp>
        <p:nvSpPr>
          <p:cNvPr id="17" name="TextBox 16"/>
          <p:cNvSpPr txBox="1">
            <a:spLocks noChangeArrowheads="1"/>
          </p:cNvSpPr>
          <p:nvPr/>
        </p:nvSpPr>
        <p:spPr bwMode="auto">
          <a:xfrm>
            <a:off x="1776414" y="3214686"/>
            <a:ext cx="2009768" cy="523220"/>
          </a:xfrm>
          <a:prstGeom prst="rect">
            <a:avLst/>
          </a:prstGeom>
          <a:noFill/>
          <a:ln w="9525">
            <a:noFill/>
            <a:miter lim="800000"/>
            <a:headEnd/>
            <a:tailEnd/>
          </a:ln>
        </p:spPr>
        <p:txBody>
          <a:bodyPr wrap="square">
            <a:spAutoFit/>
          </a:bodyPr>
          <a:lstStyle/>
          <a:p>
            <a:r>
              <a:rPr lang="en-US" altLang="zh-CN" sz="2800" b="1" dirty="0">
                <a:solidFill>
                  <a:srgbClr val="F79646"/>
                </a:solidFill>
                <a:latin typeface="Arial" pitchFamily="34" charset="0"/>
                <a:cs typeface="Arial" pitchFamily="34" charset="0"/>
              </a:rPr>
              <a:t>persistent</a:t>
            </a:r>
            <a:endParaRPr lang="zh-CN" altLang="en-US" sz="2800" b="1" dirty="0">
              <a:solidFill>
                <a:srgbClr val="F79646"/>
              </a:solidFill>
              <a:latin typeface="Arial" pitchFamily="34" charset="0"/>
              <a:cs typeface="Arial" pitchFamily="34" charset="0"/>
            </a:endParaRPr>
          </a:p>
        </p:txBody>
      </p:sp>
      <p:sp>
        <p:nvSpPr>
          <p:cNvPr id="21" name="TextBox 20"/>
          <p:cNvSpPr txBox="1">
            <a:spLocks noChangeArrowheads="1"/>
          </p:cNvSpPr>
          <p:nvPr/>
        </p:nvSpPr>
        <p:spPr bwMode="auto">
          <a:xfrm>
            <a:off x="3272114" y="4553978"/>
            <a:ext cx="1743074" cy="523220"/>
          </a:xfrm>
          <a:prstGeom prst="rect">
            <a:avLst/>
          </a:prstGeom>
          <a:noFill/>
          <a:ln w="9525">
            <a:noFill/>
            <a:miter lim="800000"/>
            <a:headEnd/>
            <a:tailEnd/>
          </a:ln>
        </p:spPr>
        <p:txBody>
          <a:bodyPr wrap="square">
            <a:spAutoFit/>
          </a:bodyPr>
          <a:lstStyle/>
          <a:p>
            <a:r>
              <a:rPr lang="en-US" altLang="zh-CN" sz="2800" b="1" dirty="0">
                <a:solidFill>
                  <a:srgbClr val="F79646"/>
                </a:solidFill>
                <a:latin typeface="Arial" pitchFamily="34" charset="0"/>
                <a:cs typeface="Arial" pitchFamily="34" charset="0"/>
              </a:rPr>
              <a:t>insistent</a:t>
            </a:r>
            <a:endParaRPr lang="zh-CN" altLang="en-US" sz="2800" b="1" dirty="0">
              <a:solidFill>
                <a:srgbClr val="F79646"/>
              </a:solidFill>
              <a:latin typeface="Arial" pitchFamily="34" charset="0"/>
              <a:cs typeface="Arial" pitchFamily="34" charset="0"/>
            </a:endParaRPr>
          </a:p>
        </p:txBody>
      </p:sp>
      <p:sp>
        <p:nvSpPr>
          <p:cNvPr id="22" name="矩形 21">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771800" y="1412776"/>
            <a:ext cx="2160240" cy="64807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763688" y="3212976"/>
            <a:ext cx="2160240" cy="64807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091561" y="4538034"/>
            <a:ext cx="2016224" cy="64807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1" presetClass="exit"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10" restart="whenNotActive" fill="hold" evtFilter="cancelBubble" nodeType="interactiveSeq">
                <p:stCondLst>
                  <p:cond evt="onClick" delay="0">
                    <p:tgtEl>
                      <p:spTgt spid="12"/>
                    </p:tgtEl>
                  </p:cond>
                </p:stCondLst>
                <p:endSync evt="end" delay="0">
                  <p:rtn val="all"/>
                </p:endSync>
                <p:childTnLst>
                  <p:par>
                    <p:cTn id="11" fill="hold">
                      <p:stCondLst>
                        <p:cond delay="0"/>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dissolve">
                                      <p:cBhvr>
                                        <p:cTn id="15" dur="500"/>
                                        <p:tgtEl>
                                          <p:spTgt spid="17"/>
                                        </p:tgtEl>
                                      </p:cBhvr>
                                    </p:animEffect>
                                  </p:childTnLst>
                                </p:cTn>
                              </p:par>
                              <p:par>
                                <p:cTn id="16" presetID="1" presetClass="exit"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8" restart="whenNotActive" fill="hold" evtFilter="cancelBubble" nodeType="interactiveSeq">
                <p:stCondLst>
                  <p:cond evt="onClick" delay="0">
                    <p:tgtEl>
                      <p:spTgt spid="14"/>
                    </p:tgtEl>
                  </p:cond>
                </p:stCondLst>
                <p:endSync evt="end" delay="0">
                  <p:rtn val="all"/>
                </p:endSync>
                <p:childTnLst>
                  <p:par>
                    <p:cTn id="19" fill="hold">
                      <p:stCondLst>
                        <p:cond delay="0"/>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dissolve">
                                      <p:cBhvr>
                                        <p:cTn id="23" dur="500"/>
                                        <p:tgtEl>
                                          <p:spTgt spid="21"/>
                                        </p:tgtEl>
                                      </p:cBhvr>
                                    </p:animEffect>
                                  </p:childTnLst>
                                </p:cTn>
                              </p:par>
                              <p:par>
                                <p:cTn id="24" presetID="1" presetClass="exit"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6" grpId="0"/>
      <p:bldP spid="17" grpId="0"/>
      <p:bldP spid="21" grpId="0"/>
      <p:bldP spid="23" grpId="0" animBg="1"/>
      <p:bldP spid="12" grpId="0" animBg="1"/>
      <p:bldP spid="1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3413</TotalTime>
  <Words>5774</Words>
  <Application>Microsoft Office PowerPoint</Application>
  <PresentationFormat>全屏显示(4:3)</PresentationFormat>
  <Paragraphs>388</Paragraphs>
  <Slides>90</Slides>
  <Notes>0</Notes>
  <HiddenSlides>0</HiddenSlides>
  <MMClips>17</MMClips>
  <ScaleCrop>false</ScaleCrop>
  <HeadingPairs>
    <vt:vector size="4" baseType="variant">
      <vt:variant>
        <vt:lpstr>主题</vt:lpstr>
      </vt:variant>
      <vt:variant>
        <vt:i4>6</vt:i4>
      </vt:variant>
      <vt:variant>
        <vt:lpstr>幻灯片标题</vt:lpstr>
      </vt:variant>
      <vt:variant>
        <vt:i4>90</vt:i4>
      </vt:variant>
    </vt:vector>
  </HeadingPairs>
  <TitlesOfParts>
    <vt:vector size="96" baseType="lpstr">
      <vt:lpstr>Office 主题</vt:lpstr>
      <vt:lpstr>自定义设计方案</vt:lpstr>
      <vt:lpstr>1_自定义设计方案</vt:lpstr>
      <vt:lpstr>2_自定义设计方案</vt:lpstr>
      <vt:lpstr>3_自定义设计方案</vt:lpstr>
      <vt:lpstr>4_自定义设计方案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精时信息科技有限公司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cuijiaxin</dc:creator>
  <cp:lastModifiedBy>sflep</cp:lastModifiedBy>
  <cp:revision>601</cp:revision>
  <dcterms:created xsi:type="dcterms:W3CDTF">2015-11-30T02:00:05Z</dcterms:created>
  <dcterms:modified xsi:type="dcterms:W3CDTF">2018-01-17T07:09:13Z</dcterms:modified>
</cp:coreProperties>
</file>