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Lst>
  <p:notesMasterIdLst>
    <p:notesMasterId r:id="rId66"/>
  </p:notesMasterIdLst>
  <p:handoutMasterIdLst>
    <p:handoutMasterId r:id="rId67"/>
  </p:handoutMasterIdLst>
  <p:sldIdLst>
    <p:sldId id="256" r:id="rId7"/>
    <p:sldId id="258" r:id="rId8"/>
    <p:sldId id="259" r:id="rId9"/>
    <p:sldId id="361" r:id="rId10"/>
    <p:sldId id="362" r:id="rId11"/>
    <p:sldId id="363" r:id="rId12"/>
    <p:sldId id="364" r:id="rId13"/>
    <p:sldId id="365" r:id="rId14"/>
    <p:sldId id="367" r:id="rId15"/>
    <p:sldId id="368" r:id="rId16"/>
    <p:sldId id="370" r:id="rId17"/>
    <p:sldId id="371" r:id="rId18"/>
    <p:sldId id="372" r:id="rId19"/>
    <p:sldId id="373" r:id="rId20"/>
    <p:sldId id="374" r:id="rId21"/>
    <p:sldId id="375" r:id="rId22"/>
    <p:sldId id="449" r:id="rId23"/>
    <p:sldId id="376" r:id="rId24"/>
    <p:sldId id="378" r:id="rId25"/>
    <p:sldId id="455" r:id="rId26"/>
    <p:sldId id="381" r:id="rId27"/>
    <p:sldId id="382" r:id="rId28"/>
    <p:sldId id="460" r:id="rId29"/>
    <p:sldId id="388" r:id="rId30"/>
    <p:sldId id="450" r:id="rId31"/>
    <p:sldId id="389" r:id="rId32"/>
    <p:sldId id="394" r:id="rId33"/>
    <p:sldId id="395" r:id="rId34"/>
    <p:sldId id="396" r:id="rId35"/>
    <p:sldId id="397" r:id="rId36"/>
    <p:sldId id="398" r:id="rId37"/>
    <p:sldId id="403" r:id="rId38"/>
    <p:sldId id="404" r:id="rId39"/>
    <p:sldId id="406" r:id="rId40"/>
    <p:sldId id="407" r:id="rId41"/>
    <p:sldId id="409" r:id="rId42"/>
    <p:sldId id="411" r:id="rId43"/>
    <p:sldId id="413" r:id="rId44"/>
    <p:sldId id="412" r:id="rId45"/>
    <p:sldId id="414" r:id="rId46"/>
    <p:sldId id="462" r:id="rId47"/>
    <p:sldId id="461" r:id="rId48"/>
    <p:sldId id="415" r:id="rId49"/>
    <p:sldId id="418" r:id="rId50"/>
    <p:sldId id="419" r:id="rId51"/>
    <p:sldId id="421" r:id="rId52"/>
    <p:sldId id="459" r:id="rId53"/>
    <p:sldId id="423" r:id="rId54"/>
    <p:sldId id="425" r:id="rId55"/>
    <p:sldId id="426" r:id="rId56"/>
    <p:sldId id="427" r:id="rId57"/>
    <p:sldId id="429" r:id="rId58"/>
    <p:sldId id="437" r:id="rId59"/>
    <p:sldId id="440" r:id="rId60"/>
    <p:sldId id="443" r:id="rId61"/>
    <p:sldId id="451" r:id="rId62"/>
    <p:sldId id="453" r:id="rId63"/>
    <p:sldId id="452" r:id="rId64"/>
    <p:sldId id="454"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333333"/>
    <a:srgbClr val="0C9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8" autoAdjust="0"/>
    <p:restoredTop sz="94660"/>
  </p:normalViewPr>
  <p:slideViewPr>
    <p:cSldViewPr>
      <p:cViewPr varScale="1">
        <p:scale>
          <a:sx n="114" d="100"/>
          <a:sy n="114" d="100"/>
        </p:scale>
        <p:origin x="-1554" y="-108"/>
      </p:cViewPr>
      <p:guideLst>
        <p:guide orient="horz" pos="2205"/>
        <p:guide pos="2892"/>
      </p:guideLst>
    </p:cSldViewPr>
  </p:slideViewPr>
  <p:notesTextViewPr>
    <p:cViewPr>
      <p:scale>
        <a:sx n="100" d="100"/>
        <a:sy n="100" d="100"/>
      </p:scale>
      <p:origin x="0" y="0"/>
    </p:cViewPr>
  </p:notesTextViewPr>
  <p:notesViewPr>
    <p:cSldViewPr>
      <p:cViewPr varScale="1">
        <p:scale>
          <a:sx n="49" d="100"/>
          <a:sy n="49" d="100"/>
        </p:scale>
        <p:origin x="-2958" y="-90"/>
      </p:cViewPr>
      <p:guideLst>
        <p:guide orient="horz" pos="2940"/>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BE6346-8510-4D5C-85DF-0ACC88FE12BC}" type="datetimeFigureOut">
              <a:rPr lang="zh-CN" altLang="en-US" smtClean="0"/>
              <a:pPr/>
              <a:t>2017/9/27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7707EB-A5AE-4EFF-B2AE-FDBDFC83EC6B}" type="slidenum">
              <a:rPr lang="zh-CN" altLang="en-US" smtClean="0"/>
              <a:pPr/>
              <a:t>‹#›</a:t>
            </a:fld>
            <a:endParaRPr lang="zh-CN" altLang="en-US"/>
          </a:p>
        </p:txBody>
      </p:sp>
    </p:spTree>
    <p:extLst>
      <p:ext uri="{BB962C8B-B14F-4D97-AF65-F5344CB8AC3E}">
        <p14:creationId xmlns:p14="http://schemas.microsoft.com/office/powerpoint/2010/main" val="2631795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E307B-5EDE-44FC-83E0-748BAB84D033}" type="datetimeFigureOut">
              <a:rPr lang="zh-CN" altLang="en-US" smtClean="0"/>
              <a:pPr/>
              <a:t>2017/9/27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0365A-4F7C-4043-A538-5F058D345A48}" type="slidenum">
              <a:rPr lang="zh-CN" altLang="en-US" smtClean="0"/>
              <a:pPr/>
              <a:t>‹#›</a:t>
            </a:fld>
            <a:endParaRPr lang="zh-CN" altLang="en-US"/>
          </a:p>
        </p:txBody>
      </p:sp>
    </p:spTree>
    <p:extLst>
      <p:ext uri="{BB962C8B-B14F-4D97-AF65-F5344CB8AC3E}">
        <p14:creationId xmlns:p14="http://schemas.microsoft.com/office/powerpoint/2010/main" val="2763871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 Target="../slides/slid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 Target="../slides/slide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 Target="../slides/slide2.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 Target="../slides/slide2.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0D943-06EE-4BB2-9157-D1CB582B1582}" type="datetimeFigureOut">
              <a:rPr lang="zh-CN" altLang="en-US" smtClean="0"/>
              <a:pPr/>
              <a:t>2017/9/27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30EF2-7816-4638-88B7-9D695511BF2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3"/>
          </a:xfrm>
          <a:prstGeom prst="rect">
            <a:avLst/>
          </a:prstGeom>
          <a:noFill/>
        </p:spPr>
      </p:pic>
      <p:pic>
        <p:nvPicPr>
          <p:cNvPr id="9" name="Picture 3" descr="F:\公司\上海外语教育出版社\倪老师PPT\完成\第三册\无前.png"/>
          <p:cNvPicPr>
            <a:picLocks noChangeAspect="1" noChangeArrowheads="1"/>
          </p:cNvPicPr>
          <p:nvPr userDrawn="1"/>
        </p:nvPicPr>
        <p:blipFill>
          <a:blip r:embed="rId14" cstate="print"/>
          <a:srcRect/>
          <a:stretch>
            <a:fillRect/>
          </a:stretch>
        </p:blipFill>
        <p:spPr bwMode="auto">
          <a:xfrm>
            <a:off x="7488891" y="6300401"/>
            <a:ext cx="1587302" cy="533334"/>
          </a:xfrm>
          <a:prstGeom prst="rect">
            <a:avLst/>
          </a:prstGeom>
          <a:noFill/>
        </p:spPr>
      </p:pic>
      <p:sp>
        <p:nvSpPr>
          <p:cNvPr id="11" name="矩形 10">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3"/>
          </a:xfrm>
          <a:prstGeom prst="rect">
            <a:avLst/>
          </a:prstGeom>
          <a:noFill/>
        </p:spPr>
      </p:pic>
      <p:pic>
        <p:nvPicPr>
          <p:cNvPr id="12" name="Picture 2" descr="F:\公司\上海外语教育出版社\倪老师PPT\完成\第三册\无后.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3"/>
          </a:xfrm>
          <a:prstGeom prst="rect">
            <a:avLst/>
          </a:prstGeom>
          <a:noFill/>
        </p:spPr>
      </p:pic>
      <p:pic>
        <p:nvPicPr>
          <p:cNvPr id="12" name="Picture 2" descr="F:\公司\上海外语教育出版社\倪老师PPT\完成\第三册\无返.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3"/>
          </a:xfrm>
          <a:prstGeom prst="rect">
            <a:avLst/>
          </a:prstGeom>
          <a:noFill/>
        </p:spPr>
      </p:pic>
      <p:pic>
        <p:nvPicPr>
          <p:cNvPr id="14" name="Picture 2" descr="F:\公司\上海外语教育出版社\倪老师PPT\完成\第三册\全.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3"/>
          </a:xfrm>
          <a:prstGeom prst="rect">
            <a:avLst/>
          </a:prstGeom>
          <a:noFill/>
        </p:spPr>
      </p:pic>
      <p:pic>
        <p:nvPicPr>
          <p:cNvPr id="9" name="Picture 2" descr="F:\公司\上海外语教育出版社\倪老师PPT\完成\第三册\返回.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7" name="矩形 6">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slide" Target="slide46.xml"/><Relationship Id="rId3" Type="http://schemas.openxmlformats.org/officeDocument/2006/relationships/slideLayout" Target="../slideLayouts/slideLayout40.xml"/><Relationship Id="rId7" Type="http://schemas.openxmlformats.org/officeDocument/2006/relationships/image" Target="../media/image10.png"/><Relationship Id="rId12" Type="http://schemas.openxmlformats.org/officeDocument/2006/relationships/slide" Target="slide45.xml"/><Relationship Id="rId2" Type="http://schemas.openxmlformats.org/officeDocument/2006/relationships/audio" Target="file:///E:\&#26032;&#30446;&#26631;&#32508;&#21512;3&#30005;&#23376;&#25945;&#26696;-0927\&#26032;&#30446;&#26631;&#32508;&#21512;3&#30005;&#23376;&#25945;&#26696;-0927\&#26032;&#30446;&#26631;&#32508;&#21512;3%20Unit%202-0918\04%20Text\08-1.mp3" TargetMode="External"/><Relationship Id="rId1" Type="http://schemas.microsoft.com/office/2007/relationships/media" Target="file:///E:\&#26032;&#30446;&#26631;&#32508;&#21512;3&#30005;&#23376;&#25945;&#26696;-0927\&#26032;&#30446;&#26631;&#32508;&#21512;3&#30005;&#23376;&#25945;&#26696;-0927\&#26032;&#30446;&#26631;&#32508;&#21512;3%20Unit%202-0918\04%20Text\08-1.mp3" TargetMode="External"/><Relationship Id="rId6" Type="http://schemas.openxmlformats.org/officeDocument/2006/relationships/image" Target="../media/image9.png"/><Relationship Id="rId11" Type="http://schemas.openxmlformats.org/officeDocument/2006/relationships/image" Target="../media/image23.png"/><Relationship Id="rId5" Type="http://schemas.openxmlformats.org/officeDocument/2006/relationships/image" Target="../media/image22.jpeg"/><Relationship Id="rId15" Type="http://schemas.openxmlformats.org/officeDocument/2006/relationships/slide" Target="slide48.xml"/><Relationship Id="rId10" Type="http://schemas.openxmlformats.org/officeDocument/2006/relationships/image" Target="../media/image12.png"/><Relationship Id="rId4" Type="http://schemas.openxmlformats.org/officeDocument/2006/relationships/slide" Target="slide40.xml"/><Relationship Id="rId9" Type="http://schemas.openxmlformats.org/officeDocument/2006/relationships/hyperlink" Target="08-1.mp3" TargetMode="External"/><Relationship Id="rId14" Type="http://schemas.openxmlformats.org/officeDocument/2006/relationships/slide" Target="slide47.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40.xml"/><Relationship Id="rId7" Type="http://schemas.openxmlformats.org/officeDocument/2006/relationships/hyperlink" Target="09.mp3" TargetMode="External"/><Relationship Id="rId2" Type="http://schemas.openxmlformats.org/officeDocument/2006/relationships/audio" Target="file:///E:\&#26032;&#30446;&#26631;&#32508;&#21512;3&#30005;&#23376;&#25945;&#26696;-0927\&#26032;&#30446;&#26631;&#32508;&#21512;3&#30005;&#23376;&#25945;&#26696;-0927\&#26032;&#30446;&#26631;&#32508;&#21512;3%20Unit%202-0918\04%20Text\09.mp3" TargetMode="External"/><Relationship Id="rId1" Type="http://schemas.microsoft.com/office/2007/relationships/media" Target="file:///E:\&#26032;&#30446;&#26631;&#32508;&#21512;3&#30005;&#23376;&#25945;&#26696;-0927\&#26032;&#30446;&#26631;&#32508;&#21512;3&#30005;&#23376;&#25945;&#26696;-0927\&#26032;&#30446;&#26631;&#32508;&#21512;3%20Unit%202-0918\04%20Text\09.mp3"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2-0918\04%20Text\10.mp3" TargetMode="External"/><Relationship Id="rId1" Type="http://schemas.microsoft.com/office/2007/relationships/media" Target="file:///E:\&#26032;&#30446;&#26631;&#32508;&#21512;3&#30005;&#23376;&#25945;&#26696;-0927\&#26032;&#30446;&#26631;&#32508;&#21512;3&#30005;&#23376;&#25945;&#26696;-0927\&#26032;&#30446;&#26631;&#32508;&#21512;3%20Unit%202-0918\04%20Text\10.mp3" TargetMode="External"/><Relationship Id="rId6" Type="http://schemas.openxmlformats.org/officeDocument/2006/relationships/image" Target="../media/image9.png"/><Relationship Id="rId11" Type="http://schemas.openxmlformats.org/officeDocument/2006/relationships/image" Target="../media/image25.png"/><Relationship Id="rId5" Type="http://schemas.openxmlformats.org/officeDocument/2006/relationships/slide" Target="slide50.xml"/><Relationship Id="rId10" Type="http://schemas.openxmlformats.org/officeDocument/2006/relationships/image" Target="../media/image12.png"/><Relationship Id="rId4" Type="http://schemas.openxmlformats.org/officeDocument/2006/relationships/slide" Target="slide49.xml"/><Relationship Id="rId9" Type="http://schemas.openxmlformats.org/officeDocument/2006/relationships/hyperlink" Target="10.mp3"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2-0918\04%20Text\11.mp3" TargetMode="External"/><Relationship Id="rId1" Type="http://schemas.microsoft.com/office/2007/relationships/media" Target="file:///E:\&#26032;&#30446;&#26631;&#32508;&#21512;3&#30005;&#23376;&#25945;&#26696;-0927\&#26032;&#30446;&#26631;&#32508;&#21512;3&#30005;&#23376;&#25945;&#26696;-0927\&#26032;&#30446;&#26631;&#32508;&#21512;3%20Unit%202-0918\04%20Text\11.mp3" TargetMode="External"/><Relationship Id="rId6" Type="http://schemas.openxmlformats.org/officeDocument/2006/relationships/image" Target="../media/image9.png"/><Relationship Id="rId11" Type="http://schemas.openxmlformats.org/officeDocument/2006/relationships/image" Target="../media/image26.png"/><Relationship Id="rId5" Type="http://schemas.openxmlformats.org/officeDocument/2006/relationships/slide" Target="slide52.xml"/><Relationship Id="rId10" Type="http://schemas.openxmlformats.org/officeDocument/2006/relationships/image" Target="../media/image12.png"/><Relationship Id="rId4" Type="http://schemas.openxmlformats.org/officeDocument/2006/relationships/slide" Target="slide51.xml"/><Relationship Id="rId9" Type="http://schemas.openxmlformats.org/officeDocument/2006/relationships/hyperlink" Target="11.mp3"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2-0918\04%20Text\12.mp3" TargetMode="External"/><Relationship Id="rId1" Type="http://schemas.microsoft.com/office/2007/relationships/media" Target="file:///E:\&#26032;&#30446;&#26631;&#32508;&#21512;3&#30005;&#23376;&#25945;&#26696;-0927\&#26032;&#30446;&#26631;&#32508;&#21512;3&#30005;&#23376;&#25945;&#26696;-0927\&#26032;&#30446;&#26631;&#32508;&#21512;3%20Unit%202-0918\04%20Text\12.mp3" TargetMode="External"/><Relationship Id="rId6" Type="http://schemas.openxmlformats.org/officeDocument/2006/relationships/image" Target="../media/image9.png"/><Relationship Id="rId11" Type="http://schemas.openxmlformats.org/officeDocument/2006/relationships/image" Target="../media/image27.png"/><Relationship Id="rId5" Type="http://schemas.openxmlformats.org/officeDocument/2006/relationships/slide" Target="slide53.xml"/><Relationship Id="rId10" Type="http://schemas.openxmlformats.org/officeDocument/2006/relationships/image" Target="../media/image12.png"/><Relationship Id="rId4" Type="http://schemas.openxmlformats.org/officeDocument/2006/relationships/slide" Target="slide52.xml"/><Relationship Id="rId9" Type="http://schemas.openxmlformats.org/officeDocument/2006/relationships/hyperlink" Target="12.mp3"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2-0918\04%20Text\12-1.mp3" TargetMode="External"/><Relationship Id="rId1" Type="http://schemas.microsoft.com/office/2007/relationships/media" Target="file:///E:\&#26032;&#30446;&#26631;&#32508;&#21512;3&#30005;&#23376;&#25945;&#26696;-0927\&#26032;&#30446;&#26631;&#32508;&#21512;3&#30005;&#23376;&#25945;&#26696;-0927\&#26032;&#30446;&#26631;&#32508;&#21512;3%20Unit%202-0918\04%20Text\12-1.mp3" TargetMode="External"/><Relationship Id="rId6" Type="http://schemas.openxmlformats.org/officeDocument/2006/relationships/image" Target="../media/image9.png"/><Relationship Id="rId11" Type="http://schemas.openxmlformats.org/officeDocument/2006/relationships/image" Target="../media/image28.png"/><Relationship Id="rId5" Type="http://schemas.openxmlformats.org/officeDocument/2006/relationships/slide" Target="slide54.xml"/><Relationship Id="rId10" Type="http://schemas.openxmlformats.org/officeDocument/2006/relationships/image" Target="../media/image12.png"/><Relationship Id="rId4" Type="http://schemas.openxmlformats.org/officeDocument/2006/relationships/slide" Target="slide55.xml"/><Relationship Id="rId9" Type="http://schemas.openxmlformats.org/officeDocument/2006/relationships/hyperlink" Target="12-1.mp3"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13.mp3" TargetMode="External"/><Relationship Id="rId3" Type="http://schemas.openxmlformats.org/officeDocument/2006/relationships/slideLayout" Target="../slideLayouts/slideLayout40.xml"/><Relationship Id="rId7" Type="http://schemas.openxmlformats.org/officeDocument/2006/relationships/image" Target="../media/image11.png"/><Relationship Id="rId2" Type="http://schemas.openxmlformats.org/officeDocument/2006/relationships/audio" Target="file:///E:\&#26032;&#30446;&#26631;&#32508;&#21512;3&#30005;&#23376;&#25945;&#26696;-0927\&#26032;&#30446;&#26631;&#32508;&#21512;3&#30005;&#23376;&#25945;&#26696;-0927\&#26032;&#30446;&#26631;&#32508;&#21512;3%20Unit%202-0918\04%20Text\13.mp3" TargetMode="External"/><Relationship Id="rId1" Type="http://schemas.microsoft.com/office/2007/relationships/media" Target="file:///E:\&#26032;&#30446;&#26631;&#32508;&#21512;3&#30005;&#23376;&#25945;&#26696;-0927\&#26032;&#30446;&#26631;&#32508;&#21512;3&#30005;&#23376;&#25945;&#26696;-0927\&#26032;&#30446;&#26631;&#32508;&#21512;3%20Unit%202-0918\04%20Text\13.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9.png"/><Relationship Id="rId4" Type="http://schemas.openxmlformats.org/officeDocument/2006/relationships/slide" Target="slide56.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hyperlink" Target="14.mp3" TargetMode="External"/><Relationship Id="rId3" Type="http://schemas.openxmlformats.org/officeDocument/2006/relationships/slideLayout" Target="../slideLayouts/slideLayout29.xml"/><Relationship Id="rId7" Type="http://schemas.openxmlformats.org/officeDocument/2006/relationships/image" Target="../media/image11.png"/><Relationship Id="rId2" Type="http://schemas.openxmlformats.org/officeDocument/2006/relationships/audio" Target="file:///E:\&#26032;&#30446;&#26631;&#32508;&#21512;3&#30005;&#23376;&#25945;&#26696;-0927\&#26032;&#30446;&#26631;&#32508;&#21512;3&#30005;&#23376;&#25945;&#26696;-0927\&#26032;&#30446;&#26631;&#32508;&#21512;3%20Unit%202-0918\04%20Text\14.mp3" TargetMode="External"/><Relationship Id="rId1" Type="http://schemas.microsoft.com/office/2007/relationships/media" Target="file:///E:\&#26032;&#30446;&#26631;&#32508;&#21512;3&#30005;&#23376;&#25945;&#26696;-0927\&#26032;&#30446;&#26631;&#32508;&#21512;3&#30005;&#23376;&#25945;&#26696;-0927\&#26032;&#30446;&#26631;&#32508;&#21512;3%20Unit%202-0918\04%20Text\14.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30.png"/><Relationship Id="rId4" Type="http://schemas.openxmlformats.org/officeDocument/2006/relationships/slide" Target="slide59.xml"/><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Unit%2002%20-%20Text%20A.MP3" TargetMode="External"/><Relationship Id="rId3" Type="http://schemas.openxmlformats.org/officeDocument/2006/relationships/slideLayout" Target="../slideLayouts/slideLayout18.xml"/><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audio" Target="file:///E:\&#26032;&#30446;&#26631;&#32508;&#21512;3&#30005;&#23376;&#25945;&#26696;-0927\&#26032;&#30446;&#26631;&#32508;&#21512;3&#30005;&#23376;&#25945;&#26696;-0927\&#26032;&#30446;&#26631;&#32508;&#21512;3%20Unit%202-0918\04%20Text\01.mp3" TargetMode="External"/><Relationship Id="rId1" Type="http://schemas.microsoft.com/office/2007/relationships/media" Target="file:///E:\&#26032;&#30446;&#26631;&#32508;&#21512;3&#30005;&#23376;&#25945;&#26696;-0927\&#26032;&#30446;&#26631;&#32508;&#21512;3&#30005;&#23376;&#25945;&#26696;-0927\&#26032;&#30446;&#26631;&#32508;&#21512;3%20Unit%202-0918\04%20Text\01.mp3" TargetMode="External"/><Relationship Id="rId6" Type="http://schemas.openxmlformats.org/officeDocument/2006/relationships/slide" Target="slide19.xml"/><Relationship Id="rId11" Type="http://schemas.openxmlformats.org/officeDocument/2006/relationships/image" Target="../media/image12.png"/><Relationship Id="rId5" Type="http://schemas.openxmlformats.org/officeDocument/2006/relationships/slide" Target="slide18.xml"/><Relationship Id="rId10" Type="http://schemas.openxmlformats.org/officeDocument/2006/relationships/hyperlink" Target="01.mp3" TargetMode="External"/><Relationship Id="rId4" Type="http://schemas.openxmlformats.org/officeDocument/2006/relationships/image" Target="../media/image8.jpe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slide" Target="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40.xml"/><Relationship Id="rId7" Type="http://schemas.openxmlformats.org/officeDocument/2006/relationships/hyperlink" Target="02.mp3" TargetMode="External"/><Relationship Id="rId2" Type="http://schemas.openxmlformats.org/officeDocument/2006/relationships/audio" Target="file:///E:\&#26032;&#30446;&#26631;&#32508;&#21512;3&#30005;&#23376;&#25945;&#26696;-0927\&#26032;&#30446;&#26631;&#32508;&#21512;3&#30005;&#23376;&#25945;&#26696;-0927\&#26032;&#30446;&#26631;&#32508;&#21512;3%20Unit%202-0918\04%20Text\02.mp3" TargetMode="External"/><Relationship Id="rId1" Type="http://schemas.microsoft.com/office/2007/relationships/media" Target="file:///E:\&#26032;&#30446;&#26631;&#32508;&#21512;3&#30005;&#23376;&#25945;&#26696;-0927\&#26032;&#30446;&#26631;&#32508;&#21512;3&#30005;&#23376;&#25945;&#26696;-0927\&#26032;&#30446;&#26631;&#32508;&#21512;3%20Unit%202-0918\04%20Text\02.mp3"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png"/><Relationship Id="rId1" Type="http://schemas.openxmlformats.org/officeDocument/2006/relationships/slideLayout" Target="../slideLayouts/slideLayout62.xml"/><Relationship Id="rId4" Type="http://schemas.openxmlformats.org/officeDocument/2006/relationships/slide" Target="slide6.xml"/></Relationships>
</file>

<file path=ppt/slides/_rels/slide3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1.png"/><Relationship Id="rId1" Type="http://schemas.openxmlformats.org/officeDocument/2006/relationships/slideLayout" Target="../slideLayouts/slideLayout62.xml"/><Relationship Id="rId4" Type="http://schemas.openxmlformats.org/officeDocument/2006/relationships/slide" Target="slide7.xml"/></Relationships>
</file>

<file path=ppt/slides/_rels/slide3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40.xml"/><Relationship Id="rId7" Type="http://schemas.openxmlformats.org/officeDocument/2006/relationships/hyperlink" Target="03.mp3" TargetMode="External"/><Relationship Id="rId2" Type="http://schemas.openxmlformats.org/officeDocument/2006/relationships/audio" Target="file:///E:\&#26032;&#30446;&#26631;&#32508;&#21512;3&#30005;&#23376;&#25945;&#26696;-0927\&#26032;&#30446;&#26631;&#32508;&#21512;3&#30005;&#23376;&#25945;&#26696;-0927\&#26032;&#30446;&#26631;&#32508;&#21512;3%20Unit%202-0918\04%20Text\03.mp3" TargetMode="External"/><Relationship Id="rId1" Type="http://schemas.microsoft.com/office/2007/relationships/media" Target="file:///E:\&#26032;&#30446;&#26631;&#32508;&#21512;3&#30005;&#23376;&#25945;&#26696;-0927\&#26032;&#30446;&#26631;&#32508;&#21512;3&#30005;&#23376;&#25945;&#26696;-0927\&#26032;&#30446;&#26631;&#32508;&#21512;3%20Unit%202-0918\04%20Text\03.mp3"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5.png"/></Relationships>
</file>

<file path=ppt/slides/_rels/slide4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6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10.xml"/><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adobe.com/shockwave/download/download.cgi?P1_Prod_Version=Shockw" TargetMode="External"/><Relationship Id="rId1" Type="http://schemas.openxmlformats.org/officeDocument/2006/relationships/slideLayout" Target="../slideLayouts/slideLayout62.xml"/><Relationship Id="rId5" Type="http://schemas.openxmlformats.org/officeDocument/2006/relationships/slide" Target="slide10.xml"/><Relationship Id="rId4" Type="http://schemas.openxmlformats.org/officeDocument/2006/relationships/image" Target="../media/image35.jpeg"/></Relationships>
</file>

<file path=ppt/slides/_rels/slide49.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12.png"/><Relationship Id="rId3" Type="http://schemas.openxmlformats.org/officeDocument/2006/relationships/slideLayout" Target="../slideLayouts/slideLayout40.xml"/><Relationship Id="rId7" Type="http://schemas.openxmlformats.org/officeDocument/2006/relationships/slide" Target="slide21.xml"/><Relationship Id="rId12" Type="http://schemas.openxmlformats.org/officeDocument/2006/relationships/hyperlink" Target="04.mp3" TargetMode="External"/><Relationship Id="rId2" Type="http://schemas.openxmlformats.org/officeDocument/2006/relationships/audio" Target="file:///E:\&#26032;&#30446;&#26631;&#32508;&#21512;3&#30005;&#23376;&#25945;&#26696;-0927\&#26032;&#30446;&#26631;&#32508;&#21512;3&#30005;&#23376;&#25945;&#26696;-0927\&#26032;&#30446;&#26631;&#32508;&#21512;3%20Unit%202-0918\04%20Text\04.mp3" TargetMode="External"/><Relationship Id="rId1" Type="http://schemas.microsoft.com/office/2007/relationships/media" Target="file:///E:\&#26032;&#30446;&#26631;&#32508;&#21512;3&#30005;&#23376;&#25945;&#26696;-0927\&#26032;&#30446;&#26631;&#32508;&#21512;3&#30005;&#23376;&#25945;&#26696;-0927\&#26032;&#30446;&#26631;&#32508;&#21512;3%20Unit%202-0918\04%20Text\04.mp3" TargetMode="External"/><Relationship Id="rId6" Type="http://schemas.openxmlformats.org/officeDocument/2006/relationships/slide" Target="slide27.xml"/><Relationship Id="rId11" Type="http://schemas.openxmlformats.org/officeDocument/2006/relationships/image" Target="../media/image11.png"/><Relationship Id="rId5" Type="http://schemas.openxmlformats.org/officeDocument/2006/relationships/slide" Target="slide24.xml"/><Relationship Id="rId10" Type="http://schemas.openxmlformats.org/officeDocument/2006/relationships/image" Target="../media/image10.png"/><Relationship Id="rId4" Type="http://schemas.openxmlformats.org/officeDocument/2006/relationships/slide" Target="slide20.xml"/><Relationship Id="rId9" Type="http://schemas.openxmlformats.org/officeDocument/2006/relationships/image" Target="../media/image9.png"/><Relationship Id="rId14"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adobe.com/shockwave/download/download.cgi?P1_Prod_Version=Shockw" TargetMode="External"/><Relationship Id="rId1" Type="http://schemas.openxmlformats.org/officeDocument/2006/relationships/slideLayout" Target="../slideLayouts/slideLayout62.xml"/><Relationship Id="rId4" Type="http://schemas.openxmlformats.org/officeDocument/2006/relationships/slide" Target="slide13.xml"/></Relationships>
</file>

<file path=ppt/slides/_rels/slide5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adobe.com/shockwave/download/download.cgi?P1_Prod_Version=Shockw" TargetMode="External"/><Relationship Id="rId1" Type="http://schemas.openxmlformats.org/officeDocument/2006/relationships/slideLayout" Target="../slideLayouts/slideLayout62.xml"/><Relationship Id="rId4" Type="http://schemas.openxmlformats.org/officeDocument/2006/relationships/slide" Target="slide15.xml"/></Relationships>
</file>

<file path=ppt/slides/_rels/slide5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slide" Target="slide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2-0918\04%20Text\05.mp3" TargetMode="External"/><Relationship Id="rId1" Type="http://schemas.microsoft.com/office/2007/relationships/media" Target="file:///E:\&#26032;&#30446;&#26631;&#32508;&#21512;3&#30005;&#23376;&#25945;&#26696;-0927\&#26032;&#30446;&#26631;&#32508;&#21512;3&#30005;&#23376;&#25945;&#26696;-0927\&#26032;&#30446;&#26631;&#32508;&#21512;3%20Unit%202-0918\04%20Text\05.mp3" TargetMode="Externa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slide" Target="slide31.xml"/><Relationship Id="rId10" Type="http://schemas.openxmlformats.org/officeDocument/2006/relationships/image" Target="../media/image12.png"/><Relationship Id="rId4" Type="http://schemas.openxmlformats.org/officeDocument/2006/relationships/slide" Target="slide28.xml"/><Relationship Id="rId9" Type="http://schemas.openxmlformats.org/officeDocument/2006/relationships/hyperlink" Target="05.mp3" TargetMode="External"/></Relationships>
</file>

<file path=ppt/slides/_rels/slide7.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image" Target="../media/image11.png"/><Relationship Id="rId3" Type="http://schemas.openxmlformats.org/officeDocument/2006/relationships/slideLayout" Target="../slideLayouts/slideLayout40.xml"/><Relationship Id="rId7" Type="http://schemas.openxmlformats.org/officeDocument/2006/relationships/slide" Target="slide32.xml"/><Relationship Id="rId12"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2-0918\04%20Text\06.mp3" TargetMode="External"/><Relationship Id="rId16" Type="http://schemas.openxmlformats.org/officeDocument/2006/relationships/image" Target="../media/image19.png"/><Relationship Id="rId1" Type="http://schemas.microsoft.com/office/2007/relationships/media" Target="file:///E:\&#26032;&#30446;&#26631;&#32508;&#21512;3&#30005;&#23376;&#25945;&#26696;-0927\&#26032;&#30446;&#26631;&#32508;&#21512;3&#30005;&#23376;&#25945;&#26696;-0927\&#26032;&#30446;&#26631;&#32508;&#21512;3%20Unit%202-0918\04%20Text\06.mp3" TargetMode="External"/><Relationship Id="rId6" Type="http://schemas.openxmlformats.org/officeDocument/2006/relationships/image" Target="../media/image18.png"/><Relationship Id="rId11" Type="http://schemas.openxmlformats.org/officeDocument/2006/relationships/image" Target="../media/image9.png"/><Relationship Id="rId5" Type="http://schemas.openxmlformats.org/officeDocument/2006/relationships/slide" Target="slide31.xml"/><Relationship Id="rId15" Type="http://schemas.openxmlformats.org/officeDocument/2006/relationships/image" Target="../media/image12.png"/><Relationship Id="rId10" Type="http://schemas.openxmlformats.org/officeDocument/2006/relationships/slide" Target="slide35.xml"/><Relationship Id="rId4" Type="http://schemas.openxmlformats.org/officeDocument/2006/relationships/slide" Target="slide27.xml"/><Relationship Id="rId9" Type="http://schemas.openxmlformats.org/officeDocument/2006/relationships/slide" Target="slide34.xml"/><Relationship Id="rId14" Type="http://schemas.openxmlformats.org/officeDocument/2006/relationships/hyperlink" Target="06.mp3"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40.xml"/><Relationship Id="rId7" Type="http://schemas.openxmlformats.org/officeDocument/2006/relationships/hyperlink" Target="07.mp3" TargetMode="External"/><Relationship Id="rId2" Type="http://schemas.openxmlformats.org/officeDocument/2006/relationships/audio" Target="file:///E:\&#26032;&#30446;&#26631;&#32508;&#21512;3&#30005;&#23376;&#25945;&#26696;-0927\&#26032;&#30446;&#26631;&#32508;&#21512;3&#30005;&#23376;&#25945;&#26696;-0927\&#26032;&#30446;&#26631;&#32508;&#21512;3%20Unit%202-0918\04%20Text\07.mp3" TargetMode="External"/><Relationship Id="rId1" Type="http://schemas.microsoft.com/office/2007/relationships/media" Target="file:///E:\&#26032;&#30446;&#26631;&#32508;&#21512;3&#30005;&#23376;&#25945;&#26696;-0927\&#26032;&#30446;&#26631;&#32508;&#21512;3&#30005;&#23376;&#25945;&#26696;-0927\&#26032;&#30446;&#26631;&#32508;&#21512;3%20Unit%202-0918\04%20Text\07.mp3" TargetMode="Externa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slide" Target="slide36.xml"/><Relationship Id="rId4" Type="http://schemas.openxmlformats.org/officeDocument/2006/relationships/image" Target="../media/image9.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40.xml"/><Relationship Id="rId7" Type="http://schemas.openxmlformats.org/officeDocument/2006/relationships/image" Target="../media/image9.png"/><Relationship Id="rId12" Type="http://schemas.openxmlformats.org/officeDocument/2006/relationships/image" Target="../media/image21.png"/><Relationship Id="rId2" Type="http://schemas.openxmlformats.org/officeDocument/2006/relationships/audio" Target="file:///E:\&#26032;&#30446;&#26631;&#32508;&#21512;3&#30005;&#23376;&#25945;&#26696;-0927\&#26032;&#30446;&#26631;&#32508;&#21512;3&#30005;&#23376;&#25945;&#26696;-0927\&#26032;&#30446;&#26631;&#32508;&#21512;3%20Unit%202-0918\04%20Text\08.mp3" TargetMode="External"/><Relationship Id="rId1" Type="http://schemas.microsoft.com/office/2007/relationships/media" Target="file:///E:\&#26032;&#30446;&#26631;&#32508;&#21512;3&#30005;&#23376;&#25945;&#26696;-0927\&#26032;&#30446;&#26631;&#32508;&#21512;3&#30005;&#23376;&#25945;&#26696;-0927\&#26032;&#30446;&#26631;&#32508;&#21512;3%20Unit%202-0918\04%20Text\08.mp3" TargetMode="External"/><Relationship Id="rId6" Type="http://schemas.openxmlformats.org/officeDocument/2006/relationships/slide" Target="slide44.xml"/><Relationship Id="rId11" Type="http://schemas.openxmlformats.org/officeDocument/2006/relationships/image" Target="../media/image12.png"/><Relationship Id="rId5" Type="http://schemas.openxmlformats.org/officeDocument/2006/relationships/slide" Target="slide40.xml"/><Relationship Id="rId10" Type="http://schemas.openxmlformats.org/officeDocument/2006/relationships/hyperlink" Target="08.mp3" TargetMode="External"/><Relationship Id="rId4" Type="http://schemas.openxmlformats.org/officeDocument/2006/relationships/slide" Target="slide37.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公司\上海外语教育出版社\倪老师PPT\完成\第三册\Text.png"/>
          <p:cNvPicPr>
            <a:picLocks noChangeAspect="1" noChangeArrowheads="1"/>
          </p:cNvPicPr>
          <p:nvPr/>
        </p:nvPicPr>
        <p:blipFill>
          <a:blip r:embed="rId2" cstate="print"/>
          <a:stretch>
            <a:fillRect/>
          </a:stretch>
        </p:blipFill>
        <p:spPr bwMode="auto">
          <a:xfrm>
            <a:off x="0" y="0"/>
            <a:ext cx="9142857" cy="6857143"/>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194721"/>
          </a:xfrm>
          <a:prstGeom prst="rect">
            <a:avLst/>
          </a:prstGeom>
          <a:noFill/>
        </p:spPr>
        <p:txBody>
          <a:bodyPr wrap="square" rtlCol="0">
            <a:spAutoFit/>
          </a:bodyPr>
          <a:lstStyle/>
          <a:p>
            <a:pPr algn="just">
              <a:lnSpc>
                <a:spcPct val="120000"/>
              </a:lnSpc>
            </a:pPr>
            <a:r>
              <a:rPr lang="en-US" altLang="zh-CN" sz="2400" dirty="0" smtClean="0">
                <a:solidFill>
                  <a:srgbClr val="333333"/>
                </a:solidFill>
                <a:latin typeface="Arial" panose="020B0604020202020204" pitchFamily="34" charset="0"/>
                <a:cs typeface="Arial" panose="020B0604020202020204" pitchFamily="34" charset="0"/>
              </a:rPr>
              <a:t>They often see no reason for the large number of “general education” requirements they face in most traditional college and universities, and “liberal arts” sounds to them like something you pursue if you don’t have a real major.</a:t>
            </a:r>
            <a:r>
              <a:rPr lang="en-US" altLang="zh-CN" sz="2400" u="sng" dirty="0" smtClean="0">
                <a:solidFill>
                  <a:srgbClr val="0C9CDB"/>
                </a:solidFill>
                <a:latin typeface="Arial" panose="020B0604020202020204" pitchFamily="34" charset="0"/>
                <a:cs typeface="Arial" panose="020B0604020202020204" pitchFamily="34" charset="0"/>
              </a:rPr>
              <a:t> They speak of courses one must “</a:t>
            </a:r>
            <a:r>
              <a:rPr lang="en-US" altLang="zh-CN" sz="2400" u="sng" dirty="0" smtClean="0">
                <a:solidFill>
                  <a:srgbClr val="F79646"/>
                </a:solidFill>
                <a:latin typeface="Arial" panose="020B0604020202020204" pitchFamily="34" charset="0"/>
                <a:cs typeface="Arial" panose="020B0604020202020204" pitchFamily="34" charset="0"/>
              </a:rPr>
              <a:t>get out of the way</a:t>
            </a:r>
            <a:r>
              <a:rPr lang="en-US" altLang="zh-CN" sz="2400" u="sng" dirty="0" smtClean="0">
                <a:solidFill>
                  <a:srgbClr val="0C9CDB"/>
                </a:solidFill>
                <a:latin typeface="Arial" panose="020B0604020202020204" pitchFamily="34" charset="0"/>
                <a:cs typeface="Arial" panose="020B0604020202020204" pitchFamily="34" charset="0"/>
              </a:rPr>
              <a:t>”, and their advisors help them “</a:t>
            </a:r>
            <a:r>
              <a:rPr lang="en-US" altLang="zh-CN" sz="2400" u="sng" dirty="0" smtClean="0">
                <a:solidFill>
                  <a:srgbClr val="F79646"/>
                </a:solidFill>
                <a:latin typeface="Arial" panose="020B0604020202020204" pitchFamily="34" charset="0"/>
                <a:cs typeface="Arial" panose="020B0604020202020204" pitchFamily="34" charset="0"/>
              </a:rPr>
              <a:t>check off</a:t>
            </a:r>
            <a:r>
              <a:rPr lang="en-US" altLang="zh-CN" sz="2400" u="sng" dirty="0" smtClean="0">
                <a:solidFill>
                  <a:srgbClr val="0C9CDB"/>
                </a:solidFill>
                <a:latin typeface="Arial" panose="020B0604020202020204" pitchFamily="34" charset="0"/>
                <a:cs typeface="Arial" panose="020B0604020202020204" pitchFamily="34" charset="0"/>
              </a:rPr>
              <a:t>” those requirements.</a:t>
            </a:r>
            <a:r>
              <a:rPr lang="en-US" altLang="zh-CN" sz="2400" dirty="0" smtClean="0">
                <a:solidFill>
                  <a:srgbClr val="0C9CDB"/>
                </a:solidFill>
                <a:latin typeface="Arial" panose="020B0604020202020204" pitchFamily="34" charset="0"/>
                <a:cs typeface="Arial" panose="020B0604020202020204" pitchFamily="34" charset="0"/>
              </a:rPr>
              <a:t> </a:t>
            </a:r>
            <a:r>
              <a:rPr lang="en-US" altLang="zh-CN" sz="2400" dirty="0" smtClean="0">
                <a:solidFill>
                  <a:srgbClr val="333333"/>
                </a:solidFill>
                <a:latin typeface="Arial" panose="020B0604020202020204" pitchFamily="34" charset="0"/>
                <a:cs typeface="Arial" panose="020B0604020202020204" pitchFamily="34" charset="0"/>
              </a:rPr>
              <a:t>In the most extreme version of this thinking, students believe</a:t>
            </a:r>
            <a:endParaRPr lang="zh-CN" altLang="en-US" sz="2400" dirty="0" smtClean="0">
              <a:solidFill>
                <a:srgbClr val="333333"/>
              </a:solidFill>
              <a:latin typeface="Arial" panose="020B0604020202020204" pitchFamily="34" charset="0"/>
              <a:cs typeface="Arial" panose="020B0604020202020204" pitchFamily="34" charset="0"/>
            </a:endParaRPr>
          </a:p>
        </p:txBody>
      </p:sp>
      <p:sp>
        <p:nvSpPr>
          <p:cNvPr id="13" name="矩形 12">
            <a:hlinkClick r:id="rId4" action="ppaction://hlinksldjump"/>
          </p:cNvPr>
          <p:cNvSpPr/>
          <p:nvPr/>
        </p:nvSpPr>
        <p:spPr>
          <a:xfrm>
            <a:off x="571472" y="1285860"/>
            <a:ext cx="1428760" cy="50006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descr="images2THGPIDZ"/>
          <p:cNvPicPr>
            <a:picLocks noChangeAspect="1" noChangeArrowheads="1"/>
          </p:cNvPicPr>
          <p:nvPr/>
        </p:nvPicPr>
        <p:blipFill>
          <a:blip r:embed="rId5" cstate="print"/>
          <a:srcRect/>
          <a:stretch>
            <a:fillRect/>
          </a:stretch>
        </p:blipFill>
        <p:spPr bwMode="auto">
          <a:xfrm>
            <a:off x="5796136" y="3917280"/>
            <a:ext cx="3057525" cy="2032000"/>
          </a:xfrm>
          <a:prstGeom prst="rect">
            <a:avLst/>
          </a:prstGeom>
          <a:noFill/>
          <a:ln w="9525">
            <a:noFill/>
            <a:miter lim="800000"/>
            <a:headEnd/>
            <a:tailEnd/>
          </a:ln>
        </p:spPr>
      </p:pic>
      <p:pic>
        <p:nvPicPr>
          <p:cNvPr id="7"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8"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9"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0"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1" name="08-1.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612560" y="1196752"/>
            <a:ext cx="304800" cy="304800"/>
          </a:xfrm>
          <a:prstGeom prst="rect">
            <a:avLst/>
          </a:prstGeom>
        </p:spPr>
      </p:pic>
      <p:sp>
        <p:nvSpPr>
          <p:cNvPr id="12" name="TextBox 11"/>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
        <p:nvSpPr>
          <p:cNvPr id="14" name="TextBox 13"/>
          <p:cNvSpPr txBox="1"/>
          <p:nvPr/>
        </p:nvSpPr>
        <p:spPr>
          <a:xfrm>
            <a:off x="539388" y="3717032"/>
            <a:ext cx="5184740" cy="2308324"/>
          </a:xfrm>
          <a:prstGeom prst="rect">
            <a:avLst/>
          </a:prstGeom>
          <a:noFill/>
        </p:spPr>
        <p:txBody>
          <a:bodyPr wrap="square" rtlCol="0">
            <a:spAutoFit/>
          </a:bodyPr>
          <a:lstStyle/>
          <a:p>
            <a:pPr algn="just">
              <a:lnSpc>
                <a:spcPct val="120000"/>
              </a:lnSpc>
            </a:pPr>
            <a:r>
              <a:rPr lang="en-US" altLang="zh-CN" sz="2400" dirty="0" smtClean="0">
                <a:solidFill>
                  <a:srgbClr val="333333"/>
                </a:solidFill>
                <a:latin typeface="Arial" panose="020B0604020202020204" pitchFamily="34" charset="0"/>
                <a:cs typeface="Arial" panose="020B0604020202020204" pitchFamily="34" charset="0"/>
              </a:rPr>
              <a:t>that schools exist merely to get you the right certificate or degree, not to help you develop as a creative, critically intelligent, </a:t>
            </a:r>
            <a:r>
              <a:rPr lang="en-US" altLang="zh-CN" sz="2400" u="sng" dirty="0" smtClean="0">
                <a:solidFill>
                  <a:srgbClr val="F79646"/>
                </a:solidFill>
                <a:latin typeface="Arial" panose="020B0604020202020204" pitchFamily="34" charset="0"/>
                <a:cs typeface="Arial" panose="020B0604020202020204" pitchFamily="34" charset="0"/>
              </a:rPr>
              <a:t>compassionate</a:t>
            </a:r>
            <a:r>
              <a:rPr lang="en-US" altLang="zh-CN" sz="2400" dirty="0" smtClean="0">
                <a:solidFill>
                  <a:srgbClr val="333333"/>
                </a:solidFill>
                <a:latin typeface="Arial" panose="020B0604020202020204" pitchFamily="34" charset="0"/>
                <a:cs typeface="Arial" panose="020B0604020202020204" pitchFamily="34" charset="0"/>
              </a:rPr>
              <a:t>, and concerned human being.</a:t>
            </a:r>
            <a:endParaRPr lang="zh-CN" altLang="en-US" sz="2400" dirty="0" smtClean="0">
              <a:solidFill>
                <a:srgbClr val="333333"/>
              </a:solidFill>
              <a:latin typeface="Arial" panose="020B0604020202020204" pitchFamily="34" charset="0"/>
              <a:cs typeface="Arial" panose="020B0604020202020204" pitchFamily="34" charset="0"/>
            </a:endParaRPr>
          </a:p>
        </p:txBody>
      </p:sp>
      <p:sp>
        <p:nvSpPr>
          <p:cNvPr id="15" name="矩形 14">
            <a:hlinkClick r:id="rId12" action="ppaction://hlinksldjump"/>
          </p:cNvPr>
          <p:cNvSpPr/>
          <p:nvPr/>
        </p:nvSpPr>
        <p:spPr>
          <a:xfrm>
            <a:off x="467544" y="2492896"/>
            <a:ext cx="8136904" cy="86409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13" action="ppaction://hlinksldjump"/>
          </p:cNvPr>
          <p:cNvSpPr/>
          <p:nvPr/>
        </p:nvSpPr>
        <p:spPr>
          <a:xfrm>
            <a:off x="5292080" y="2492896"/>
            <a:ext cx="252028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14" action="ppaction://hlinksldjump"/>
          </p:cNvPr>
          <p:cNvSpPr/>
          <p:nvPr/>
        </p:nvSpPr>
        <p:spPr>
          <a:xfrm>
            <a:off x="3995936" y="2996952"/>
            <a:ext cx="144016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15" action="ppaction://hlinksldjump"/>
          </p:cNvPr>
          <p:cNvSpPr/>
          <p:nvPr/>
        </p:nvSpPr>
        <p:spPr>
          <a:xfrm>
            <a:off x="3419872" y="5085184"/>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Right)">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Right)">
                                      <p:cBhvr>
                                        <p:cTn id="11" dur="500"/>
                                        <p:tgtEl>
                                          <p:spTgt spid="8"/>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lide(fromRight)">
                                      <p:cBhvr>
                                        <p:cTn id="15" dur="500"/>
                                        <p:tgtEl>
                                          <p:spTgt spid="9"/>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7"/>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7"/>
                  </p:tgtEl>
                </p:cond>
              </p:nextCondLst>
            </p:seq>
            <p:seq concurrent="1" nextAc="seek">
              <p:cTn id="26" restart="whenNotActive" fill="hold" evtFilter="cancelBubble" nodeType="interactiveSeq">
                <p:stCondLst>
                  <p:cond evt="onClick" delay="0">
                    <p:tgtEl>
                      <p:spTgt spid="8"/>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1"/>
                                        </p:tgtEl>
                                      </p:cBhvr>
                                    </p:cmd>
                                  </p:childTnLst>
                                </p:cTn>
                              </p:par>
                            </p:childTnLst>
                          </p:cTn>
                        </p:par>
                      </p:childTnLst>
                    </p:cTn>
                  </p:par>
                </p:childTnLst>
              </p:cTn>
              <p:nextCondLst>
                <p:cond evt="onClick" delay="0">
                  <p:tgtEl>
                    <p:spTgt spid="8"/>
                  </p:tgtEl>
                </p:cond>
              </p:nextCondLst>
            </p:seq>
            <p:seq concurrent="1" nextAc="seek">
              <p:cTn id="31" restart="whenNotActive" fill="hold" evtFilter="cancelBubble" nodeType="interactiveSeq">
                <p:stCondLst>
                  <p:cond evt="onClick" delay="0">
                    <p:tgtEl>
                      <p:spTgt spid="9"/>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1"/>
                                        </p:tgtEl>
                                      </p:cBhvr>
                                    </p:cmd>
                                  </p:childTnLst>
                                </p:cTn>
                              </p:par>
                            </p:childTnLst>
                          </p:cTn>
                        </p:par>
                      </p:childTnLst>
                    </p:cTn>
                  </p:par>
                </p:childTnLst>
              </p:cTn>
              <p:nextCondLst>
                <p:cond evt="onClick" delay="0">
                  <p:tgtEl>
                    <p:spTgt spid="9"/>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674110"/>
          </a:xfrm>
          <a:prstGeom prst="rect">
            <a:avLst/>
          </a:prstGeom>
          <a:noFill/>
        </p:spPr>
        <p:txBody>
          <a:bodyPr wrap="square" rtlCol="0">
            <a:spAutoFit/>
          </a:bodyPr>
          <a:lstStyle/>
          <a:p>
            <a:pPr algn="just">
              <a:lnSpc>
                <a:spcPct val="120000"/>
              </a:lnSpc>
            </a:pPr>
            <a:r>
              <a:rPr lang="en-US" altLang="zh-CN" sz="2800" dirty="0" smtClean="0">
                <a:solidFill>
                  <a:srgbClr val="333333"/>
                </a:solidFill>
                <a:latin typeface="Arial" panose="020B0604020202020204" pitchFamily="34" charset="0"/>
                <a:cs typeface="Arial" panose="020B0604020202020204" pitchFamily="34" charset="0"/>
              </a:rPr>
              <a:t>9    Sadly, many professors and deans also don’t understand and appreciate why anyone would need to take all those general education requirements. They have few notions of what the whole tradition of liberal education entails, except for some vague sense that it’s “good for students to be well-rounded”.</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4"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5"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6"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7"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8" name="09.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9" cstate="print"/>
          <a:stretch>
            <a:fillRect/>
          </a:stretch>
        </p:blipFill>
        <p:spPr>
          <a:xfrm>
            <a:off x="9468544" y="1340768"/>
            <a:ext cx="304800" cy="304800"/>
          </a:xfrm>
          <a:prstGeom prst="rect">
            <a:avLst/>
          </a:prstGeom>
        </p:spPr>
      </p:pic>
      <p:sp>
        <p:nvSpPr>
          <p:cNvPr id="9" name="TextBox 8"/>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Right)">
                                      <p:cBhvr>
                                        <p:cTn id="15" dur="500"/>
                                        <p:tgtEl>
                                          <p:spTgt spid="6"/>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Righ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seq concurrent="1" nextAc="seek">
              <p:cTn id="21" restart="whenNotActive" fill="hold" evtFilter="cancelBubble" nodeType="interactiveSeq">
                <p:stCondLst>
                  <p:cond evt="onClick" delay="0">
                    <p:tgtEl>
                      <p:spTgt spid="4"/>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8"/>
                                        </p:tgtEl>
                                      </p:cBhvr>
                                    </p:cmd>
                                  </p:childTnLst>
                                </p:cTn>
                              </p:par>
                            </p:childTnLst>
                          </p:cTn>
                        </p:par>
                      </p:childTnLst>
                    </p:cTn>
                  </p:par>
                </p:childTnLst>
              </p:cTn>
              <p:nextCondLst>
                <p:cond evt="onClick" delay="0">
                  <p:tgtEl>
                    <p:spTgt spid="4"/>
                  </p:tgtEl>
                </p:cond>
              </p:nextCondLst>
            </p:seq>
            <p:seq concurrent="1" nextAc="seek">
              <p:cTn id="26" restart="whenNotActive" fill="hold" evtFilter="cancelBubble" nodeType="interactiveSeq">
                <p:stCondLst>
                  <p:cond evt="onClick" delay="0">
                    <p:tgtEl>
                      <p:spTgt spid="5"/>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8"/>
                                        </p:tgtEl>
                                      </p:cBhvr>
                                    </p:cmd>
                                  </p:childTnLst>
                                </p:cTn>
                              </p:par>
                            </p:childTnLst>
                          </p:cTn>
                        </p:par>
                      </p:childTnLst>
                    </p:cTn>
                  </p:par>
                </p:childTnLst>
              </p:cTn>
              <p:nextCondLst>
                <p:cond evt="onClick" delay="0">
                  <p:tgtEl>
                    <p:spTgt spid="5"/>
                  </p:tgtEl>
                </p:cond>
              </p:nextCondLst>
            </p:seq>
            <p:seq concurrent="1" nextAc="seek">
              <p:cTn id="31" restart="whenNotActive" fill="hold" evtFilter="cancelBubble" nodeType="interactiveSeq">
                <p:stCondLst>
                  <p:cond evt="onClick" delay="0">
                    <p:tgtEl>
                      <p:spTgt spid="6"/>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8"/>
                                        </p:tgtEl>
                                      </p:cBhvr>
                                    </p:cmd>
                                  </p:childTnLst>
                                </p:cTn>
                              </p:par>
                            </p:childTnLst>
                          </p:cTn>
                        </p:par>
                      </p:childTnLst>
                    </p:cTn>
                  </p:par>
                </p:childTnLst>
              </p:cTn>
              <p:nextCondLst>
                <p:cond evt="onClick" delay="0">
                  <p:tgtEl>
                    <p:spTgt spid="6"/>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505200"/>
          </a:xfrm>
          <a:prstGeom prst="rect">
            <a:avLst/>
          </a:prstGeom>
          <a:noFill/>
        </p:spPr>
        <p:txBody>
          <a:bodyPr wrap="square" rtlCol="0">
            <a:spAutoFit/>
          </a:bodyPr>
          <a:lstStyle/>
          <a:p>
            <a:pPr algn="just"/>
            <a:r>
              <a:rPr lang="en-US" altLang="zh-CN" sz="2800" dirty="0" smtClean="0">
                <a:solidFill>
                  <a:srgbClr val="333333"/>
                </a:solidFill>
                <a:latin typeface="Arial" panose="020B0604020202020204" pitchFamily="34" charset="0"/>
                <a:cs typeface="Arial" panose="020B0604020202020204" pitchFamily="34" charset="0"/>
              </a:rPr>
              <a:t>10</a:t>
            </a:r>
            <a:r>
              <a:rPr lang="en-US" altLang="zh-CN" sz="2800" b="1"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  I met recently with a group of influential policy-makers in Washington, D.C., and they too had difficulty understanding anything of value about education other than preparation for a job. </a:t>
            </a:r>
            <a:r>
              <a:rPr lang="en-US" altLang="zh-CN" sz="2800" u="sng" dirty="0" smtClean="0">
                <a:solidFill>
                  <a:srgbClr val="0C9CDB"/>
                </a:solidFill>
                <a:latin typeface="Arial" panose="020B0604020202020204" pitchFamily="34" charset="0"/>
                <a:cs typeface="Arial" panose="020B0604020202020204" pitchFamily="34" charset="0"/>
              </a:rPr>
              <a:t>They </a:t>
            </a:r>
            <a:r>
              <a:rPr lang="en-US" altLang="zh-CN" sz="2800" u="sng" dirty="0" smtClean="0">
                <a:solidFill>
                  <a:srgbClr val="F79646"/>
                </a:solidFill>
                <a:latin typeface="Arial" panose="020B0604020202020204" pitchFamily="34" charset="0"/>
                <a:cs typeface="Arial" panose="020B0604020202020204" pitchFamily="34" charset="0"/>
              </a:rPr>
              <a:t>dismiss as</a:t>
            </a:r>
            <a:r>
              <a:rPr lang="en-US" altLang="zh-CN" sz="2800" u="sng" dirty="0" smtClean="0">
                <a:solidFill>
                  <a:srgbClr val="0C9CDB"/>
                </a:solidFill>
                <a:latin typeface="Arial" panose="020B0604020202020204" pitchFamily="34" charset="0"/>
                <a:cs typeface="Arial" panose="020B0604020202020204" pitchFamily="34" charset="0"/>
              </a:rPr>
              <a:t> meaningless anything about higher learning that doesn’t center on training someone to do a task that would make them money.</a:t>
            </a:r>
            <a:endParaRPr lang="zh-CN" altLang="en-US" sz="2800" u="sng" dirty="0">
              <a:solidFill>
                <a:srgbClr val="0C9CDB"/>
              </a:solidFill>
              <a:latin typeface="Arial" panose="020B0604020202020204" pitchFamily="34" charset="0"/>
              <a:cs typeface="Arial" panose="020B0604020202020204" pitchFamily="34" charset="0"/>
            </a:endParaRPr>
          </a:p>
        </p:txBody>
      </p:sp>
      <p:sp>
        <p:nvSpPr>
          <p:cNvPr id="4" name="矩形 3">
            <a:hlinkClick r:id="rId4" action="ppaction://hlinksldjump"/>
          </p:cNvPr>
          <p:cNvSpPr/>
          <p:nvPr/>
        </p:nvSpPr>
        <p:spPr>
          <a:xfrm>
            <a:off x="611560" y="2492896"/>
            <a:ext cx="8136904" cy="172819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5" action="ppaction://hlinksldjump"/>
          </p:cNvPr>
          <p:cNvSpPr/>
          <p:nvPr/>
        </p:nvSpPr>
        <p:spPr>
          <a:xfrm>
            <a:off x="1547664" y="2492896"/>
            <a:ext cx="216024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9"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0" name="10.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540552" y="1412776"/>
            <a:ext cx="304800" cy="304800"/>
          </a:xfrm>
          <a:prstGeom prst="rect">
            <a:avLst/>
          </a:prstGeom>
        </p:spPr>
      </p:pic>
      <p:sp>
        <p:nvSpPr>
          <p:cNvPr id="11" name="TextBox 10"/>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025390"/>
          </a:xfrm>
          <a:prstGeom prst="rect">
            <a:avLst/>
          </a:prstGeom>
          <a:noFill/>
        </p:spPr>
        <p:txBody>
          <a:bodyPr wrap="square" rtlCol="0">
            <a:spAutoFit/>
          </a:bodyPr>
          <a:lstStyle/>
          <a:p>
            <a:pPr algn="just">
              <a:lnSpc>
                <a:spcPct val="120000"/>
              </a:lnSpc>
            </a:pPr>
            <a:r>
              <a:rPr lang="en-US" altLang="zh-CN" sz="2700" dirty="0" smtClean="0">
                <a:solidFill>
                  <a:srgbClr val="333333"/>
                </a:solidFill>
                <a:latin typeface="Arial" panose="020B0604020202020204" pitchFamily="34" charset="0"/>
                <a:cs typeface="Arial" panose="020B0604020202020204" pitchFamily="34" charset="0"/>
              </a:rPr>
              <a:t>11   In our research into what the best students end up doing in life, however, we found that those who turned out to be the most creative and productive </a:t>
            </a:r>
            <a:r>
              <a:rPr lang="en-US" altLang="zh-CN" sz="2700" u="sng" dirty="0" smtClean="0">
                <a:solidFill>
                  <a:srgbClr val="F79646"/>
                </a:solidFill>
                <a:latin typeface="Arial" panose="020B0604020202020204" pitchFamily="34" charset="0"/>
                <a:cs typeface="Arial" panose="020B0604020202020204" pitchFamily="34" charset="0"/>
              </a:rPr>
              <a:t>bucked the trend</a:t>
            </a:r>
            <a:r>
              <a:rPr lang="en-US" altLang="zh-CN" sz="2700" dirty="0" smtClean="0">
                <a:solidFill>
                  <a:srgbClr val="333333"/>
                </a:solidFill>
                <a:latin typeface="Arial" panose="020B0604020202020204" pitchFamily="34" charset="0"/>
                <a:cs typeface="Arial" panose="020B0604020202020204" pitchFamily="34" charset="0"/>
              </a:rPr>
              <a:t>. They found great value in general and liberal education, yet they didn’t become jacks of all trades and masters of none. </a:t>
            </a:r>
            <a:r>
              <a:rPr lang="en-US" altLang="zh-CN" sz="2700" u="sng" dirty="0" smtClean="0">
                <a:solidFill>
                  <a:srgbClr val="0C9CDB"/>
                </a:solidFill>
                <a:latin typeface="Arial" panose="020B0604020202020204" pitchFamily="34" charset="0"/>
                <a:cs typeface="Arial" panose="020B0604020202020204" pitchFamily="34" charset="0"/>
              </a:rPr>
              <a:t>If we are to understand what our subjects did that enabled them to fashion such highly productive and creative lives, we must appreciate why they valued a broad education before specializing in one or two fields.</a:t>
            </a:r>
            <a:endParaRPr lang="zh-CN" altLang="en-US" sz="2700" u="sng" dirty="0">
              <a:solidFill>
                <a:srgbClr val="0C9CDB"/>
              </a:solidFill>
              <a:latin typeface="Arial" panose="020B0604020202020204" pitchFamily="34" charset="0"/>
              <a:cs typeface="Arial" panose="020B0604020202020204" pitchFamily="34" charset="0"/>
            </a:endParaRPr>
          </a:p>
        </p:txBody>
      </p:sp>
      <p:sp>
        <p:nvSpPr>
          <p:cNvPr id="16" name="矩形 15">
            <a:hlinkClick r:id="rId4" action="ppaction://hlinksldjump"/>
          </p:cNvPr>
          <p:cNvSpPr/>
          <p:nvPr/>
        </p:nvSpPr>
        <p:spPr>
          <a:xfrm>
            <a:off x="500034" y="4786322"/>
            <a:ext cx="1428760"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4" action="ppaction://hlinksldjump"/>
          </p:cNvPr>
          <p:cNvSpPr/>
          <p:nvPr/>
        </p:nvSpPr>
        <p:spPr>
          <a:xfrm>
            <a:off x="539552" y="2276872"/>
            <a:ext cx="280831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5" action="ppaction://hlinksldjump"/>
          </p:cNvPr>
          <p:cNvSpPr/>
          <p:nvPr/>
        </p:nvSpPr>
        <p:spPr>
          <a:xfrm>
            <a:off x="539552" y="3789040"/>
            <a:ext cx="8136904" cy="19442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5" action="ppaction://hlinksldjump"/>
          </p:cNvPr>
          <p:cNvSpPr/>
          <p:nvPr/>
        </p:nvSpPr>
        <p:spPr>
          <a:xfrm>
            <a:off x="6444208" y="3284984"/>
            <a:ext cx="223224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9"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10"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1"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2" name="11.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756576" y="1556792"/>
            <a:ext cx="304800" cy="304800"/>
          </a:xfrm>
          <a:prstGeom prst="rect">
            <a:avLst/>
          </a:prstGeom>
        </p:spPr>
      </p:pic>
      <p:sp>
        <p:nvSpPr>
          <p:cNvPr id="13" name="TextBox 12"/>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Right)">
                                      <p:cBhvr>
                                        <p:cTn id="7" dur="500"/>
                                        <p:tgtEl>
                                          <p:spTgt spid="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Right)">
                                      <p:cBhvr>
                                        <p:cTn id="11" dur="500"/>
                                        <p:tgtEl>
                                          <p:spTgt spid="9"/>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Right)">
                                      <p:cBhvr>
                                        <p:cTn id="15" dur="500"/>
                                        <p:tgtEl>
                                          <p:spTgt spid="10"/>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Righ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seq concurrent="1" nextAc="seek">
              <p:cTn id="21" restart="whenNotActive" fill="hold" evtFilter="cancelBubble" nodeType="interactiveSeq">
                <p:stCondLst>
                  <p:cond evt="onClick" delay="0">
                    <p:tgtEl>
                      <p:spTgt spid="8"/>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2"/>
                                        </p:tgtEl>
                                      </p:cBhvr>
                                    </p:cmd>
                                  </p:childTnLst>
                                </p:cTn>
                              </p:par>
                            </p:childTnLst>
                          </p:cTn>
                        </p:par>
                      </p:childTnLst>
                    </p:cTn>
                  </p:par>
                </p:childTnLst>
              </p:cTn>
              <p:nextCondLst>
                <p:cond evt="onClick" delay="0">
                  <p:tgtEl>
                    <p:spTgt spid="8"/>
                  </p:tgtEl>
                </p:cond>
              </p:nextCondLst>
            </p:seq>
            <p:seq concurrent="1" nextAc="seek">
              <p:cTn id="26" restart="whenNotActive" fill="hold" evtFilter="cancelBubble" nodeType="interactiveSeq">
                <p:stCondLst>
                  <p:cond evt="onClick" delay="0">
                    <p:tgtEl>
                      <p:spTgt spid="9"/>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2"/>
                                        </p:tgtEl>
                                      </p:cBhvr>
                                    </p:cmd>
                                  </p:childTnLst>
                                </p:cTn>
                              </p:par>
                            </p:childTnLst>
                          </p:cTn>
                        </p:par>
                      </p:childTnLst>
                    </p:cTn>
                  </p:par>
                </p:childTnLst>
              </p:cTn>
              <p:nextCondLst>
                <p:cond evt="onClick" delay="0">
                  <p:tgtEl>
                    <p:spTgt spid="9"/>
                  </p:tgtEl>
                </p:cond>
              </p:nextCondLst>
            </p:seq>
            <p:seq concurrent="1" nextAc="seek">
              <p:cTn id="31" restart="whenNotActive" fill="hold" evtFilter="cancelBubble" nodeType="interactiveSeq">
                <p:stCondLst>
                  <p:cond evt="onClick" delay="0">
                    <p:tgtEl>
                      <p:spTgt spid="10"/>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2"/>
                                        </p:tgtEl>
                                      </p:cBhvr>
                                    </p:cmd>
                                  </p:childTnLst>
                                </p:cTn>
                              </p:par>
                            </p:childTnLst>
                          </p:cTn>
                        </p:par>
                      </p:childTnLst>
                    </p:cTn>
                  </p:par>
                </p:childTnLst>
              </p:cTn>
              <p:nextCondLst>
                <p:cond evt="onClick" delay="0">
                  <p:tgtEl>
                    <p:spTgt spid="10"/>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358640"/>
          </a:xfrm>
          <a:prstGeom prst="rect">
            <a:avLst/>
          </a:prstGeom>
          <a:noFill/>
        </p:spPr>
        <p:txBody>
          <a:bodyPr wrap="square" rtlCol="0">
            <a:spAutoFit/>
          </a:bodyPr>
          <a:lstStyle/>
          <a:p>
            <a:pPr algn="just"/>
            <a:r>
              <a:rPr lang="en-US" altLang="zh-CN" sz="2800" dirty="0" smtClean="0">
                <a:solidFill>
                  <a:srgbClr val="333333"/>
                </a:solidFill>
                <a:latin typeface="Arial" panose="020B0604020202020204" pitchFamily="34" charset="0"/>
                <a:cs typeface="Arial" panose="020B0604020202020204" pitchFamily="34" charset="0"/>
              </a:rPr>
              <a:t>12   An important part of the creative process is the ability to recognize good ideas when you encounter them. The implications of that notion are profound. </a:t>
            </a:r>
            <a:r>
              <a:rPr lang="en-US" altLang="zh-CN" sz="2800" u="sng" dirty="0" smtClean="0">
                <a:solidFill>
                  <a:srgbClr val="0C9CDB"/>
                </a:solidFill>
                <a:latin typeface="Arial" panose="020B0604020202020204" pitchFamily="34" charset="0"/>
                <a:cs typeface="Arial" panose="020B0604020202020204" pitchFamily="34" charset="0"/>
              </a:rPr>
              <a:t>To grow on the ideas and creations of others, we must encounter them, and to do so, we must explore the great works of the mind found in the arts, sciences, mathematics, philosophies, and historical perspectives.</a:t>
            </a:r>
            <a:r>
              <a:rPr lang="en-US" altLang="zh-CN" sz="2800" dirty="0" smtClean="0">
                <a:solidFill>
                  <a:srgbClr val="0C9CDB"/>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We have to get excited about probing a vast array of subjects and disciplines. </a:t>
            </a:r>
            <a:endParaRPr lang="zh-CN" altLang="en-US" sz="2800" u="sng" dirty="0">
              <a:solidFill>
                <a:srgbClr val="0C9CDB"/>
              </a:solidFill>
              <a:latin typeface="Arial" panose="020B0604020202020204" pitchFamily="34" charset="0"/>
              <a:cs typeface="Arial" panose="020B0604020202020204" pitchFamily="34" charset="0"/>
            </a:endParaRPr>
          </a:p>
        </p:txBody>
      </p:sp>
      <p:sp>
        <p:nvSpPr>
          <p:cNvPr id="13" name="矩形 12">
            <a:hlinkClick r:id="rId4" action="ppaction://hlinksldjump"/>
          </p:cNvPr>
          <p:cNvSpPr/>
          <p:nvPr/>
        </p:nvSpPr>
        <p:spPr>
          <a:xfrm>
            <a:off x="4214810" y="3714752"/>
            <a:ext cx="3357586"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 action="ppaction://noaction"/>
          </p:cNvPr>
          <p:cNvSpPr/>
          <p:nvPr/>
        </p:nvSpPr>
        <p:spPr>
          <a:xfrm>
            <a:off x="285720" y="4214818"/>
            <a:ext cx="1571636"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5" action="ppaction://hlinksldjump"/>
          </p:cNvPr>
          <p:cNvSpPr/>
          <p:nvPr/>
        </p:nvSpPr>
        <p:spPr>
          <a:xfrm>
            <a:off x="2843808" y="2060848"/>
            <a:ext cx="583264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5" action="ppaction://hlinksldjump"/>
          </p:cNvPr>
          <p:cNvSpPr/>
          <p:nvPr/>
        </p:nvSpPr>
        <p:spPr>
          <a:xfrm>
            <a:off x="539552" y="2492896"/>
            <a:ext cx="8064896" cy="129614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hlinkClick r:id="rId5" action="ppaction://hlinksldjump"/>
          </p:cNvPr>
          <p:cNvSpPr/>
          <p:nvPr/>
        </p:nvSpPr>
        <p:spPr>
          <a:xfrm>
            <a:off x="539552" y="3789040"/>
            <a:ext cx="734481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10"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11"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2"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4" name="12.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612560" y="1700808"/>
            <a:ext cx="304800" cy="304800"/>
          </a:xfrm>
          <a:prstGeom prst="rect">
            <a:avLst/>
          </a:prstGeom>
        </p:spPr>
      </p:pic>
      <p:sp>
        <p:nvSpPr>
          <p:cNvPr id="16" name="TextBox 15"/>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Right)">
                                      <p:cBhvr>
                                        <p:cTn id="7" dur="500"/>
                                        <p:tgtEl>
                                          <p:spTgt spid="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Right)">
                                      <p:cBhvr>
                                        <p:cTn id="11" dur="500"/>
                                        <p:tgtEl>
                                          <p:spTgt spid="10"/>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Right)">
                                      <p:cBhvr>
                                        <p:cTn id="15" dur="500"/>
                                        <p:tgtEl>
                                          <p:spTgt spid="11"/>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Righ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4"/>
                </p:tgtEl>
              </p:cMediaNode>
            </p:audio>
            <p:seq concurrent="1" nextAc="seek">
              <p:cTn id="21" restart="whenNotActive" fill="hold" evtFilter="cancelBubble" nodeType="interactiveSeq">
                <p:stCondLst>
                  <p:cond evt="onClick" delay="0">
                    <p:tgtEl>
                      <p:spTgt spid="9"/>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4"/>
                                        </p:tgtEl>
                                      </p:cBhvr>
                                    </p:cmd>
                                  </p:childTnLst>
                                </p:cTn>
                              </p:par>
                            </p:childTnLst>
                          </p:cTn>
                        </p:par>
                      </p:childTnLst>
                    </p:cTn>
                  </p:par>
                </p:childTnLst>
              </p:cTn>
              <p:nextCondLst>
                <p:cond evt="onClick" delay="0">
                  <p:tgtEl>
                    <p:spTgt spid="9"/>
                  </p:tgtEl>
                </p:cond>
              </p:nextCondLst>
            </p:seq>
            <p:seq concurrent="1" nextAc="seek">
              <p:cTn id="26" restart="whenNotActive" fill="hold" evtFilter="cancelBubble" nodeType="interactiveSeq">
                <p:stCondLst>
                  <p:cond evt="onClick" delay="0">
                    <p:tgtEl>
                      <p:spTgt spid="10"/>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4"/>
                                        </p:tgtEl>
                                      </p:cBhvr>
                                    </p:cmd>
                                  </p:childTnLst>
                                </p:cTn>
                              </p:par>
                            </p:childTnLst>
                          </p:cTn>
                        </p:par>
                      </p:childTnLst>
                    </p:cTn>
                  </p:par>
                </p:childTnLst>
              </p:cTn>
              <p:nextCondLst>
                <p:cond evt="onClick" delay="0">
                  <p:tgtEl>
                    <p:spTgt spid="10"/>
                  </p:tgtEl>
                </p:cond>
              </p:nextCondLst>
            </p:seq>
            <p:seq concurrent="1" nextAc="seek">
              <p:cTn id="31" restart="whenNotActive" fill="hold" evtFilter="cancelBubble" nodeType="interactiveSeq">
                <p:stCondLst>
                  <p:cond evt="onClick" delay="0">
                    <p:tgtEl>
                      <p:spTgt spid="11"/>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4"/>
                                        </p:tgtEl>
                                      </p:cBhvr>
                                    </p:cmd>
                                  </p:childTnLst>
                                </p:cTn>
                              </p:par>
                            </p:childTnLst>
                          </p:cTn>
                        </p:par>
                      </p:childTnLst>
                    </p:cTn>
                  </p:par>
                </p:childTnLst>
              </p:cTn>
              <p:nextCondLst>
                <p:cond evt="onClick" delay="0">
                  <p:tgtEl>
                    <p:spTgt spid="11"/>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815882"/>
          </a:xfrm>
          <a:prstGeom prst="rect">
            <a:avLst/>
          </a:prstGeom>
          <a:noFill/>
        </p:spPr>
        <p:txBody>
          <a:bodyPr wrap="square" rtlCol="0">
            <a:spAutoFit/>
          </a:bodyPr>
          <a:lstStyle/>
          <a:p>
            <a:pPr algn="just"/>
            <a:r>
              <a:rPr lang="en-US" altLang="zh-CN" sz="2800" u="sng" dirty="0" smtClean="0">
                <a:solidFill>
                  <a:srgbClr val="0C9CDB"/>
                </a:solidFill>
                <a:latin typeface="Arial" panose="020B0604020202020204" pitchFamily="34" charset="0"/>
                <a:cs typeface="Arial" panose="020B0604020202020204" pitchFamily="34" charset="0"/>
              </a:rPr>
              <a:t>The world of ideas and scholarship becomes our oyster, and the possibilities become almost unlimited, at least as large as all of human </a:t>
            </a:r>
            <a:r>
              <a:rPr lang="en-US" altLang="zh-CN" sz="2800" u="sng" dirty="0" smtClean="0">
                <a:solidFill>
                  <a:srgbClr val="F79646"/>
                </a:solidFill>
                <a:latin typeface="Arial" panose="020B0604020202020204" pitchFamily="34" charset="0"/>
                <a:cs typeface="Arial" panose="020B0604020202020204" pitchFamily="34" charset="0"/>
              </a:rPr>
              <a:t>endeavor</a:t>
            </a:r>
            <a:r>
              <a:rPr lang="en-US" altLang="zh-CN" sz="2800" u="sng" dirty="0" smtClean="0">
                <a:solidFill>
                  <a:srgbClr val="0C9CDB"/>
                </a:solidFill>
                <a:latin typeface="Arial" panose="020B0604020202020204" pitchFamily="34" charset="0"/>
                <a:cs typeface="Arial" panose="020B0604020202020204" pitchFamily="34" charset="0"/>
              </a:rPr>
              <a:t> and achievement throughout history.</a:t>
            </a:r>
            <a:endParaRPr lang="zh-CN" altLang="en-US" sz="2800" u="sng" dirty="0">
              <a:solidFill>
                <a:srgbClr val="0C9CDB"/>
              </a:solidFill>
              <a:latin typeface="Arial" panose="020B0604020202020204" pitchFamily="34" charset="0"/>
              <a:cs typeface="Arial" panose="020B0604020202020204" pitchFamily="34" charset="0"/>
            </a:endParaRPr>
          </a:p>
        </p:txBody>
      </p:sp>
      <p:sp>
        <p:nvSpPr>
          <p:cNvPr id="14" name="矩形 13">
            <a:hlinkClick r:id="rId4" action="ppaction://hlinksldjump"/>
          </p:cNvPr>
          <p:cNvSpPr/>
          <p:nvPr/>
        </p:nvSpPr>
        <p:spPr>
          <a:xfrm>
            <a:off x="4929190" y="3714752"/>
            <a:ext cx="1928826"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5" action="ppaction://hlinksldjump"/>
          </p:cNvPr>
          <p:cNvSpPr/>
          <p:nvPr/>
        </p:nvSpPr>
        <p:spPr>
          <a:xfrm>
            <a:off x="539552" y="764704"/>
            <a:ext cx="8136904" cy="18722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4" action="ppaction://hlinksldjump"/>
          </p:cNvPr>
          <p:cNvSpPr/>
          <p:nvPr/>
        </p:nvSpPr>
        <p:spPr>
          <a:xfrm>
            <a:off x="539552" y="2060848"/>
            <a:ext cx="158417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8"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9"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0"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1" name="12-1.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612560" y="1700808"/>
            <a:ext cx="304800" cy="304800"/>
          </a:xfrm>
          <a:prstGeom prst="rect">
            <a:avLst/>
          </a:prstGeom>
        </p:spPr>
      </p:pic>
      <p:sp>
        <p:nvSpPr>
          <p:cNvPr id="12" name="TextBox 11"/>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Right)">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Right)">
                                      <p:cBhvr>
                                        <p:cTn id="11" dur="500"/>
                                        <p:tgtEl>
                                          <p:spTgt spid="8"/>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lide(fromRight)">
                                      <p:cBhvr>
                                        <p:cTn id="15" dur="500"/>
                                        <p:tgtEl>
                                          <p:spTgt spid="9"/>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7"/>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7"/>
                  </p:tgtEl>
                </p:cond>
              </p:nextCondLst>
            </p:seq>
            <p:seq concurrent="1" nextAc="seek">
              <p:cTn id="26" restart="whenNotActive" fill="hold" evtFilter="cancelBubble" nodeType="interactiveSeq">
                <p:stCondLst>
                  <p:cond evt="onClick" delay="0">
                    <p:tgtEl>
                      <p:spTgt spid="8"/>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1"/>
                                        </p:tgtEl>
                                      </p:cBhvr>
                                    </p:cmd>
                                  </p:childTnLst>
                                </p:cTn>
                              </p:par>
                            </p:childTnLst>
                          </p:cTn>
                        </p:par>
                      </p:childTnLst>
                    </p:cTn>
                  </p:par>
                </p:childTnLst>
              </p:cTn>
              <p:nextCondLst>
                <p:cond evt="onClick" delay="0">
                  <p:tgtEl>
                    <p:spTgt spid="8"/>
                  </p:tgtEl>
                </p:cond>
              </p:nextCondLst>
            </p:seq>
            <p:seq concurrent="1" nextAc="seek">
              <p:cTn id="31" restart="whenNotActive" fill="hold" evtFilter="cancelBubble" nodeType="interactiveSeq">
                <p:stCondLst>
                  <p:cond evt="onClick" delay="0">
                    <p:tgtEl>
                      <p:spTgt spid="9"/>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1"/>
                                        </p:tgtEl>
                                      </p:cBhvr>
                                    </p:cmd>
                                  </p:childTnLst>
                                </p:cTn>
                              </p:par>
                            </p:childTnLst>
                          </p:cTn>
                        </p:par>
                      </p:childTnLst>
                    </p:cTn>
                  </p:par>
                </p:childTnLst>
              </p:cTn>
              <p:nextCondLst>
                <p:cond evt="onClick" delay="0">
                  <p:tgtEl>
                    <p:spTgt spid="9"/>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185920"/>
          </a:xfrm>
          <a:prstGeom prst="rect">
            <a:avLst/>
          </a:prstGeom>
          <a:noFill/>
        </p:spPr>
        <p:txBody>
          <a:bodyPr wrap="square" rtlCol="0">
            <a:spAutoFit/>
          </a:bodyPr>
          <a:lstStyle/>
          <a:p>
            <a:pPr algn="just">
              <a:lnSpc>
                <a:spcPct val="120000"/>
              </a:lnSpc>
            </a:pPr>
            <a:r>
              <a:rPr lang="en-US" altLang="zh-CN" sz="2800" dirty="0" smtClean="0">
                <a:solidFill>
                  <a:srgbClr val="333333"/>
                </a:solidFill>
                <a:latin typeface="Arial" panose="020B0604020202020204" pitchFamily="34" charset="0"/>
                <a:cs typeface="Arial" panose="020B0604020202020204" pitchFamily="34" charset="0"/>
              </a:rPr>
              <a:t>13</a:t>
            </a:r>
            <a:r>
              <a:rPr lang="en-US" altLang="zh-CN" sz="2800" b="1"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  The most creative students used their college experience to engage and </a:t>
            </a:r>
            <a:r>
              <a:rPr lang="en-US" altLang="zh-CN" sz="2800" u="sng" dirty="0" smtClean="0">
                <a:solidFill>
                  <a:srgbClr val="F79646"/>
                </a:solidFill>
                <a:latin typeface="Arial" panose="020B0604020202020204" pitchFamily="34" charset="0"/>
                <a:cs typeface="Arial" panose="020B0604020202020204" pitchFamily="34" charset="0"/>
              </a:rPr>
              <a:t>stimulate</a:t>
            </a:r>
            <a:r>
              <a:rPr lang="en-US" altLang="zh-CN" sz="2800" dirty="0" smtClean="0">
                <a:solidFill>
                  <a:srgbClr val="333333"/>
                </a:solidFill>
                <a:latin typeface="Arial" panose="020B0604020202020204" pitchFamily="34" charset="0"/>
                <a:cs typeface="Arial" panose="020B0604020202020204" pitchFamily="34" charset="0"/>
              </a:rPr>
              <a:t> their minds, feeling both the freedom to do as they pleased and the responsibility to be organized. They understood education as a developmental process in which they sought to grow the power of their minds, and that too influenced the kind of learning they attempted.</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4" name="矩形 3">
            <a:hlinkClick r:id="rId4" action="ppaction://hlinksldjump"/>
          </p:cNvPr>
          <p:cNvSpPr/>
          <p:nvPr/>
        </p:nvSpPr>
        <p:spPr>
          <a:xfrm>
            <a:off x="5004048" y="1340768"/>
            <a:ext cx="158417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6"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7"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8"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9" name="13.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0" cstate="print"/>
          <a:stretch>
            <a:fillRect/>
          </a:stretch>
        </p:blipFill>
        <p:spPr>
          <a:xfrm>
            <a:off x="9468544" y="1484784"/>
            <a:ext cx="304800" cy="304800"/>
          </a:xfrm>
          <a:prstGeom prst="rect">
            <a:avLst/>
          </a:prstGeom>
        </p:spPr>
      </p:pic>
      <p:sp>
        <p:nvSpPr>
          <p:cNvPr id="10" name="TextBox 9"/>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Right)">
                                      <p:cBhvr>
                                        <p:cTn id="7" dur="500"/>
                                        <p:tgtEl>
                                          <p:spTgt spid="5"/>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Right)">
                                      <p:cBhvr>
                                        <p:cTn id="11" dur="500"/>
                                        <p:tgtEl>
                                          <p:spTgt spid="6"/>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Right)">
                                      <p:cBhvr>
                                        <p:cTn id="15" dur="500"/>
                                        <p:tgtEl>
                                          <p:spTgt spid="7"/>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lide(from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seq concurrent="1" nextAc="seek">
              <p:cTn id="21" restart="whenNotActive" fill="hold" evtFilter="cancelBubble" nodeType="interactiveSeq">
                <p:stCondLst>
                  <p:cond evt="onClick" delay="0">
                    <p:tgtEl>
                      <p:spTgt spid="5"/>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9"/>
                                        </p:tgtEl>
                                      </p:cBhvr>
                                    </p:cmd>
                                  </p:childTnLst>
                                </p:cTn>
                              </p:par>
                            </p:childTnLst>
                          </p:cTn>
                        </p:par>
                      </p:childTnLst>
                    </p:cTn>
                  </p:par>
                </p:childTnLst>
              </p:cTn>
              <p:nextCondLst>
                <p:cond evt="onClick" delay="0">
                  <p:tgtEl>
                    <p:spTgt spid="5"/>
                  </p:tgtEl>
                </p:cond>
              </p:nextCondLst>
            </p:seq>
            <p:seq concurrent="1" nextAc="seek">
              <p:cTn id="26" restart="whenNotActive" fill="hold" evtFilter="cancelBubble" nodeType="interactiveSeq">
                <p:stCondLst>
                  <p:cond evt="onClick" delay="0">
                    <p:tgtEl>
                      <p:spTgt spid="6"/>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9"/>
                                        </p:tgtEl>
                                      </p:cBhvr>
                                    </p:cmd>
                                  </p:childTnLst>
                                </p:cTn>
                              </p:par>
                            </p:childTnLst>
                          </p:cTn>
                        </p:par>
                      </p:childTnLst>
                    </p:cTn>
                  </p:par>
                </p:childTnLst>
              </p:cTn>
              <p:nextCondLst>
                <p:cond evt="onClick" delay="0">
                  <p:tgtEl>
                    <p:spTgt spid="6"/>
                  </p:tgtEl>
                </p:cond>
              </p:nextCondLst>
            </p:seq>
            <p:seq concurrent="1" nextAc="seek">
              <p:cTn id="31" restart="whenNotActive" fill="hold" evtFilter="cancelBubble" nodeType="interactiveSeq">
                <p:stCondLst>
                  <p:cond evt="onClick" delay="0">
                    <p:tgtEl>
                      <p:spTgt spid="7"/>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9"/>
                                        </p:tgtEl>
                                      </p:cBhvr>
                                    </p:cmd>
                                  </p:childTnLst>
                                </p:cTn>
                              </p:par>
                            </p:childTnLst>
                          </p:cTn>
                        </p:par>
                      </p:childTnLst>
                    </p:cTn>
                  </p:par>
                </p:childTnLst>
              </p:cTn>
              <p:nextCondLst>
                <p:cond evt="onClick" delay="0">
                  <p:tgtEl>
                    <p:spTgt spid="7"/>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698402"/>
          </a:xfrm>
          <a:prstGeom prst="rect">
            <a:avLst/>
          </a:prstGeom>
          <a:noFill/>
        </p:spPr>
        <p:txBody>
          <a:bodyPr wrap="square" rtlCol="0">
            <a:spAutoFit/>
          </a:bodyPr>
          <a:lstStyle/>
          <a:p>
            <a:pPr algn="just">
              <a:lnSpc>
                <a:spcPct val="120000"/>
              </a:lnSpc>
            </a:pPr>
            <a:r>
              <a:rPr lang="en-US" altLang="zh-CN" sz="2800" dirty="0" smtClean="0">
                <a:solidFill>
                  <a:srgbClr val="333333"/>
                </a:solidFill>
                <a:latin typeface="Arial" panose="020B0604020202020204" pitchFamily="34" charset="0"/>
                <a:cs typeface="Arial" panose="020B0604020202020204" pitchFamily="34" charset="0"/>
              </a:rPr>
              <a:t>14</a:t>
            </a:r>
            <a:r>
              <a:rPr lang="en-US" altLang="zh-CN" sz="2800" b="1"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 When the decision came to specialize it didn’t mean turning off all their other interests. Rather it meant using everything they had learned to create in one or two primary areas. Most important, they didn’t define themselves </a:t>
            </a:r>
            <a:r>
              <a:rPr lang="en-US" altLang="zh-CN" sz="2800" u="sng" dirty="0" smtClean="0">
                <a:solidFill>
                  <a:srgbClr val="F79646"/>
                </a:solidFill>
                <a:latin typeface="Arial" panose="020B0604020202020204" pitchFamily="34" charset="0"/>
                <a:cs typeface="Arial" panose="020B0604020202020204" pitchFamily="34" charset="0"/>
              </a:rPr>
              <a:t>in terms of</a:t>
            </a:r>
            <a:r>
              <a:rPr lang="en-US" altLang="zh-CN" sz="2800" dirty="0" smtClean="0">
                <a:solidFill>
                  <a:srgbClr val="333333"/>
                </a:solidFill>
                <a:latin typeface="Arial" panose="020B0604020202020204" pitchFamily="34" charset="0"/>
                <a:cs typeface="Arial" panose="020B0604020202020204" pitchFamily="34" charset="0"/>
              </a:rPr>
              <a:t> the profession they pursued, or the contraption they invented, but instead as compassionate, concerned, and caring human beings, citizens of the world.</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4" name="矩形 3">
            <a:hlinkClick r:id="rId4" action="ppaction://hlinksldjump"/>
          </p:cNvPr>
          <p:cNvSpPr/>
          <p:nvPr/>
        </p:nvSpPr>
        <p:spPr>
          <a:xfrm>
            <a:off x="7092280" y="2852936"/>
            <a:ext cx="158417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4" action="ppaction://hlinksldjump"/>
          </p:cNvPr>
          <p:cNvSpPr/>
          <p:nvPr/>
        </p:nvSpPr>
        <p:spPr>
          <a:xfrm>
            <a:off x="539552" y="3429000"/>
            <a:ext cx="5040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9"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0" name="14.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0" cstate="print"/>
          <a:stretch>
            <a:fillRect/>
          </a:stretch>
        </p:blipFill>
        <p:spPr>
          <a:xfrm>
            <a:off x="9540552" y="3068960"/>
            <a:ext cx="304800" cy="304800"/>
          </a:xfrm>
          <a:prstGeom prst="rect">
            <a:avLst/>
          </a:prstGeom>
        </p:spPr>
      </p:pic>
      <p:sp>
        <p:nvSpPr>
          <p:cNvPr id="11" name="TextBox 10"/>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446405" indent="-446405">
              <a:lnSpc>
                <a:spcPct val="120000"/>
              </a:lnSpc>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1.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curve</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(Para. 1): </a:t>
            </a:r>
            <a:r>
              <a:rPr lang="en-US" altLang="zh-CN" sz="2800" i="1"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v</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a:t>
            </a:r>
            <a:r>
              <a:rPr lang="en-US" altLang="zh-CN" sz="2800" dirty="0" smtClean="0">
                <a:solidFill>
                  <a:srgbClr val="333333"/>
                </a:solidFill>
                <a:latin typeface="Arial" panose="020B0604020202020204" pitchFamily="34" charset="0"/>
                <a:cs typeface="Arial" panose="020B0604020202020204" pitchFamily="34" charset="0"/>
              </a:rPr>
              <a:t>to form a line or surface that bends gradually</a:t>
            </a:r>
            <a:endParaRPr lang="zh-CN" altLang="en-US"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1986064"/>
            <a:ext cx="8104578" cy="1596014"/>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Overlooking the harbor, the Opera House is a freestanding sculpture of spherical roofs and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curved</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shapes.</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15" name="TextBox 14"/>
          <p:cNvSpPr txBox="1"/>
          <p:nvPr/>
        </p:nvSpPr>
        <p:spPr>
          <a:xfrm>
            <a:off x="539388" y="4366274"/>
            <a:ext cx="8104578" cy="1126462"/>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He quickly </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curved</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his head over the spouting water and began to gulp.</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437712"/>
            <a:ext cx="452775" cy="452775"/>
          </a:xfrm>
          <a:prstGeom prst="rect">
            <a:avLst/>
          </a:prstGeom>
          <a:noFill/>
        </p:spPr>
      </p:pic>
      <p:sp>
        <p:nvSpPr>
          <p:cNvPr id="8" name="TextBox 7"/>
          <p:cNvSpPr txBox="1"/>
          <p:nvPr/>
        </p:nvSpPr>
        <p:spPr>
          <a:xfrm>
            <a:off x="539388" y="3789040"/>
            <a:ext cx="8104578" cy="523220"/>
          </a:xfrm>
          <a:prstGeom prst="rect">
            <a:avLst/>
          </a:prstGeom>
          <a:noFill/>
        </p:spPr>
        <p:txBody>
          <a:bodyPr wrap="square" rtlCol="0">
            <a:spAutoFit/>
          </a:bodyPr>
          <a:lstStyle/>
          <a:p>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他迅速弯着头，对着喷出来的水大口畅饮。</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9" name="矩形 8"/>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596014"/>
          </a:xfrm>
          <a:prstGeom prst="rect">
            <a:avLst/>
          </a:prstGeom>
          <a:noFill/>
        </p:spPr>
        <p:txBody>
          <a:bodyPr wrap="square" rtlCol="0">
            <a:spAutoFit/>
          </a:bodyPr>
          <a:lstStyle/>
          <a:p>
            <a:pPr marL="360680" indent="-360680">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2. </a:t>
            </a:r>
            <a:r>
              <a:rPr lang="en-US" altLang="zh-CN" sz="2800" dirty="0" smtClean="0">
                <a:solidFill>
                  <a:srgbClr val="FF7F01"/>
                </a:solidFill>
                <a:latin typeface="Arial" panose="020B0604020202020204" pitchFamily="34" charset="0"/>
                <a:cs typeface="Arial" panose="020B0604020202020204" pitchFamily="34" charset="0"/>
                <a:sym typeface="Corbel" panose="020B0503020204020204" pitchFamily="34" charset="0"/>
              </a:rPr>
              <a:t>chatter</a:t>
            </a:r>
            <a:r>
              <a:rPr lang="en-US" altLang="zh-CN" sz="2800" dirty="0" smtClean="0">
                <a:solidFill>
                  <a:srgbClr val="103154"/>
                </a:solidFill>
                <a:latin typeface="Arial" panose="020B0604020202020204" pitchFamily="34" charset="0"/>
                <a:cs typeface="Arial" panose="020B0604020202020204" pitchFamily="34" charset="0"/>
                <a:sym typeface="Times New Roman" panose="02020603050405020304" pitchFamily="18" charset="0"/>
              </a:rPr>
              <a:t> </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1): </a:t>
            </a:r>
            <a:r>
              <a:rPr lang="en-US" altLang="zh-CN" sz="2800" i="1"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v.</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to talk quickly and continuously, usually about things which are not important</a:t>
            </a:r>
            <a:endParaRPr lang="en-US" altLang="zh-CN" sz="2800"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1" name="矩形 10">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2348880"/>
            <a:ext cx="8104578" cy="1596014"/>
          </a:xfrm>
          <a:prstGeom prst="rect">
            <a:avLst/>
          </a:prstGeom>
          <a:noFill/>
        </p:spPr>
        <p:txBody>
          <a:bodyPr wrap="square" rtlCol="0">
            <a:spAutoFit/>
          </a:bodyPr>
          <a:lstStyle/>
          <a:p>
            <a:pPr>
              <a:lnSpc>
                <a:spcPct val="120000"/>
              </a:lnSpc>
              <a:buClr>
                <a:schemeClr val="accent1"/>
              </a:buClr>
              <a:buSzPct val="90000"/>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While the kids</a:t>
            </a:r>
            <a:r>
              <a:rPr lang="en-US" altLang="zh-CN" sz="2800" dirty="0" smtClean="0">
                <a:solidFill>
                  <a:srgbClr val="333333"/>
                </a:solidFill>
                <a:latin typeface="Arial" panose="020B0604020202020204" pitchFamily="34" charset="0"/>
                <a:cs typeface="Arial" panose="020B0604020202020204" pitchFamily="34" charset="0"/>
                <a:sym typeface="Corbel" panose="020B0503020204020204" pitchFamily="34" charset="0"/>
              </a:rPr>
              <a:t> </a:t>
            </a:r>
            <a:r>
              <a:rPr lang="en-US" altLang="zh-CN" sz="2800" dirty="0" smtClean="0">
                <a:solidFill>
                  <a:srgbClr val="FF7F01"/>
                </a:solidFill>
                <a:latin typeface="Arial" panose="020B0604020202020204" pitchFamily="34" charset="0"/>
                <a:cs typeface="Arial" panose="020B0604020202020204" pitchFamily="34" charset="0"/>
                <a:sym typeface="Corbel" panose="020B0503020204020204" pitchFamily="34" charset="0"/>
              </a:rPr>
              <a:t>chattered </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and the man drove, the woman sat smiling, surrounded by her flowers, a faraway look in her eyes.</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8" name="TextBox 7"/>
          <p:cNvSpPr txBox="1"/>
          <p:nvPr/>
        </p:nvSpPr>
        <p:spPr>
          <a:xfrm>
            <a:off x="539388" y="5036066"/>
            <a:ext cx="8104578" cy="1115060"/>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I was allowed to </a:t>
            </a:r>
            <a:r>
              <a:rPr lang="en-US" altLang="zh-CN" sz="2800" dirty="0" smtClean="0">
                <a:solidFill>
                  <a:srgbClr val="FF7F01"/>
                </a:solidFill>
                <a:latin typeface="Arial" panose="020B0604020202020204" pitchFamily="34" charset="0"/>
                <a:cs typeface="Arial" panose="020B0604020202020204" pitchFamily="34" charset="0"/>
                <a:sym typeface="Corbel" panose="020B0503020204020204" pitchFamily="34" charset="0"/>
              </a:rPr>
              <a:t>chatter</a:t>
            </a:r>
            <a:r>
              <a:rPr lang="en-US" altLang="zh-CN" sz="2800" dirty="0" smtClean="0">
                <a:solidFill>
                  <a:srgbClr val="103154"/>
                </a:solidFill>
                <a:latin typeface="Arial" panose="020B0604020202020204" pitchFamily="34" charset="0"/>
                <a:cs typeface="Arial" panose="020B0604020202020204" pitchFamily="34" charset="0"/>
                <a:sym typeface="Times New Roman" panose="02020603050405020304" pitchFamily="18" charset="0"/>
              </a:rPr>
              <a:t> </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with the older men about the good old days in Le Manche.</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2" name="Picture 2" descr="C:\Users\CC\Desktop\图片1.png"/>
          <p:cNvPicPr>
            <a:picLocks noChangeAspect="1" noChangeArrowheads="1"/>
          </p:cNvPicPr>
          <p:nvPr/>
        </p:nvPicPr>
        <p:blipFill>
          <a:blip r:embed="rId3" cstate="print"/>
          <a:srcRect/>
          <a:stretch>
            <a:fillRect/>
          </a:stretch>
        </p:blipFill>
        <p:spPr bwMode="auto">
          <a:xfrm>
            <a:off x="500034" y="5157192"/>
            <a:ext cx="452775" cy="452775"/>
          </a:xfrm>
          <a:prstGeom prst="rect">
            <a:avLst/>
          </a:prstGeom>
          <a:noFill/>
        </p:spPr>
      </p:pic>
      <p:sp>
        <p:nvSpPr>
          <p:cNvPr id="13" name="TextBox 12"/>
          <p:cNvSpPr txBox="1"/>
          <p:nvPr/>
        </p:nvSpPr>
        <p:spPr>
          <a:xfrm>
            <a:off x="539388" y="4005064"/>
            <a:ext cx="8104578" cy="1040285"/>
          </a:xfrm>
          <a:prstGeom prst="rect">
            <a:avLst/>
          </a:prstGeom>
          <a:noFill/>
        </p:spPr>
        <p:txBody>
          <a:bodyPr wrap="square" rtlCol="0">
            <a:spAutoFit/>
          </a:bodyPr>
          <a:lstStyle/>
          <a:p>
            <a:pPr>
              <a:lnSpc>
                <a:spcPct val="110000"/>
              </a:lnSpc>
              <a:buClr>
                <a:schemeClr val="accent1"/>
              </a:buClr>
              <a:buSzPct val="90000"/>
              <a:buFont typeface="Wingdings 2" panose="05020102010507070707" pitchFamily="18" charset="2"/>
              <a:buNone/>
            </a:pP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我获得了允许，和那些老人闲聊起在芒什省（</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Le Manche</a:t>
            </a:r>
            <a:r>
              <a:rPr lang="zh-CN" altLang="en-US"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）的美好时光。</a:t>
            </a:r>
            <a:endParaRPr lang="en-US" altLang="zh-CN"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9" name="矩形 8"/>
          <p:cNvSpPr/>
          <p:nvPr/>
        </p:nvSpPr>
        <p:spPr>
          <a:xfrm>
            <a:off x="0" y="742479"/>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Left)">
                                      <p:cBhvr>
                                        <p:cTn id="12" dur="500"/>
                                        <p:tgtEl>
                                          <p:spTgt spid="1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p:bldP spid="8"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
        <p:nvSpPr>
          <p:cNvPr id="3" name="TextBox 2"/>
          <p:cNvSpPr txBox="1"/>
          <p:nvPr/>
        </p:nvSpPr>
        <p:spPr>
          <a:xfrm>
            <a:off x="539388" y="1784399"/>
            <a:ext cx="8104578" cy="1626870"/>
          </a:xfrm>
          <a:prstGeom prst="rect">
            <a:avLst/>
          </a:prstGeom>
          <a:noFill/>
        </p:spPr>
        <p:txBody>
          <a:bodyPr wrap="square" rtlCol="0">
            <a:spAutoFit/>
          </a:bodyPr>
          <a:lstStyle/>
          <a:p>
            <a:pPr algn="just">
              <a:lnSpc>
                <a:spcPct val="120000"/>
              </a:lnSpc>
            </a:pPr>
            <a:r>
              <a:rPr lang="en-US" altLang="zh-CN" sz="2800" dirty="0" smtClean="0">
                <a:solidFill>
                  <a:srgbClr val="333333"/>
                </a:solidFill>
                <a:latin typeface="Arial" panose="020B0604020202020204" pitchFamily="34" charset="0"/>
                <a:cs typeface="Arial" panose="020B0604020202020204" pitchFamily="34" charset="0"/>
              </a:rPr>
              <a:t>1</a:t>
            </a:r>
            <a:r>
              <a:rPr lang="en-US" altLang="zh-CN" sz="2800" b="1" dirty="0" smtClean="0">
                <a:solidFill>
                  <a:srgbClr val="F79646"/>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   On a hot September afternoon, four hundred students crashed into a small classroom, looking for seats on the long rows that </a:t>
            </a:r>
            <a:r>
              <a:rPr lang="en-US" altLang="zh-CN" sz="2800" u="sng" dirty="0" smtClean="0">
                <a:solidFill>
                  <a:srgbClr val="F79646"/>
                </a:solidFill>
                <a:latin typeface="Arial" panose="020B0604020202020204" pitchFamily="34" charset="0"/>
                <a:cs typeface="Arial" panose="020B0604020202020204" pitchFamily="34" charset="0"/>
              </a:rPr>
              <a:t>curved</a:t>
            </a:r>
            <a:r>
              <a:rPr lang="en-US" altLang="zh-CN" sz="2800" dirty="0" smtClean="0">
                <a:solidFill>
                  <a:srgbClr val="333333"/>
                </a:solidFill>
                <a:latin typeface="Arial" panose="020B0604020202020204" pitchFamily="34" charset="0"/>
                <a:cs typeface="Arial" panose="020B0604020202020204" pitchFamily="34" charset="0"/>
              </a:rPr>
              <a:t> around like</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4" name="TextBox 3"/>
          <p:cNvSpPr txBox="1"/>
          <p:nvPr/>
        </p:nvSpPr>
        <p:spPr>
          <a:xfrm>
            <a:off x="2180705" y="720000"/>
            <a:ext cx="4918334" cy="892552"/>
          </a:xfrm>
          <a:prstGeom prst="rect">
            <a:avLst/>
          </a:prstGeom>
          <a:noFill/>
        </p:spPr>
        <p:txBody>
          <a:bodyPr wrap="none" rtlCol="0">
            <a:spAutoFit/>
          </a:bodyPr>
          <a:lstStyle/>
          <a:p>
            <a:r>
              <a:rPr lang="en-US" altLang="zh-CN" sz="2800" b="1" dirty="0" smtClean="0">
                <a:solidFill>
                  <a:srgbClr val="333333"/>
                </a:solidFill>
                <a:latin typeface="Arial" panose="020B0604020202020204" pitchFamily="34" charset="0"/>
                <a:cs typeface="Arial" panose="020B0604020202020204" pitchFamily="34" charset="0"/>
              </a:rPr>
              <a:t>Get the Most Out of College</a:t>
            </a:r>
          </a:p>
          <a:p>
            <a:pPr algn="ctr"/>
            <a:r>
              <a:rPr lang="en-US" altLang="zh-CN" sz="2400" dirty="0" smtClean="0">
                <a:solidFill>
                  <a:srgbClr val="333333"/>
                </a:solidFill>
                <a:latin typeface="Arial" panose="020B0604020202020204" pitchFamily="34" charset="0"/>
                <a:cs typeface="Arial" panose="020B0604020202020204" pitchFamily="34" charset="0"/>
              </a:rPr>
              <a:t>Ken Bain</a:t>
            </a:r>
            <a:endParaRPr lang="en-US" altLang="zh-CN" sz="2400" dirty="0">
              <a:solidFill>
                <a:srgbClr val="333333"/>
              </a:solidFill>
              <a:latin typeface="Arial" panose="020B0604020202020204" pitchFamily="34" charset="0"/>
              <a:cs typeface="Arial" panose="020B0604020202020204" pitchFamily="34" charset="0"/>
            </a:endParaRPr>
          </a:p>
        </p:txBody>
      </p:sp>
      <p:pic>
        <p:nvPicPr>
          <p:cNvPr id="7" name="图片 5" descr="u=2393004604,574564597&amp;fm=21&amp;gp=0.jpg"/>
          <p:cNvPicPr>
            <a:picLocks noChangeAspect="1"/>
          </p:cNvPicPr>
          <p:nvPr/>
        </p:nvPicPr>
        <p:blipFill>
          <a:blip r:embed="rId4" cstate="print"/>
          <a:srcRect/>
          <a:stretch>
            <a:fillRect/>
          </a:stretch>
        </p:blipFill>
        <p:spPr bwMode="auto">
          <a:xfrm>
            <a:off x="5796137" y="3429000"/>
            <a:ext cx="2808312" cy="2108269"/>
          </a:xfrm>
          <a:prstGeom prst="rect">
            <a:avLst/>
          </a:prstGeom>
          <a:noFill/>
          <a:ln w="9525">
            <a:noFill/>
            <a:miter lim="800000"/>
            <a:headEnd/>
            <a:tailEnd/>
          </a:ln>
        </p:spPr>
      </p:pic>
      <p:sp>
        <p:nvSpPr>
          <p:cNvPr id="8" name="TextBox 7"/>
          <p:cNvSpPr txBox="1"/>
          <p:nvPr/>
        </p:nvSpPr>
        <p:spPr>
          <a:xfrm>
            <a:off x="539388" y="3284984"/>
            <a:ext cx="5256748" cy="2677656"/>
          </a:xfrm>
          <a:prstGeom prst="rect">
            <a:avLst/>
          </a:prstGeom>
          <a:noFill/>
        </p:spPr>
        <p:txBody>
          <a:bodyPr wrap="square" rtlCol="0">
            <a:spAutoFit/>
          </a:bodyPr>
          <a:lstStyle/>
          <a:p>
            <a:pPr algn="just">
              <a:lnSpc>
                <a:spcPct val="120000"/>
              </a:lnSpc>
            </a:pPr>
            <a:r>
              <a:rPr lang="en-US" altLang="zh-CN" sz="2800" dirty="0" smtClean="0">
                <a:solidFill>
                  <a:srgbClr val="333333"/>
                </a:solidFill>
                <a:latin typeface="Arial" panose="020B0604020202020204" pitchFamily="34" charset="0"/>
                <a:cs typeface="Arial" panose="020B0604020202020204" pitchFamily="34" charset="0"/>
              </a:rPr>
              <a:t>giant horseshoes. As the room filled with </a:t>
            </a:r>
            <a:r>
              <a:rPr lang="en-US" altLang="zh-CN" sz="2800" u="sng" dirty="0" smtClean="0">
                <a:solidFill>
                  <a:srgbClr val="F79646"/>
                </a:solidFill>
                <a:latin typeface="Arial" panose="020B0604020202020204" pitchFamily="34" charset="0"/>
                <a:cs typeface="Arial" panose="020B0604020202020204" pitchFamily="34" charset="0"/>
              </a:rPr>
              <a:t>chattering</a:t>
            </a:r>
            <a:r>
              <a:rPr lang="en-US" altLang="zh-CN" sz="2800" dirty="0" smtClean="0">
                <a:solidFill>
                  <a:srgbClr val="333333"/>
                </a:solidFill>
                <a:latin typeface="Arial" panose="020B0604020202020204" pitchFamily="34" charset="0"/>
                <a:cs typeface="Arial" panose="020B0604020202020204" pitchFamily="34" charset="0"/>
              </a:rPr>
              <a:t> voices, each one grew louder to compete with the clamor around them.</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9" name="矩形 8">
            <a:hlinkClick r:id="rId5" action="ppaction://hlinksldjump"/>
          </p:cNvPr>
          <p:cNvSpPr/>
          <p:nvPr/>
        </p:nvSpPr>
        <p:spPr>
          <a:xfrm>
            <a:off x="5436096" y="2924944"/>
            <a:ext cx="1152128"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6" action="ppaction://hlinksldjump"/>
          </p:cNvPr>
          <p:cNvSpPr/>
          <p:nvPr/>
        </p:nvSpPr>
        <p:spPr>
          <a:xfrm>
            <a:off x="2483768" y="3936476"/>
            <a:ext cx="1944216"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7" descr="C:\Users\CC\Desktop\播放.png"/>
          <p:cNvPicPr>
            <a:picLocks noChangeAspect="1" noChangeArrowheads="1"/>
          </p:cNvPicPr>
          <p:nvPr/>
        </p:nvPicPr>
        <p:blipFill>
          <a:blip r:embed="rId7" cstate="print"/>
          <a:srcRect/>
          <a:stretch>
            <a:fillRect/>
          </a:stretch>
        </p:blipFill>
        <p:spPr bwMode="auto">
          <a:xfrm>
            <a:off x="8636063" y="1643050"/>
            <a:ext cx="507937" cy="482540"/>
          </a:xfrm>
          <a:prstGeom prst="rect">
            <a:avLst/>
          </a:prstGeom>
          <a:noFill/>
        </p:spPr>
      </p:pic>
      <p:pic>
        <p:nvPicPr>
          <p:cNvPr id="12" name="Picture 8" descr="C:\Users\CC\Desktop\暂停.png"/>
          <p:cNvPicPr>
            <a:picLocks noChangeAspect="1" noChangeArrowheads="1"/>
          </p:cNvPicPr>
          <p:nvPr/>
        </p:nvPicPr>
        <p:blipFill>
          <a:blip r:embed="rId8" cstate="print"/>
          <a:srcRect/>
          <a:stretch>
            <a:fillRect/>
          </a:stretch>
        </p:blipFill>
        <p:spPr bwMode="auto">
          <a:xfrm>
            <a:off x="8636063" y="2162696"/>
            <a:ext cx="507937" cy="482540"/>
          </a:xfrm>
          <a:prstGeom prst="rect">
            <a:avLst/>
          </a:prstGeom>
          <a:noFill/>
        </p:spPr>
      </p:pic>
      <p:pic>
        <p:nvPicPr>
          <p:cNvPr id="13" name="Picture 9" descr="C:\Users\CC\Desktop\停止.png"/>
          <p:cNvPicPr>
            <a:picLocks noChangeAspect="1" noChangeArrowheads="1"/>
          </p:cNvPicPr>
          <p:nvPr/>
        </p:nvPicPr>
        <p:blipFill>
          <a:blip r:embed="rId9" cstate="print"/>
          <a:srcRect/>
          <a:stretch>
            <a:fillRect/>
          </a:stretch>
        </p:blipFill>
        <p:spPr bwMode="auto">
          <a:xfrm>
            <a:off x="8636063" y="2682342"/>
            <a:ext cx="507937" cy="482540"/>
          </a:xfrm>
          <a:prstGeom prst="rect">
            <a:avLst/>
          </a:prstGeom>
          <a:noFill/>
        </p:spPr>
      </p:pic>
      <p:pic>
        <p:nvPicPr>
          <p:cNvPr id="14" name="Picture 10" descr="C:\Users\CC\Desktop\链接.png">
            <a:hlinkClick r:id="rId10" action="ppaction://hlinkfile"/>
          </p:cNvPr>
          <p:cNvPicPr>
            <a:picLocks noChangeAspect="1" noChangeArrowheads="1"/>
          </p:cNvPicPr>
          <p:nvPr/>
        </p:nvPicPr>
        <p:blipFill>
          <a:blip r:embed="rId11" cstate="print"/>
          <a:srcRect/>
          <a:stretch>
            <a:fillRect/>
          </a:stretch>
        </p:blipFill>
        <p:spPr bwMode="auto">
          <a:xfrm>
            <a:off x="8636063" y="3201988"/>
            <a:ext cx="507937" cy="482540"/>
          </a:xfrm>
          <a:prstGeom prst="rect">
            <a:avLst/>
          </a:prstGeom>
          <a:noFill/>
        </p:spPr>
      </p:pic>
      <p:pic>
        <p:nvPicPr>
          <p:cNvPr id="15" name="01.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2" cstate="print"/>
          <a:stretch>
            <a:fillRect/>
          </a:stretch>
        </p:blipFill>
        <p:spPr>
          <a:xfrm>
            <a:off x="9468544" y="188640"/>
            <a:ext cx="304800" cy="304800"/>
          </a:xfrm>
          <a:prstGeom prst="rect">
            <a:avLst/>
          </a:prstGeom>
        </p:spPr>
      </p:pic>
      <p:pic>
        <p:nvPicPr>
          <p:cNvPr id="17" name="Picture 10" descr="C:\Users\CC\Desktop\链接.png">
            <a:hlinkClick r:id="rId13" action="ppaction://hlinkfile"/>
          </p:cNvPr>
          <p:cNvPicPr>
            <a:picLocks noChangeAspect="1" noChangeArrowheads="1"/>
          </p:cNvPicPr>
          <p:nvPr/>
        </p:nvPicPr>
        <p:blipFill>
          <a:blip r:embed="rId11" cstate="print"/>
          <a:srcRect/>
          <a:stretch>
            <a:fillRect/>
          </a:stretch>
        </p:blipFill>
        <p:spPr bwMode="auto">
          <a:xfrm>
            <a:off x="1763688" y="836712"/>
            <a:ext cx="363921" cy="345725"/>
          </a:xfrm>
          <a:prstGeom prst="rect">
            <a:avLst/>
          </a:prstGeom>
          <a:noFill/>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Right)">
                                      <p:cBhvr>
                                        <p:cTn id="7" dur="500"/>
                                        <p:tgtEl>
                                          <p:spTgt spid="11"/>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Right)">
                                      <p:cBhvr>
                                        <p:cTn id="11" dur="500"/>
                                        <p:tgtEl>
                                          <p:spTgt spid="12"/>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lide(fromRight)">
                                      <p:cBhvr>
                                        <p:cTn id="15" dur="500"/>
                                        <p:tgtEl>
                                          <p:spTgt spid="13"/>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lide(fromRight)">
                                      <p:cBhvr>
                                        <p:cTn id="19" dur="500"/>
                                        <p:tgtEl>
                                          <p:spTgt spid="14"/>
                                        </p:tgtEl>
                                      </p:cBhvr>
                                    </p:animEffect>
                                  </p:childTnLst>
                                </p:cTn>
                              </p:par>
                              <p:par>
                                <p:cTn id="20" presetID="12" presetClass="entr" presetSubtype="2"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lide(fromRigh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3" fill="hold" display="0">
                  <p:stCondLst>
                    <p:cond delay="indefinite"/>
                  </p:stCondLst>
                  <p:endCondLst>
                    <p:cond evt="onNext" delay="0">
                      <p:tgtEl>
                        <p:sldTgt/>
                      </p:tgtEl>
                    </p:cond>
                    <p:cond evt="onPrev" delay="0">
                      <p:tgtEl>
                        <p:sldTgt/>
                      </p:tgtEl>
                    </p:cond>
                    <p:cond evt="onStopAudio" delay="0">
                      <p:tgtEl>
                        <p:sldTgt/>
                      </p:tgtEl>
                    </p:cond>
                  </p:endCondLst>
                </p:cTn>
                <p:tgtEl>
                  <p:spTgt spid="15"/>
                </p:tgtEl>
              </p:cMediaNode>
            </p:audio>
            <p:seq concurrent="1" nextAc="seek">
              <p:cTn id="24" restart="whenNotActive" fill="hold" evtFilter="cancelBubble" nodeType="interactiveSeq">
                <p:stCondLst>
                  <p:cond evt="onClick" delay="0">
                    <p:tgtEl>
                      <p:spTgt spid="11"/>
                    </p:tgtEl>
                  </p:cond>
                </p:stCondLst>
                <p:endSync evt="end" delay="0">
                  <p:rtn val="all"/>
                </p:endSync>
                <p:childTnLst>
                  <p:par>
                    <p:cTn id="25" fill="hold">
                      <p:stCondLst>
                        <p:cond delay="0"/>
                      </p:stCondLst>
                      <p:childTnLst>
                        <p:par>
                          <p:cTn id="26" fill="hold">
                            <p:stCondLst>
                              <p:cond delay="0"/>
                            </p:stCondLst>
                            <p:childTnLst>
                              <p:par>
                                <p:cTn id="27" presetID="1" presetClass="mediacall" presetSubtype="0" fill="hold" nodeType="clickEffect">
                                  <p:stCondLst>
                                    <p:cond delay="0"/>
                                  </p:stCondLst>
                                  <p:childTnLst>
                                    <p:cmd type="call" cmd="play">
                                      <p:cBhvr>
                                        <p:cTn id="28" dur="1" fill="hold"/>
                                        <p:tgtEl>
                                          <p:spTgt spid="15"/>
                                        </p:tgtEl>
                                      </p:cBhvr>
                                    </p:cmd>
                                  </p:childTnLst>
                                </p:cTn>
                              </p:par>
                            </p:childTnLst>
                          </p:cTn>
                        </p:par>
                      </p:childTnLst>
                    </p:cTn>
                  </p:par>
                </p:childTnLst>
              </p:cTn>
              <p:nextCondLst>
                <p:cond evt="onClick" delay="0">
                  <p:tgtEl>
                    <p:spTgt spid="11"/>
                  </p:tgtEl>
                </p:cond>
              </p:nextCondLst>
            </p:seq>
            <p:seq concurrent="1" nextAc="seek">
              <p:cTn id="29" restart="whenNotActive" fill="hold" evtFilter="cancelBubble" nodeType="interactiveSeq">
                <p:stCondLst>
                  <p:cond evt="onClick" delay="0">
                    <p:tgtEl>
                      <p:spTgt spid="12"/>
                    </p:tgtEl>
                  </p:cond>
                </p:stCondLst>
                <p:endSync evt="end" delay="0">
                  <p:rtn val="all"/>
                </p:endSync>
                <p:childTnLst>
                  <p:par>
                    <p:cTn id="30" fill="hold">
                      <p:stCondLst>
                        <p:cond delay="0"/>
                      </p:stCondLst>
                      <p:childTnLst>
                        <p:par>
                          <p:cTn id="31" fill="hold">
                            <p:stCondLst>
                              <p:cond delay="0"/>
                            </p:stCondLst>
                            <p:childTnLst>
                              <p:par>
                                <p:cTn id="32" presetID="2" presetClass="mediacall" presetSubtype="0" fill="hold" nodeType="clickEffect">
                                  <p:stCondLst>
                                    <p:cond delay="0"/>
                                  </p:stCondLst>
                                  <p:childTnLst>
                                    <p:cmd type="call" cmd="togglePause">
                                      <p:cBhvr>
                                        <p:cTn id="33" dur="1" fill="hold"/>
                                        <p:tgtEl>
                                          <p:spTgt spid="15"/>
                                        </p:tgtEl>
                                      </p:cBhvr>
                                    </p:cmd>
                                  </p:childTnLst>
                                </p:cTn>
                              </p:par>
                            </p:childTnLst>
                          </p:cTn>
                        </p:par>
                      </p:childTnLst>
                    </p:cTn>
                  </p:par>
                </p:childTnLst>
              </p:cTn>
              <p:nextCondLst>
                <p:cond evt="onClick" delay="0">
                  <p:tgtEl>
                    <p:spTgt spid="12"/>
                  </p:tgtEl>
                </p:cond>
              </p:nextCondLst>
            </p:seq>
            <p:seq concurrent="1" nextAc="seek">
              <p:cTn id="34" restart="whenNotActive" fill="hold" evtFilter="cancelBubble" nodeType="interactiveSeq">
                <p:stCondLst>
                  <p:cond evt="onClick" delay="0">
                    <p:tgtEl>
                      <p:spTgt spid="13"/>
                    </p:tgtEl>
                  </p:cond>
                </p:stCondLst>
                <p:endSync evt="end" delay="0">
                  <p:rtn val="all"/>
                </p:endSync>
                <p:childTnLst>
                  <p:par>
                    <p:cTn id="35" fill="hold">
                      <p:stCondLst>
                        <p:cond delay="0"/>
                      </p:stCondLst>
                      <p:childTnLst>
                        <p:par>
                          <p:cTn id="36" fill="hold">
                            <p:stCondLst>
                              <p:cond delay="0"/>
                            </p:stCondLst>
                            <p:childTnLst>
                              <p:par>
                                <p:cTn id="37" presetID="3" presetClass="mediacall" presetSubtype="0" fill="hold" nodeType="clickEffect">
                                  <p:stCondLst>
                                    <p:cond delay="0"/>
                                  </p:stCondLst>
                                  <p:childTnLst>
                                    <p:cmd type="call" cmd="stop">
                                      <p:cBhvr>
                                        <p:cTn id="38" dur="1" fill="hold"/>
                                        <p:tgtEl>
                                          <p:spTgt spid="15"/>
                                        </p:tgtEl>
                                      </p:cBhvr>
                                    </p:cmd>
                                  </p:childTnLst>
                                </p:cTn>
                              </p:par>
                            </p:childTnLst>
                          </p:cTn>
                        </p:par>
                      </p:childTnLst>
                    </p:cTn>
                  </p:par>
                </p:childTnLst>
              </p:cTn>
              <p:nextCondLst>
                <p:cond evt="onClick" delay="0">
                  <p:tgtEl>
                    <p:spTgt spid="1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26870"/>
          </a:xfrm>
          <a:prstGeom prst="rect">
            <a:avLst/>
          </a:prstGeom>
          <a:noFill/>
        </p:spPr>
        <p:txBody>
          <a:bodyPr wrap="square" rtlCol="0">
            <a:spAutoFit/>
          </a:bodyPr>
          <a:lstStyle/>
          <a:p>
            <a:pPr marL="360680" indent="-360680">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3. </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 soft murmur rippled</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 </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across the room as students turned from side to side and whispered expressions of disbelief. (Para. 4) </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TextBox 15"/>
          <p:cNvSpPr txBox="1"/>
          <p:nvPr/>
        </p:nvSpPr>
        <p:spPr>
          <a:xfrm>
            <a:off x="539388" y="252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7" name="TextBox 16"/>
          <p:cNvSpPr txBox="1"/>
          <p:nvPr/>
        </p:nvSpPr>
        <p:spPr>
          <a:xfrm>
            <a:off x="539388" y="3224760"/>
            <a:ext cx="8104578" cy="2113079"/>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anose="020B0604020202020204" pitchFamily="34" charset="0"/>
                <a:cs typeface="Arial" panose="020B0604020202020204" pitchFamily="34" charset="0"/>
                <a:sym typeface="Times New Roman" panose="02020603050405020304" pitchFamily="18" charset="0"/>
              </a:rPr>
              <a:t>The whole class did not believe what the teacher said, and the students kept turning to each other and began to talk in a low voice, speaking out their disbelief.</a:t>
            </a:r>
            <a:endParaRPr lang="zh-CN" altLang="en-US"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8" name="矩形 7">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2725" y="635546"/>
            <a:ext cx="9144000" cy="482453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5998380"/>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slide(fromLeft)">
                                      <p:cBhvr>
                                        <p:cTn id="13" dur="500"/>
                                        <p:tgtEl>
                                          <p:spTgt spid="17"/>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6" grpId="0"/>
      <p:bldP spid="17" grpId="0"/>
      <p:bldP spid="1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360680" indent="-360680">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4. </a:t>
            </a:r>
            <a:r>
              <a:rPr lang="en-US" altLang="zh-CN" sz="2800" dirty="0" smtClean="0">
                <a:solidFill>
                  <a:srgbClr val="FF7F01"/>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murmur</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(Para. 4):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n.</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a softly spoken word or words; a continuous low sound, like the noise of a river or of voices far away </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2564904"/>
            <a:ext cx="8104578" cy="1596014"/>
          </a:xfrm>
          <a:prstGeom prst="rect">
            <a:avLst/>
          </a:prstGeom>
          <a:noFill/>
        </p:spPr>
        <p:txBody>
          <a:bodyPr wrap="square" rtlCol="0">
            <a:spAutoFit/>
          </a:bodyPr>
          <a:lstStyle/>
          <a:p>
            <a:pPr>
              <a:lnSpc>
                <a:spcPct val="120000"/>
              </a:lnSpc>
              <a:spcBef>
                <a:spcPts val="0"/>
              </a:spcBef>
              <a:buClr>
                <a:schemeClr val="accent1"/>
              </a:buClr>
              <a:buSzPct val="90000"/>
              <a:buFont typeface="Arial" panose="020B0604020202020204" pitchFamily="34" charset="0"/>
              <a:buNone/>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The shout died into a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murmur</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as one portion of the crowd obtained a glimpse of the impatient boss.</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685" y="692949"/>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par>
                                <p:cTn id="8" presetID="1" presetClass="exit" presetSubtype="0" fill="hold" nodeType="withEffect">
                                  <p:stCondLst>
                                    <p:cond delay="0"/>
                                  </p:stCondLst>
                                  <p:childTnLst>
                                    <p:set>
                                      <p:cBhvr>
                                        <p:cTn id="9"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20338" y="1764493"/>
            <a:ext cx="8104578" cy="1596014"/>
          </a:xfrm>
          <a:prstGeom prst="rect">
            <a:avLst/>
          </a:prstGeom>
          <a:noFill/>
        </p:spPr>
        <p:txBody>
          <a:bodyPr wrap="square" rtlCol="0">
            <a:spAutoFit/>
          </a:bodyPr>
          <a:lstStyle/>
          <a:p>
            <a:pPr>
              <a:lnSpc>
                <a:spcPct val="120000"/>
              </a:lnSpc>
              <a:spcBef>
                <a:spcPts val="0"/>
              </a:spcBef>
              <a:buClr>
                <a:schemeClr val="accent1"/>
              </a:buClr>
              <a:buSzPct val="90000"/>
              <a:buFont typeface="Arial" panose="020B0604020202020204" pitchFamily="34" charset="0"/>
              <a:buNone/>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My songs are one with my love, like the </a:t>
            </a:r>
            <a:r>
              <a:rPr lang="en-US" altLang="zh-CN" sz="2800" dirty="0" smtClean="0">
                <a:solidFill>
                  <a:srgbClr val="FF7F01"/>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murmur</a:t>
            </a:r>
            <a:r>
              <a:rPr lang="en-US" altLang="zh-CN" sz="2800" dirty="0" smtClean="0">
                <a:solidFill>
                  <a:srgbClr val="103154"/>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of a stream, that sings with all its waves and currents. (Tagore: “Lover’s Gift”)</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p:txBody>
      </p:sp>
      <p:sp>
        <p:nvSpPr>
          <p:cNvPr id="8" name="TextBox 7"/>
          <p:cNvSpPr txBox="1"/>
          <p:nvPr/>
        </p:nvSpPr>
        <p:spPr>
          <a:xfrm>
            <a:off x="520338" y="3612695"/>
            <a:ext cx="8104578" cy="1075103"/>
          </a:xfrm>
          <a:prstGeom prst="rect">
            <a:avLst/>
          </a:prstGeom>
          <a:noFill/>
        </p:spPr>
        <p:txBody>
          <a:bodyPr wrap="square" rtlCol="0">
            <a:spAutoFit/>
          </a:bodyPr>
          <a:lstStyle/>
          <a:p>
            <a:pPr marL="363855">
              <a:lnSpc>
                <a:spcPct val="120000"/>
              </a:lnSpc>
              <a:defRPr/>
            </a:pPr>
            <a:r>
              <a:rPr lang="zh-CN" altLang="en-US" sz="2800" dirty="0" smtClean="0">
                <a:solidFill>
                  <a:srgbClr val="333333"/>
                </a:solidFill>
                <a:ea typeface="宋体" panose="02010600030101010101" pitchFamily="2" charset="-122"/>
              </a:rPr>
              <a:t>我的歌充满着我的爱，若夏日的小溪低声悄语，以它的波和浪卷起欢歌。</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717032"/>
            <a:ext cx="452775" cy="452775"/>
          </a:xfrm>
          <a:prstGeom prst="rect">
            <a:avLst/>
          </a:prstGeom>
          <a:noFill/>
        </p:spPr>
      </p:pic>
      <p:sp>
        <p:nvSpPr>
          <p:cNvPr id="9" name="矩形 8">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7630" y="968157"/>
            <a:ext cx="9144000" cy="468052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8" grpId="0"/>
      <p:bldP spid="10"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388" y="720000"/>
            <a:ext cx="8104578" cy="1126462"/>
          </a:xfrm>
          <a:prstGeom prst="rect">
            <a:avLst/>
          </a:prstGeom>
          <a:noFill/>
        </p:spPr>
        <p:txBody>
          <a:bodyPr wrap="square" rtlCol="0">
            <a:spAutoFit/>
          </a:bodyPr>
          <a:lstStyle/>
          <a:p>
            <a:pPr marL="357505" indent="-357505">
              <a:lnSpc>
                <a:spcPct val="120000"/>
              </a:lnSpc>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5.</a:t>
            </a:r>
            <a:r>
              <a:rPr lang="en-US" altLang="zh-CN" sz="2800" dirty="0" smtClean="0">
                <a:solidFill>
                  <a:srgbClr val="FF7F01"/>
                </a:solidFill>
                <a:latin typeface="Arial" panose="020B0604020202020204" pitchFamily="34" charset="0"/>
                <a:ea typeface="宋体" panose="02010600030101010101" pitchFamily="2" charset="-122"/>
                <a:cs typeface="Arial" panose="020B0604020202020204" pitchFamily="34" charset="0"/>
              </a:rPr>
              <a:t> ripple</a:t>
            </a:r>
            <a:r>
              <a:rPr lang="en-US" altLang="zh-CN" sz="2800" dirty="0" smtClean="0">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(Para. 4):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v</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(of a sound or feeling) to spread through a group of people like a wave</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p:txBody>
      </p:sp>
      <p:sp>
        <p:nvSpPr>
          <p:cNvPr id="10" name="TextBox 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1" name="TextBox 10"/>
          <p:cNvSpPr txBox="1"/>
          <p:nvPr/>
        </p:nvSpPr>
        <p:spPr>
          <a:xfrm>
            <a:off x="539388" y="1844824"/>
            <a:ext cx="8104578" cy="2113079"/>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The case has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rippled</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across the global offshore banking industry because it marks the biggest legal challenge ever to Switzerland’s bank secrecy.</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p:txBody>
      </p:sp>
      <p:sp>
        <p:nvSpPr>
          <p:cNvPr id="12" name="TextBox 11"/>
          <p:cNvSpPr txBox="1"/>
          <p:nvPr/>
        </p:nvSpPr>
        <p:spPr>
          <a:xfrm>
            <a:off x="539388" y="4047292"/>
            <a:ext cx="8104578" cy="1084977"/>
          </a:xfrm>
          <a:prstGeom prst="rect">
            <a:avLst/>
          </a:prstGeom>
          <a:noFill/>
        </p:spPr>
        <p:txBody>
          <a:bodyPr wrap="square" rtlCol="0">
            <a:spAutoFit/>
          </a:bodyPr>
          <a:lstStyle/>
          <a:p>
            <a:pPr>
              <a:lnSpc>
                <a:spcPct val="120000"/>
              </a:lnSpc>
            </a:pPr>
            <a:r>
              <a:rPr lang="zh-CN" altLang="en-US" sz="2800" dirty="0" smtClean="0">
                <a:ea typeface="宋体" panose="02010600030101010101" pitchFamily="2" charset="-122"/>
                <a:sym typeface="Times New Roman" panose="02020603050405020304" pitchFamily="18" charset="0"/>
              </a:rPr>
              <a:t>这家跨国公司破产的消息不仅在国内传开，还传到了国外。</a:t>
            </a:r>
            <a:endParaRPr lang="en-US" altLang="zh-CN" sz="2800" dirty="0" smtClean="0">
              <a:ea typeface="宋体" panose="02010600030101010101" pitchFamily="2" charset="-122"/>
              <a:sym typeface="Times New Roman" panose="02020603050405020304" pitchFamily="18" charset="0"/>
            </a:endParaRPr>
          </a:p>
        </p:txBody>
      </p:sp>
      <p:sp>
        <p:nvSpPr>
          <p:cNvPr id="13" name="TextBox 12"/>
          <p:cNvSpPr txBox="1"/>
          <p:nvPr/>
        </p:nvSpPr>
        <p:spPr>
          <a:xfrm>
            <a:off x="539388" y="5158362"/>
            <a:ext cx="8104578" cy="1078950"/>
          </a:xfrm>
          <a:prstGeom prst="rect">
            <a:avLst/>
          </a:prstGeom>
          <a:noFill/>
        </p:spPr>
        <p:txBody>
          <a:bodyPr wrap="square" rtlCol="0">
            <a:spAutoFit/>
          </a:bodyPr>
          <a:lstStyle/>
          <a:p>
            <a:pPr marL="357505">
              <a:lnSpc>
                <a:spcPct val="120000"/>
              </a:lnSpc>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The bankruptcy of this multi-national company has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rippled</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not only at home but also overseas.</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p:txBody>
      </p:sp>
      <p:pic>
        <p:nvPicPr>
          <p:cNvPr id="14" name="Picture 2" descr="C:\Users\CC\Desktop\图片1.png"/>
          <p:cNvPicPr>
            <a:picLocks noChangeAspect="1" noChangeArrowheads="1"/>
          </p:cNvPicPr>
          <p:nvPr/>
        </p:nvPicPr>
        <p:blipFill>
          <a:blip r:embed="rId2" cstate="print"/>
          <a:srcRect/>
          <a:stretch>
            <a:fillRect/>
          </a:stretch>
        </p:blipFill>
        <p:spPr bwMode="auto">
          <a:xfrm>
            <a:off x="500034" y="5230031"/>
            <a:ext cx="452775" cy="452775"/>
          </a:xfrm>
          <a:prstGeom prst="rect">
            <a:avLst/>
          </a:prstGeom>
          <a:noFill/>
        </p:spPr>
      </p:pic>
      <p:sp>
        <p:nvSpPr>
          <p:cNvPr id="18" name="矩形 17"/>
          <p:cNvSpPr/>
          <p:nvPr/>
        </p:nvSpPr>
        <p:spPr>
          <a:xfrm>
            <a:off x="19685" y="692696"/>
            <a:ext cx="9144000" cy="552213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6497431"/>
      </p:ext>
    </p:extLst>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lide(fromLeft)">
                                      <p:cBhvr>
                                        <p:cTn id="21" dur="500"/>
                                        <p:tgtEl>
                                          <p:spTgt spid="13"/>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1" grpId="0"/>
      <p:bldP spid="12" grpId="0"/>
      <p:bldP spid="13" grpId="0"/>
      <p:bldP spid="1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360680" indent="-360680">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6. </a:t>
            </a:r>
            <a:r>
              <a:rPr lang="en-US" altLang="zh-CN" sz="2800" dirty="0" smtClean="0">
                <a:solidFill>
                  <a:srgbClr val="FF7F01"/>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thrust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(Para. 4):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v.</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to push sth./sb. suddenly or violently in a particular direction</a:t>
            </a:r>
            <a:endParaRPr lang="en-US" altLang="zh-CN" sz="2800"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1916832"/>
            <a:ext cx="8104578" cy="1126462"/>
          </a:xfrm>
          <a:prstGeom prst="rect">
            <a:avLst/>
          </a:prstGeom>
          <a:noFill/>
        </p:spPr>
        <p:txBody>
          <a:bodyPr wrap="square" rtlCol="0">
            <a:spAutoFit/>
          </a:bodyPr>
          <a:lstStyle/>
          <a:p>
            <a:pPr indent="14605">
              <a:lnSpc>
                <a:spcPct val="120000"/>
              </a:lnSpc>
              <a:spcBef>
                <a:spcPts val="2000"/>
              </a:spcBef>
              <a:buClr>
                <a:schemeClr val="accent1"/>
              </a:buClr>
              <a:buSzPct val="90000"/>
              <a:buFont typeface="Wingdings 2" panose="05020102010507070707" pitchFamily="18" charset="2"/>
              <a:buNone/>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Expanding the availability of air travel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thrust</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America into the new age of civil aviation.</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p:txBody>
      </p:sp>
      <p:sp>
        <p:nvSpPr>
          <p:cNvPr id="8" name="TextBox 7"/>
          <p:cNvSpPr txBox="1"/>
          <p:nvPr/>
        </p:nvSpPr>
        <p:spPr>
          <a:xfrm>
            <a:off x="539388" y="3121804"/>
            <a:ext cx="8104578" cy="523220"/>
          </a:xfrm>
          <a:prstGeom prst="rect">
            <a:avLst/>
          </a:prstGeom>
          <a:noFill/>
        </p:spPr>
        <p:txBody>
          <a:bodyPr wrap="square" rtlCol="0">
            <a:spAutoFit/>
          </a:bodyPr>
          <a:lstStyle/>
          <a:p>
            <a:pPr>
              <a:buFont typeface="Arial" panose="020B0604020202020204" pitchFamily="34" charset="0"/>
              <a:buNone/>
              <a:defRPr/>
            </a:pPr>
            <a:r>
              <a:rPr lang="zh-CN" altLang="en-US" sz="2800" dirty="0" smtClean="0">
                <a:solidFill>
                  <a:srgbClr val="333333"/>
                </a:solidFill>
                <a:ea typeface="宋体" panose="02010600030101010101" pitchFamily="2" charset="-122"/>
              </a:rPr>
              <a:t>一缕阳光透过云层照射下来。</a:t>
            </a:r>
            <a:endParaRPr lang="zh-CN" altLang="en-US" sz="2800" dirty="0">
              <a:solidFill>
                <a:srgbClr val="333333"/>
              </a:solidFill>
              <a:ea typeface="宋体" panose="02010600030101010101" pitchFamily="2" charset="-122"/>
            </a:endParaRPr>
          </a:p>
        </p:txBody>
      </p:sp>
      <p:sp>
        <p:nvSpPr>
          <p:cNvPr id="11" name="TextBox 10"/>
          <p:cNvSpPr txBox="1"/>
          <p:nvPr/>
        </p:nvSpPr>
        <p:spPr>
          <a:xfrm>
            <a:off x="539388" y="3683698"/>
            <a:ext cx="8104578" cy="609398"/>
          </a:xfrm>
          <a:prstGeom prst="rect">
            <a:avLst/>
          </a:prstGeom>
          <a:noFill/>
        </p:spPr>
        <p:txBody>
          <a:bodyPr wrap="square" rtlCol="0">
            <a:spAutoFit/>
          </a:bodyPr>
          <a:lstStyle/>
          <a:p>
            <a:pPr marL="357505">
              <a:lnSpc>
                <a:spcPct val="120000"/>
              </a:lnSpc>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A ray of sunlight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thrust</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out through the clouds. </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p:txBody>
      </p:sp>
      <p:pic>
        <p:nvPicPr>
          <p:cNvPr id="12" name="Picture 2" descr="C:\Users\CC\Desktop\图片1.png"/>
          <p:cNvPicPr>
            <a:picLocks noChangeAspect="1" noChangeArrowheads="1"/>
          </p:cNvPicPr>
          <p:nvPr/>
        </p:nvPicPr>
        <p:blipFill>
          <a:blip r:embed="rId2" cstate="print"/>
          <a:srcRect/>
          <a:stretch>
            <a:fillRect/>
          </a:stretch>
        </p:blipFill>
        <p:spPr bwMode="auto">
          <a:xfrm>
            <a:off x="500034" y="3755367"/>
            <a:ext cx="452775" cy="452775"/>
          </a:xfrm>
          <a:prstGeom prst="rect">
            <a:avLst/>
          </a:prstGeom>
          <a:noFill/>
        </p:spPr>
      </p:pic>
      <p:pic>
        <p:nvPicPr>
          <p:cNvPr id="13" name="图片 4" descr="DSC_7887 (2).JPG"/>
          <p:cNvPicPr>
            <a:picLocks noChangeAspect="1"/>
          </p:cNvPicPr>
          <p:nvPr/>
        </p:nvPicPr>
        <p:blipFill>
          <a:blip r:embed="rId3" cstate="print"/>
          <a:srcRect/>
          <a:stretch>
            <a:fillRect/>
          </a:stretch>
        </p:blipFill>
        <p:spPr bwMode="auto">
          <a:xfrm>
            <a:off x="5868144" y="4293096"/>
            <a:ext cx="2962672" cy="1973984"/>
          </a:xfrm>
          <a:prstGeom prst="rect">
            <a:avLst/>
          </a:prstGeom>
          <a:noFill/>
          <a:ln w="9525">
            <a:noFill/>
            <a:miter lim="800000"/>
            <a:headEnd/>
            <a:tailEnd/>
          </a:ln>
        </p:spPr>
      </p:pic>
      <p:sp>
        <p:nvSpPr>
          <p:cNvPr id="10" name="矩形 9">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Left)">
                                      <p:cBhvr>
                                        <p:cTn id="21" dur="500"/>
                                        <p:tgtEl>
                                          <p:spTgt spid="11"/>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1" presetClass="exit" presetSubtype="0" fill="hold" nodeType="withEffect">
                                  <p:stCondLst>
                                    <p:cond delay="0"/>
                                  </p:stCondLst>
                                  <p:childTnLst>
                                    <p:set>
                                      <p:cBhvr>
                                        <p:cTn id="27"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7" grpId="0"/>
      <p:bldP spid="8"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1405332"/>
            <a:ext cx="8104578" cy="523220"/>
          </a:xfrm>
          <a:prstGeom prst="rect">
            <a:avLst/>
          </a:prstGeom>
          <a:noFill/>
        </p:spPr>
        <p:txBody>
          <a:bodyPr wrap="square" rtlCol="0">
            <a:spAutoFit/>
          </a:bodyPr>
          <a:lstStyle/>
          <a:p>
            <a:pPr lvl="1" indent="-457200"/>
            <a:r>
              <a:rPr lang="zh-CN" altLang="zh-CN" sz="2800" dirty="0" smtClean="0">
                <a:solidFill>
                  <a:srgbClr val="333333"/>
                </a:solidFill>
                <a:latin typeface="Arial" panose="020B0604020202020204" pitchFamily="34" charset="0"/>
                <a:cs typeface="Arial" panose="020B0604020202020204" pitchFamily="34" charset="0"/>
              </a:rPr>
              <a:t>这些动词均有</a:t>
            </a:r>
            <a:r>
              <a:rPr lang="zh-CN" altLang="zh-CN" sz="2800" dirty="0" smtClean="0">
                <a:solidFill>
                  <a:srgbClr val="333333"/>
                </a:solidFill>
                <a:cs typeface="Arial" panose="020B0604020202020204" pitchFamily="34" charset="0"/>
              </a:rPr>
              <a:t>“</a:t>
            </a:r>
            <a:r>
              <a:rPr lang="zh-CN" altLang="zh-CN" sz="2800" dirty="0" smtClean="0">
                <a:solidFill>
                  <a:srgbClr val="333333"/>
                </a:solidFill>
                <a:latin typeface="Arial" panose="020B0604020202020204" pitchFamily="34" charset="0"/>
                <a:cs typeface="Arial" panose="020B0604020202020204" pitchFamily="34" charset="0"/>
              </a:rPr>
              <a:t>推、推动</a:t>
            </a:r>
            <a:r>
              <a:rPr lang="zh-CN" altLang="zh-CN" sz="2800" dirty="0" smtClean="0">
                <a:solidFill>
                  <a:srgbClr val="333333"/>
                </a:solidFill>
                <a:cs typeface="Arial" panose="020B0604020202020204" pitchFamily="34" charset="0"/>
              </a:rPr>
              <a:t>”</a:t>
            </a:r>
            <a:r>
              <a:rPr lang="zh-CN" altLang="zh-CN" sz="2800" dirty="0" smtClean="0">
                <a:solidFill>
                  <a:srgbClr val="333333"/>
                </a:solidFill>
                <a:latin typeface="Arial" panose="020B0604020202020204" pitchFamily="34" charset="0"/>
                <a:cs typeface="Arial" panose="020B0604020202020204" pitchFamily="34" charset="0"/>
              </a:rPr>
              <a:t>之意。</a:t>
            </a:r>
            <a:endParaRPr lang="zh-CN" altLang="zh-CN" sz="2800" dirty="0">
              <a:solidFill>
                <a:srgbClr val="333333"/>
              </a:solidFill>
              <a:latin typeface="Arial" panose="020B0604020202020204" pitchFamily="34" charset="0"/>
              <a:cs typeface="Arial" panose="020B0604020202020204" pitchFamily="34" charset="0"/>
            </a:endParaRPr>
          </a:p>
        </p:txBody>
      </p:sp>
      <p:sp>
        <p:nvSpPr>
          <p:cNvPr id="9" name="TextBox 8"/>
          <p:cNvSpPr txBox="1"/>
          <p:nvPr/>
        </p:nvSpPr>
        <p:spPr>
          <a:xfrm>
            <a:off x="539388" y="2055846"/>
            <a:ext cx="8104578" cy="944880"/>
          </a:xfrm>
          <a:prstGeom prst="rect">
            <a:avLst/>
          </a:prstGeom>
          <a:noFill/>
        </p:spPr>
        <p:txBody>
          <a:bodyPr wrap="square" rtlCol="0">
            <a:spAutoFit/>
          </a:bodyPr>
          <a:lstStyle/>
          <a:p>
            <a:pPr marL="981075" lvl="2" indent="-981075" fontAlgn="t"/>
            <a:r>
              <a:rPr lang="zh-CN" altLang="zh-CN" sz="2800" dirty="0" smtClean="0">
                <a:solidFill>
                  <a:srgbClr val="F79646"/>
                </a:solidFill>
                <a:latin typeface="Arial" panose="020B0604020202020204" pitchFamily="34" charset="0"/>
                <a:cs typeface="Arial" panose="020B0604020202020204" pitchFamily="34" charset="0"/>
              </a:rPr>
              <a:t>push:</a:t>
            </a:r>
            <a:r>
              <a:rPr lang="en-US" altLang="zh-CN" sz="2800" dirty="0" smtClean="0">
                <a:solidFill>
                  <a:srgbClr val="333333"/>
                </a:solidFill>
                <a:latin typeface="Arial" panose="020B0604020202020204" pitchFamily="34" charset="0"/>
                <a:cs typeface="Arial" panose="020B0604020202020204" pitchFamily="34" charset="0"/>
              </a:rPr>
              <a:t> most generally used word expressing “to move with force” </a:t>
            </a:r>
            <a:r>
              <a:rPr lang="zh-CN" altLang="en-US" sz="2800" dirty="0" smtClean="0">
                <a:solidFill>
                  <a:srgbClr val="333333"/>
                </a:solidFill>
                <a:latin typeface="Arial" panose="020B0604020202020204" pitchFamily="34" charset="0"/>
                <a:cs typeface="Arial" panose="020B0604020202020204" pitchFamily="34" charset="0"/>
              </a:rPr>
              <a:t>普通用词，最广泛使用。</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3137247"/>
            <a:ext cx="8104578" cy="944880"/>
          </a:xfrm>
          <a:prstGeom prst="rect">
            <a:avLst/>
          </a:prstGeom>
          <a:noFill/>
        </p:spPr>
        <p:txBody>
          <a:bodyPr wrap="square" rtlCol="0">
            <a:spAutoFit/>
          </a:bodyPr>
          <a:lstStyle/>
          <a:p>
            <a:pPr marL="1160780" lvl="2" indent="-1160780" fontAlgn="t"/>
            <a:r>
              <a:rPr lang="zh-CN" altLang="zh-CN" sz="2800" dirty="0" smtClean="0">
                <a:solidFill>
                  <a:srgbClr val="F79646"/>
                </a:solidFill>
                <a:latin typeface="Arial" panose="020B0604020202020204" pitchFamily="34" charset="0"/>
                <a:cs typeface="Arial" panose="020B0604020202020204" pitchFamily="34" charset="0"/>
              </a:rPr>
              <a:t>propel: </a:t>
            </a:r>
            <a:r>
              <a:rPr lang="en-US" altLang="zh-CN" sz="2800" dirty="0" smtClean="0">
                <a:solidFill>
                  <a:srgbClr val="333333"/>
                </a:solidFill>
                <a:latin typeface="Arial" panose="020B0604020202020204" pitchFamily="34" charset="0"/>
                <a:cs typeface="Arial" panose="020B0604020202020204" pitchFamily="34" charset="0"/>
              </a:rPr>
              <a:t>to cause to move forward with force </a:t>
            </a:r>
            <a:r>
              <a:rPr lang="zh-CN" altLang="en-US" sz="2800" dirty="0" smtClean="0">
                <a:solidFill>
                  <a:srgbClr val="333333"/>
                </a:solidFill>
              </a:rPr>
              <a:t>有表驱动之意。</a:t>
            </a:r>
            <a:endParaRPr lang="zh-CN" altLang="zh-CN" sz="2800" dirty="0">
              <a:solidFill>
                <a:srgbClr val="333333"/>
              </a:solidFill>
              <a:latin typeface="Arial" panose="020B0604020202020204" pitchFamily="34" charset="0"/>
              <a:cs typeface="Arial" panose="020B0604020202020204" pitchFamily="34" charset="0"/>
            </a:endParaRPr>
          </a:p>
        </p:txBody>
      </p:sp>
      <p:sp>
        <p:nvSpPr>
          <p:cNvPr id="11" name="TextBox 10"/>
          <p:cNvSpPr txBox="1"/>
          <p:nvPr/>
        </p:nvSpPr>
        <p:spPr>
          <a:xfrm>
            <a:off x="539388" y="4218648"/>
            <a:ext cx="8104578" cy="518160"/>
          </a:xfrm>
          <a:prstGeom prst="rect">
            <a:avLst/>
          </a:prstGeom>
          <a:noFill/>
        </p:spPr>
        <p:txBody>
          <a:bodyPr wrap="square" rtlCol="0">
            <a:spAutoFit/>
          </a:bodyPr>
          <a:lstStyle/>
          <a:p>
            <a:pPr lvl="2" indent="-914400" fontAlgn="t"/>
            <a:r>
              <a:rPr lang="zh-CN" altLang="zh-CN" sz="2800" dirty="0" smtClean="0">
                <a:solidFill>
                  <a:srgbClr val="F79646"/>
                </a:solidFill>
                <a:latin typeface="Arial" panose="020B0604020202020204" pitchFamily="34" charset="0"/>
                <a:cs typeface="Arial" panose="020B0604020202020204" pitchFamily="34" charset="0"/>
              </a:rPr>
              <a:t>shove:</a:t>
            </a:r>
            <a:r>
              <a:rPr lang="en-US" altLang="zh-CN" sz="2800" dirty="0" smtClean="0">
                <a:solidFill>
                  <a:srgbClr val="333333"/>
                </a:solidFill>
                <a:latin typeface="Arial" panose="020B0604020202020204" pitchFamily="34" charset="0"/>
                <a:cs typeface="Arial" panose="020B0604020202020204" pitchFamily="34" charset="0"/>
              </a:rPr>
              <a:t> to push roughly </a:t>
            </a:r>
            <a:r>
              <a:rPr lang="zh-CN" altLang="zh-CN" sz="2800" dirty="0" smtClean="0">
                <a:solidFill>
                  <a:srgbClr val="333333"/>
                </a:solidFill>
                <a:latin typeface="Arial" panose="020B0604020202020204" pitchFamily="34" charset="0"/>
                <a:cs typeface="Arial" panose="020B0604020202020204" pitchFamily="34" charset="0"/>
              </a:rPr>
              <a:t>粗鲁地推。</a:t>
            </a:r>
            <a:endParaRPr lang="zh-CN" altLang="zh-CN" sz="2800" dirty="0">
              <a:solidFill>
                <a:srgbClr val="333333"/>
              </a:solidFill>
              <a:latin typeface="Arial" panose="020B0604020202020204" pitchFamily="34" charset="0"/>
              <a:cs typeface="Arial" panose="020B0604020202020204" pitchFamily="34" charset="0"/>
            </a:endParaRPr>
          </a:p>
        </p:txBody>
      </p:sp>
      <p:sp>
        <p:nvSpPr>
          <p:cNvPr id="12" name="TextBox 11"/>
          <p:cNvSpPr txBox="1"/>
          <p:nvPr/>
        </p:nvSpPr>
        <p:spPr>
          <a:xfrm>
            <a:off x="539388" y="4869160"/>
            <a:ext cx="8104578" cy="944880"/>
          </a:xfrm>
          <a:prstGeom prst="rect">
            <a:avLst/>
          </a:prstGeom>
          <a:noFill/>
        </p:spPr>
        <p:txBody>
          <a:bodyPr wrap="square" rtlCol="0">
            <a:spAutoFit/>
          </a:bodyPr>
          <a:lstStyle/>
          <a:p>
            <a:pPr marL="1081405" lvl="2" indent="-1081405" fontAlgn="t"/>
            <a:r>
              <a:rPr lang="zh-CN" altLang="zh-CN" sz="2800" dirty="0" smtClean="0">
                <a:solidFill>
                  <a:srgbClr val="F79646"/>
                </a:solidFill>
                <a:latin typeface="Arial" panose="020B0604020202020204" pitchFamily="34" charset="0"/>
                <a:cs typeface="Arial" panose="020B0604020202020204" pitchFamily="34" charset="0"/>
              </a:rPr>
              <a:t>thrust:</a:t>
            </a:r>
            <a:r>
              <a:rPr lang="en-US" altLang="zh-CN" sz="2800" dirty="0" smtClean="0">
                <a:solidFill>
                  <a:srgbClr val="333333"/>
                </a:solidFill>
                <a:latin typeface="Arial" panose="020B0604020202020204" pitchFamily="34" charset="0"/>
                <a:cs typeface="Arial" panose="020B0604020202020204" pitchFamily="34" charset="0"/>
              </a:rPr>
              <a:t> to push forcefully and suddenly </a:t>
            </a:r>
            <a:r>
              <a:rPr lang="zh-CN" altLang="en-US" sz="2800" dirty="0" smtClean="0">
                <a:solidFill>
                  <a:srgbClr val="333333"/>
                </a:solidFill>
              </a:rPr>
              <a:t>指迅猛地一推或突然有力地推进，侧重速度。</a:t>
            </a:r>
            <a:r>
              <a:rPr lang="en-US" altLang="zh-CN" sz="2800" dirty="0" smtClean="0">
                <a:solidFill>
                  <a:srgbClr val="333333"/>
                </a:solidFill>
                <a:latin typeface="Arial" panose="020B0604020202020204" pitchFamily="34" charset="0"/>
                <a:cs typeface="Arial" panose="020B0604020202020204" pitchFamily="34" charset="0"/>
              </a:rPr>
              <a:t> </a:t>
            </a:r>
            <a:endParaRPr lang="zh-CN" altLang="zh-CN" sz="2800" dirty="0">
              <a:solidFill>
                <a:srgbClr val="333333"/>
              </a:solidFill>
              <a:latin typeface="Arial" panose="020B0604020202020204" pitchFamily="34" charset="0"/>
              <a:cs typeface="Arial" panose="020B0604020202020204" pitchFamily="34" charset="0"/>
            </a:endParaRPr>
          </a:p>
        </p:txBody>
      </p:sp>
      <p:sp>
        <p:nvSpPr>
          <p:cNvPr id="13" name="TextBox 12"/>
          <p:cNvSpPr txBox="1"/>
          <p:nvPr/>
        </p:nvSpPr>
        <p:spPr>
          <a:xfrm>
            <a:off x="539388" y="720000"/>
            <a:ext cx="8104578" cy="609398"/>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Cf.:</a:t>
            </a:r>
            <a:r>
              <a:rPr lang="zh-CN" altLang="zh-CN" sz="2800" dirty="0" smtClean="0">
                <a:solidFill>
                  <a:srgbClr val="333333"/>
                </a:solidFill>
                <a:latin typeface="Arial" panose="020B0604020202020204" pitchFamily="34" charset="0"/>
                <a:cs typeface="Arial" panose="020B0604020202020204" pitchFamily="34" charset="0"/>
              </a:rPr>
              <a:t> </a:t>
            </a:r>
            <a:r>
              <a:rPr lang="zh-CN" altLang="zh-CN" sz="2800" dirty="0" smtClean="0">
                <a:solidFill>
                  <a:srgbClr val="F79646"/>
                </a:solidFill>
                <a:latin typeface="Arial" panose="020B0604020202020204" pitchFamily="34" charset="0"/>
                <a:cs typeface="Arial" panose="020B0604020202020204" pitchFamily="34" charset="0"/>
              </a:rPr>
              <a:t>propel</a:t>
            </a:r>
            <a:r>
              <a:rPr lang="en-US" altLang="zh-CN" sz="2800" dirty="0" smtClean="0">
                <a:solidFill>
                  <a:srgbClr val="F79646"/>
                </a:solidFill>
                <a:latin typeface="Arial" panose="020B0604020202020204" pitchFamily="34" charset="0"/>
                <a:cs typeface="Arial" panose="020B0604020202020204" pitchFamily="34" charset="0"/>
              </a:rPr>
              <a:t>  </a:t>
            </a:r>
            <a:r>
              <a:rPr lang="zh-CN" altLang="zh-CN" sz="2800" dirty="0" smtClean="0">
                <a:solidFill>
                  <a:srgbClr val="F79646"/>
                </a:solidFill>
                <a:latin typeface="Arial" panose="020B0604020202020204" pitchFamily="34" charset="0"/>
                <a:cs typeface="Arial" panose="020B0604020202020204" pitchFamily="34" charset="0"/>
              </a:rPr>
              <a:t> push </a:t>
            </a:r>
            <a:r>
              <a:rPr lang="en-US" altLang="zh-CN" sz="2800" dirty="0" smtClean="0">
                <a:solidFill>
                  <a:srgbClr val="F79646"/>
                </a:solidFill>
                <a:latin typeface="Arial" panose="020B0604020202020204" pitchFamily="34" charset="0"/>
                <a:cs typeface="Arial" panose="020B0604020202020204" pitchFamily="34" charset="0"/>
              </a:rPr>
              <a:t>  </a:t>
            </a:r>
            <a:r>
              <a:rPr lang="zh-CN" altLang="zh-CN" sz="2800" dirty="0" smtClean="0">
                <a:solidFill>
                  <a:srgbClr val="F79646"/>
                </a:solidFill>
                <a:latin typeface="Arial" panose="020B0604020202020204" pitchFamily="34" charset="0"/>
                <a:cs typeface="Arial" panose="020B0604020202020204" pitchFamily="34" charset="0"/>
              </a:rPr>
              <a:t>shove</a:t>
            </a:r>
            <a:r>
              <a:rPr lang="en-US" altLang="zh-CN" sz="2800" dirty="0" smtClean="0">
                <a:solidFill>
                  <a:srgbClr val="F79646"/>
                </a:solidFill>
                <a:latin typeface="Arial" panose="020B0604020202020204" pitchFamily="34" charset="0"/>
                <a:cs typeface="Arial" panose="020B0604020202020204" pitchFamily="34" charset="0"/>
              </a:rPr>
              <a:t>  </a:t>
            </a:r>
            <a:r>
              <a:rPr lang="zh-CN" altLang="zh-CN" sz="2800" dirty="0" smtClean="0">
                <a:solidFill>
                  <a:srgbClr val="F79646"/>
                </a:solidFill>
                <a:latin typeface="Arial" panose="020B0604020202020204" pitchFamily="34" charset="0"/>
                <a:cs typeface="Arial" panose="020B0604020202020204" pitchFamily="34" charset="0"/>
              </a:rPr>
              <a:t> thrust</a:t>
            </a:r>
            <a:endPar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endParaRPr>
          </a:p>
        </p:txBody>
      </p:sp>
      <p:sp>
        <p:nvSpPr>
          <p:cNvPr id="14" name="矩形 13"/>
          <p:cNvSpPr/>
          <p:nvPr/>
        </p:nvSpPr>
        <p:spPr>
          <a:xfrm>
            <a:off x="377190" y="72025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Left)">
                                      <p:cBhvr>
                                        <p:cTn id="27" dur="500"/>
                                        <p:tgtEl>
                                          <p:spTgt spid="12"/>
                                        </p:tgtEl>
                                      </p:cBhvr>
                                    </p:animEffect>
                                  </p:childTnLst>
                                </p:cTn>
                              </p:par>
                              <p:par>
                                <p:cTn id="28" presetID="1" presetClass="exit" presetSubtype="0" fill="hold" nodeType="withEffect">
                                  <p:stCondLst>
                                    <p:cond delay="0"/>
                                  </p:stCondLst>
                                  <p:childTnLst>
                                    <p:set>
                                      <p:cBhvr>
                                        <p:cTn id="29"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7" grpId="0"/>
      <p:bldP spid="9" grpId="0"/>
      <p:bldP spid="8"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1556792"/>
            <a:ext cx="8104578" cy="1126462"/>
          </a:xfrm>
          <a:prstGeom prst="rect">
            <a:avLst/>
          </a:prstGeom>
          <a:noFill/>
        </p:spPr>
        <p:txBody>
          <a:bodyPr wrap="square" rtlCol="0">
            <a:spAutoFit/>
          </a:bodyPr>
          <a:lstStyle/>
          <a:p>
            <a:pPr marL="446405" indent="-4464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 She </a:t>
            </a:r>
            <a:r>
              <a:rPr lang="en-US" altLang="zh-CN" sz="2800" u="sng" dirty="0" smtClean="0">
                <a:solidFill>
                  <a:srgbClr val="F79646"/>
                </a:solidFill>
                <a:latin typeface="Arial" panose="020B0604020202020204" pitchFamily="34" charset="0"/>
                <a:ea typeface="宋体" panose="02010600030101010101" pitchFamily="2" charset="-122"/>
                <a:cs typeface="Arial" panose="020B0604020202020204" pitchFamily="34" charset="0"/>
              </a:rPr>
              <a:t>______</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her way into the crowd to chase the thief.</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2754214"/>
            <a:ext cx="8104578" cy="1126462"/>
          </a:xfrm>
          <a:prstGeom prst="rect">
            <a:avLst/>
          </a:prstGeom>
          <a:noFill/>
        </p:spPr>
        <p:txBody>
          <a:bodyPr wrap="square" rtlCol="0">
            <a:spAutoFit/>
          </a:bodyPr>
          <a:lstStyle/>
          <a:p>
            <a:pPr marL="446405" indent="-4464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2) He dragged her out of the door and </a:t>
            </a:r>
            <a:r>
              <a:rPr lang="en-US" altLang="zh-CN" sz="2800" u="sng" dirty="0" smtClean="0">
                <a:solidFill>
                  <a:srgbClr val="F79646"/>
                </a:solidFill>
                <a:latin typeface="Arial" panose="020B0604020202020204" pitchFamily="34" charset="0"/>
                <a:ea typeface="宋体" panose="02010600030101010101" pitchFamily="2" charset="-122"/>
                <a:cs typeface="Arial" panose="020B0604020202020204" pitchFamily="34" charset="0"/>
              </a:rPr>
              <a:t>______</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her into the street.</a:t>
            </a:r>
          </a:p>
        </p:txBody>
      </p:sp>
      <p:sp>
        <p:nvSpPr>
          <p:cNvPr id="8" name="TextBox 7"/>
          <p:cNvSpPr txBox="1"/>
          <p:nvPr/>
        </p:nvSpPr>
        <p:spPr>
          <a:xfrm>
            <a:off x="539388" y="3951636"/>
            <a:ext cx="8104578" cy="609398"/>
          </a:xfrm>
          <a:prstGeom prst="rect">
            <a:avLst/>
          </a:prstGeom>
          <a:noFill/>
        </p:spPr>
        <p:txBody>
          <a:bodyPr wrap="square" rtlCol="0">
            <a:spAutoFit/>
          </a:bodyPr>
          <a:lstStyle/>
          <a:p>
            <a:pPr marL="342900" indent="-342900">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3) They use paddles to </a:t>
            </a:r>
            <a:r>
              <a:rPr lang="en-US" altLang="zh-CN" sz="2800" u="sng" dirty="0" smtClean="0">
                <a:solidFill>
                  <a:srgbClr val="F79646"/>
                </a:solidFill>
                <a:latin typeface="Arial" panose="020B0604020202020204" pitchFamily="34" charset="0"/>
                <a:ea typeface="宋体" panose="02010600030101010101" pitchFamily="2" charset="-122"/>
                <a:cs typeface="Arial" panose="020B0604020202020204" pitchFamily="34" charset="0"/>
              </a:rPr>
              <a:t>______</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canoes.</a:t>
            </a:r>
          </a:p>
        </p:txBody>
      </p:sp>
      <p:sp>
        <p:nvSpPr>
          <p:cNvPr id="11" name="TextBox 10"/>
          <p:cNvSpPr txBox="1"/>
          <p:nvPr/>
        </p:nvSpPr>
        <p:spPr>
          <a:xfrm>
            <a:off x="539388" y="4631992"/>
            <a:ext cx="8104578" cy="1078950"/>
          </a:xfrm>
          <a:prstGeom prst="rect">
            <a:avLst/>
          </a:prstGeom>
          <a:noFill/>
        </p:spPr>
        <p:txBody>
          <a:bodyPr wrap="square" rtlCol="0">
            <a:spAutoFit/>
          </a:bodyPr>
          <a:lstStyle/>
          <a:p>
            <a:pPr marL="342900" indent="-342900">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4) The motorcycle is too heavy for the boy to </a:t>
            </a:r>
            <a:r>
              <a:rPr lang="en-US" altLang="zh-CN" sz="2800" u="sng" dirty="0" smtClean="0">
                <a:solidFill>
                  <a:srgbClr val="F79646"/>
                </a:solidFill>
                <a:latin typeface="Arial" panose="020B0604020202020204" pitchFamily="34" charset="0"/>
                <a:ea typeface="宋体" panose="02010600030101010101" pitchFamily="2" charset="-122"/>
                <a:cs typeface="Arial" panose="020B0604020202020204" pitchFamily="34" charset="0"/>
              </a:rPr>
              <a:t>_____</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p>
        </p:txBody>
      </p:sp>
      <p:sp>
        <p:nvSpPr>
          <p:cNvPr id="12" name="TextBox 11"/>
          <p:cNvSpPr txBox="1">
            <a:spLocks noChangeArrowheads="1"/>
          </p:cNvSpPr>
          <p:nvPr/>
        </p:nvSpPr>
        <p:spPr bwMode="auto">
          <a:xfrm>
            <a:off x="1748806" y="1556792"/>
            <a:ext cx="1743074" cy="523220"/>
          </a:xfrm>
          <a:prstGeom prst="rect">
            <a:avLst/>
          </a:prstGeom>
          <a:noFill/>
          <a:ln w="9525">
            <a:noFill/>
            <a:miter lim="800000"/>
          </a:ln>
        </p:spPr>
        <p:txBody>
          <a:bodyPr wrap="square">
            <a:spAutoFit/>
          </a:bodyPr>
          <a:lstStyle/>
          <a:p>
            <a:r>
              <a:rPr lang="en-US" altLang="zh-CN" sz="2800" b="1" dirty="0" smtClean="0">
                <a:solidFill>
                  <a:srgbClr val="F79646"/>
                </a:solidFill>
                <a:latin typeface="Arial" panose="020B0604020202020204" pitchFamily="34" charset="0"/>
                <a:ea typeface="宋体" panose="02010600030101010101" pitchFamily="2" charset="-122"/>
                <a:cs typeface="Arial" panose="020B0604020202020204" pitchFamily="34" charset="0"/>
              </a:rPr>
              <a:t>thrust</a:t>
            </a:r>
            <a:endParaRPr lang="zh-CN" altLang="en-US" sz="2800" b="1" dirty="0">
              <a:solidFill>
                <a:srgbClr val="F79646"/>
              </a:solidFill>
              <a:latin typeface="Arial" panose="020B0604020202020204" pitchFamily="34" charset="0"/>
              <a:cs typeface="Arial" panose="020B0604020202020204" pitchFamily="34" charset="0"/>
            </a:endParaRPr>
          </a:p>
        </p:txBody>
      </p:sp>
      <p:sp>
        <p:nvSpPr>
          <p:cNvPr id="13" name="TextBox 12"/>
          <p:cNvSpPr txBox="1">
            <a:spLocks noChangeArrowheads="1"/>
          </p:cNvSpPr>
          <p:nvPr/>
        </p:nvSpPr>
        <p:spPr bwMode="auto">
          <a:xfrm>
            <a:off x="6588224" y="2761764"/>
            <a:ext cx="1743074" cy="523220"/>
          </a:xfrm>
          <a:prstGeom prst="rect">
            <a:avLst/>
          </a:prstGeom>
          <a:noFill/>
          <a:ln w="9525">
            <a:noFill/>
            <a:miter lim="800000"/>
          </a:ln>
        </p:spPr>
        <p:txBody>
          <a:bodyPr wrap="square">
            <a:spAutoFit/>
          </a:bodyPr>
          <a:lstStyle/>
          <a:p>
            <a:r>
              <a:rPr lang="en-US" altLang="zh-CN" sz="2800" b="1" dirty="0" smtClean="0">
                <a:solidFill>
                  <a:srgbClr val="F79646"/>
                </a:solidFill>
                <a:latin typeface="Arial" panose="020B0604020202020204" pitchFamily="34" charset="0"/>
                <a:ea typeface="宋体" panose="02010600030101010101" pitchFamily="2" charset="-122"/>
                <a:cs typeface="Arial" panose="020B0604020202020204" pitchFamily="34" charset="0"/>
              </a:rPr>
              <a:t>shoved</a:t>
            </a:r>
            <a:endParaRPr lang="zh-CN" altLang="en-US" sz="2800" b="1" dirty="0">
              <a:solidFill>
                <a:srgbClr val="F79646"/>
              </a:solidFill>
              <a:latin typeface="Arial" panose="020B0604020202020204" pitchFamily="34" charset="0"/>
              <a:cs typeface="Arial" panose="020B0604020202020204" pitchFamily="34" charset="0"/>
            </a:endParaRPr>
          </a:p>
        </p:txBody>
      </p:sp>
      <p:sp>
        <p:nvSpPr>
          <p:cNvPr id="14" name="TextBox 13"/>
          <p:cNvSpPr txBox="1">
            <a:spLocks noChangeArrowheads="1"/>
          </p:cNvSpPr>
          <p:nvPr/>
        </p:nvSpPr>
        <p:spPr bwMode="auto">
          <a:xfrm>
            <a:off x="971600" y="5085184"/>
            <a:ext cx="1224136" cy="523220"/>
          </a:xfrm>
          <a:prstGeom prst="rect">
            <a:avLst/>
          </a:prstGeom>
          <a:noFill/>
          <a:ln w="9525">
            <a:noFill/>
            <a:miter lim="800000"/>
          </a:ln>
        </p:spPr>
        <p:txBody>
          <a:bodyPr wrap="square">
            <a:spAutoFit/>
          </a:bodyPr>
          <a:lstStyle/>
          <a:p>
            <a:r>
              <a:rPr lang="en-US" altLang="zh-CN" sz="2800" b="1" dirty="0" smtClean="0">
                <a:solidFill>
                  <a:srgbClr val="F79646"/>
                </a:solidFill>
                <a:latin typeface="Arial" panose="020B0604020202020204" pitchFamily="34" charset="0"/>
                <a:ea typeface="宋体" panose="02010600030101010101" pitchFamily="2" charset="-122"/>
                <a:cs typeface="Arial" panose="020B0604020202020204" pitchFamily="34" charset="0"/>
              </a:rPr>
              <a:t>push</a:t>
            </a:r>
            <a:endParaRPr lang="zh-CN" altLang="en-US" sz="2800" b="1" dirty="0">
              <a:solidFill>
                <a:srgbClr val="F79646"/>
              </a:solidFill>
              <a:latin typeface="Arial" panose="020B0604020202020204" pitchFamily="34" charset="0"/>
              <a:cs typeface="Arial" panose="020B0604020202020204" pitchFamily="34" charset="0"/>
            </a:endParaRPr>
          </a:p>
        </p:txBody>
      </p:sp>
      <p:sp>
        <p:nvSpPr>
          <p:cNvPr id="15" name="TextBox 14"/>
          <p:cNvSpPr txBox="1">
            <a:spLocks noChangeArrowheads="1"/>
          </p:cNvSpPr>
          <p:nvPr/>
        </p:nvSpPr>
        <p:spPr bwMode="auto">
          <a:xfrm>
            <a:off x="4355976" y="3913892"/>
            <a:ext cx="1743074" cy="523220"/>
          </a:xfrm>
          <a:prstGeom prst="rect">
            <a:avLst/>
          </a:prstGeom>
          <a:noFill/>
          <a:ln w="9525">
            <a:noFill/>
            <a:miter lim="800000"/>
          </a:ln>
        </p:spPr>
        <p:txBody>
          <a:bodyPr wrap="square">
            <a:spAutoFit/>
          </a:bodyPr>
          <a:lstStyle/>
          <a:p>
            <a:r>
              <a:rPr lang="en-US" altLang="zh-CN" sz="2800" b="1" dirty="0" smtClean="0">
                <a:solidFill>
                  <a:srgbClr val="F79646"/>
                </a:solidFill>
                <a:latin typeface="Arial" panose="020B0604020202020204" pitchFamily="34" charset="0"/>
                <a:ea typeface="宋体" panose="02010600030101010101" pitchFamily="2" charset="-122"/>
                <a:cs typeface="Arial" panose="020B0604020202020204" pitchFamily="34" charset="0"/>
              </a:rPr>
              <a:t>propel</a:t>
            </a:r>
            <a:endParaRPr lang="zh-CN" altLang="en-US" sz="2800" b="1" dirty="0">
              <a:solidFill>
                <a:srgbClr val="F79646"/>
              </a:solidFill>
              <a:latin typeface="Arial" panose="020B0604020202020204" pitchFamily="34" charset="0"/>
              <a:cs typeface="Arial" panose="020B0604020202020204" pitchFamily="34" charset="0"/>
            </a:endParaRPr>
          </a:p>
        </p:txBody>
      </p:sp>
      <p:sp>
        <p:nvSpPr>
          <p:cNvPr id="16" name="矩形 15"/>
          <p:cNvSpPr/>
          <p:nvPr/>
        </p:nvSpPr>
        <p:spPr>
          <a:xfrm>
            <a:off x="1403648" y="1628800"/>
            <a:ext cx="223224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156176" y="2852936"/>
            <a:ext cx="223224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995936" y="4077072"/>
            <a:ext cx="223224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7584" y="5229200"/>
            <a:ext cx="158417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2386" y="82693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1" presetClass="exit"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10" restart="whenNotActive" fill="hold" evtFilter="cancelBubble" nodeType="interactiveSeq">
                <p:stCondLst>
                  <p:cond evt="onClick" delay="0">
                    <p:tgtEl>
                      <p:spTgt spid="17"/>
                    </p:tgtEl>
                  </p:cond>
                </p:stCondLst>
                <p:endSync evt="end" delay="0">
                  <p:rtn val="all"/>
                </p:endSync>
                <p:childTnLst>
                  <p:par>
                    <p:cTn id="11" fill="hold">
                      <p:stCondLst>
                        <p:cond delay="0"/>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1" presetClass="exit"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8" restart="whenNotActive" fill="hold" evtFilter="cancelBubble" nodeType="interactiveSeq">
                <p:stCondLst>
                  <p:cond evt="onClick" delay="0">
                    <p:tgtEl>
                      <p:spTgt spid="18"/>
                    </p:tgtEl>
                  </p:cond>
                </p:stCondLst>
                <p:endSync evt="end" delay="0">
                  <p:rtn val="all"/>
                </p:endSync>
                <p:childTnLst>
                  <p:par>
                    <p:cTn id="19" fill="hold">
                      <p:stCondLst>
                        <p:cond delay="0"/>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ssolve">
                                      <p:cBhvr>
                                        <p:cTn id="23" dur="500"/>
                                        <p:tgtEl>
                                          <p:spTgt spid="15"/>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6" restart="whenNotActive" fill="hold" evtFilter="cancelBubble" nodeType="interactiveSeq">
                <p:stCondLst>
                  <p:cond evt="onClick" delay="0">
                    <p:tgtEl>
                      <p:spTgt spid="19"/>
                    </p:tgtEl>
                  </p:cond>
                </p:stCondLst>
                <p:endSync evt="end" delay="0">
                  <p:rtn val="all"/>
                </p:endSync>
                <p:childTnLst>
                  <p:par>
                    <p:cTn id="27" fill="hold">
                      <p:stCondLst>
                        <p:cond delay="0"/>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34" restart="whenNotActive" fill="hold" evtFilter="cancelBubble" nodeType="interactiveSeq">
                <p:stCondLst>
                  <p:cond evt="onClick" delay="0">
                    <p:tgtEl>
                      <p:spTgt spid="21"/>
                    </p:tgtEl>
                  </p:cond>
                </p:stCondLst>
                <p:endSync evt="end" delay="0">
                  <p:rtn val="all"/>
                </p:endSync>
                <p:childTnLst>
                  <p:par>
                    <p:cTn id="35" fill="hold">
                      <p:stCondLst>
                        <p:cond delay="0"/>
                      </p:stCondLst>
                      <p:childTnLst>
                        <p:par>
                          <p:cTn id="36" fill="hold">
                            <p:stCondLst>
                              <p:cond delay="0"/>
                            </p:stCondLst>
                            <p:childTnLst>
                              <p:par>
                                <p:cTn id="37" presetID="1" presetClass="exit" presetSubtype="0" fill="hold"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2" grpId="0"/>
      <p:bldP spid="13" grpId="0"/>
      <p:bldP spid="14" grpId="0"/>
      <p:bldP spid="15" grpId="0"/>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15060"/>
          </a:xfrm>
          <a:prstGeom prst="rect">
            <a:avLst/>
          </a:prstGeom>
          <a:noFill/>
        </p:spPr>
        <p:txBody>
          <a:bodyPr wrap="square" rtlCol="0">
            <a:spAutoFit/>
          </a:bodyPr>
          <a:lstStyle/>
          <a:p>
            <a:pPr marL="360680" indent="-360680">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7.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oncoming</a:t>
            </a:r>
            <a:r>
              <a:rPr lang="en-US" altLang="zh-CN" sz="2800" b="1" dirty="0" smtClean="0">
                <a:solidFill>
                  <a:srgbClr val="FF7F01"/>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(Para. 4):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adj.</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coming towards one; approaching</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468268" y="3335402"/>
            <a:ext cx="8104578" cy="523220"/>
          </a:xfrm>
          <a:prstGeom prst="rect">
            <a:avLst/>
          </a:prstGeom>
          <a:noFill/>
        </p:spPr>
        <p:txBody>
          <a:bodyPr wrap="square" rtlCol="0">
            <a:spAutoFit/>
          </a:bodyPr>
          <a:lstStyle/>
          <a:p>
            <a:r>
              <a:rPr lang="zh-CN" altLang="en-US" sz="2800" dirty="0" smtClean="0">
                <a:ea typeface="宋体" panose="02010600030101010101" pitchFamily="2" charset="-122"/>
              </a:rPr>
              <a:t>乌云聚集，预示着风暴即将到来。</a:t>
            </a:r>
            <a:endParaRPr lang="en-US" altLang="zh-CN" sz="2800" dirty="0" smtClean="0">
              <a:ea typeface="宋体" panose="02010600030101010101" pitchFamily="2" charset="-122"/>
            </a:endParaRPr>
          </a:p>
        </p:txBody>
      </p:sp>
      <p:sp>
        <p:nvSpPr>
          <p:cNvPr id="8" name="TextBox 7"/>
          <p:cNvSpPr txBox="1"/>
          <p:nvPr/>
        </p:nvSpPr>
        <p:spPr>
          <a:xfrm>
            <a:off x="519703" y="4061377"/>
            <a:ext cx="8104578" cy="1115060"/>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Gathering clouds announced an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oncoming</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storm.</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468267" y="4166132"/>
            <a:ext cx="452775" cy="452775"/>
          </a:xfrm>
          <a:prstGeom prst="rect">
            <a:avLst/>
          </a:prstGeom>
          <a:noFill/>
        </p:spPr>
      </p:pic>
      <p:sp>
        <p:nvSpPr>
          <p:cNvPr id="9" name="TextBox 8"/>
          <p:cNvSpPr txBox="1"/>
          <p:nvPr/>
        </p:nvSpPr>
        <p:spPr>
          <a:xfrm>
            <a:off x="539388" y="1844824"/>
            <a:ext cx="8104578" cy="111506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Still, he chose to sail into the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oncoming</a:t>
            </a:r>
            <a:r>
              <a:rPr lang="en-US" altLang="zh-CN" sz="2800" dirty="0" smtClean="0">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tsunami, sacrificing his own life so others could live.</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p:txBody>
      </p:sp>
      <p:sp>
        <p:nvSpPr>
          <p:cNvPr id="13" name="矩形 12">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82693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61885"/>
          </a:xfrm>
          <a:prstGeom prst="rect">
            <a:avLst/>
          </a:prstGeom>
          <a:noFill/>
        </p:spPr>
        <p:txBody>
          <a:bodyPr wrap="square" rtlCol="0">
            <a:spAutoFit/>
          </a:bodyPr>
          <a:lstStyle/>
          <a:p>
            <a:pPr marL="360680" indent="-360680">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8.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utility</a:t>
            </a:r>
            <a:r>
              <a:rPr lang="en-US" altLang="zh-CN" sz="2800" dirty="0" smtClean="0">
                <a:solidFill>
                  <a:srgbClr val="FF7F01"/>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(Para. 5)</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n.</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 the quality of being useful </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556792"/>
            <a:ext cx="8104578" cy="1126462"/>
          </a:xfrm>
          <a:prstGeom prst="rect">
            <a:avLst/>
          </a:prstGeom>
          <a:noFill/>
        </p:spPr>
        <p:txBody>
          <a:bodyPr wrap="square" rtlCol="0">
            <a:spAutoFit/>
          </a:bodyPr>
          <a:lstStyle/>
          <a:p>
            <a:pPr>
              <a:lnSpc>
                <a:spcPct val="120000"/>
              </a:lnSpc>
              <a:spcBef>
                <a:spcPts val="2000"/>
              </a:spcBef>
              <a:buClr>
                <a:schemeClr val="accent1"/>
              </a:buClr>
              <a:buSzPct val="90000"/>
              <a:buFont typeface="Wingdings 2" panose="05020102010507070707" pitchFamily="18" charset="2"/>
              <a:buNone/>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Analysts say such technology is feasible in the foreseeable future, but some question its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utility</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p:txBody>
      </p:sp>
      <p:sp>
        <p:nvSpPr>
          <p:cNvPr id="8" name="TextBox 7"/>
          <p:cNvSpPr txBox="1"/>
          <p:nvPr/>
        </p:nvSpPr>
        <p:spPr>
          <a:xfrm>
            <a:off x="539388" y="3598682"/>
            <a:ext cx="8104578" cy="1126462"/>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Many people believe that such books are of no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utility</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676961"/>
            <a:ext cx="452775" cy="452775"/>
          </a:xfrm>
          <a:prstGeom prst="rect">
            <a:avLst/>
          </a:prstGeom>
          <a:noFill/>
        </p:spPr>
      </p:pic>
      <p:sp>
        <p:nvSpPr>
          <p:cNvPr id="7" name="TextBox 6"/>
          <p:cNvSpPr txBox="1"/>
          <p:nvPr/>
        </p:nvSpPr>
        <p:spPr>
          <a:xfrm>
            <a:off x="539552" y="2890440"/>
            <a:ext cx="8104578" cy="674031"/>
          </a:xfrm>
          <a:prstGeom prst="rect">
            <a:avLst/>
          </a:prstGeom>
          <a:noFill/>
        </p:spPr>
        <p:txBody>
          <a:bodyPr wrap="square" rtlCol="0">
            <a:spAutoFit/>
          </a:bodyPr>
          <a:lstStyle/>
          <a:p>
            <a:pPr marL="342900" indent="-342900">
              <a:lnSpc>
                <a:spcPct val="135000"/>
              </a:lnSpc>
              <a:spcBef>
                <a:spcPts val="2000"/>
              </a:spcBef>
              <a:buClr>
                <a:schemeClr val="accent1"/>
              </a:buClr>
              <a:buSzPct val="90000"/>
              <a:buFont typeface="Wingdings 2" panose="05020102010507070707" pitchFamily="18" charset="2"/>
              <a:buNone/>
              <a:defRPr/>
            </a:pPr>
            <a:r>
              <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很多人认为这种书没用。</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p:txBody>
      </p:sp>
      <p:sp>
        <p:nvSpPr>
          <p:cNvPr id="9" name="矩形 8">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8"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18160"/>
          </a:xfrm>
          <a:prstGeom prst="rect">
            <a:avLst/>
          </a:prstGeom>
          <a:noFill/>
        </p:spPr>
        <p:txBody>
          <a:bodyPr wrap="square" rtlCol="0">
            <a:spAutoFit/>
          </a:bodyPr>
          <a:lstStyle/>
          <a:p>
            <a:r>
              <a:rPr lang="en-US" altLang="zh-CN" sz="2800" dirty="0" smtClean="0">
                <a:solidFill>
                  <a:srgbClr val="F79646"/>
                </a:solidFill>
                <a:latin typeface="Arial" panose="020B0604020202020204" pitchFamily="34" charset="0"/>
                <a:cs typeface="Arial" panose="020B0604020202020204" pitchFamily="34" charset="0"/>
              </a:rPr>
              <a:t>utilize:</a:t>
            </a:r>
            <a:r>
              <a:rPr lang="en-US" altLang="zh-CN" sz="2800" dirty="0" smtClean="0">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v</a:t>
            </a:r>
            <a:r>
              <a:rPr lang="en-US" altLang="zh-CN" sz="2800" dirty="0" smtClean="0">
                <a:solidFill>
                  <a:srgbClr val="333333"/>
                </a:solidFill>
                <a:latin typeface="Arial" panose="020B0604020202020204" pitchFamily="34" charset="0"/>
                <a:cs typeface="Arial" panose="020B0604020202020204" pitchFamily="34" charset="0"/>
              </a:rPr>
              <a:t>. use </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340768"/>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We must </a:t>
            </a:r>
            <a:r>
              <a:rPr lang="en-US" altLang="zh-CN" sz="2800" dirty="0" smtClean="0">
                <a:solidFill>
                  <a:srgbClr val="F79646"/>
                </a:solidFill>
                <a:latin typeface="Arial" panose="020B0604020202020204" pitchFamily="34" charset="0"/>
                <a:cs typeface="Arial" panose="020B0604020202020204" pitchFamily="34" charset="0"/>
              </a:rPr>
              <a:t>utilize</a:t>
            </a:r>
            <a:r>
              <a:rPr lang="en-US" altLang="zh-CN" sz="2800" dirty="0" smtClean="0">
                <a:solidFill>
                  <a:srgbClr val="333333"/>
                </a:solidFill>
                <a:latin typeface="Arial" panose="020B0604020202020204" pitchFamily="34" charset="0"/>
                <a:cs typeface="Arial" panose="020B0604020202020204" pitchFamily="34" charset="0"/>
              </a:rPr>
              <a:t> all available resources. </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4185982"/>
            <a:ext cx="8104578" cy="2123338"/>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rPr>
              <a:t>Some verbs have two forms of nouns, one expressing the quality or characteristic, while the other expressing the act or movement, as in utilize-utility-utilization.</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7" name="TextBox 6"/>
          <p:cNvSpPr txBox="1"/>
          <p:nvPr/>
        </p:nvSpPr>
        <p:spPr>
          <a:xfrm>
            <a:off x="539388" y="1988840"/>
            <a:ext cx="8104578" cy="518160"/>
          </a:xfrm>
          <a:prstGeom prst="rect">
            <a:avLst/>
          </a:prstGeom>
          <a:noFill/>
        </p:spPr>
        <p:txBody>
          <a:bodyPr wrap="square" rtlCol="0">
            <a:spAutoFit/>
          </a:bodyPr>
          <a:lstStyle/>
          <a:p>
            <a:r>
              <a:rPr lang="en-US" altLang="zh-CN" sz="2800" dirty="0" smtClean="0">
                <a:solidFill>
                  <a:srgbClr val="F79646"/>
                </a:solidFill>
                <a:latin typeface="Arial" panose="020B0604020202020204" pitchFamily="34" charset="0"/>
                <a:cs typeface="Arial" panose="020B0604020202020204" pitchFamily="34" charset="0"/>
              </a:rPr>
              <a:t>utilization:</a:t>
            </a:r>
            <a:r>
              <a:rPr lang="en-US" altLang="zh-CN" sz="2800" dirty="0" smtClean="0">
                <a:solidFill>
                  <a:srgbClr val="333333"/>
                </a:solidFill>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n</a:t>
            </a:r>
            <a:r>
              <a:rPr lang="en-US" altLang="zh-CN" sz="2800" dirty="0" smtClean="0">
                <a:solidFill>
                  <a:srgbClr val="333333"/>
                </a:solidFill>
                <a:latin typeface="Arial" panose="020B0604020202020204" pitchFamily="34" charset="0"/>
                <a:cs typeface="Arial" panose="020B0604020202020204" pitchFamily="34" charset="0"/>
              </a:rPr>
              <a:t>. the act of using</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9" name="TextBox 8"/>
          <p:cNvSpPr txBox="1"/>
          <p:nvPr/>
        </p:nvSpPr>
        <p:spPr>
          <a:xfrm>
            <a:off x="539388" y="2584068"/>
            <a:ext cx="8104578" cy="107895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cs typeface="Arial" panose="020B0604020202020204" pitchFamily="34" charset="0"/>
              </a:rPr>
              <a:t>Social networks are a legitimate journalistic tool, but its </a:t>
            </a:r>
            <a:r>
              <a:rPr lang="en-US" altLang="zh-CN" sz="2800" dirty="0" smtClean="0">
                <a:solidFill>
                  <a:srgbClr val="F79646"/>
                </a:solidFill>
                <a:latin typeface="Arial" panose="020B0604020202020204" pitchFamily="34" charset="0"/>
                <a:cs typeface="Arial" panose="020B0604020202020204" pitchFamily="34" charset="0"/>
              </a:rPr>
              <a:t>utilization</a:t>
            </a:r>
            <a:r>
              <a:rPr lang="en-US" altLang="zh-CN" sz="2800" dirty="0" smtClean="0">
                <a:solidFill>
                  <a:srgbClr val="333333"/>
                </a:solidFill>
                <a:latin typeface="Arial" panose="020B0604020202020204" pitchFamily="34" charset="0"/>
                <a:cs typeface="Arial" panose="020B0604020202020204" pitchFamily="34" charset="0"/>
              </a:rPr>
              <a:t> must be regulated.</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0" name="TextBox 9"/>
          <p:cNvSpPr txBox="1"/>
          <p:nvPr/>
        </p:nvSpPr>
        <p:spPr>
          <a:xfrm>
            <a:off x="539388" y="3717032"/>
            <a:ext cx="1224300"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cs typeface="Arial" panose="020B0604020202020204" pitchFamily="34" charset="0"/>
              </a:rPr>
              <a:t>Tip:</a:t>
            </a:r>
            <a:endParaRPr lang="zh-CN" altLang="en-US" sz="2800" b="1"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11" name="矩形 10"/>
          <p:cNvSpPr/>
          <p:nvPr/>
        </p:nvSpPr>
        <p:spPr>
          <a:xfrm>
            <a:off x="19685" y="72025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Left)">
                                      <p:cBhvr>
                                        <p:cTn id="17" dur="500"/>
                                        <p:tgtEl>
                                          <p:spTgt spid="9"/>
                                        </p:tgtEl>
                                      </p:cBhvr>
                                    </p:animEffect>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lide(from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lide(fromLeft)">
                                      <p:cBhvr>
                                        <p:cTn id="26" dur="500"/>
                                        <p:tgtEl>
                                          <p:spTgt spid="8"/>
                                        </p:tgtEl>
                                      </p:cBhvr>
                                    </p:animEffec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8" grpId="0"/>
      <p:bldP spid="7"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162300"/>
          </a:xfrm>
          <a:prstGeom prst="rect">
            <a:avLst/>
          </a:prstGeom>
          <a:noFill/>
        </p:spPr>
        <p:txBody>
          <a:bodyPr wrap="square" rtlCol="0">
            <a:spAutoFit/>
          </a:bodyPr>
          <a:lstStyle/>
          <a:p>
            <a:pPr algn="just">
              <a:lnSpc>
                <a:spcPct val="120000"/>
              </a:lnSpc>
            </a:pPr>
            <a:r>
              <a:rPr lang="en-US" altLang="zh-CN" sz="2800" dirty="0" smtClean="0">
                <a:solidFill>
                  <a:srgbClr val="333333"/>
                </a:solidFill>
                <a:latin typeface="Arial" panose="020B0604020202020204" pitchFamily="34" charset="0"/>
                <a:cs typeface="Arial" panose="020B0604020202020204" pitchFamily="34" charset="0"/>
              </a:rPr>
              <a:t>2</a:t>
            </a:r>
            <a:r>
              <a:rPr lang="en-US" altLang="zh-CN" sz="2800" dirty="0" smtClean="0">
                <a:solidFill>
                  <a:srgbClr val="F79646"/>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   After a few minutes, a tall, thin man wearing white running shoes, brown trousers, and a blue shirt entered and stood at a podium in the front of the room. From their seats, most of the students could look down at the top of his head. He clipped on a lavaliere microphone and cleared his throat.</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4"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5"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6"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7"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8" name="02.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9" cstate="print"/>
          <a:stretch>
            <a:fillRect/>
          </a:stretch>
        </p:blipFill>
        <p:spPr>
          <a:xfrm>
            <a:off x="9468544" y="260648"/>
            <a:ext cx="304800" cy="304800"/>
          </a:xfrm>
          <a:prstGeom prst="rect">
            <a:avLst/>
          </a:prstGeom>
        </p:spPr>
      </p:pic>
      <p:sp>
        <p:nvSpPr>
          <p:cNvPr id="9" name="TextBox 8"/>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Right)">
                                      <p:cBhvr>
                                        <p:cTn id="15" dur="500"/>
                                        <p:tgtEl>
                                          <p:spTgt spid="6"/>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Righ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seq concurrent="1" nextAc="seek">
              <p:cTn id="21" restart="whenNotActive" fill="hold" evtFilter="cancelBubble" nodeType="interactiveSeq">
                <p:stCondLst>
                  <p:cond evt="onClick" delay="0">
                    <p:tgtEl>
                      <p:spTgt spid="4"/>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8"/>
                                        </p:tgtEl>
                                      </p:cBhvr>
                                    </p:cmd>
                                  </p:childTnLst>
                                </p:cTn>
                              </p:par>
                            </p:childTnLst>
                          </p:cTn>
                        </p:par>
                      </p:childTnLst>
                    </p:cTn>
                  </p:par>
                </p:childTnLst>
              </p:cTn>
              <p:nextCondLst>
                <p:cond evt="onClick" delay="0">
                  <p:tgtEl>
                    <p:spTgt spid="4"/>
                  </p:tgtEl>
                </p:cond>
              </p:nextCondLst>
            </p:seq>
            <p:seq concurrent="1" nextAc="seek">
              <p:cTn id="26" restart="whenNotActive" fill="hold" evtFilter="cancelBubble" nodeType="interactiveSeq">
                <p:stCondLst>
                  <p:cond evt="onClick" delay="0">
                    <p:tgtEl>
                      <p:spTgt spid="5"/>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8"/>
                                        </p:tgtEl>
                                      </p:cBhvr>
                                    </p:cmd>
                                  </p:childTnLst>
                                </p:cTn>
                              </p:par>
                            </p:childTnLst>
                          </p:cTn>
                        </p:par>
                      </p:childTnLst>
                    </p:cTn>
                  </p:par>
                </p:childTnLst>
              </p:cTn>
              <p:nextCondLst>
                <p:cond evt="onClick" delay="0">
                  <p:tgtEl>
                    <p:spTgt spid="5"/>
                  </p:tgtEl>
                </p:cond>
              </p:nextCondLst>
            </p:seq>
            <p:seq concurrent="1" nextAc="seek">
              <p:cTn id="31" restart="whenNotActive" fill="hold" evtFilter="cancelBubble" nodeType="interactiveSeq">
                <p:stCondLst>
                  <p:cond evt="onClick" delay="0">
                    <p:tgtEl>
                      <p:spTgt spid="6"/>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8"/>
                                        </p:tgtEl>
                                      </p:cBhvr>
                                    </p:cmd>
                                  </p:childTnLst>
                                </p:cTn>
                              </p:par>
                            </p:childTnLst>
                          </p:cTn>
                        </p:par>
                      </p:childTnLst>
                    </p:cTn>
                  </p:par>
                </p:childTnLst>
              </p:cTn>
              <p:nextCondLst>
                <p:cond evt="onClick" delay="0">
                  <p:tgtEl>
                    <p:spTgt spid="6"/>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More examples:</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graphicFrame>
        <p:nvGraphicFramePr>
          <p:cNvPr id="10" name="表格 9"/>
          <p:cNvGraphicFramePr>
            <a:graphicFrameLocks noGrp="1"/>
          </p:cNvGraphicFramePr>
          <p:nvPr>
            <p:extLst>
              <p:ext uri="{D42A27DB-BD31-4B8C-83A1-F6EECF244321}">
                <p14:modId xmlns:p14="http://schemas.microsoft.com/office/powerpoint/2010/main" val="3626928825"/>
              </p:ext>
            </p:extLst>
          </p:nvPr>
        </p:nvGraphicFramePr>
        <p:xfrm>
          <a:off x="539388" y="1397000"/>
          <a:ext cx="8353092" cy="4663548"/>
        </p:xfrm>
        <a:graphic>
          <a:graphicData uri="http://schemas.openxmlformats.org/drawingml/2006/table">
            <a:tbl>
              <a:tblPr firstRow="1" bandRow="1">
                <a:tableStyleId>{5C22544A-7EE6-4342-B048-85BDC9FD1C3A}</a:tableStyleId>
              </a:tblPr>
              <a:tblGrid>
                <a:gridCol w="2784364"/>
                <a:gridCol w="2784364"/>
                <a:gridCol w="2784364"/>
              </a:tblGrid>
              <a:tr h="370840">
                <a:tc>
                  <a:txBody>
                    <a:bodyPr/>
                    <a:lstStyle/>
                    <a:p>
                      <a:r>
                        <a:rPr lang="en-US" altLang="zh-CN" sz="2800" b="1" dirty="0" smtClean="0">
                          <a:solidFill>
                            <a:srgbClr val="F79646"/>
                          </a:solidFill>
                        </a:rPr>
                        <a:t>Verb</a:t>
                      </a:r>
                      <a:endParaRPr lang="zh-CN" altLang="en-US" sz="2800" b="1" dirty="0">
                        <a:solidFill>
                          <a:srgbClr val="F79646"/>
                        </a:solidFill>
                      </a:endParaRPr>
                    </a:p>
                  </a:txBody>
                  <a:tcPr marL="91448" marR="91448" marT="45726" marB="45726">
                    <a:solidFill>
                      <a:srgbClr val="0C9CDB"/>
                    </a:solidFill>
                  </a:tcPr>
                </a:tc>
                <a:tc>
                  <a:txBody>
                    <a:bodyPr/>
                    <a:lstStyle/>
                    <a:p>
                      <a:r>
                        <a:rPr lang="en-US" altLang="zh-CN" sz="2800" b="1" kern="1200" dirty="0" smtClean="0">
                          <a:solidFill>
                            <a:srgbClr val="F79646"/>
                          </a:solidFill>
                          <a:latin typeface="+mn-lt"/>
                          <a:ea typeface="+mn-ea"/>
                          <a:cs typeface="+mn-cs"/>
                        </a:rPr>
                        <a:t>Noun</a:t>
                      </a:r>
                      <a:r>
                        <a:rPr lang="en-US" altLang="zh-CN" sz="2800" baseline="0" dirty="0" smtClean="0">
                          <a:solidFill>
                            <a:srgbClr val="F79646"/>
                          </a:solidFill>
                        </a:rPr>
                        <a:t> </a:t>
                      </a:r>
                      <a:r>
                        <a:rPr lang="en-US" altLang="zh-CN" sz="2800" baseline="0" dirty="0" smtClean="0">
                          <a:solidFill>
                            <a:schemeClr val="bg1"/>
                          </a:solidFill>
                        </a:rPr>
                        <a:t>(quality)</a:t>
                      </a:r>
                      <a:endParaRPr lang="zh-CN" altLang="en-US" sz="2800" dirty="0">
                        <a:solidFill>
                          <a:schemeClr val="bg1"/>
                        </a:solidFill>
                      </a:endParaRPr>
                    </a:p>
                  </a:txBody>
                  <a:tcPr marL="91448" marR="91448" marT="45726" marB="45726">
                    <a:solidFill>
                      <a:srgbClr val="0C9CDB"/>
                    </a:solidFill>
                  </a:tcPr>
                </a:tc>
                <a:tc>
                  <a:txBody>
                    <a:bodyPr/>
                    <a:lstStyle/>
                    <a:p>
                      <a:r>
                        <a:rPr lang="en-US" altLang="zh-CN" sz="2800" b="1" kern="1200" dirty="0" smtClean="0">
                          <a:solidFill>
                            <a:srgbClr val="F79646"/>
                          </a:solidFill>
                          <a:latin typeface="+mn-lt"/>
                          <a:ea typeface="+mn-ea"/>
                          <a:cs typeface="+mn-cs"/>
                        </a:rPr>
                        <a:t>Noun</a:t>
                      </a:r>
                      <a:r>
                        <a:rPr lang="en-US" altLang="zh-CN" sz="2800" dirty="0" smtClean="0">
                          <a:solidFill>
                            <a:srgbClr val="F79646"/>
                          </a:solidFill>
                        </a:rPr>
                        <a:t> </a:t>
                      </a:r>
                      <a:r>
                        <a:rPr lang="en-US" altLang="zh-CN" sz="2800" dirty="0" smtClean="0">
                          <a:solidFill>
                            <a:schemeClr val="bg1"/>
                          </a:solidFill>
                        </a:rPr>
                        <a:t>(action)</a:t>
                      </a:r>
                      <a:endParaRPr lang="zh-CN" altLang="en-US" sz="2800" dirty="0">
                        <a:solidFill>
                          <a:schemeClr val="bg1"/>
                        </a:solidFill>
                      </a:endParaRPr>
                    </a:p>
                  </a:txBody>
                  <a:tcPr marL="91448" marR="91448" marT="45726" marB="45726">
                    <a:solidFill>
                      <a:srgbClr val="0C9CDB"/>
                    </a:solidFill>
                  </a:tcPr>
                </a:tc>
              </a:tr>
              <a:tr h="370840">
                <a:tc>
                  <a:txBody>
                    <a:bodyPr/>
                    <a:lstStyle/>
                    <a:p>
                      <a:r>
                        <a:rPr lang="en-US" altLang="zh-CN" sz="2800" dirty="0" smtClean="0">
                          <a:solidFill>
                            <a:srgbClr val="333333"/>
                          </a:solidFill>
                        </a:rPr>
                        <a:t>extend</a:t>
                      </a:r>
                      <a:endParaRPr lang="zh-CN" altLang="en-US" sz="2800" dirty="0">
                        <a:solidFill>
                          <a:srgbClr val="333333"/>
                        </a:solidFill>
                      </a:endParaRPr>
                    </a:p>
                  </a:txBody>
                  <a:tcPr marL="91448" marR="91448" marT="45726" marB="45726">
                    <a:solidFill>
                      <a:srgbClr val="0C9CDB">
                        <a:alpha val="35000"/>
                      </a:srgbClr>
                    </a:solidFill>
                  </a:tcPr>
                </a:tc>
                <a:tc>
                  <a:txBody>
                    <a:bodyPr/>
                    <a:lstStyle/>
                    <a:p>
                      <a:r>
                        <a:rPr lang="en-US" altLang="zh-CN" sz="2800" dirty="0" smtClean="0">
                          <a:solidFill>
                            <a:srgbClr val="333333"/>
                          </a:solidFill>
                        </a:rPr>
                        <a:t>extent</a:t>
                      </a:r>
                      <a:endParaRPr lang="zh-CN" altLang="en-US" sz="2800" dirty="0">
                        <a:solidFill>
                          <a:srgbClr val="333333"/>
                        </a:solidFill>
                      </a:endParaRPr>
                    </a:p>
                  </a:txBody>
                  <a:tcPr marL="91448" marR="91448" marT="45726" marB="45726">
                    <a:solidFill>
                      <a:srgbClr val="0C9CDB">
                        <a:alpha val="35000"/>
                      </a:srgbClr>
                    </a:solidFill>
                  </a:tcPr>
                </a:tc>
                <a:tc>
                  <a:txBody>
                    <a:bodyPr/>
                    <a:lstStyle/>
                    <a:p>
                      <a:r>
                        <a:rPr lang="en-US" altLang="zh-CN" sz="2800" dirty="0" smtClean="0">
                          <a:solidFill>
                            <a:srgbClr val="333333"/>
                          </a:solidFill>
                        </a:rPr>
                        <a:t>extension</a:t>
                      </a:r>
                      <a:endParaRPr lang="zh-CN" altLang="en-US" sz="2800" dirty="0">
                        <a:solidFill>
                          <a:srgbClr val="333333"/>
                        </a:solidFill>
                      </a:endParaRPr>
                    </a:p>
                  </a:txBody>
                  <a:tcPr marL="91448" marR="91448" marT="45726" marB="45726">
                    <a:solidFill>
                      <a:srgbClr val="0C9CDB">
                        <a:alpha val="35000"/>
                      </a:srgbClr>
                    </a:solidFill>
                  </a:tcPr>
                </a:tc>
              </a:tr>
              <a:tr h="370840">
                <a:tc>
                  <a:txBody>
                    <a:bodyPr/>
                    <a:lstStyle/>
                    <a:p>
                      <a:r>
                        <a:rPr lang="en-US" altLang="zh-CN" sz="2800" dirty="0" smtClean="0">
                          <a:solidFill>
                            <a:srgbClr val="333333"/>
                          </a:solidFill>
                        </a:rPr>
                        <a:t>tolerate</a:t>
                      </a:r>
                      <a:endParaRPr lang="zh-CN" altLang="en-US" sz="2800" dirty="0">
                        <a:solidFill>
                          <a:srgbClr val="333333"/>
                        </a:solidFill>
                      </a:endParaRPr>
                    </a:p>
                  </a:txBody>
                  <a:tcPr marL="91448" marR="91448" marT="45726" marB="45726">
                    <a:solidFill>
                      <a:srgbClr val="0C9CDB">
                        <a:alpha val="15000"/>
                      </a:srgbClr>
                    </a:solidFill>
                  </a:tcPr>
                </a:tc>
                <a:tc>
                  <a:txBody>
                    <a:bodyPr/>
                    <a:lstStyle/>
                    <a:p>
                      <a:r>
                        <a:rPr lang="en-US" altLang="zh-CN" sz="2800" dirty="0" smtClean="0">
                          <a:solidFill>
                            <a:srgbClr val="333333"/>
                          </a:solidFill>
                        </a:rPr>
                        <a:t>tolerance</a:t>
                      </a:r>
                      <a:endParaRPr lang="zh-CN" altLang="en-US" sz="2800" dirty="0">
                        <a:solidFill>
                          <a:srgbClr val="333333"/>
                        </a:solidFill>
                      </a:endParaRPr>
                    </a:p>
                  </a:txBody>
                  <a:tcPr marL="91448" marR="91448" marT="45726" marB="45726">
                    <a:solidFill>
                      <a:srgbClr val="0C9CDB">
                        <a:alpha val="15000"/>
                      </a:srgbClr>
                    </a:solidFill>
                  </a:tcPr>
                </a:tc>
                <a:tc>
                  <a:txBody>
                    <a:bodyPr/>
                    <a:lstStyle/>
                    <a:p>
                      <a:r>
                        <a:rPr lang="en-US" altLang="zh-CN" sz="2800" dirty="0" smtClean="0">
                          <a:solidFill>
                            <a:srgbClr val="333333"/>
                          </a:solidFill>
                        </a:rPr>
                        <a:t>toleration</a:t>
                      </a:r>
                      <a:endParaRPr lang="zh-CN" altLang="en-US" sz="2800" dirty="0">
                        <a:solidFill>
                          <a:srgbClr val="333333"/>
                        </a:solidFill>
                      </a:endParaRPr>
                    </a:p>
                  </a:txBody>
                  <a:tcPr marL="91448" marR="91448" marT="45726" marB="45726">
                    <a:solidFill>
                      <a:srgbClr val="0C9CDB">
                        <a:alpha val="15000"/>
                      </a:srgbClr>
                    </a:solidFill>
                  </a:tcPr>
                </a:tc>
              </a:tr>
              <a:tr h="370840">
                <a:tc>
                  <a:txBody>
                    <a:bodyPr/>
                    <a:lstStyle/>
                    <a:p>
                      <a:r>
                        <a:rPr lang="en-US" altLang="zh-CN" sz="2800" dirty="0" smtClean="0">
                          <a:solidFill>
                            <a:srgbClr val="333333"/>
                          </a:solidFill>
                        </a:rPr>
                        <a:t>purify</a:t>
                      </a:r>
                      <a:endParaRPr lang="zh-CN" altLang="en-US" sz="2800" dirty="0">
                        <a:solidFill>
                          <a:srgbClr val="333333"/>
                        </a:solidFill>
                      </a:endParaRPr>
                    </a:p>
                  </a:txBody>
                  <a:tcPr marL="91448" marR="91448" marT="45726" marB="45726">
                    <a:solidFill>
                      <a:srgbClr val="0C9CDB">
                        <a:alpha val="35000"/>
                      </a:srgbClr>
                    </a:solidFill>
                  </a:tcPr>
                </a:tc>
                <a:tc>
                  <a:txBody>
                    <a:bodyPr/>
                    <a:lstStyle/>
                    <a:p>
                      <a:r>
                        <a:rPr lang="en-US" altLang="zh-CN" sz="2800" dirty="0" smtClean="0">
                          <a:solidFill>
                            <a:srgbClr val="333333"/>
                          </a:solidFill>
                        </a:rPr>
                        <a:t>purity</a:t>
                      </a:r>
                      <a:endParaRPr lang="zh-CN" altLang="en-US" sz="2800" dirty="0">
                        <a:solidFill>
                          <a:srgbClr val="333333"/>
                        </a:solidFill>
                      </a:endParaRPr>
                    </a:p>
                  </a:txBody>
                  <a:tcPr marL="91448" marR="91448" marT="45726" marB="45726">
                    <a:solidFill>
                      <a:srgbClr val="0C9CDB">
                        <a:alpha val="35000"/>
                      </a:srgbClr>
                    </a:solidFill>
                  </a:tcPr>
                </a:tc>
                <a:tc>
                  <a:txBody>
                    <a:bodyPr/>
                    <a:lstStyle/>
                    <a:p>
                      <a:r>
                        <a:rPr lang="en-US" altLang="zh-CN" sz="2800" dirty="0" smtClean="0">
                          <a:solidFill>
                            <a:srgbClr val="333333"/>
                          </a:solidFill>
                        </a:rPr>
                        <a:t>purification</a:t>
                      </a:r>
                      <a:endParaRPr lang="zh-CN" altLang="en-US" sz="2800" dirty="0">
                        <a:solidFill>
                          <a:srgbClr val="333333"/>
                        </a:solidFill>
                      </a:endParaRPr>
                    </a:p>
                  </a:txBody>
                  <a:tcPr marL="91448" marR="91448" marT="45726" marB="45726">
                    <a:solidFill>
                      <a:srgbClr val="0C9CDB">
                        <a:alpha val="35000"/>
                      </a:srgbClr>
                    </a:solidFill>
                  </a:tcPr>
                </a:tc>
              </a:tr>
              <a:tr h="370840">
                <a:tc>
                  <a:txBody>
                    <a:bodyPr/>
                    <a:lstStyle/>
                    <a:p>
                      <a:r>
                        <a:rPr lang="en-US" altLang="zh-CN" sz="2800" dirty="0" smtClean="0">
                          <a:solidFill>
                            <a:srgbClr val="333333"/>
                          </a:solidFill>
                        </a:rPr>
                        <a:t>clarify</a:t>
                      </a:r>
                      <a:endParaRPr lang="zh-CN" altLang="en-US" sz="2800" dirty="0">
                        <a:solidFill>
                          <a:srgbClr val="333333"/>
                        </a:solidFill>
                      </a:endParaRPr>
                    </a:p>
                  </a:txBody>
                  <a:tcPr marL="91448" marR="91448" marT="45726" marB="45726">
                    <a:solidFill>
                      <a:srgbClr val="0C9CDB">
                        <a:alpha val="15000"/>
                      </a:srgbClr>
                    </a:solidFill>
                  </a:tcPr>
                </a:tc>
                <a:tc>
                  <a:txBody>
                    <a:bodyPr/>
                    <a:lstStyle/>
                    <a:p>
                      <a:r>
                        <a:rPr lang="en-US" altLang="zh-CN" sz="2800" dirty="0" smtClean="0">
                          <a:solidFill>
                            <a:srgbClr val="333333"/>
                          </a:solidFill>
                        </a:rPr>
                        <a:t>clarity</a:t>
                      </a:r>
                      <a:endParaRPr lang="zh-CN" altLang="en-US" sz="2800" dirty="0">
                        <a:solidFill>
                          <a:srgbClr val="333333"/>
                        </a:solidFill>
                      </a:endParaRPr>
                    </a:p>
                  </a:txBody>
                  <a:tcPr marL="91448" marR="91448" marT="45726" marB="45726">
                    <a:solidFill>
                      <a:srgbClr val="0C9CDB">
                        <a:alpha val="15000"/>
                      </a:srgbClr>
                    </a:solidFill>
                  </a:tcPr>
                </a:tc>
                <a:tc>
                  <a:txBody>
                    <a:bodyPr/>
                    <a:lstStyle/>
                    <a:p>
                      <a:r>
                        <a:rPr lang="en-US" altLang="zh-CN" sz="2800" dirty="0" smtClean="0">
                          <a:solidFill>
                            <a:srgbClr val="333333"/>
                          </a:solidFill>
                        </a:rPr>
                        <a:t>clarification</a:t>
                      </a:r>
                      <a:endParaRPr lang="zh-CN" altLang="en-US" sz="2800" dirty="0">
                        <a:solidFill>
                          <a:srgbClr val="333333"/>
                        </a:solidFill>
                      </a:endParaRPr>
                    </a:p>
                  </a:txBody>
                  <a:tcPr marL="91448" marR="91448" marT="45726" marB="45726">
                    <a:solidFill>
                      <a:srgbClr val="0C9CDB">
                        <a:alpha val="15000"/>
                      </a:srgbClr>
                    </a:solidFill>
                  </a:tcPr>
                </a:tc>
              </a:tr>
              <a:tr h="370840">
                <a:tc>
                  <a:txBody>
                    <a:bodyPr/>
                    <a:lstStyle/>
                    <a:p>
                      <a:r>
                        <a:rPr lang="en-US" altLang="zh-CN" sz="2800" dirty="0" smtClean="0">
                          <a:solidFill>
                            <a:srgbClr val="333333"/>
                          </a:solidFill>
                        </a:rPr>
                        <a:t>identify</a:t>
                      </a:r>
                      <a:endParaRPr lang="zh-CN" altLang="en-US" sz="2800" dirty="0">
                        <a:solidFill>
                          <a:srgbClr val="333333"/>
                        </a:solidFill>
                      </a:endParaRPr>
                    </a:p>
                  </a:txBody>
                  <a:tcPr marL="91448" marR="91448" marT="45726" marB="45726">
                    <a:solidFill>
                      <a:srgbClr val="0C9CDB">
                        <a:alpha val="35000"/>
                      </a:srgbClr>
                    </a:solidFill>
                  </a:tcPr>
                </a:tc>
                <a:tc>
                  <a:txBody>
                    <a:bodyPr/>
                    <a:lstStyle/>
                    <a:p>
                      <a:r>
                        <a:rPr lang="en-US" altLang="zh-CN" sz="2800" dirty="0" smtClean="0">
                          <a:solidFill>
                            <a:srgbClr val="333333"/>
                          </a:solidFill>
                        </a:rPr>
                        <a:t>identity</a:t>
                      </a:r>
                      <a:endParaRPr lang="zh-CN" altLang="en-US" sz="2800" dirty="0">
                        <a:solidFill>
                          <a:srgbClr val="333333"/>
                        </a:solidFill>
                      </a:endParaRPr>
                    </a:p>
                  </a:txBody>
                  <a:tcPr marL="91448" marR="91448" marT="45726" marB="45726">
                    <a:solidFill>
                      <a:srgbClr val="0C9CDB">
                        <a:alpha val="35000"/>
                      </a:srgbClr>
                    </a:solidFill>
                  </a:tcPr>
                </a:tc>
                <a:tc>
                  <a:txBody>
                    <a:bodyPr/>
                    <a:lstStyle/>
                    <a:p>
                      <a:r>
                        <a:rPr lang="en-US" altLang="zh-CN" sz="2800" dirty="0" smtClean="0">
                          <a:solidFill>
                            <a:srgbClr val="333333"/>
                          </a:solidFill>
                        </a:rPr>
                        <a:t>identification</a:t>
                      </a:r>
                      <a:endParaRPr lang="zh-CN" altLang="en-US" sz="2800" dirty="0">
                        <a:solidFill>
                          <a:srgbClr val="333333"/>
                        </a:solidFill>
                      </a:endParaRPr>
                    </a:p>
                  </a:txBody>
                  <a:tcPr marL="91448" marR="91448" marT="45726" marB="45726">
                    <a:solidFill>
                      <a:srgbClr val="0C9CDB">
                        <a:alpha val="35000"/>
                      </a:srgbClr>
                    </a:solidFill>
                  </a:tcPr>
                </a:tc>
              </a:tr>
              <a:tr h="370840">
                <a:tc>
                  <a:txBody>
                    <a:bodyPr/>
                    <a:lstStyle/>
                    <a:p>
                      <a:r>
                        <a:rPr lang="en-US" altLang="zh-CN" sz="2800" dirty="0" smtClean="0">
                          <a:solidFill>
                            <a:srgbClr val="333333"/>
                          </a:solidFill>
                        </a:rPr>
                        <a:t>civilize</a:t>
                      </a:r>
                      <a:endParaRPr lang="zh-CN" altLang="en-US" sz="2800" dirty="0">
                        <a:solidFill>
                          <a:srgbClr val="333333"/>
                        </a:solidFill>
                      </a:endParaRPr>
                    </a:p>
                  </a:txBody>
                  <a:tcPr marL="91448" marR="91448" marT="45726" marB="45726">
                    <a:solidFill>
                      <a:srgbClr val="0C9CDB">
                        <a:alpha val="15000"/>
                      </a:srgbClr>
                    </a:solidFill>
                  </a:tcPr>
                </a:tc>
                <a:tc>
                  <a:txBody>
                    <a:bodyPr/>
                    <a:lstStyle/>
                    <a:p>
                      <a:r>
                        <a:rPr lang="en-US" altLang="zh-CN" sz="2800" dirty="0" smtClean="0">
                          <a:solidFill>
                            <a:srgbClr val="333333"/>
                          </a:solidFill>
                        </a:rPr>
                        <a:t>civility</a:t>
                      </a:r>
                      <a:endParaRPr lang="zh-CN" altLang="en-US" sz="2800" dirty="0">
                        <a:solidFill>
                          <a:srgbClr val="333333"/>
                        </a:solidFill>
                      </a:endParaRPr>
                    </a:p>
                  </a:txBody>
                  <a:tcPr marL="91448" marR="91448" marT="45726" marB="45726">
                    <a:solidFill>
                      <a:srgbClr val="0C9CDB">
                        <a:alpha val="15000"/>
                      </a:srgbClr>
                    </a:solidFill>
                  </a:tcPr>
                </a:tc>
                <a:tc>
                  <a:txBody>
                    <a:bodyPr/>
                    <a:lstStyle/>
                    <a:p>
                      <a:r>
                        <a:rPr lang="en-US" altLang="zh-CN" sz="2800" dirty="0" smtClean="0">
                          <a:solidFill>
                            <a:srgbClr val="333333"/>
                          </a:solidFill>
                        </a:rPr>
                        <a:t>civilization</a:t>
                      </a:r>
                      <a:endParaRPr lang="zh-CN" altLang="en-US" sz="2800" dirty="0">
                        <a:solidFill>
                          <a:srgbClr val="333333"/>
                        </a:solidFill>
                      </a:endParaRPr>
                    </a:p>
                  </a:txBody>
                  <a:tcPr marL="91448" marR="91448" marT="45726" marB="45726">
                    <a:solidFill>
                      <a:srgbClr val="0C9CDB">
                        <a:alpha val="15000"/>
                      </a:srgbClr>
                    </a:solidFill>
                  </a:tcPr>
                </a:tc>
              </a:tr>
              <a:tr h="370840">
                <a:tc>
                  <a:txBody>
                    <a:bodyPr/>
                    <a:lstStyle/>
                    <a:p>
                      <a:r>
                        <a:rPr lang="en-US" altLang="zh-CN" sz="2800" dirty="0" smtClean="0">
                          <a:solidFill>
                            <a:srgbClr val="333333"/>
                          </a:solidFill>
                        </a:rPr>
                        <a:t>modernize</a:t>
                      </a:r>
                      <a:endParaRPr lang="zh-CN" altLang="en-US" sz="2800" dirty="0">
                        <a:solidFill>
                          <a:srgbClr val="333333"/>
                        </a:solidFill>
                      </a:endParaRPr>
                    </a:p>
                  </a:txBody>
                  <a:tcPr marL="91448" marR="91448" marT="45726" marB="45726">
                    <a:solidFill>
                      <a:srgbClr val="0C9CDB">
                        <a:alpha val="35000"/>
                      </a:srgbClr>
                    </a:solidFill>
                  </a:tcPr>
                </a:tc>
                <a:tc>
                  <a:txBody>
                    <a:bodyPr/>
                    <a:lstStyle/>
                    <a:p>
                      <a:r>
                        <a:rPr lang="en-US" altLang="zh-CN" sz="2800" dirty="0" smtClean="0">
                          <a:solidFill>
                            <a:srgbClr val="333333"/>
                          </a:solidFill>
                        </a:rPr>
                        <a:t>modernity</a:t>
                      </a:r>
                      <a:endParaRPr lang="zh-CN" altLang="en-US" sz="2800" dirty="0">
                        <a:solidFill>
                          <a:srgbClr val="333333"/>
                        </a:solidFill>
                      </a:endParaRPr>
                    </a:p>
                  </a:txBody>
                  <a:tcPr marL="91448" marR="91448" marT="45726" marB="45726">
                    <a:solidFill>
                      <a:srgbClr val="0C9CDB">
                        <a:alpha val="35000"/>
                      </a:srgbClr>
                    </a:solidFill>
                  </a:tcPr>
                </a:tc>
                <a:tc>
                  <a:txBody>
                    <a:bodyPr/>
                    <a:lstStyle/>
                    <a:p>
                      <a:r>
                        <a:rPr lang="en-US" altLang="zh-CN" sz="2800" dirty="0" smtClean="0">
                          <a:solidFill>
                            <a:srgbClr val="333333"/>
                          </a:solidFill>
                        </a:rPr>
                        <a:t>modernization</a:t>
                      </a:r>
                      <a:endParaRPr lang="zh-CN" altLang="en-US" sz="2800" dirty="0">
                        <a:solidFill>
                          <a:srgbClr val="333333"/>
                        </a:solidFill>
                      </a:endParaRPr>
                    </a:p>
                  </a:txBody>
                  <a:tcPr marL="91448" marR="91448" marT="45726" marB="45726">
                    <a:solidFill>
                      <a:srgbClr val="0C9CDB">
                        <a:alpha val="35000"/>
                      </a:srgbClr>
                    </a:solidFill>
                  </a:tcPr>
                </a:tc>
              </a:tr>
              <a:tr h="370840">
                <a:tc>
                  <a:txBody>
                    <a:bodyPr/>
                    <a:lstStyle/>
                    <a:p>
                      <a:r>
                        <a:rPr lang="en-US" altLang="zh-CN" sz="2800" dirty="0" smtClean="0">
                          <a:solidFill>
                            <a:srgbClr val="333333"/>
                          </a:solidFill>
                        </a:rPr>
                        <a:t>symbolize</a:t>
                      </a:r>
                      <a:endParaRPr lang="zh-CN" altLang="en-US" sz="2800" dirty="0">
                        <a:solidFill>
                          <a:srgbClr val="333333"/>
                        </a:solidFill>
                      </a:endParaRPr>
                    </a:p>
                  </a:txBody>
                  <a:tcPr marL="91448" marR="91448" marT="45726" marB="45726">
                    <a:solidFill>
                      <a:srgbClr val="0C9CDB">
                        <a:alpha val="15000"/>
                      </a:srgbClr>
                    </a:solidFill>
                  </a:tcPr>
                </a:tc>
                <a:tc>
                  <a:txBody>
                    <a:bodyPr/>
                    <a:lstStyle/>
                    <a:p>
                      <a:r>
                        <a:rPr lang="en-US" altLang="zh-CN" sz="2800" dirty="0" smtClean="0">
                          <a:solidFill>
                            <a:srgbClr val="333333"/>
                          </a:solidFill>
                        </a:rPr>
                        <a:t>symbol</a:t>
                      </a:r>
                      <a:endParaRPr lang="zh-CN" altLang="en-US" sz="2800" dirty="0">
                        <a:solidFill>
                          <a:srgbClr val="333333"/>
                        </a:solidFill>
                      </a:endParaRPr>
                    </a:p>
                  </a:txBody>
                  <a:tcPr marL="91448" marR="91448" marT="45726" marB="45726">
                    <a:solidFill>
                      <a:srgbClr val="0C9CDB">
                        <a:alpha val="15000"/>
                      </a:srgbClr>
                    </a:solidFill>
                  </a:tcPr>
                </a:tc>
                <a:tc>
                  <a:txBody>
                    <a:bodyPr/>
                    <a:lstStyle/>
                    <a:p>
                      <a:r>
                        <a:rPr lang="en-US" altLang="zh-CN" sz="2800" dirty="0" smtClean="0">
                          <a:solidFill>
                            <a:srgbClr val="333333"/>
                          </a:solidFill>
                        </a:rPr>
                        <a:t>symbolization</a:t>
                      </a:r>
                      <a:endParaRPr lang="zh-CN" altLang="en-US" sz="2800" dirty="0">
                        <a:solidFill>
                          <a:srgbClr val="333333"/>
                        </a:solidFill>
                      </a:endParaRPr>
                    </a:p>
                  </a:txBody>
                  <a:tcPr marL="91448" marR="91448" marT="45726" marB="45726">
                    <a:solidFill>
                      <a:srgbClr val="0C9CDB">
                        <a:alpha val="15000"/>
                      </a:srgbClr>
                    </a:solidFill>
                  </a:tcPr>
                </a:tc>
              </a:tr>
            </a:tbl>
          </a:graphicData>
        </a:graphic>
      </p:graphicFrame>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360680" indent="-360680">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9.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still</a:t>
            </a:r>
            <a:r>
              <a:rPr lang="en-US" altLang="zh-CN" sz="2800" dirty="0" smtClean="0">
                <a:solidFill>
                  <a:srgbClr val="FF7F01"/>
                </a:solidFill>
                <a:latin typeface="Arial" panose="020B0604020202020204" pitchFamily="34" charset="0"/>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5): </a:t>
            </a:r>
            <a:r>
              <a:rPr lang="en-US" altLang="zh-CN" sz="2800" i="1"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adj.</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not moving, showing no sign of activity</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980000"/>
            <a:ext cx="8104578" cy="1078950"/>
          </a:xfrm>
          <a:prstGeom prst="rect">
            <a:avLst/>
          </a:prstGeom>
          <a:noFill/>
        </p:spPr>
        <p:txBody>
          <a:bodyPr wrap="square" rtlCol="0">
            <a:spAutoFit/>
          </a:bodyPr>
          <a:lstStyle/>
          <a:p>
            <a:pPr>
              <a:lnSpc>
                <a:spcPct val="120000"/>
              </a:lnSpc>
              <a:spcBef>
                <a:spcPts val="2000"/>
              </a:spcBef>
              <a:buClr>
                <a:schemeClr val="accent1"/>
              </a:buClr>
              <a:buSzPct val="90000"/>
              <a:buFont typeface="Wingdings 2" panose="05020102010507070707" pitchFamily="18" charset="2"/>
              <a:buNone/>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It was the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still</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afternoon of a weekday, and we had the world to ourselves.</a:t>
            </a:r>
            <a:endParaRPr lang="zh-CN" altLang="en-US"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8" name="TextBox 7"/>
          <p:cNvSpPr txBox="1"/>
          <p:nvPr/>
        </p:nvSpPr>
        <p:spPr>
          <a:xfrm>
            <a:off x="539388" y="3827714"/>
            <a:ext cx="8104578" cy="609398"/>
          </a:xfrm>
          <a:prstGeom prst="rect">
            <a:avLst/>
          </a:prstGeom>
          <a:noFill/>
        </p:spPr>
        <p:txBody>
          <a:bodyPr wrap="square" rtlCol="0">
            <a:spAutoFit/>
          </a:bodyPr>
          <a:lstStyle/>
          <a:p>
            <a:pPr marL="363855">
              <a:lnSpc>
                <a:spcPct val="120000"/>
              </a:lnSpc>
              <a:defRPr/>
            </a:pP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Still</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waters run deep.</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850291"/>
            <a:ext cx="452775" cy="452775"/>
          </a:xfrm>
          <a:prstGeom prst="rect">
            <a:avLst/>
          </a:prstGeom>
          <a:noFill/>
        </p:spPr>
      </p:pic>
      <p:sp>
        <p:nvSpPr>
          <p:cNvPr id="9" name="TextBox 8"/>
          <p:cNvSpPr txBox="1"/>
          <p:nvPr/>
        </p:nvSpPr>
        <p:spPr>
          <a:xfrm>
            <a:off x="539388" y="3212976"/>
            <a:ext cx="8104578" cy="567912"/>
          </a:xfrm>
          <a:prstGeom prst="rect">
            <a:avLst/>
          </a:prstGeom>
          <a:noFill/>
        </p:spPr>
        <p:txBody>
          <a:bodyPr wrap="square" rtlCol="0">
            <a:spAutoFit/>
          </a:bodyPr>
          <a:lstStyle/>
          <a:p>
            <a:pPr marL="342900" indent="-342900">
              <a:lnSpc>
                <a:spcPct val="120000"/>
              </a:lnSpc>
              <a:spcBef>
                <a:spcPts val="2000"/>
              </a:spcBef>
              <a:buClr>
                <a:schemeClr val="accent1"/>
              </a:buClr>
              <a:buSzPct val="90000"/>
              <a:buFont typeface="Wingdings 2" panose="05020102010507070707" pitchFamily="18" charset="2"/>
              <a:buNone/>
            </a:pPr>
            <a:r>
              <a:rPr lang="zh-CN" altLang="en-US" sz="2800" dirty="0" smtClean="0">
                <a:solidFill>
                  <a:srgbClr val="333333"/>
                </a:solidFill>
                <a:sym typeface="Times New Roman" panose="02020603050405020304" pitchFamily="18" charset="0"/>
              </a:rPr>
              <a:t>静水流深。</a:t>
            </a:r>
            <a:endParaRPr lang="en-US" altLang="zh-CN" sz="2800" dirty="0">
              <a:solidFill>
                <a:srgbClr val="333333"/>
              </a:solidFill>
              <a:sym typeface="Times New Roman" panose="02020603050405020304" pitchFamily="18" charset="0"/>
            </a:endParaRPr>
          </a:p>
        </p:txBody>
      </p:sp>
      <p:pic>
        <p:nvPicPr>
          <p:cNvPr id="10" name="图片 4" descr="u=3380423999,3841006451&amp;fm=21&amp;gp=0.jpg"/>
          <p:cNvPicPr>
            <a:picLocks noChangeAspect="1"/>
          </p:cNvPicPr>
          <p:nvPr/>
        </p:nvPicPr>
        <p:blipFill>
          <a:blip r:embed="rId3" cstate="print"/>
          <a:srcRect b="8507"/>
          <a:stretch>
            <a:fillRect/>
          </a:stretch>
        </p:blipFill>
        <p:spPr bwMode="auto">
          <a:xfrm>
            <a:off x="5724128" y="4149080"/>
            <a:ext cx="3070225" cy="1872208"/>
          </a:xfrm>
          <a:prstGeom prst="rect">
            <a:avLst/>
          </a:prstGeom>
          <a:noFill/>
          <a:ln w="9525">
            <a:noFill/>
            <a:miter lim="800000"/>
            <a:headEnd/>
            <a:tailEnd/>
          </a:ln>
        </p:spPr>
      </p:pic>
      <p:sp>
        <p:nvSpPr>
          <p:cNvPr id="13" name="矩形 12">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1" presetClass="exit" presetSubtype="0" fill="hold" nodeType="withEffect">
                                  <p:stCondLst>
                                    <p:cond delay="0"/>
                                  </p:stCondLst>
                                  <p:childTnLst>
                                    <p:set>
                                      <p:cBhvr>
                                        <p:cTn id="27"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624205" indent="-6242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10.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unfurl</a:t>
            </a:r>
            <a:r>
              <a:rPr lang="en-US" altLang="zh-CN" sz="2800" dirty="0" smtClean="0">
                <a:solidFill>
                  <a:srgbClr val="FF7F01"/>
                </a:solidFill>
                <a:latin typeface="Arial" panose="020B0604020202020204" pitchFamily="34" charset="0"/>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(Para. 6): </a:t>
            </a:r>
            <a:r>
              <a:rPr lang="en-US" altLang="zh-CN" sz="2800" i="1"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v.</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to unroll, unfold or spread out</a:t>
            </a:r>
            <a:endParaRPr lang="en-US" altLang="zh-CN" sz="2800"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1" name="TextBox 10"/>
          <p:cNvSpPr txBox="1"/>
          <p:nvPr/>
        </p:nvSpPr>
        <p:spPr>
          <a:xfrm>
            <a:off x="539388" y="1916832"/>
            <a:ext cx="8104578" cy="623376"/>
          </a:xfrm>
          <a:prstGeom prst="rect">
            <a:avLst/>
          </a:prstGeom>
          <a:noFill/>
        </p:spPr>
        <p:txBody>
          <a:bodyPr wrap="square" rtlCol="0">
            <a:spAutoFit/>
          </a:bodyPr>
          <a:lstStyle/>
          <a:p>
            <a:pPr marL="342900" indent="-342900">
              <a:lnSpc>
                <a:spcPct val="135000"/>
              </a:lnSpc>
              <a:spcBef>
                <a:spcPts val="2000"/>
              </a:spcBef>
              <a:buClr>
                <a:schemeClr val="accent1"/>
              </a:buClr>
              <a:buSzPct val="90000"/>
              <a:buFont typeface="Wingdings 2" panose="05020102010507070707" pitchFamily="18" charset="2"/>
              <a:buNone/>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You can fly if you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unfurl</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your wings to face the sun!</a:t>
            </a:r>
            <a:endParaRPr lang="zh-CN" altLang="en-US" sz="2800" dirty="0">
              <a:solidFill>
                <a:srgbClr val="333333"/>
              </a:solidFill>
              <a:latin typeface="Arial" panose="020B0604020202020204" pitchFamily="34" charset="0"/>
              <a:cs typeface="Arial" panose="020B0604020202020204" pitchFamily="34" charset="0"/>
              <a:sym typeface="Times New Roman" panose="02020603050405020304" pitchFamily="18" charset="0"/>
            </a:endParaRPr>
          </a:p>
        </p:txBody>
      </p:sp>
      <p:sp>
        <p:nvSpPr>
          <p:cNvPr id="14" name="TextBox 13"/>
          <p:cNvSpPr txBox="1"/>
          <p:nvPr/>
        </p:nvSpPr>
        <p:spPr>
          <a:xfrm>
            <a:off x="539388" y="3454666"/>
            <a:ext cx="8104578" cy="1126462"/>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The students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unfurl</a:t>
            </a:r>
            <a:r>
              <a:rPr lang="en-US" altLang="zh-CN" sz="2800" dirty="0" smtClean="0">
                <a:solidFill>
                  <a:srgbClr val="F79646"/>
                </a:solidFill>
                <a:latin typeface="Arial" panose="020B0604020202020204" pitchFamily="34" charset="0"/>
                <a:cs typeface="Arial" panose="020B0604020202020204" pitchFamily="34" charset="0"/>
                <a:sym typeface="Times New Roman" panose="02020603050405020304" pitchFamily="18" charset="0"/>
              </a:rPr>
              <a:t>ed</a:t>
            </a: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 the flag and let it flutter in the wind.</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5" name="Picture 2" descr="C:\Users\CC\Desktop\图片1.png"/>
          <p:cNvPicPr>
            <a:picLocks noChangeAspect="1" noChangeArrowheads="1"/>
          </p:cNvPicPr>
          <p:nvPr/>
        </p:nvPicPr>
        <p:blipFill>
          <a:blip r:embed="rId2" cstate="print"/>
          <a:srcRect/>
          <a:stretch>
            <a:fillRect/>
          </a:stretch>
        </p:blipFill>
        <p:spPr bwMode="auto">
          <a:xfrm>
            <a:off x="500034" y="3477243"/>
            <a:ext cx="452775" cy="452775"/>
          </a:xfrm>
          <a:prstGeom prst="rect">
            <a:avLst/>
          </a:prstGeom>
          <a:noFill/>
        </p:spPr>
      </p:pic>
      <p:sp>
        <p:nvSpPr>
          <p:cNvPr id="16" name="TextBox 15"/>
          <p:cNvSpPr txBox="1"/>
          <p:nvPr/>
        </p:nvSpPr>
        <p:spPr>
          <a:xfrm>
            <a:off x="539388" y="2767920"/>
            <a:ext cx="8104578" cy="567912"/>
          </a:xfrm>
          <a:prstGeom prst="rect">
            <a:avLst/>
          </a:prstGeom>
          <a:noFill/>
        </p:spPr>
        <p:txBody>
          <a:bodyPr wrap="square" rtlCol="0">
            <a:spAutoFit/>
          </a:bodyPr>
          <a:lstStyle/>
          <a:p>
            <a:pPr marL="342900" indent="-342900">
              <a:lnSpc>
                <a:spcPct val="120000"/>
              </a:lnSpc>
              <a:spcBef>
                <a:spcPts val="2000"/>
              </a:spcBef>
              <a:buClr>
                <a:schemeClr val="accent1"/>
              </a:buClr>
              <a:buSzPct val="90000"/>
              <a:buFont typeface="Wingdings 2" panose="05020102010507070707" pitchFamily="18" charset="2"/>
              <a:buNone/>
            </a:pPr>
            <a:r>
              <a:rPr lang="zh-CN" altLang="en-US" sz="2800" dirty="0" smtClean="0">
                <a:solidFill>
                  <a:srgbClr val="333333"/>
                </a:solidFill>
                <a:sym typeface="Times New Roman" panose="02020603050405020304" pitchFamily="18" charset="0"/>
              </a:rPr>
              <a:t>学生们展开旗子，让它飘扬在风中。</a:t>
            </a:r>
            <a:endParaRPr lang="en-US" altLang="zh-CN" sz="2800" dirty="0">
              <a:solidFill>
                <a:srgbClr val="333333"/>
              </a:solidFill>
              <a:sym typeface="Times New Roman" panose="02020603050405020304" pitchFamily="18" charset="0"/>
            </a:endParaRPr>
          </a:p>
        </p:txBody>
      </p:sp>
      <p:sp>
        <p:nvSpPr>
          <p:cNvPr id="9" name="矩形 8">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Left)">
                                      <p:cBhvr>
                                        <p:cTn id="12" dur="500"/>
                                        <p:tgtEl>
                                          <p:spTgt spid="1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slide(fromLeft)">
                                      <p:cBhvr>
                                        <p:cTn id="21" dur="500"/>
                                        <p:tgtEl>
                                          <p:spTgt spid="14"/>
                                        </p:tgtEl>
                                      </p:cBhvr>
                                    </p:animEffect>
                                  </p:childTnLst>
                                </p:cTn>
                              </p:par>
                              <p:par>
                                <p:cTn id="22" presetID="1" presetClass="exit" presetSubtype="0" fill="hold"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1" grpId="0"/>
      <p:bldP spid="14"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535305" indent="-5353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11.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a host of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(Para. 6): a large number of, a crowd of</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1916832"/>
            <a:ext cx="8104578" cy="1596014"/>
          </a:xfrm>
          <a:prstGeom prst="rect">
            <a:avLst/>
          </a:prstGeom>
          <a:noFill/>
        </p:spPr>
        <p:txBody>
          <a:bodyPr wrap="square" rtlCol="0">
            <a:spAutoFit/>
          </a:bodyPr>
          <a:lstStyle/>
          <a:p>
            <a:pPr>
              <a:lnSpc>
                <a:spcPct val="120000"/>
              </a:lnSpc>
              <a:spcBef>
                <a:spcPts val="2000"/>
              </a:spcBef>
              <a:buClr>
                <a:schemeClr val="accent1"/>
              </a:buClr>
              <a:buSzPct val="90000"/>
              <a:buFont typeface="Wingdings 2" panose="05020102010507070707" pitchFamily="18" charset="2"/>
              <a:buNone/>
            </a:pP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Among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a host of</a:t>
            </a:r>
            <a:r>
              <a:rPr lang="en-US" altLang="zh-CN" sz="2800" dirty="0" smtClean="0">
                <a:solidFill>
                  <a:srgbClr val="F79646"/>
                </a:solidFill>
                <a:latin typeface="Arial" panose="020B0604020202020204" pitchFamily="34" charset="0"/>
                <a:cs typeface="Arial" panose="020B0604020202020204" pitchFamily="34" charset="0"/>
                <a:sym typeface="宋体" panose="02010600030101010101" pitchFamily="2" charset="-122"/>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reasons for this, the best accepted one is that by this age, women tend to have a greater sense of security.</a:t>
            </a:r>
            <a:endParaRPr lang="zh-CN" altLang="en-US" sz="2800" dirty="0">
              <a:solidFill>
                <a:srgbClr val="333333"/>
              </a:solidFill>
              <a:latin typeface="Arial" panose="020B0604020202020204" pitchFamily="34" charset="0"/>
              <a:cs typeface="Arial" panose="020B0604020202020204" pitchFamily="34" charset="0"/>
              <a:sym typeface="宋体" panose="02010600030101010101" pitchFamily="2" charset="-122"/>
            </a:endParaRPr>
          </a:p>
        </p:txBody>
      </p:sp>
      <p:sp>
        <p:nvSpPr>
          <p:cNvPr id="10" name="TextBox 9"/>
          <p:cNvSpPr txBox="1"/>
          <p:nvPr/>
        </p:nvSpPr>
        <p:spPr>
          <a:xfrm>
            <a:off x="539388" y="4331770"/>
            <a:ext cx="8104578" cy="1126462"/>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The year 2014 featured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a host of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conflicts, controversies and disasters.</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2" name="Picture 2" descr="C:\Users\CC\Desktop\图片1.png"/>
          <p:cNvPicPr>
            <a:picLocks noChangeAspect="1" noChangeArrowheads="1"/>
          </p:cNvPicPr>
          <p:nvPr/>
        </p:nvPicPr>
        <p:blipFill>
          <a:blip r:embed="rId2" cstate="print"/>
          <a:srcRect/>
          <a:stretch>
            <a:fillRect/>
          </a:stretch>
        </p:blipFill>
        <p:spPr bwMode="auto">
          <a:xfrm>
            <a:off x="500034" y="4354347"/>
            <a:ext cx="452775" cy="452775"/>
          </a:xfrm>
          <a:prstGeom prst="rect">
            <a:avLst/>
          </a:prstGeom>
          <a:noFill/>
        </p:spPr>
      </p:pic>
      <p:sp>
        <p:nvSpPr>
          <p:cNvPr id="15" name="TextBox 14"/>
          <p:cNvSpPr txBox="1"/>
          <p:nvPr/>
        </p:nvSpPr>
        <p:spPr>
          <a:xfrm>
            <a:off x="539388" y="3645024"/>
            <a:ext cx="8104578" cy="523220"/>
          </a:xfrm>
          <a:prstGeom prst="rect">
            <a:avLst/>
          </a:prstGeom>
          <a:noFill/>
        </p:spPr>
        <p:txBody>
          <a:bodyPr wrap="square" rtlCol="0">
            <a:spAutoFit/>
          </a:bodyPr>
          <a:lstStyle/>
          <a:p>
            <a:pPr marL="342900" indent="-342900">
              <a:spcBef>
                <a:spcPts val="2000"/>
              </a:spcBef>
              <a:buClr>
                <a:schemeClr val="accent1"/>
              </a:buClr>
              <a:buSzPct val="90000"/>
              <a:buFont typeface="Wingdings 2" panose="05020102010507070707" pitchFamily="18" charset="2"/>
              <a:buNone/>
            </a:pPr>
            <a:r>
              <a:rPr lang="zh-CN" altLang="en-US"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大量的冲突、争论和灾难充斥着</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2014</a:t>
            </a:r>
            <a:r>
              <a:rPr lang="zh-CN" altLang="en-US"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年。</a:t>
            </a:r>
            <a:endParaRPr lang="en-US" altLang="zh-CN" sz="2800" dirty="0">
              <a:solidFill>
                <a:srgbClr val="333333"/>
              </a:solidFill>
              <a:latin typeface="Arial" panose="020B0604020202020204" pitchFamily="34" charset="0"/>
              <a:cs typeface="Arial" panose="020B0604020202020204" pitchFamily="34" charset="0"/>
              <a:sym typeface="宋体" panose="02010600030101010101" pitchFamily="2" charset="-122"/>
            </a:endParaRPr>
          </a:p>
        </p:txBody>
      </p:sp>
      <p:sp>
        <p:nvSpPr>
          <p:cNvPr id="11" name="矩形 10">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Left)">
                                      <p:cBhvr>
                                        <p:cTn id="12" dur="500"/>
                                        <p:tgtEl>
                                          <p:spTgt spid="1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lide(fromLeft)">
                                      <p:cBhvr>
                                        <p:cTn id="21" dur="500"/>
                                        <p:tgtEl>
                                          <p:spTgt spid="10"/>
                                        </p:tgtEl>
                                      </p:cBhvr>
                                    </p:animEffect>
                                  </p:childTnLst>
                                </p:cTn>
                              </p:par>
                              <p:par>
                                <p:cTn id="22" presetID="1" presetClass="exit" presetSubtype="0" fill="hold"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9" grpId="0"/>
      <p:bldP spid="10"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624205" indent="-6242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12.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take an approach (to)</a:t>
            </a:r>
            <a:r>
              <a:rPr lang="en-US" altLang="zh-CN" sz="2800" dirty="0" smtClean="0">
                <a:solidFill>
                  <a:srgbClr val="F79646"/>
                </a:solidFill>
                <a:latin typeface="Arial" panose="020B0604020202020204" pitchFamily="34" charset="0"/>
                <a:cs typeface="Arial" panose="020B0604020202020204" pitchFamily="34" charset="0"/>
                <a:sym typeface="宋体" panose="02010600030101010101" pitchFamily="2" charset="-122"/>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(Para. 6): </a:t>
            </a:r>
            <a:r>
              <a:rPr lang="en-US" altLang="zh-CN" sz="2800" dirty="0" smtClean="0">
                <a:solidFill>
                  <a:srgbClr val="333333"/>
                </a:solidFill>
                <a:latin typeface="Arial" panose="020B0604020202020204" pitchFamily="34" charset="0"/>
                <a:cs typeface="Arial" panose="020B0604020202020204" pitchFamily="34" charset="0"/>
              </a:rPr>
              <a:t>to adopt a way of dealing with a situation or problem</a:t>
            </a:r>
            <a:endParaRPr lang="en-US" altLang="zh-CN" sz="2800"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1" name="TextBox 10"/>
          <p:cNvSpPr txBox="1"/>
          <p:nvPr/>
        </p:nvSpPr>
        <p:spPr>
          <a:xfrm>
            <a:off x="539388" y="1916832"/>
            <a:ext cx="8104578" cy="1384995"/>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The new companies that are generating high profit, growing fast and appealing to consumers generally have </a:t>
            </a:r>
            <a:r>
              <a:rPr lang="en-US" altLang="zh-CN" sz="2800" dirty="0" smtClean="0">
                <a:solidFill>
                  <a:srgbClr val="F79646"/>
                </a:solidFill>
                <a:latin typeface="Arial" panose="020B0604020202020204" pitchFamily="34" charset="0"/>
                <a:cs typeface="Arial" panose="020B0604020202020204" pitchFamily="34" charset="0"/>
              </a:rPr>
              <a:t>taken an </a:t>
            </a:r>
            <a:r>
              <a:rPr lang="en-US" altLang="zh-CN" sz="2800" dirty="0" smtClean="0">
                <a:solidFill>
                  <a:srgbClr val="333333"/>
                </a:solidFill>
                <a:latin typeface="Arial" panose="020B0604020202020204" pitchFamily="34" charset="0"/>
                <a:cs typeface="Arial" panose="020B0604020202020204" pitchFamily="34" charset="0"/>
              </a:rPr>
              <a:t>open-minded </a:t>
            </a:r>
            <a:r>
              <a:rPr lang="en-US" altLang="zh-CN" sz="2800" dirty="0" smtClean="0">
                <a:solidFill>
                  <a:srgbClr val="F79646"/>
                </a:solidFill>
                <a:latin typeface="Arial" panose="020B0604020202020204" pitchFamily="34" charset="0"/>
                <a:cs typeface="Arial" panose="020B0604020202020204" pitchFamily="34" charset="0"/>
              </a:rPr>
              <a:t>approach</a:t>
            </a:r>
            <a:r>
              <a:rPr lang="en-US" altLang="zh-CN" sz="2800" dirty="0" smtClean="0">
                <a:solidFill>
                  <a:srgbClr val="333333"/>
                </a:solidFill>
                <a:latin typeface="Arial" panose="020B0604020202020204" pitchFamily="34" charset="0"/>
                <a:cs typeface="Arial" panose="020B0604020202020204" pitchFamily="34" charset="0"/>
              </a:rPr>
              <a:t>.</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3" name="TextBox 12"/>
          <p:cNvSpPr txBox="1"/>
          <p:nvPr/>
        </p:nvSpPr>
        <p:spPr>
          <a:xfrm>
            <a:off x="539388" y="4493438"/>
            <a:ext cx="8104578" cy="1815882"/>
          </a:xfrm>
          <a:prstGeom prst="rect">
            <a:avLst/>
          </a:prstGeom>
          <a:noFill/>
        </p:spPr>
        <p:txBody>
          <a:bodyPr wrap="square" rtlCol="0">
            <a:spAutoFit/>
          </a:bodyPr>
          <a:lstStyle/>
          <a:p>
            <a:pPr marL="363855">
              <a:defRPr/>
            </a:pPr>
            <a:r>
              <a:rPr lang="en-US" altLang="zh-CN" sz="2800" dirty="0" smtClean="0">
                <a:solidFill>
                  <a:srgbClr val="333333"/>
                </a:solidFill>
                <a:latin typeface="Arial" panose="020B0604020202020204" pitchFamily="34" charset="0"/>
                <a:cs typeface="Arial" panose="020B0604020202020204" pitchFamily="34" charset="0"/>
              </a:rPr>
              <a:t>Their studies show that women who </a:t>
            </a:r>
            <a:r>
              <a:rPr lang="en-US" altLang="zh-CN" sz="2800" dirty="0" smtClean="0">
                <a:solidFill>
                  <a:srgbClr val="F79646"/>
                </a:solidFill>
                <a:latin typeface="Arial" panose="020B0604020202020204" pitchFamily="34" charset="0"/>
                <a:cs typeface="Arial" panose="020B0604020202020204" pitchFamily="34" charset="0"/>
              </a:rPr>
              <a:t>take an </a:t>
            </a:r>
            <a:r>
              <a:rPr lang="en-US" altLang="zh-CN" sz="2800" dirty="0" smtClean="0">
                <a:solidFill>
                  <a:srgbClr val="333333"/>
                </a:solidFill>
                <a:latin typeface="Arial" panose="020B0604020202020204" pitchFamily="34" charset="0"/>
                <a:cs typeface="Arial" panose="020B0604020202020204" pitchFamily="34" charset="0"/>
              </a:rPr>
              <a:t>aggressive </a:t>
            </a:r>
            <a:r>
              <a:rPr lang="en-US" altLang="zh-CN" sz="2800" dirty="0" smtClean="0">
                <a:solidFill>
                  <a:srgbClr val="F79646"/>
                </a:solidFill>
                <a:latin typeface="Arial" panose="020B0604020202020204" pitchFamily="34" charset="0"/>
                <a:cs typeface="Arial" panose="020B0604020202020204" pitchFamily="34" charset="0"/>
              </a:rPr>
              <a:t>approach</a:t>
            </a:r>
            <a:r>
              <a:rPr lang="en-US" altLang="zh-CN" sz="2800" dirty="0" smtClean="0">
                <a:solidFill>
                  <a:srgbClr val="333333"/>
                </a:solidFill>
                <a:latin typeface="Arial" panose="020B0604020202020204" pitchFamily="34" charset="0"/>
                <a:cs typeface="Arial" panose="020B0604020202020204" pitchFamily="34" charset="0"/>
              </a:rPr>
              <a:t> are often less likely to get ahead than those who exhibit more feminine traits.</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6" name="Picture 2" descr="C:\Users\CC\Desktop\图片1.png"/>
          <p:cNvPicPr>
            <a:picLocks noChangeAspect="1" noChangeArrowheads="1"/>
          </p:cNvPicPr>
          <p:nvPr/>
        </p:nvPicPr>
        <p:blipFill>
          <a:blip r:embed="rId2" cstate="print"/>
          <a:srcRect/>
          <a:stretch>
            <a:fillRect/>
          </a:stretch>
        </p:blipFill>
        <p:spPr bwMode="auto">
          <a:xfrm>
            <a:off x="500034" y="4516015"/>
            <a:ext cx="452775" cy="452775"/>
          </a:xfrm>
          <a:prstGeom prst="rect">
            <a:avLst/>
          </a:prstGeom>
          <a:noFill/>
        </p:spPr>
      </p:pic>
      <p:sp>
        <p:nvSpPr>
          <p:cNvPr id="17" name="TextBox 16"/>
          <p:cNvSpPr txBox="1"/>
          <p:nvPr/>
        </p:nvSpPr>
        <p:spPr>
          <a:xfrm>
            <a:off x="539388" y="3429000"/>
            <a:ext cx="8104578" cy="954107"/>
          </a:xfrm>
          <a:prstGeom prst="rect">
            <a:avLst/>
          </a:prstGeom>
          <a:noFill/>
        </p:spPr>
        <p:txBody>
          <a:bodyPr wrap="square" rtlCol="0">
            <a:spAutoFit/>
          </a:bodyPr>
          <a:lstStyle/>
          <a:p>
            <a:r>
              <a:rPr lang="zh-CN" altLang="en-US" sz="2800" dirty="0" smtClean="0">
                <a:solidFill>
                  <a:srgbClr val="333333"/>
                </a:solidFill>
              </a:rPr>
              <a:t>他们的研究结果显示，和更会展示女性特征的女人相比，争强好胜的女人往往不太可能获得成功。</a:t>
            </a:r>
            <a:endParaRPr lang="en-US" altLang="zh-CN" sz="2800" dirty="0">
              <a:solidFill>
                <a:srgbClr val="333333"/>
              </a:solidFill>
            </a:endParaRPr>
          </a:p>
        </p:txBody>
      </p:sp>
      <p:sp>
        <p:nvSpPr>
          <p:cNvPr id="9" name="矩形 8">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92696"/>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lide(fromLeft)">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lide(fromLeft)">
                                      <p:cBhvr>
                                        <p:cTn id="21" dur="500"/>
                                        <p:tgtEl>
                                          <p:spTgt spid="13"/>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1" grpId="0"/>
      <p:bldP spid="13" grpId="0"/>
      <p:bldP spid="17"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535305" indent="-5353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13.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address</a:t>
            </a:r>
            <a:r>
              <a:rPr lang="en-US" altLang="zh-CN" sz="2800" dirty="0" smtClean="0">
                <a:solidFill>
                  <a:srgbClr val="333333"/>
                </a:solidFill>
                <a:latin typeface="Arial" panose="020B0604020202020204" pitchFamily="34" charset="0"/>
                <a:cs typeface="Arial" panose="020B0604020202020204" pitchFamily="34" charset="0"/>
                <a:sym typeface="Corbel" panose="020B0503020204020204" pitchFamily="34" charset="0"/>
              </a:rPr>
              <a:t> (Para. 6)</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 </a:t>
            </a:r>
            <a:r>
              <a:rPr lang="en-US" altLang="zh-CN" sz="2800" i="1" dirty="0" smtClean="0">
                <a:solidFill>
                  <a:srgbClr val="333333"/>
                </a:solidFill>
                <a:latin typeface="Arial" panose="020B0604020202020204" pitchFamily="34" charset="0"/>
                <a:cs typeface="Arial" panose="020B0604020202020204" pitchFamily="34" charset="0"/>
                <a:sym typeface="宋体" panose="02010600030101010101" pitchFamily="2" charset="-122"/>
              </a:rPr>
              <a:t>v.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to think about a problem or a situation and decide how you are going to deal with it</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2353897"/>
            <a:ext cx="8104578" cy="919611"/>
          </a:xfrm>
          <a:prstGeom prst="rect">
            <a:avLst/>
          </a:prstGeom>
          <a:noFill/>
        </p:spPr>
        <p:txBody>
          <a:bodyPr wrap="square" rtlCol="0">
            <a:spAutoFit/>
          </a:bodyPr>
          <a:lstStyle/>
          <a:p>
            <a:pPr>
              <a:lnSpc>
                <a:spcPct val="96000"/>
              </a:lnSpc>
              <a:spcBef>
                <a:spcPts val="2000"/>
              </a:spcBef>
              <a:buClr>
                <a:schemeClr val="accent1"/>
              </a:buClr>
              <a:buSzPct val="90000"/>
              <a:buFont typeface="Wingdings 2" panose="05020102010507070707" pitchFamily="18" charset="2"/>
              <a:buNone/>
            </a:pP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How we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address</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 these issues will shape the lives of the next generation of children with disabilities. </a:t>
            </a:r>
            <a:endParaRPr lang="zh-CN" altLang="en-US" sz="2800" dirty="0">
              <a:solidFill>
                <a:srgbClr val="333333"/>
              </a:solidFill>
              <a:latin typeface="Arial" panose="020B0604020202020204" pitchFamily="34" charset="0"/>
              <a:cs typeface="Arial" panose="020B0604020202020204" pitchFamily="34" charset="0"/>
              <a:sym typeface="宋体" panose="02010600030101010101" pitchFamily="2" charset="-122"/>
            </a:endParaRPr>
          </a:p>
        </p:txBody>
      </p:sp>
      <p:sp>
        <p:nvSpPr>
          <p:cNvPr id="10" name="TextBox 9"/>
          <p:cNvSpPr txBox="1"/>
          <p:nvPr/>
        </p:nvSpPr>
        <p:spPr>
          <a:xfrm>
            <a:off x="539388" y="3501008"/>
            <a:ext cx="8104578" cy="505972"/>
          </a:xfrm>
          <a:prstGeom prst="rect">
            <a:avLst/>
          </a:prstGeom>
          <a:noFill/>
        </p:spPr>
        <p:txBody>
          <a:bodyPr wrap="square" rtlCol="0">
            <a:spAutoFit/>
          </a:bodyPr>
          <a:lstStyle/>
          <a:p>
            <a:pPr marL="342900" indent="-342900">
              <a:lnSpc>
                <a:spcPct val="96000"/>
              </a:lnSpc>
              <a:spcBef>
                <a:spcPts val="2000"/>
              </a:spcBef>
              <a:buClr>
                <a:schemeClr val="accent1"/>
              </a:buClr>
              <a:buSzPct val="90000"/>
              <a:buFont typeface="Wingdings 2" panose="05020102010507070707" pitchFamily="18" charset="2"/>
              <a:buNone/>
            </a:pPr>
            <a:r>
              <a:rPr lang="zh-CN" altLang="en-US" sz="2800" dirty="0" smtClean="0">
                <a:solidFill>
                  <a:srgbClr val="333333"/>
                </a:solidFill>
                <a:sym typeface="宋体" panose="02010600030101010101" pitchFamily="2" charset="-122"/>
              </a:rPr>
              <a:t>对于无法远程解决的问题，应该派技术员去处理。</a:t>
            </a:r>
            <a:endParaRPr lang="en-US" altLang="zh-CN" sz="2800" dirty="0">
              <a:solidFill>
                <a:srgbClr val="333333"/>
              </a:solidFill>
              <a:sym typeface="宋体" panose="02010600030101010101" pitchFamily="2" charset="-122"/>
            </a:endParaRPr>
          </a:p>
        </p:txBody>
      </p:sp>
      <p:sp>
        <p:nvSpPr>
          <p:cNvPr id="12" name="TextBox 11"/>
          <p:cNvSpPr txBox="1"/>
          <p:nvPr/>
        </p:nvSpPr>
        <p:spPr>
          <a:xfrm>
            <a:off x="539388" y="4153070"/>
            <a:ext cx="5256748" cy="2160591"/>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Technicians must be dispatched to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address</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 problems that cannot be handled remotely.</a:t>
            </a:r>
            <a:endParaRPr lang="zh-CN" altLang="en-US" sz="27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4" name="Picture 2" descr="C:\Users\CC\Desktop\图片1.png"/>
          <p:cNvPicPr>
            <a:picLocks noChangeAspect="1" noChangeArrowheads="1"/>
          </p:cNvPicPr>
          <p:nvPr/>
        </p:nvPicPr>
        <p:blipFill>
          <a:blip r:embed="rId2" cstate="print"/>
          <a:srcRect/>
          <a:stretch>
            <a:fillRect/>
          </a:stretch>
        </p:blipFill>
        <p:spPr bwMode="auto">
          <a:xfrm>
            <a:off x="500034" y="4231349"/>
            <a:ext cx="452775" cy="452775"/>
          </a:xfrm>
          <a:prstGeom prst="rect">
            <a:avLst/>
          </a:prstGeom>
          <a:noFill/>
        </p:spPr>
      </p:pic>
      <p:pic>
        <p:nvPicPr>
          <p:cNvPr id="16" name="图片 4" descr="u=246323356,2436772748&amp;fm=21&amp;gp=0.jpg"/>
          <p:cNvPicPr>
            <a:picLocks noChangeAspect="1"/>
          </p:cNvPicPr>
          <p:nvPr/>
        </p:nvPicPr>
        <p:blipFill>
          <a:blip r:embed="rId3" cstate="print"/>
          <a:srcRect/>
          <a:stretch>
            <a:fillRect/>
          </a:stretch>
        </p:blipFill>
        <p:spPr bwMode="auto">
          <a:xfrm>
            <a:off x="5318645" y="4293096"/>
            <a:ext cx="2925763" cy="1951038"/>
          </a:xfrm>
          <a:prstGeom prst="rect">
            <a:avLst/>
          </a:prstGeom>
          <a:noFill/>
          <a:ln w="9525">
            <a:noFill/>
            <a:miter lim="800000"/>
            <a:headEnd/>
            <a:tailEnd/>
          </a:ln>
        </p:spPr>
      </p:pic>
      <p:sp>
        <p:nvSpPr>
          <p:cNvPr id="11" name="矩形 10">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par>
                                <p:cTn id="26" presetID="1" presetClass="exit" presetSubtype="0" fill="hold" nodeType="withEffect">
                                  <p:stCondLst>
                                    <p:cond delay="0"/>
                                  </p:stCondLst>
                                  <p:childTnLst>
                                    <p:set>
                                      <p:cBhvr>
                                        <p:cTn id="27"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8" grpId="0"/>
      <p:bldP spid="10"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61885"/>
          </a:xfrm>
          <a:prstGeom prst="rect">
            <a:avLst/>
          </a:prstGeom>
          <a:noFill/>
        </p:spPr>
        <p:txBody>
          <a:bodyPr wrap="square" rtlCol="0">
            <a:spAutoFit/>
          </a:bodyPr>
          <a:lstStyle/>
          <a:p>
            <a:pPr marL="624205" indent="-6242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14.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You don’t really attend this college. (Para. 7)</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1700808"/>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 </a:t>
            </a:r>
          </a:p>
        </p:txBody>
      </p:sp>
      <p:sp>
        <p:nvSpPr>
          <p:cNvPr id="10" name="TextBox 9"/>
          <p:cNvSpPr txBox="1"/>
          <p:nvPr/>
        </p:nvSpPr>
        <p:spPr>
          <a:xfrm>
            <a:off x="539388" y="2398790"/>
            <a:ext cx="8104578" cy="1606274"/>
          </a:xfrm>
          <a:prstGeom prst="rect">
            <a:avLst/>
          </a:prstGeom>
          <a:noFill/>
        </p:spPr>
        <p:txBody>
          <a:bodyPr wrap="square" rtlCol="0">
            <a:spAutoFit/>
          </a:bodyPr>
          <a:lstStyle/>
          <a:p>
            <a:pPr algn="just">
              <a:lnSpc>
                <a:spcPct val="120000"/>
              </a:lnSpc>
              <a:defRPr/>
            </a:pPr>
            <a:r>
              <a:rPr lang="en-US" altLang="zh-CN" sz="2800" dirty="0" smtClean="0">
                <a:solidFill>
                  <a:srgbClr val="0C9CDB"/>
                </a:solidFill>
                <a:latin typeface="Arial" panose="020B0604020202020204" pitchFamily="34" charset="0"/>
                <a:cs typeface="Arial" panose="020B0604020202020204" pitchFamily="34" charset="0"/>
                <a:sym typeface="宋体" panose="02010600030101010101" pitchFamily="2" charset="-122"/>
              </a:rPr>
              <a:t>Though you take courses in this college, you do not really understand what education the college provides for its students.</a:t>
            </a:r>
            <a:endParaRPr lang="en-US" altLang="zh-CN"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Left)">
                                      <p:cBhvr>
                                        <p:cTn id="13" dur="500"/>
                                        <p:tgtEl>
                                          <p:spTgt spid="10"/>
                                        </p:tgtEl>
                                      </p:cBhvr>
                                    </p:animEffect>
                                  </p:childTnLst>
                                </p:cTn>
                              </p:par>
                              <p:par>
                                <p:cTn id="14" presetID="1" presetClass="exit" presetSubtype="0" fill="hold" nodeType="with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536575" indent="-53657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15.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reject</a:t>
            </a:r>
            <a:r>
              <a:rPr lang="en-US" altLang="zh-CN" sz="2800" dirty="0" smtClean="0">
                <a:solidFill>
                  <a:srgbClr val="333333"/>
                </a:solidFill>
                <a:latin typeface="Arial" panose="020B0604020202020204" pitchFamily="34" charset="0"/>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(Para. 8): </a:t>
            </a:r>
            <a:r>
              <a:rPr lang="en-US" altLang="zh-CN" sz="2800" i="1" dirty="0" smtClean="0">
                <a:solidFill>
                  <a:srgbClr val="333333"/>
                </a:solidFill>
                <a:latin typeface="Arial" panose="020B0604020202020204" pitchFamily="34" charset="0"/>
                <a:cs typeface="Arial" panose="020B0604020202020204" pitchFamily="34" charset="0"/>
                <a:sym typeface="宋体" panose="02010600030101010101" pitchFamily="2" charset="-122"/>
              </a:rPr>
              <a:t>v.</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 to refuse to accept or consider sth.</a:t>
            </a:r>
            <a:endParaRPr lang="en-US" altLang="zh-CN" sz="2800"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1916832"/>
            <a:ext cx="8104578" cy="1126462"/>
          </a:xfrm>
          <a:prstGeom prst="rect">
            <a:avLst/>
          </a:prstGeom>
          <a:noFill/>
        </p:spPr>
        <p:txBody>
          <a:bodyPr wrap="square" rtlCol="0">
            <a:spAutoFit/>
          </a:bodyPr>
          <a:lstStyle/>
          <a:p>
            <a:pPr>
              <a:lnSpc>
                <a:spcPct val="120000"/>
              </a:lnSpc>
              <a:spcBef>
                <a:spcPts val="2000"/>
              </a:spcBef>
              <a:buClr>
                <a:schemeClr val="accent1"/>
              </a:buClr>
              <a:buSzPct val="90000"/>
              <a:buFont typeface="Wingdings 2" panose="05020102010507070707" pitchFamily="18" charset="2"/>
              <a:buNone/>
            </a:pP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They lead him on, tease him, and then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reject</a:t>
            </a:r>
            <a:r>
              <a:rPr lang="en-US" altLang="zh-CN" sz="2800" dirty="0" smtClean="0">
                <a:solidFill>
                  <a:srgbClr val="333333"/>
                </a:solidFill>
                <a:latin typeface="Arial" panose="020B0604020202020204" pitchFamily="34" charset="0"/>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him, leaving him frustrated and angry.</a:t>
            </a:r>
            <a:endParaRPr lang="en-US" altLang="zh-CN" sz="2800" dirty="0">
              <a:solidFill>
                <a:srgbClr val="333333"/>
              </a:solidFill>
              <a:latin typeface="Arial" panose="020B0604020202020204" pitchFamily="34" charset="0"/>
              <a:cs typeface="Arial" panose="020B0604020202020204" pitchFamily="34" charset="0"/>
              <a:sym typeface="宋体" panose="02010600030101010101" pitchFamily="2" charset="-122"/>
            </a:endParaRPr>
          </a:p>
        </p:txBody>
      </p:sp>
      <p:sp>
        <p:nvSpPr>
          <p:cNvPr id="8" name="TextBox 7"/>
          <p:cNvSpPr txBox="1"/>
          <p:nvPr/>
        </p:nvSpPr>
        <p:spPr>
          <a:xfrm>
            <a:off x="539388" y="4030730"/>
            <a:ext cx="8104578" cy="1126462"/>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They object to spending proposals and flatly </a:t>
            </a:r>
            <a:r>
              <a:rPr lang="en-US" altLang="zh-CN" sz="2800" dirty="0" smtClean="0">
                <a:solidFill>
                  <a:srgbClr val="F79646"/>
                </a:solidFill>
                <a:latin typeface="Arial" panose="020B0604020202020204" pitchFamily="34" charset="0"/>
                <a:cs typeface="Arial" panose="020B0604020202020204" pitchFamily="34" charset="0"/>
                <a:sym typeface="Corbel" panose="020B0503020204020204" pitchFamily="34" charset="0"/>
              </a:rPr>
              <a:t>reject</a:t>
            </a:r>
            <a:r>
              <a:rPr lang="en-US" altLang="zh-CN" sz="2800" dirty="0" smtClean="0">
                <a:solidFill>
                  <a:srgbClr val="333333"/>
                </a:solidFill>
                <a:latin typeface="Arial" panose="020B0604020202020204" pitchFamily="34" charset="0"/>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raising taxes to pay for them.</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9" name="Picture 2" descr="C:\Users\CC\Desktop\图片1.png"/>
          <p:cNvPicPr>
            <a:picLocks noChangeAspect="1" noChangeArrowheads="1"/>
          </p:cNvPicPr>
          <p:nvPr/>
        </p:nvPicPr>
        <p:blipFill>
          <a:blip r:embed="rId2" cstate="print"/>
          <a:srcRect/>
          <a:stretch>
            <a:fillRect/>
          </a:stretch>
        </p:blipFill>
        <p:spPr bwMode="auto">
          <a:xfrm>
            <a:off x="500034" y="4053307"/>
            <a:ext cx="452775" cy="452775"/>
          </a:xfrm>
          <a:prstGeom prst="rect">
            <a:avLst/>
          </a:prstGeom>
          <a:noFill/>
        </p:spPr>
      </p:pic>
      <p:sp>
        <p:nvSpPr>
          <p:cNvPr id="11" name="TextBox 10"/>
          <p:cNvSpPr txBox="1"/>
          <p:nvPr/>
        </p:nvSpPr>
        <p:spPr>
          <a:xfrm>
            <a:off x="539388" y="3343984"/>
            <a:ext cx="8104578" cy="505972"/>
          </a:xfrm>
          <a:prstGeom prst="rect">
            <a:avLst/>
          </a:prstGeom>
          <a:noFill/>
        </p:spPr>
        <p:txBody>
          <a:bodyPr wrap="square" rtlCol="0">
            <a:spAutoFit/>
          </a:bodyPr>
          <a:lstStyle/>
          <a:p>
            <a:pPr marL="342900" indent="-342900">
              <a:lnSpc>
                <a:spcPct val="96000"/>
              </a:lnSpc>
              <a:spcBef>
                <a:spcPts val="2000"/>
              </a:spcBef>
              <a:buClr>
                <a:schemeClr val="accent1"/>
              </a:buClr>
              <a:buSzPct val="90000"/>
              <a:buFont typeface="Wingdings 2" panose="05020102010507070707" pitchFamily="18" charset="2"/>
              <a:buNone/>
            </a:pPr>
            <a:r>
              <a:rPr lang="zh-CN" altLang="en-US"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他们反对消费提议，断然拒绝为此而增税。</a:t>
            </a:r>
            <a:endParaRPr lang="en-US" altLang="zh-CN" sz="2800" dirty="0">
              <a:solidFill>
                <a:srgbClr val="333333"/>
              </a:solidFill>
              <a:latin typeface="Arial" panose="020B0604020202020204" pitchFamily="34" charset="0"/>
              <a:cs typeface="Arial" panose="020B0604020202020204" pitchFamily="34" charset="0"/>
              <a:sym typeface="宋体" panose="02010600030101010101" pitchFamily="2" charset="-122"/>
            </a:endParaRPr>
          </a:p>
        </p:txBody>
      </p:sp>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692696"/>
            <a:ext cx="9144000" cy="482453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Left)">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p:bldP spid="8" grpId="0"/>
      <p:bldP spid="11" grpId="0"/>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1816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Cf.:</a:t>
            </a:r>
            <a:r>
              <a:rPr lang="en-US" altLang="zh-CN" sz="2800" dirty="0" smtClean="0">
                <a:solidFill>
                  <a:srgbClr val="F79646"/>
                </a:solidFill>
                <a:latin typeface="Arial" panose="020B0604020202020204" pitchFamily="34" charset="0"/>
                <a:cs typeface="Arial" panose="020B0604020202020204" pitchFamily="34" charset="0"/>
              </a:rPr>
              <a:t>  refuse </a:t>
            </a:r>
            <a:r>
              <a:rPr lang="en-US" altLang="zh-CN" sz="2800" dirty="0">
                <a:solidFill>
                  <a:srgbClr val="F79646"/>
                </a:solidFill>
                <a:latin typeface="Arial" panose="020B0604020202020204" pitchFamily="34" charset="0"/>
                <a:cs typeface="Arial" panose="020B0604020202020204" pitchFamily="34" charset="0"/>
              </a:rPr>
              <a:t> decline </a:t>
            </a:r>
            <a:r>
              <a:rPr lang="en-US" altLang="zh-CN" sz="2800" dirty="0" smtClean="0">
                <a:solidFill>
                  <a:srgbClr val="F79646"/>
                </a:solidFill>
                <a:latin typeface="Arial" panose="020B0604020202020204" pitchFamily="34" charset="0"/>
                <a:cs typeface="Arial" panose="020B0604020202020204" pitchFamily="34" charset="0"/>
              </a:rPr>
              <a:t> reject </a:t>
            </a:r>
            <a:r>
              <a:rPr lang="zh-CN" altLang="en-US" sz="2800" dirty="0" smtClean="0">
                <a:solidFill>
                  <a:srgbClr val="333333"/>
                </a:solidFill>
                <a:latin typeface="Arial" panose="020B0604020202020204" pitchFamily="34" charset="0"/>
                <a:cs typeface="Arial" panose="020B0604020202020204" pitchFamily="34" charset="0"/>
              </a:rPr>
              <a:t>三词都有拒绝之意。</a:t>
            </a:r>
            <a:endParaRPr lang="en-US" altLang="zh-CN" sz="2800" dirty="0" smtClean="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412776"/>
            <a:ext cx="8104578" cy="1075103"/>
          </a:xfrm>
          <a:prstGeom prst="rect">
            <a:avLst/>
          </a:prstGeom>
          <a:noFill/>
        </p:spPr>
        <p:txBody>
          <a:bodyPr wrap="square" rtlCol="0">
            <a:spAutoFit/>
          </a:bodyPr>
          <a:lstStyle/>
          <a:p>
            <a:pPr>
              <a:lnSpc>
                <a:spcPct val="120000"/>
              </a:lnSpc>
            </a:pPr>
            <a:r>
              <a:rPr lang="en-US" altLang="zh-CN" sz="2800" dirty="0" smtClean="0">
                <a:solidFill>
                  <a:srgbClr val="F79646"/>
                </a:solidFill>
                <a:latin typeface="Arial" panose="020B0604020202020204" pitchFamily="34" charset="0"/>
                <a:cs typeface="Arial" panose="020B0604020202020204" pitchFamily="34" charset="0"/>
              </a:rPr>
              <a:t>refuse: </a:t>
            </a:r>
            <a:r>
              <a:rPr lang="en-US" altLang="zh-CN" sz="2800" dirty="0" smtClean="0">
                <a:solidFill>
                  <a:srgbClr val="333333"/>
                </a:solidFill>
                <a:latin typeface="Arial" panose="020B0604020202020204" pitchFamily="34" charset="0"/>
                <a:cs typeface="Arial" panose="020B0604020202020204" pitchFamily="34" charset="0"/>
              </a:rPr>
              <a:t>not to accept sth. offered </a:t>
            </a:r>
            <a:r>
              <a:rPr lang="zh-CN" altLang="en-US" sz="2800" dirty="0" smtClean="0">
                <a:solidFill>
                  <a:srgbClr val="333333"/>
                </a:solidFill>
                <a:latin typeface="Arial" panose="020B0604020202020204" pitchFamily="34" charset="0"/>
                <a:cs typeface="Arial" panose="020B0604020202020204" pitchFamily="34" charset="0"/>
              </a:rPr>
              <a:t>最普通的用词，一般指直接地拒绝，语气不那么委婉。</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7" name="TextBox 6"/>
          <p:cNvSpPr txBox="1"/>
          <p:nvPr/>
        </p:nvSpPr>
        <p:spPr>
          <a:xfrm>
            <a:off x="539388" y="2564904"/>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He firmly </a:t>
            </a:r>
            <a:r>
              <a:rPr lang="en-US" altLang="zh-CN" sz="2800" dirty="0" smtClean="0">
                <a:solidFill>
                  <a:srgbClr val="F79646"/>
                </a:solidFill>
                <a:latin typeface="Arial" panose="020B0604020202020204" pitchFamily="34" charset="0"/>
                <a:cs typeface="Arial" panose="020B0604020202020204" pitchFamily="34" charset="0"/>
              </a:rPr>
              <a:t>refused</a:t>
            </a:r>
            <a:r>
              <a:rPr lang="en-US" altLang="zh-CN" sz="2800" dirty="0" smtClean="0">
                <a:solidFill>
                  <a:srgbClr val="333333"/>
                </a:solidFill>
                <a:latin typeface="Arial" panose="020B0604020202020204" pitchFamily="34" charset="0"/>
                <a:cs typeface="Arial" panose="020B0604020202020204" pitchFamily="34" charset="0"/>
              </a:rPr>
              <a:t> the bribery. </a:t>
            </a:r>
            <a:r>
              <a:rPr lang="zh-CN" altLang="en-US" sz="2800" dirty="0" smtClean="0">
                <a:solidFill>
                  <a:srgbClr val="333333"/>
                </a:solidFill>
                <a:latin typeface="Arial" panose="020B0604020202020204" pitchFamily="34" charset="0"/>
                <a:cs typeface="Arial" panose="020B0604020202020204" pitchFamily="34" charset="0"/>
              </a:rPr>
              <a:t>他坚决拒绝贿赂。</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3284984"/>
            <a:ext cx="8104578" cy="523220"/>
          </a:xfrm>
          <a:prstGeom prst="rect">
            <a:avLst/>
          </a:prstGeom>
          <a:noFill/>
        </p:spPr>
        <p:txBody>
          <a:bodyPr wrap="square" rtlCol="0">
            <a:spAutoFit/>
          </a:bodyPr>
          <a:lstStyle/>
          <a:p>
            <a:r>
              <a:rPr lang="en-US" altLang="zh-CN" sz="2800" dirty="0" smtClean="0">
                <a:solidFill>
                  <a:srgbClr val="F79646"/>
                </a:solidFill>
                <a:latin typeface="Arial" panose="020B0604020202020204" pitchFamily="34" charset="0"/>
                <a:cs typeface="Arial" panose="020B0604020202020204" pitchFamily="34" charset="0"/>
              </a:rPr>
              <a:t>decline:</a:t>
            </a:r>
            <a:r>
              <a:rPr lang="en-US" altLang="zh-CN" sz="2800" dirty="0" smtClean="0">
                <a:solidFill>
                  <a:srgbClr val="333333"/>
                </a:solidFill>
                <a:latin typeface="Arial" panose="020B0604020202020204" pitchFamily="34" charset="0"/>
                <a:cs typeface="Arial" panose="020B0604020202020204" pitchFamily="34" charset="0"/>
              </a:rPr>
              <a:t> to refuse politely </a:t>
            </a:r>
            <a:r>
              <a:rPr lang="zh-CN" altLang="en-US" sz="2800" dirty="0" smtClean="0">
                <a:solidFill>
                  <a:srgbClr val="333333"/>
                </a:solidFill>
                <a:latin typeface="Arial" panose="020B0604020202020204" pitchFamily="34" charset="0"/>
                <a:cs typeface="Arial" panose="020B0604020202020204" pitchFamily="34" charset="0"/>
              </a:rPr>
              <a:t>谢绝，语气较委婉。</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9" name="TextBox 8"/>
          <p:cNvSpPr txBox="1"/>
          <p:nvPr/>
        </p:nvSpPr>
        <p:spPr>
          <a:xfrm>
            <a:off x="539388" y="3880212"/>
            <a:ext cx="8104578" cy="1643527"/>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cs typeface="Arial" panose="020B0604020202020204" pitchFamily="34" charset="0"/>
              </a:rPr>
              <a:t>He </a:t>
            </a:r>
            <a:r>
              <a:rPr lang="en-US" altLang="zh-CN" sz="2800" dirty="0" smtClean="0">
                <a:solidFill>
                  <a:srgbClr val="F79646"/>
                </a:solidFill>
                <a:latin typeface="Arial" panose="020B0604020202020204" pitchFamily="34" charset="0"/>
                <a:cs typeface="Arial" panose="020B0604020202020204" pitchFamily="34" charset="0"/>
              </a:rPr>
              <a:t>declined</a:t>
            </a:r>
            <a:r>
              <a:rPr lang="en-US" altLang="zh-CN" sz="2800" dirty="0" smtClean="0">
                <a:solidFill>
                  <a:srgbClr val="333333"/>
                </a:solidFill>
                <a:latin typeface="Arial" panose="020B0604020202020204" pitchFamily="34" charset="0"/>
                <a:cs typeface="Arial" panose="020B0604020202020204" pitchFamily="34" charset="0"/>
              </a:rPr>
              <a:t> my invitation because of a previous appointment. </a:t>
            </a:r>
          </a:p>
          <a:p>
            <a:pPr>
              <a:lnSpc>
                <a:spcPct val="120000"/>
              </a:lnSpc>
            </a:pPr>
            <a:r>
              <a:rPr lang="zh-CN" altLang="en-US" sz="2800" dirty="0" smtClean="0">
                <a:solidFill>
                  <a:srgbClr val="333333"/>
                </a:solidFill>
                <a:latin typeface="Arial" panose="020B0604020202020204" pitchFamily="34" charset="0"/>
                <a:cs typeface="Arial" panose="020B0604020202020204" pitchFamily="34" charset="0"/>
              </a:rPr>
              <a:t>因另有约会在先，他谢绝了我的邀请。</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0" name="矩形 9"/>
          <p:cNvSpPr/>
          <p:nvPr/>
        </p:nvSpPr>
        <p:spPr>
          <a:xfrm>
            <a:off x="19685" y="522769"/>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Left)">
                                      <p:cBhvr>
                                        <p:cTn id="22" dur="500"/>
                                        <p:tgtEl>
                                          <p:spTgt spid="9"/>
                                        </p:tgtEl>
                                      </p:cBhvr>
                                    </p:animEffec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720000"/>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Cf.:  </a:t>
            </a:r>
            <a:r>
              <a:rPr lang="en-US" altLang="zh-CN" sz="2800" dirty="0" smtClean="0">
                <a:solidFill>
                  <a:srgbClr val="F79646"/>
                </a:solidFill>
                <a:latin typeface="Arial" panose="020B0604020202020204" pitchFamily="34" charset="0"/>
                <a:cs typeface="Arial" panose="020B0604020202020204" pitchFamily="34" charset="0"/>
              </a:rPr>
              <a:t>refuse </a:t>
            </a:r>
            <a:r>
              <a:rPr lang="en-US" altLang="zh-CN" sz="2800" dirty="0">
                <a:solidFill>
                  <a:srgbClr val="F79646"/>
                </a:solidFill>
                <a:latin typeface="Arial" panose="020B0604020202020204" pitchFamily="34" charset="0"/>
                <a:cs typeface="Arial" panose="020B0604020202020204" pitchFamily="34" charset="0"/>
              </a:rPr>
              <a:t> decline </a:t>
            </a:r>
            <a:r>
              <a:rPr lang="en-US" altLang="zh-CN" sz="2800" dirty="0" smtClean="0">
                <a:solidFill>
                  <a:srgbClr val="F79646"/>
                </a:solidFill>
                <a:latin typeface="Arial" panose="020B0604020202020204" pitchFamily="34" charset="0"/>
                <a:cs typeface="Arial" panose="020B0604020202020204" pitchFamily="34" charset="0"/>
              </a:rPr>
              <a:t> reject </a:t>
            </a:r>
            <a:r>
              <a:rPr lang="zh-CN" altLang="en-US" sz="2800" dirty="0" smtClean="0">
                <a:solidFill>
                  <a:srgbClr val="333333"/>
                </a:solidFill>
                <a:latin typeface="Arial" panose="020B0604020202020204" pitchFamily="34" charset="0"/>
                <a:cs typeface="Arial" panose="020B0604020202020204" pitchFamily="34" charset="0"/>
              </a:rPr>
              <a:t>三词都有拒绝之意。</a:t>
            </a:r>
            <a:endParaRPr lang="en-US" altLang="zh-CN" sz="2800" dirty="0" smtClean="0">
              <a:solidFill>
                <a:srgbClr val="333333"/>
              </a:solidFill>
              <a:latin typeface="Arial" panose="020B0604020202020204" pitchFamily="34" charset="0"/>
              <a:cs typeface="Arial" panose="020B0604020202020204" pitchFamily="34" charset="0"/>
            </a:endParaRPr>
          </a:p>
        </p:txBody>
      </p:sp>
      <p:sp>
        <p:nvSpPr>
          <p:cNvPr id="9" name="TextBox 8"/>
          <p:cNvSpPr txBox="1"/>
          <p:nvPr/>
        </p:nvSpPr>
        <p:spPr>
          <a:xfrm>
            <a:off x="539388" y="1412776"/>
            <a:ext cx="8104578" cy="1075103"/>
          </a:xfrm>
          <a:prstGeom prst="rect">
            <a:avLst/>
          </a:prstGeom>
          <a:noFill/>
        </p:spPr>
        <p:txBody>
          <a:bodyPr wrap="square" rtlCol="0">
            <a:spAutoFit/>
          </a:bodyPr>
          <a:lstStyle/>
          <a:p>
            <a:pPr>
              <a:lnSpc>
                <a:spcPct val="120000"/>
              </a:lnSpc>
            </a:pPr>
            <a:r>
              <a:rPr lang="en-US" altLang="zh-CN" sz="2800" dirty="0" smtClean="0">
                <a:solidFill>
                  <a:srgbClr val="F79646"/>
                </a:solidFill>
                <a:latin typeface="Arial" panose="020B0604020202020204" pitchFamily="34" charset="0"/>
                <a:cs typeface="Arial" panose="020B0604020202020204" pitchFamily="34" charset="0"/>
              </a:rPr>
              <a:t>reject: </a:t>
            </a:r>
            <a:r>
              <a:rPr lang="en-US" altLang="zh-CN" sz="2800" dirty="0" smtClean="0">
                <a:solidFill>
                  <a:srgbClr val="333333"/>
                </a:solidFill>
                <a:latin typeface="Arial" panose="020B0604020202020204" pitchFamily="34" charset="0"/>
                <a:cs typeface="Arial" panose="020B0604020202020204" pitchFamily="34" charset="0"/>
              </a:rPr>
              <a:t>to refuse firmly </a:t>
            </a:r>
            <a:r>
              <a:rPr lang="zh-CN" altLang="en-US" sz="2800" dirty="0" smtClean="0">
                <a:solidFill>
                  <a:srgbClr val="333333"/>
                </a:solidFill>
                <a:latin typeface="Arial" panose="020B0604020202020204" pitchFamily="34" charset="0"/>
                <a:cs typeface="Arial" panose="020B0604020202020204" pitchFamily="34" charset="0"/>
              </a:rPr>
              <a:t>语气强烈，用于正式场合，如外交和商业条款之类，表示当面明确地拒绝。</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1" name="TextBox 10"/>
          <p:cNvSpPr txBox="1"/>
          <p:nvPr/>
        </p:nvSpPr>
        <p:spPr>
          <a:xfrm>
            <a:off x="539388" y="2564904"/>
            <a:ext cx="8104578" cy="1075103"/>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cs typeface="Arial" panose="020B0604020202020204" pitchFamily="34" charset="0"/>
              </a:rPr>
              <a:t>They </a:t>
            </a:r>
            <a:r>
              <a:rPr lang="en-US" altLang="zh-CN" sz="2800" dirty="0" smtClean="0">
                <a:solidFill>
                  <a:srgbClr val="F79646"/>
                </a:solidFill>
                <a:latin typeface="Arial" panose="020B0604020202020204" pitchFamily="34" charset="0"/>
                <a:cs typeface="Arial" panose="020B0604020202020204" pitchFamily="34" charset="0"/>
              </a:rPr>
              <a:t>rejected</a:t>
            </a:r>
            <a:r>
              <a:rPr lang="en-US" altLang="zh-CN" sz="2800" dirty="0" smtClean="0">
                <a:solidFill>
                  <a:srgbClr val="333333"/>
                </a:solidFill>
                <a:latin typeface="Arial" panose="020B0604020202020204" pitchFamily="34" charset="0"/>
                <a:cs typeface="Arial" panose="020B0604020202020204" pitchFamily="34" charset="0"/>
              </a:rPr>
              <a:t> his application for membership.   </a:t>
            </a:r>
            <a:br>
              <a:rPr lang="en-US" altLang="zh-CN" sz="2800" dirty="0" smtClean="0">
                <a:solidFill>
                  <a:srgbClr val="333333"/>
                </a:solidFill>
                <a:latin typeface="Arial" panose="020B0604020202020204" pitchFamily="34" charset="0"/>
                <a:cs typeface="Arial" panose="020B0604020202020204" pitchFamily="34" charset="0"/>
              </a:rPr>
            </a:br>
            <a:r>
              <a:rPr lang="zh-CN" altLang="en-US" sz="2800" dirty="0" smtClean="0">
                <a:solidFill>
                  <a:srgbClr val="333333"/>
                </a:solidFill>
                <a:latin typeface="Arial" panose="020B0604020202020204" pitchFamily="34" charset="0"/>
                <a:cs typeface="Arial" panose="020B0604020202020204" pitchFamily="34" charset="0"/>
              </a:rPr>
              <a:t>他们拒绝考虑他的成员资格申请。</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par>
                                <p:cTn id="8" presetID="1" presetClass="exit" presetSubtype="0" fill="hold" nodeType="withEffect">
                                  <p:stCondLst>
                                    <p:cond delay="0"/>
                                  </p:stCondLst>
                                  <p:childTnLst>
                                    <p:set>
                                      <p:cBhvr>
                                        <p:cTn id="9"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185920"/>
          </a:xfrm>
          <a:prstGeom prst="rect">
            <a:avLst/>
          </a:prstGeom>
          <a:noFill/>
        </p:spPr>
        <p:txBody>
          <a:bodyPr wrap="square" rtlCol="0">
            <a:spAutoFit/>
          </a:bodyPr>
          <a:lstStyle/>
          <a:p>
            <a:pPr algn="just">
              <a:lnSpc>
                <a:spcPct val="120000"/>
              </a:lnSpc>
            </a:pPr>
            <a:r>
              <a:rPr lang="en-US" altLang="zh-CN" sz="2800" dirty="0" smtClean="0">
                <a:solidFill>
                  <a:srgbClr val="333333"/>
                </a:solidFill>
                <a:latin typeface="Arial" panose="020B0604020202020204" pitchFamily="34" charset="0"/>
                <a:cs typeface="Arial" panose="020B0604020202020204" pitchFamily="34" charset="0"/>
              </a:rPr>
              <a:t>3</a:t>
            </a:r>
            <a:r>
              <a:rPr lang="en-US" altLang="zh-CN" sz="2800" b="1"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 “I know it’s hot in here,” he said, almost shouting over the chatter. “But we’ve got work to do.” As the students stopped talking, he continued. “This is History 112, and I suppose most of you are here because you think you’re required to take this class. Well, you are not,” he said as he moved from behind the podium and looked toward the back row.</a:t>
            </a:r>
            <a:endParaRPr lang="en-US" altLang="zh-CN" sz="2800" dirty="0">
              <a:solidFill>
                <a:srgbClr val="333333"/>
              </a:solidFill>
              <a:latin typeface="Arial" panose="020B0604020202020204" pitchFamily="34" charset="0"/>
              <a:cs typeface="Arial" panose="020B0604020202020204" pitchFamily="34" charset="0"/>
            </a:endParaRPr>
          </a:p>
        </p:txBody>
      </p:sp>
      <p:pic>
        <p:nvPicPr>
          <p:cNvPr id="4"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5"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6"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7"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8" name="03.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9" cstate="print"/>
          <a:stretch>
            <a:fillRect/>
          </a:stretch>
        </p:blipFill>
        <p:spPr>
          <a:xfrm>
            <a:off x="9468544" y="548680"/>
            <a:ext cx="304800" cy="304800"/>
          </a:xfrm>
          <a:prstGeom prst="rect">
            <a:avLst/>
          </a:prstGeom>
        </p:spPr>
      </p:pic>
      <p:sp>
        <p:nvSpPr>
          <p:cNvPr id="9" name="TextBox 8"/>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sym typeface="+mn-ea"/>
              </a:rPr>
              <a:t>Get the Most Out of College</a:t>
            </a:r>
            <a:endParaRPr lang="en-US" altLang="zh-CN" sz="2400" dirty="0">
              <a:solidFill>
                <a:schemeClr val="bg1"/>
              </a:solidFill>
              <a:latin typeface="Arial Rounded MT Bold" pitchFamily="34" charset="0"/>
              <a:ea typeface="Adobe Gothic Std B" pitchFamily="34" charset="-128"/>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Right)">
                                      <p:cBhvr>
                                        <p:cTn id="15" dur="500"/>
                                        <p:tgtEl>
                                          <p:spTgt spid="6"/>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Righ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seq concurrent="1" nextAc="seek">
              <p:cTn id="21" restart="whenNotActive" fill="hold" evtFilter="cancelBubble" nodeType="interactiveSeq">
                <p:stCondLst>
                  <p:cond evt="onClick" delay="0">
                    <p:tgtEl>
                      <p:spTgt spid="4"/>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8"/>
                                        </p:tgtEl>
                                      </p:cBhvr>
                                    </p:cmd>
                                  </p:childTnLst>
                                </p:cTn>
                              </p:par>
                            </p:childTnLst>
                          </p:cTn>
                        </p:par>
                      </p:childTnLst>
                    </p:cTn>
                  </p:par>
                </p:childTnLst>
              </p:cTn>
              <p:nextCondLst>
                <p:cond evt="onClick" delay="0">
                  <p:tgtEl>
                    <p:spTgt spid="4"/>
                  </p:tgtEl>
                </p:cond>
              </p:nextCondLst>
            </p:seq>
            <p:seq concurrent="1" nextAc="seek">
              <p:cTn id="26" restart="whenNotActive" fill="hold" evtFilter="cancelBubble" nodeType="interactiveSeq">
                <p:stCondLst>
                  <p:cond evt="onClick" delay="0">
                    <p:tgtEl>
                      <p:spTgt spid="5"/>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8"/>
                                        </p:tgtEl>
                                      </p:cBhvr>
                                    </p:cmd>
                                  </p:childTnLst>
                                </p:cTn>
                              </p:par>
                            </p:childTnLst>
                          </p:cTn>
                        </p:par>
                      </p:childTnLst>
                    </p:cTn>
                  </p:par>
                </p:childTnLst>
              </p:cTn>
              <p:nextCondLst>
                <p:cond evt="onClick" delay="0">
                  <p:tgtEl>
                    <p:spTgt spid="5"/>
                  </p:tgtEl>
                </p:cond>
              </p:nextCondLst>
            </p:seq>
            <p:seq concurrent="1" nextAc="seek">
              <p:cTn id="31" restart="whenNotActive" fill="hold" evtFilter="cancelBubble" nodeType="interactiveSeq">
                <p:stCondLst>
                  <p:cond evt="onClick" delay="0">
                    <p:tgtEl>
                      <p:spTgt spid="6"/>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8"/>
                                        </p:tgtEl>
                                      </p:cBhvr>
                                    </p:cmd>
                                  </p:childTnLst>
                                </p:cTn>
                              </p:par>
                            </p:childTnLst>
                          </p:cTn>
                        </p:par>
                      </p:childTnLst>
                    </p:cTn>
                  </p:par>
                </p:childTnLst>
              </p:cTn>
              <p:nextCondLst>
                <p:cond evt="onClick" delay="0">
                  <p:tgtEl>
                    <p:spTgt spid="6"/>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596014"/>
          </a:xfrm>
          <a:prstGeom prst="rect">
            <a:avLst/>
          </a:prstGeom>
          <a:noFill/>
        </p:spPr>
        <p:txBody>
          <a:bodyPr wrap="square" rtlCol="0">
            <a:spAutoFit/>
          </a:bodyPr>
          <a:lstStyle/>
          <a:p>
            <a:pPr marL="535305" indent="-5353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16. </a:t>
            </a:r>
            <a:r>
              <a:rPr lang="en-US" altLang="zh-CN" sz="2800" dirty="0" smtClean="0">
                <a:solidFill>
                  <a:srgbClr val="FF7F01"/>
                </a:solidFill>
                <a:latin typeface="Arial" panose="020B0604020202020204" pitchFamily="34" charset="0"/>
                <a:cs typeface="Arial" panose="020B0604020202020204" pitchFamily="34" charset="0"/>
                <a:sym typeface="Corbel" panose="020B0503020204020204" pitchFamily="34" charset="0"/>
              </a:rPr>
              <a:t>specialized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(Para. 8): </a:t>
            </a:r>
            <a:r>
              <a:rPr lang="en-US" altLang="zh-CN" sz="2800" i="1" dirty="0" smtClean="0">
                <a:solidFill>
                  <a:srgbClr val="333333"/>
                </a:solidFill>
                <a:latin typeface="Arial" panose="020B0604020202020204" pitchFamily="34" charset="0"/>
                <a:cs typeface="Arial" panose="020B0604020202020204" pitchFamily="34" charset="0"/>
              </a:rPr>
              <a:t>adj.</a:t>
            </a:r>
            <a:r>
              <a:rPr lang="en-US" altLang="zh-CN" sz="2800" dirty="0" smtClean="0">
                <a:solidFill>
                  <a:srgbClr val="333333"/>
                </a:solidFill>
                <a:latin typeface="Arial" panose="020B0604020202020204" pitchFamily="34" charset="0"/>
                <a:cs typeface="Arial" panose="020B0604020202020204" pitchFamily="34" charset="0"/>
              </a:rPr>
              <a:t> requiring or involving detailed and specific knowledge or training</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2390471"/>
            <a:ext cx="8104578" cy="1126462"/>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cs typeface="Arial" panose="020B0604020202020204" pitchFamily="34" charset="0"/>
              </a:rPr>
              <a:t>He entered a </a:t>
            </a:r>
            <a:r>
              <a:rPr lang="en-US" altLang="zh-CN" sz="2800" dirty="0" smtClean="0">
                <a:solidFill>
                  <a:srgbClr val="F79646"/>
                </a:solidFill>
                <a:latin typeface="Arial" panose="020B0604020202020204" pitchFamily="34" charset="0"/>
                <a:cs typeface="Arial" panose="020B0604020202020204" pitchFamily="34" charset="0"/>
              </a:rPr>
              <a:t>specialized</a:t>
            </a:r>
            <a:r>
              <a:rPr lang="en-US" altLang="zh-CN" sz="2800" dirty="0" smtClean="0">
                <a:solidFill>
                  <a:srgbClr val="333333"/>
                </a:solidFill>
                <a:latin typeface="Arial" panose="020B0604020202020204" pitchFamily="34" charset="0"/>
                <a:cs typeface="Arial" panose="020B0604020202020204" pitchFamily="34" charset="0"/>
              </a:rPr>
              <a:t> high school and wanted to work as a mechanic after graduation.</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1" name="TextBox 10"/>
          <p:cNvSpPr txBox="1"/>
          <p:nvPr/>
        </p:nvSpPr>
        <p:spPr>
          <a:xfrm>
            <a:off x="539388" y="4338106"/>
            <a:ext cx="7416988" cy="523220"/>
          </a:xfrm>
          <a:prstGeom prst="rect">
            <a:avLst/>
          </a:prstGeom>
          <a:noFill/>
        </p:spPr>
        <p:txBody>
          <a:bodyPr wrap="square" rtlCol="0">
            <a:spAutoFit/>
          </a:bodyPr>
          <a:lstStyle/>
          <a:p>
            <a:pPr marL="357505"/>
            <a:r>
              <a:rPr lang="en-US" altLang="zh-CN" sz="2800" dirty="0" smtClean="0">
                <a:solidFill>
                  <a:srgbClr val="333333"/>
                </a:solidFill>
                <a:latin typeface="Arial" panose="020B0604020202020204" pitchFamily="34" charset="0"/>
                <a:cs typeface="Arial" panose="020B0604020202020204" pitchFamily="34" charset="0"/>
              </a:rPr>
              <a:t>That patient needed </a:t>
            </a:r>
            <a:r>
              <a:rPr lang="en-US" altLang="zh-CN" sz="2800" dirty="0" smtClean="0">
                <a:solidFill>
                  <a:srgbClr val="F79646"/>
                </a:solidFill>
                <a:latin typeface="Arial" panose="020B0604020202020204" pitchFamily="34" charset="0"/>
                <a:cs typeface="Arial" panose="020B0604020202020204" pitchFamily="34" charset="0"/>
              </a:rPr>
              <a:t>specialized</a:t>
            </a:r>
            <a:r>
              <a:rPr lang="en-US" altLang="zh-CN" sz="2800" dirty="0" smtClean="0">
                <a:solidFill>
                  <a:srgbClr val="333333"/>
                </a:solidFill>
                <a:latin typeface="Arial" panose="020B0604020202020204" pitchFamily="34" charset="0"/>
                <a:cs typeface="Arial" panose="020B0604020202020204" pitchFamily="34" charset="0"/>
              </a:rPr>
              <a:t> treatment.</a:t>
            </a:r>
            <a:endParaRPr lang="en-US" altLang="zh-CN" sz="2800" dirty="0">
              <a:solidFill>
                <a:srgbClr val="333333"/>
              </a:solidFill>
              <a:latin typeface="Arial" panose="020B0604020202020204" pitchFamily="34" charset="0"/>
              <a:cs typeface="Arial" panose="020B0604020202020204" pitchFamily="34" charset="0"/>
              <a:sym typeface="宋体" panose="02010600030101010101" pitchFamily="2" charset="-122"/>
            </a:endParaRP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4416385"/>
            <a:ext cx="452775" cy="452775"/>
          </a:xfrm>
          <a:prstGeom prst="rect">
            <a:avLst/>
          </a:prstGeom>
          <a:noFill/>
        </p:spPr>
      </p:pic>
      <p:sp>
        <p:nvSpPr>
          <p:cNvPr id="9" name="TextBox 8"/>
          <p:cNvSpPr txBox="1"/>
          <p:nvPr/>
        </p:nvSpPr>
        <p:spPr>
          <a:xfrm>
            <a:off x="539388" y="3697868"/>
            <a:ext cx="8104578" cy="523220"/>
          </a:xfrm>
          <a:prstGeom prst="rect">
            <a:avLst/>
          </a:prstGeom>
          <a:noFill/>
        </p:spPr>
        <p:txBody>
          <a:bodyPr wrap="square" rtlCol="0">
            <a:spAutoFit/>
          </a:bodyPr>
          <a:lstStyle/>
          <a:p>
            <a:r>
              <a:rPr lang="zh-CN" altLang="en-US" sz="2800" dirty="0" smtClean="0"/>
              <a:t>那位病人需要专业化的治疗。 </a:t>
            </a:r>
            <a:endParaRPr lang="en-US" altLang="zh-CN" sz="2800" dirty="0"/>
          </a:p>
        </p:txBody>
      </p:sp>
      <p:sp>
        <p:nvSpPr>
          <p:cNvPr id="12" name="矩形 11">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Left)">
                                      <p:cBhvr>
                                        <p:cTn id="21" dur="500"/>
                                        <p:tgtEl>
                                          <p:spTgt spid="11"/>
                                        </p:tgtEl>
                                      </p:cBhvr>
                                    </p:animEffect>
                                  </p:childTnLst>
                                </p:cTn>
                              </p:par>
                              <p:par>
                                <p:cTn id="22" presetID="1" presetClass="exit" presetSubtype="0" fill="hold"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p:bldP spid="11"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p:cNvSpPr/>
          <p:nvPr/>
        </p:nvSpPr>
        <p:spPr>
          <a:xfrm>
            <a:off x="0" y="2467170"/>
            <a:ext cx="9144000" cy="312207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39388" y="1340709"/>
            <a:ext cx="8104578" cy="1126462"/>
          </a:xfrm>
          <a:prstGeom prst="rect">
            <a:avLst/>
          </a:prstGeom>
          <a:noFill/>
        </p:spPr>
        <p:txBody>
          <a:bodyPr wrap="square" rtlCol="0">
            <a:spAutoFit/>
          </a:bodyPr>
          <a:lstStyle/>
          <a:p>
            <a:pPr>
              <a:lnSpc>
                <a:spcPct val="120000"/>
              </a:lnSpc>
              <a:buFont typeface="Arial" panose="020B0604020202020204" pitchFamily="34" charset="0"/>
              <a:buNone/>
              <a:defRPr/>
            </a:pP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specialize: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rPr>
              <a:t>v.</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to become an expert in a particular area of work, study or business </a:t>
            </a:r>
            <a:r>
              <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专门研究</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5" name="TextBox 14"/>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TextBox 15"/>
          <p:cNvSpPr txBox="1"/>
          <p:nvPr/>
        </p:nvSpPr>
        <p:spPr>
          <a:xfrm>
            <a:off x="539388" y="2670891"/>
            <a:ext cx="8104578" cy="1643527"/>
          </a:xfrm>
          <a:prstGeom prst="rect">
            <a:avLst/>
          </a:prstGeom>
          <a:noFill/>
        </p:spPr>
        <p:txBody>
          <a:bodyPr wrap="square" rtlCol="0">
            <a:spAutoFit/>
          </a:bodyPr>
          <a:lstStyle/>
          <a:p>
            <a:pPr>
              <a:lnSpc>
                <a:spcPct val="120000"/>
              </a:lnSpc>
              <a:buFont typeface="Arial" panose="020B0604020202020204" pitchFamily="34" charset="0"/>
              <a:buNone/>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We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specialize</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in offering reliable same day messenger service in Boston and surrounding metros.</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854331834"/>
      </p:ext>
    </p:extLst>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childTnLst>
                          </p:cTn>
                        </p:par>
                      </p:childTnLst>
                    </p:cTn>
                  </p:par>
                </p:childTnLst>
              </p:cTn>
              <p:nextCondLst>
                <p:cond evt="onClick" delay="0">
                  <p:tgtEl>
                    <p:spTgt spid="13"/>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p:cNvSpPr/>
          <p:nvPr/>
        </p:nvSpPr>
        <p:spPr>
          <a:xfrm>
            <a:off x="0" y="2467170"/>
            <a:ext cx="9144000" cy="312207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39388" y="1340709"/>
            <a:ext cx="8104578" cy="1126462"/>
          </a:xfrm>
          <a:prstGeom prst="rect">
            <a:avLst/>
          </a:prstGeom>
          <a:noFill/>
        </p:spPr>
        <p:txBody>
          <a:bodyPr wrap="square" rtlCol="0">
            <a:spAutoFit/>
          </a:bodyPr>
          <a:lstStyle/>
          <a:p>
            <a:pPr>
              <a:lnSpc>
                <a:spcPct val="120000"/>
              </a:lnSpc>
              <a:buFont typeface="Arial" panose="020B0604020202020204" pitchFamily="34" charset="0"/>
              <a:buNone/>
              <a:defRPr/>
            </a:pP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specialty: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rPr>
              <a:t>n.</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the special line of work you have adopted as your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career </a:t>
            </a:r>
            <a:r>
              <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专业</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5" name="TextBox 14"/>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TextBox 15"/>
          <p:cNvSpPr txBox="1"/>
          <p:nvPr/>
        </p:nvSpPr>
        <p:spPr>
          <a:xfrm>
            <a:off x="539388" y="2670891"/>
            <a:ext cx="8104578" cy="609398"/>
          </a:xfrm>
          <a:prstGeom prst="rect">
            <a:avLst/>
          </a:prstGeom>
          <a:noFill/>
        </p:spPr>
        <p:txBody>
          <a:bodyPr wrap="square" rtlCol="0">
            <a:spAutoFit/>
          </a:bodyPr>
          <a:lstStyle/>
          <a:p>
            <a:pPr>
              <a:lnSpc>
                <a:spcPct val="120000"/>
              </a:lnSpc>
              <a:buFont typeface="Arial" panose="020B0604020202020204" pitchFamily="34" charset="0"/>
              <a:buNone/>
              <a:defRPr/>
            </a:pP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His </a:t>
            </a:r>
            <a:r>
              <a:rPr lang="en-US" altLang="zh-CN" sz="2800" dirty="0">
                <a:solidFill>
                  <a:srgbClr val="F79646"/>
                </a:solidFill>
                <a:latin typeface="Arial" panose="020B0604020202020204" pitchFamily="34" charset="0"/>
                <a:ea typeface="宋体" panose="02010600030101010101" pitchFamily="2" charset="-122"/>
                <a:cs typeface="Arial" panose="020B0604020202020204" pitchFamily="34" charset="0"/>
              </a:rPr>
              <a:t>specialty</a:t>
            </a: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 is international economic law.</a:t>
            </a:r>
          </a:p>
        </p:txBody>
      </p:sp>
    </p:spTree>
    <p:extLst>
      <p:ext uri="{BB962C8B-B14F-4D97-AF65-F5344CB8AC3E}">
        <p14:creationId xmlns:p14="http://schemas.microsoft.com/office/powerpoint/2010/main" val="3198160441"/>
      </p:ext>
    </p:extLst>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childTnLst>
                          </p:cTn>
                        </p:par>
                      </p:childTnLst>
                    </p:cTn>
                  </p:par>
                </p:childTnLst>
              </p:cTn>
              <p:nextCondLst>
                <p:cond evt="onClick" delay="0">
                  <p:tgtEl>
                    <p:spTgt spid="13"/>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060848"/>
            <a:ext cx="9144000" cy="312207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39388" y="1340709"/>
            <a:ext cx="8104578" cy="609398"/>
          </a:xfrm>
          <a:prstGeom prst="rect">
            <a:avLst/>
          </a:prstGeom>
          <a:noFill/>
        </p:spPr>
        <p:txBody>
          <a:bodyPr wrap="square" rtlCol="0">
            <a:spAutoFit/>
          </a:bodyPr>
          <a:lstStyle/>
          <a:p>
            <a:pPr>
              <a:lnSpc>
                <a:spcPct val="120000"/>
              </a:lnSpc>
              <a:buFont typeface="Arial" panose="020B0604020202020204" pitchFamily="34" charset="0"/>
              <a:buNone/>
              <a:defRPr/>
            </a:pPr>
            <a:r>
              <a:rPr lang="en-US" altLang="zh-CN" sz="2800" dirty="0">
                <a:solidFill>
                  <a:srgbClr val="F79646"/>
                </a:solidFill>
                <a:latin typeface="Arial" panose="020B0604020202020204" pitchFamily="34" charset="0"/>
                <a:ea typeface="宋体" panose="02010600030101010101" pitchFamily="2" charset="-122"/>
                <a:cs typeface="Arial" panose="020B0604020202020204" pitchFamily="34" charset="0"/>
              </a:rPr>
              <a:t>specialization: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rPr>
              <a:t>n.</a:t>
            </a: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 the act of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specializing </a:t>
            </a:r>
            <a:r>
              <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专门化</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1" name="TextBox 10"/>
          <p:cNvSpPr txBox="1"/>
          <p:nvPr/>
        </p:nvSpPr>
        <p:spPr>
          <a:xfrm>
            <a:off x="539388" y="2276872"/>
            <a:ext cx="8104578" cy="1126462"/>
          </a:xfrm>
          <a:prstGeom prst="rect">
            <a:avLst/>
          </a:prstGeom>
          <a:noFill/>
        </p:spPr>
        <p:txBody>
          <a:bodyPr wrap="square" rtlCol="0">
            <a:spAutoFit/>
          </a:bodyPr>
          <a:lstStyle/>
          <a:p>
            <a:pPr>
              <a:lnSpc>
                <a:spcPct val="120000"/>
              </a:lnSpc>
              <a:buFont typeface="Arial" panose="020B0604020202020204" pitchFamily="34" charset="0"/>
              <a:buNone/>
              <a:defRPr/>
            </a:pP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In classic economics, a marriage is, at least in part, an exercise in labor </a:t>
            </a:r>
            <a:r>
              <a:rPr lang="en-US" altLang="zh-CN" sz="2800" dirty="0">
                <a:solidFill>
                  <a:srgbClr val="F79646"/>
                </a:solidFill>
                <a:latin typeface="Arial" panose="020B0604020202020204" pitchFamily="34" charset="0"/>
                <a:ea typeface="宋体" panose="02010600030101010101" pitchFamily="2" charset="-122"/>
                <a:cs typeface="Arial" panose="020B0604020202020204" pitchFamily="34" charset="0"/>
              </a:rPr>
              <a:t>specialization</a:t>
            </a: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a:t>
            </a: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childTnLst>
              </p:cTn>
              <p:nextCondLst>
                <p:cond evt="onClick" delay="0">
                  <p:tgtEl>
                    <p:spTgt spid="16"/>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15060"/>
          </a:xfrm>
          <a:prstGeom prst="rect">
            <a:avLst/>
          </a:prstGeom>
          <a:noFill/>
        </p:spPr>
        <p:txBody>
          <a:bodyPr wrap="square" rtlCol="0">
            <a:spAutoFit/>
          </a:bodyPr>
          <a:lstStyle/>
          <a:p>
            <a:pPr marL="624205" indent="-6242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17.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forsake</a:t>
            </a:r>
            <a:r>
              <a:rPr lang="en-US" altLang="zh-CN" sz="2800" b="1"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(Para. 8)</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rPr>
              <a:t>v.</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to give up (especially sth. valued or pleasant)</a:t>
            </a:r>
            <a:endParaRPr lang="en-US" altLang="zh-CN" sz="2800"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980000"/>
            <a:ext cx="8104578" cy="111506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If my wisdom should someday</a:t>
            </a:r>
            <a:r>
              <a:rPr lang="en-US" altLang="zh-CN" sz="2800" b="1"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forsake</a:t>
            </a:r>
            <a:r>
              <a:rPr lang="en-US" altLang="zh-CN" sz="2800" b="1"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me, my days would turn out to be a hell.</a:t>
            </a: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089015"/>
            <a:ext cx="452775" cy="452775"/>
          </a:xfrm>
          <a:prstGeom prst="rect">
            <a:avLst/>
          </a:prstGeom>
          <a:noFill/>
        </p:spPr>
      </p:pic>
      <p:sp>
        <p:nvSpPr>
          <p:cNvPr id="12" name="TextBox 11"/>
          <p:cNvSpPr txBox="1"/>
          <p:nvPr/>
        </p:nvSpPr>
        <p:spPr>
          <a:xfrm>
            <a:off x="539388" y="4030730"/>
            <a:ext cx="8104578" cy="1115060"/>
          </a:xfrm>
          <a:prstGeom prst="rect">
            <a:avLst/>
          </a:prstGeom>
          <a:noFill/>
        </p:spPr>
        <p:txBody>
          <a:bodyPr wrap="square" rtlCol="0">
            <a:spAutoFit/>
          </a:bodyPr>
          <a:lstStyle/>
          <a:p>
            <a:pPr marL="363855" algn="just">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There will always be temptations to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forsake</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the future for immediate gratification.</a:t>
            </a:r>
          </a:p>
        </p:txBody>
      </p:sp>
      <p:sp>
        <p:nvSpPr>
          <p:cNvPr id="13" name="TextBox 12"/>
          <p:cNvSpPr txBox="1"/>
          <p:nvPr/>
        </p:nvSpPr>
        <p:spPr>
          <a:xfrm>
            <a:off x="539388" y="3284984"/>
            <a:ext cx="8104578" cy="609398"/>
          </a:xfrm>
          <a:prstGeom prst="rect">
            <a:avLst/>
          </a:prstGeom>
          <a:noFill/>
        </p:spPr>
        <p:txBody>
          <a:bodyPr wrap="square" rtlCol="0">
            <a:spAutoFit/>
          </a:bodyPr>
          <a:lstStyle/>
          <a:p>
            <a:pPr>
              <a:lnSpc>
                <a:spcPct val="120000"/>
              </a:lnSpc>
              <a:spcBef>
                <a:spcPct val="0"/>
              </a:spcBef>
            </a:pPr>
            <a:r>
              <a:rPr lang="zh-CN" altLang="en-US" sz="2800" dirty="0" smtClean="0">
                <a:solidFill>
                  <a:srgbClr val="333333"/>
                </a:solidFill>
                <a:ea typeface="宋体" panose="02010600030101010101" pitchFamily="2" charset="-122"/>
              </a:rPr>
              <a:t>总有些什么在诱惑人们为了即时满足而放弃未来。</a:t>
            </a:r>
            <a:endParaRPr lang="en-US" altLang="zh-CN" sz="2800" dirty="0" smtClean="0">
              <a:solidFill>
                <a:srgbClr val="333333"/>
              </a:solidFill>
              <a:ea typeface="宋体" panose="02010600030101010101" pitchFamily="2" charset="-122"/>
            </a:endParaRPr>
          </a:p>
        </p:txBody>
      </p:sp>
      <p:sp>
        <p:nvSpPr>
          <p:cNvPr id="9" name="矩形 8">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685" y="720001"/>
            <a:ext cx="9144000" cy="482453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Left)">
                                      <p:cBhvr>
                                        <p:cTn id="12" dur="500"/>
                                        <p:tgtEl>
                                          <p:spTgt spid="1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p:bldP spid="12" grpId="0"/>
      <p:bldP spid="13" grpId="0"/>
      <p:bldP spid="10"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624205" indent="-6242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18.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They speak of courses one must “</a:t>
            </a:r>
            <a:r>
              <a:rPr lang="en-US" altLang="zh-CN" sz="2800" dirty="0" smtClean="0">
                <a:solidFill>
                  <a:srgbClr val="333333"/>
                </a:solidFill>
                <a:latin typeface="Arial" panose="020B0604020202020204" pitchFamily="34" charset="0"/>
                <a:cs typeface="Arial" panose="020B0604020202020204" pitchFamily="34" charset="0"/>
                <a:sym typeface="Corbel" panose="020B0503020204020204" pitchFamily="34" charset="0"/>
              </a:rPr>
              <a:t>get out of the way</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 and their advisors help them “</a:t>
            </a:r>
            <a:r>
              <a:rPr lang="en-US" altLang="zh-CN" sz="2800" dirty="0" smtClean="0">
                <a:solidFill>
                  <a:srgbClr val="333333"/>
                </a:solidFill>
                <a:latin typeface="Arial" panose="020B0604020202020204" pitchFamily="34" charset="0"/>
                <a:cs typeface="Arial" panose="020B0604020202020204" pitchFamily="34" charset="0"/>
                <a:sym typeface="Corbel" panose="020B0503020204020204" pitchFamily="34" charset="0"/>
              </a:rPr>
              <a:t>check off</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 those requirements. (Para. 8)</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1" name="TextBox 10"/>
          <p:cNvSpPr txBox="1"/>
          <p:nvPr/>
        </p:nvSpPr>
        <p:spPr>
          <a:xfrm>
            <a:off x="539388" y="2636912"/>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 </a:t>
            </a:r>
          </a:p>
        </p:txBody>
      </p:sp>
      <p:sp>
        <p:nvSpPr>
          <p:cNvPr id="12" name="TextBox 11"/>
          <p:cNvSpPr txBox="1"/>
          <p:nvPr/>
        </p:nvSpPr>
        <p:spPr>
          <a:xfrm>
            <a:off x="539388" y="3334894"/>
            <a:ext cx="8104578" cy="1606274"/>
          </a:xfrm>
          <a:prstGeom prst="rect">
            <a:avLst/>
          </a:prstGeom>
          <a:noFill/>
        </p:spPr>
        <p:txBody>
          <a:bodyPr wrap="square" rtlCol="0">
            <a:spAutoFit/>
          </a:bodyPr>
          <a:lstStyle/>
          <a:p>
            <a:pPr algn="just">
              <a:lnSpc>
                <a:spcPct val="120000"/>
              </a:lnSpc>
              <a:defRPr/>
            </a:pPr>
            <a:r>
              <a:rPr lang="en-US" altLang="zh-CN" sz="2800" dirty="0" smtClean="0">
                <a:solidFill>
                  <a:srgbClr val="0C9CDB"/>
                </a:solidFill>
                <a:latin typeface="Arial" panose="020B0604020202020204" pitchFamily="34" charset="0"/>
                <a:cs typeface="Arial" panose="020B0604020202020204" pitchFamily="34" charset="0"/>
                <a:sym typeface="宋体" panose="02010600030101010101" pitchFamily="2" charset="-122"/>
              </a:rPr>
              <a:t>They often discuss which liberal education courses they can drop, and their advisors try to help them tick off the requirements.</a:t>
            </a:r>
            <a:endParaRPr lang="en-US" altLang="zh-CN"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92949"/>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Left)">
                                      <p:cBhvr>
                                        <p:cTn id="13" dur="500"/>
                                        <p:tgtEl>
                                          <p:spTgt spid="12"/>
                                        </p:tgtEl>
                                      </p:cBhvr>
                                    </p:animEffect>
                                  </p:childTnLst>
                                </p:cTn>
                              </p:par>
                              <p:par>
                                <p:cTn id="14" presetID="1" presetClass="exit" presetSubtype="0" fill="hold" nodeType="with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39388" y="720000"/>
            <a:ext cx="8104578" cy="1643527"/>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19.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get out of the way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(Para. 8):</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to make sth./sb.</a:t>
            </a:r>
          </a:p>
          <a:p>
            <a:pPr>
              <a:lnSpc>
                <a:spcPct val="120000"/>
              </a:lnSpc>
            </a:pP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no longer an obstacle or hindrance to one’s </a:t>
            </a:r>
          </a:p>
          <a:p>
            <a:pPr>
              <a:lnSpc>
                <a:spcPct val="120000"/>
              </a:lnSpc>
            </a:pP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plans</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6" name="TextBox 15"/>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7" name="TextBox 16"/>
          <p:cNvSpPr txBox="1"/>
          <p:nvPr/>
        </p:nvSpPr>
        <p:spPr>
          <a:xfrm>
            <a:off x="539388" y="2313940"/>
            <a:ext cx="8104578" cy="111506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She felt better as she had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got</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the big problem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out of the way</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a:t>
            </a:r>
          </a:p>
        </p:txBody>
      </p:sp>
      <p:pic>
        <p:nvPicPr>
          <p:cNvPr id="18" name="Picture 2" descr="C:\Users\CC\Desktop\图片1.png"/>
          <p:cNvPicPr>
            <a:picLocks noChangeAspect="1" noChangeArrowheads="1"/>
          </p:cNvPicPr>
          <p:nvPr/>
        </p:nvPicPr>
        <p:blipFill>
          <a:blip r:embed="rId3" cstate="print"/>
          <a:srcRect/>
          <a:stretch>
            <a:fillRect/>
          </a:stretch>
        </p:blipFill>
        <p:spPr bwMode="auto">
          <a:xfrm>
            <a:off x="500034" y="4704417"/>
            <a:ext cx="452775" cy="452775"/>
          </a:xfrm>
          <a:prstGeom prst="rect">
            <a:avLst/>
          </a:prstGeom>
          <a:noFill/>
        </p:spPr>
      </p:pic>
      <p:sp>
        <p:nvSpPr>
          <p:cNvPr id="19" name="TextBox 18"/>
          <p:cNvSpPr txBox="1"/>
          <p:nvPr/>
        </p:nvSpPr>
        <p:spPr>
          <a:xfrm>
            <a:off x="539388" y="4610442"/>
            <a:ext cx="8104578" cy="1626870"/>
          </a:xfrm>
          <a:prstGeom prst="rect">
            <a:avLst/>
          </a:prstGeom>
          <a:noFill/>
        </p:spPr>
        <p:txBody>
          <a:bodyPr wrap="square" rtlCol="0">
            <a:spAutoFit/>
          </a:bodyPr>
          <a:lstStyle/>
          <a:p>
            <a:pPr marL="363855" algn="just">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Usually leaders would not trust those who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get out of the way</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when confronted with troubles or dangers.</a:t>
            </a:r>
          </a:p>
        </p:txBody>
      </p:sp>
      <p:sp>
        <p:nvSpPr>
          <p:cNvPr id="21" name="TextBox 20"/>
          <p:cNvSpPr txBox="1"/>
          <p:nvPr/>
        </p:nvSpPr>
        <p:spPr>
          <a:xfrm>
            <a:off x="539388" y="3501008"/>
            <a:ext cx="8104578" cy="1084977"/>
          </a:xfrm>
          <a:prstGeom prst="rect">
            <a:avLst/>
          </a:prstGeom>
          <a:noFill/>
        </p:spPr>
        <p:txBody>
          <a:bodyPr wrap="square" rtlCol="0">
            <a:spAutoFit/>
          </a:bodyPr>
          <a:lstStyle/>
          <a:p>
            <a:pPr>
              <a:lnSpc>
                <a:spcPct val="120000"/>
              </a:lnSpc>
            </a:pPr>
            <a:r>
              <a:rPr lang="zh-CN" altLang="en-US" sz="2800" dirty="0" smtClean="0">
                <a:ea typeface="宋体" panose="02010600030101010101" pitchFamily="2" charset="-122"/>
              </a:rPr>
              <a:t>通常领导们不会信任那些遇到麻烦或危险就避让的人。</a:t>
            </a:r>
            <a:endParaRPr lang="en-US" altLang="zh-CN" sz="2800" dirty="0" smtClean="0">
              <a:ea typeface="宋体" panose="02010600030101010101" pitchFamily="2" charset="-122"/>
            </a:endParaRPr>
          </a:p>
        </p:txBody>
      </p:sp>
      <p:sp>
        <p:nvSpPr>
          <p:cNvPr id="22" name="矩形 21"/>
          <p:cNvSpPr/>
          <p:nvPr/>
        </p:nvSpPr>
        <p:spPr>
          <a:xfrm>
            <a:off x="0" y="7647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lide(fromLeft)">
                                      <p:cBhvr>
                                        <p:cTn id="12" dur="500"/>
                                        <p:tgtEl>
                                          <p:spTgt spid="2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slide(fromLeft)">
                                      <p:cBhvr>
                                        <p:cTn id="21" dur="500"/>
                                        <p:tgtEl>
                                          <p:spTgt spid="19"/>
                                        </p:tgtEl>
                                      </p:cBhvr>
                                    </p:animEffect>
                                  </p:childTnLst>
                                </p:cTn>
                              </p:par>
                              <p:par>
                                <p:cTn id="22" presetID="1" presetClass="exit" presetSubtype="0" fill="hold" nodeType="withEffect">
                                  <p:stCondLst>
                                    <p:cond delay="0"/>
                                  </p:stCondLst>
                                  <p:childTnLst>
                                    <p:set>
                                      <p:cBhvr>
                                        <p:cTn id="23" dur="1" fill="hold">
                                          <p:stCondLst>
                                            <p:cond delay="0"/>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7" grpId="0"/>
      <p:bldP spid="19"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20.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check off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(Para. 8):</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to mark things on a list to</a:t>
            </a:r>
          </a:p>
          <a:p>
            <a:pPr>
              <a:lnSpc>
                <a:spcPct val="120000"/>
              </a:lnSpc>
            </a:pP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show that you have dealt with them or that </a:t>
            </a:r>
          </a:p>
          <a:p>
            <a:pPr>
              <a:lnSpc>
                <a:spcPct val="120000"/>
              </a:lnSpc>
            </a:pPr>
            <a:r>
              <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they are correct; tick off</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2459563"/>
            <a:ext cx="8104578" cy="1126462"/>
          </a:xfrm>
          <a:prstGeom prst="rect">
            <a:avLst/>
          </a:prstGeom>
          <a:noFill/>
        </p:spPr>
        <p:txBody>
          <a:bodyPr wrap="square" rtlCol="0">
            <a:spAutoFit/>
          </a:bodyPr>
          <a:lstStyle/>
          <a:p>
            <a:pPr>
              <a:lnSpc>
                <a:spcPct val="120000"/>
              </a:lnSpc>
            </a:pP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Check off</a:t>
            </a:r>
            <a:r>
              <a:rPr lang="en-US" altLang="zh-CN" sz="2800" b="1" dirty="0" smtClean="0">
                <a:solidFill>
                  <a:srgbClr val="F79646"/>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items as you complete them to give yourself a sense of accomplishment.</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4449055"/>
            <a:ext cx="452775" cy="452775"/>
          </a:xfrm>
          <a:prstGeom prst="rect">
            <a:avLst/>
          </a:prstGeom>
          <a:noFill/>
        </p:spPr>
      </p:pic>
      <p:sp>
        <p:nvSpPr>
          <p:cNvPr id="14" name="TextBox 13"/>
          <p:cNvSpPr txBox="1"/>
          <p:nvPr/>
        </p:nvSpPr>
        <p:spPr>
          <a:xfrm>
            <a:off x="539388" y="4390770"/>
            <a:ext cx="8104578" cy="1126462"/>
          </a:xfrm>
          <a:prstGeom prst="rect">
            <a:avLst/>
          </a:prstGeom>
          <a:noFill/>
        </p:spPr>
        <p:txBody>
          <a:bodyPr wrap="square" rtlCol="0">
            <a:spAutoFit/>
          </a:bodyPr>
          <a:lstStyle/>
          <a:p>
            <a:pPr marL="363855" algn="just">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The teacher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checked off</a:t>
            </a:r>
            <a:r>
              <a:rPr lang="en-US" altLang="zh-CN" sz="2800" b="1" dirty="0" smtClean="0">
                <a:solidFill>
                  <a:srgbClr val="F79646"/>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the students’ names during the roll call.</a:t>
            </a:r>
          </a:p>
        </p:txBody>
      </p:sp>
      <p:sp>
        <p:nvSpPr>
          <p:cNvPr id="15" name="TextBox 14"/>
          <p:cNvSpPr txBox="1"/>
          <p:nvPr/>
        </p:nvSpPr>
        <p:spPr>
          <a:xfrm>
            <a:off x="539388" y="3748067"/>
            <a:ext cx="8104578" cy="558038"/>
          </a:xfrm>
          <a:prstGeom prst="rect">
            <a:avLst/>
          </a:prstGeom>
          <a:noFill/>
        </p:spPr>
        <p:txBody>
          <a:bodyPr wrap="square" rtlCol="0">
            <a:spAutoFit/>
          </a:bodyPr>
          <a:lstStyle/>
          <a:p>
            <a:pPr>
              <a:lnSpc>
                <a:spcPct val="120000"/>
              </a:lnSpc>
            </a:pPr>
            <a:r>
              <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老师点名以核对学生姓名。</a:t>
            </a:r>
          </a:p>
        </p:txBody>
      </p:sp>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9685" y="620688"/>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8173142"/>
      </p:ext>
    </p:extLst>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Left)">
                                      <p:cBhvr>
                                        <p:cTn id="12" dur="500"/>
                                        <p:tgtEl>
                                          <p:spTgt spid="1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slide(fromLeft)">
                                      <p:cBhvr>
                                        <p:cTn id="21" dur="500"/>
                                        <p:tgtEl>
                                          <p:spTgt spid="14"/>
                                        </p:tgtEl>
                                      </p:cBhvr>
                                    </p:animEffect>
                                  </p:childTnLst>
                                </p:cTn>
                              </p:par>
                              <p:par>
                                <p:cTn id="22" presetID="1" presetClass="exit" presetSubtype="0" fill="hold"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9"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41400"/>
          </a:xfrm>
          <a:prstGeom prst="rect">
            <a:avLst/>
          </a:prstGeom>
          <a:noFill/>
        </p:spPr>
        <p:txBody>
          <a:bodyPr wrap="square" rtlCol="0">
            <a:spAutoFit/>
          </a:bodyPr>
          <a:lstStyle/>
          <a:p>
            <a:pPr marL="535305" indent="-535305">
              <a:lnSpc>
                <a:spcPct val="120000"/>
              </a:lnSpc>
              <a:defRPr/>
            </a:pPr>
            <a:r>
              <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rPr>
              <a:t>21. </a:t>
            </a:r>
            <a:r>
              <a:rPr lang="en-US" altLang="zh-CN" sz="2600" dirty="0" smtClean="0">
                <a:solidFill>
                  <a:srgbClr val="F79646"/>
                </a:solidFill>
                <a:latin typeface="Arial" panose="020B0604020202020204" pitchFamily="34" charset="0"/>
                <a:cs typeface="Arial" panose="020B0604020202020204" pitchFamily="34" charset="0"/>
                <a:sym typeface="Corbel" panose="020B0503020204020204" pitchFamily="34" charset="0"/>
              </a:rPr>
              <a:t>compassionate</a:t>
            </a:r>
            <a:r>
              <a:rPr lang="en-US" altLang="zh-CN" sz="2600" dirty="0" smtClean="0">
                <a:solidFill>
                  <a:srgbClr val="333333"/>
                </a:solidFill>
                <a:latin typeface="Arial" panose="020B0604020202020204" pitchFamily="34" charset="0"/>
                <a:cs typeface="Arial" panose="020B0604020202020204" pitchFamily="34" charset="0"/>
                <a:sym typeface="Corbel" panose="020B0503020204020204" pitchFamily="34" charset="0"/>
              </a:rPr>
              <a:t> </a:t>
            </a:r>
            <a:r>
              <a:rPr lang="en-US" altLang="zh-CN" sz="2600" dirty="0" smtClean="0">
                <a:solidFill>
                  <a:srgbClr val="333333"/>
                </a:solidFill>
                <a:latin typeface="Arial" panose="020B0604020202020204" pitchFamily="34" charset="0"/>
                <a:cs typeface="Arial" panose="020B0604020202020204" pitchFamily="34" charset="0"/>
                <a:sym typeface="宋体" panose="02010600030101010101" pitchFamily="2" charset="-122"/>
              </a:rPr>
              <a:t>(Para. 8): </a:t>
            </a:r>
            <a:r>
              <a:rPr lang="en-US" altLang="zh-CN" sz="2600" i="1" dirty="0" smtClean="0">
                <a:solidFill>
                  <a:srgbClr val="333333"/>
                </a:solidFill>
                <a:latin typeface="Arial" panose="020B0604020202020204" pitchFamily="34" charset="0"/>
                <a:cs typeface="Arial" panose="020B0604020202020204" pitchFamily="34" charset="0"/>
                <a:sym typeface="宋体" panose="02010600030101010101" pitchFamily="2" charset="-122"/>
              </a:rPr>
              <a:t>adj.</a:t>
            </a:r>
            <a:r>
              <a:rPr lang="en-US" altLang="zh-CN" sz="2600" dirty="0" smtClean="0">
                <a:solidFill>
                  <a:srgbClr val="333333"/>
                </a:solidFill>
                <a:latin typeface="Arial" panose="020B0604020202020204" pitchFamily="34" charset="0"/>
                <a:cs typeface="Arial" panose="020B0604020202020204" pitchFamily="34" charset="0"/>
                <a:sym typeface="宋体" panose="02010600030101010101" pitchFamily="2" charset="-122"/>
              </a:rPr>
              <a:t> feeling or showing sympathy for people who are suffering</a:t>
            </a:r>
            <a:endParaRPr lang="en-US" altLang="zh-CN" sz="2600"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2" name="TextBox 11"/>
          <p:cNvSpPr txBox="1"/>
          <p:nvPr/>
        </p:nvSpPr>
        <p:spPr>
          <a:xfrm>
            <a:off x="539388" y="1844824"/>
            <a:ext cx="6408876" cy="1968744"/>
          </a:xfrm>
          <a:prstGeom prst="rect">
            <a:avLst/>
          </a:prstGeom>
          <a:noFill/>
        </p:spPr>
        <p:txBody>
          <a:bodyPr wrap="square" rtlCol="0">
            <a:spAutoFit/>
          </a:bodyPr>
          <a:lstStyle/>
          <a:p>
            <a:pPr algn="just">
              <a:lnSpc>
                <a:spcPct val="120000"/>
              </a:lnSpc>
              <a:spcBef>
                <a:spcPts val="600"/>
              </a:spcBef>
              <a:buClr>
                <a:schemeClr val="accent1"/>
              </a:buClr>
              <a:buSzPct val="90000"/>
              <a:buFont typeface="Wingdings 2" panose="05020102010507070707" pitchFamily="18" charset="2"/>
              <a:buNone/>
            </a:pPr>
            <a:r>
              <a:rPr lang="en-US" altLang="zh-CN" sz="2600" dirty="0" smtClean="0">
                <a:solidFill>
                  <a:srgbClr val="333333"/>
                </a:solidFill>
                <a:latin typeface="Arial" panose="020B0604020202020204" pitchFamily="34" charset="0"/>
                <a:cs typeface="Arial" panose="020B0604020202020204" pitchFamily="34" charset="0"/>
                <a:sym typeface="宋体" panose="02010600030101010101" pitchFamily="2" charset="-122"/>
              </a:rPr>
              <a:t>She was not just responding to the Tiger Mother, she was speaking in defense of all sensible, rational,</a:t>
            </a:r>
            <a:r>
              <a:rPr lang="en-US" altLang="zh-CN" sz="2600" dirty="0" smtClean="0">
                <a:solidFill>
                  <a:srgbClr val="333333"/>
                </a:solidFill>
                <a:latin typeface="Arial" panose="020B0604020202020204" pitchFamily="34" charset="0"/>
                <a:cs typeface="Arial" panose="020B0604020202020204" pitchFamily="34" charset="0"/>
                <a:sym typeface="Corbel" panose="020B0503020204020204" pitchFamily="34" charset="0"/>
              </a:rPr>
              <a:t> </a:t>
            </a:r>
            <a:r>
              <a:rPr lang="en-US" altLang="zh-CN" sz="2600" dirty="0" smtClean="0">
                <a:solidFill>
                  <a:srgbClr val="F79646"/>
                </a:solidFill>
                <a:latin typeface="Arial" panose="020B0604020202020204" pitchFamily="34" charset="0"/>
                <a:cs typeface="Arial" panose="020B0604020202020204" pitchFamily="34" charset="0"/>
                <a:sym typeface="Corbel" panose="020B0503020204020204" pitchFamily="34" charset="0"/>
              </a:rPr>
              <a:t>compassionate</a:t>
            </a:r>
            <a:r>
              <a:rPr lang="en-US" altLang="zh-CN" sz="2600" dirty="0" smtClean="0">
                <a:solidFill>
                  <a:srgbClr val="333333"/>
                </a:solidFill>
                <a:latin typeface="Arial" panose="020B0604020202020204" pitchFamily="34" charset="0"/>
                <a:cs typeface="Arial" panose="020B0604020202020204" pitchFamily="34" charset="0"/>
                <a:sym typeface="Corbel" panose="020B0503020204020204" pitchFamily="34" charset="0"/>
              </a:rPr>
              <a:t> </a:t>
            </a:r>
            <a:r>
              <a:rPr lang="en-US" altLang="zh-CN" sz="2600" dirty="0" smtClean="0">
                <a:solidFill>
                  <a:srgbClr val="333333"/>
                </a:solidFill>
                <a:latin typeface="Arial" panose="020B0604020202020204" pitchFamily="34" charset="0"/>
                <a:cs typeface="Arial" panose="020B0604020202020204" pitchFamily="34" charset="0"/>
                <a:sym typeface="宋体" panose="02010600030101010101" pitchFamily="2" charset="-122"/>
              </a:rPr>
              <a:t>Chinese mothers.</a:t>
            </a:r>
            <a:r>
              <a:rPr lang="en-US" altLang="zh-CN" sz="2600" dirty="0" smtClean="0">
                <a:solidFill>
                  <a:srgbClr val="333333"/>
                </a:solidFill>
                <a:latin typeface="Arial" panose="020B0604020202020204" pitchFamily="34" charset="0"/>
                <a:cs typeface="Arial" panose="020B0604020202020204" pitchFamily="34" charset="0"/>
                <a:sym typeface="宋体" panose="02010600030101010101" pitchFamily="2" charset="-122"/>
                <a:hlinkClick r:id="rId2"/>
              </a:rPr>
              <a:t> </a:t>
            </a:r>
            <a:endParaRPr lang="en-US" altLang="zh-CN" sz="2600" dirty="0">
              <a:solidFill>
                <a:srgbClr val="333333"/>
              </a:solidFill>
              <a:latin typeface="Arial" panose="020B0604020202020204" pitchFamily="34" charset="0"/>
              <a:cs typeface="Arial" panose="020B0604020202020204" pitchFamily="34" charset="0"/>
              <a:sym typeface="宋体" panose="02010600030101010101" pitchFamily="2" charset="-122"/>
            </a:endParaRPr>
          </a:p>
        </p:txBody>
      </p:sp>
      <p:pic>
        <p:nvPicPr>
          <p:cNvPr id="13" name="Picture 2" descr="C:\Users\CC\Desktop\图片1.png"/>
          <p:cNvPicPr>
            <a:picLocks noChangeAspect="1" noChangeArrowheads="1"/>
          </p:cNvPicPr>
          <p:nvPr/>
        </p:nvPicPr>
        <p:blipFill>
          <a:blip r:embed="rId3" cstate="print"/>
          <a:srcRect/>
          <a:stretch>
            <a:fillRect/>
          </a:stretch>
        </p:blipFill>
        <p:spPr bwMode="auto">
          <a:xfrm>
            <a:off x="500034" y="5066092"/>
            <a:ext cx="452775" cy="452775"/>
          </a:xfrm>
          <a:prstGeom prst="rect">
            <a:avLst/>
          </a:prstGeom>
          <a:noFill/>
        </p:spPr>
      </p:pic>
      <p:sp>
        <p:nvSpPr>
          <p:cNvPr id="14" name="TextBox 13"/>
          <p:cNvSpPr txBox="1"/>
          <p:nvPr/>
        </p:nvSpPr>
        <p:spPr>
          <a:xfrm>
            <a:off x="539388" y="5007807"/>
            <a:ext cx="8104578" cy="1041400"/>
          </a:xfrm>
          <a:prstGeom prst="rect">
            <a:avLst/>
          </a:prstGeom>
          <a:noFill/>
        </p:spPr>
        <p:txBody>
          <a:bodyPr wrap="square" rtlCol="0">
            <a:spAutoFit/>
          </a:bodyPr>
          <a:lstStyle/>
          <a:p>
            <a:pPr marL="363855">
              <a:lnSpc>
                <a:spcPct val="120000"/>
              </a:lnSpc>
              <a:defRPr/>
            </a:pPr>
            <a:r>
              <a:rPr lang="en-US" altLang="zh-CN" sz="2600" dirty="0" smtClean="0">
                <a:solidFill>
                  <a:srgbClr val="333333"/>
                </a:solidFill>
                <a:latin typeface="Arial" panose="020B0604020202020204" pitchFamily="34" charset="0"/>
                <a:cs typeface="Arial" panose="020B0604020202020204" pitchFamily="34" charset="0"/>
                <a:sym typeface="宋体" panose="02010600030101010101" pitchFamily="2" charset="-122"/>
              </a:rPr>
              <a:t>She shows her love for him with interesting questions and </a:t>
            </a:r>
            <a:r>
              <a:rPr lang="en-US" altLang="zh-CN" sz="2600" dirty="0" smtClean="0">
                <a:solidFill>
                  <a:srgbClr val="F79646"/>
                </a:solidFill>
                <a:latin typeface="Arial" panose="020B0604020202020204" pitchFamily="34" charset="0"/>
                <a:cs typeface="Arial" panose="020B0604020202020204" pitchFamily="34" charset="0"/>
                <a:sym typeface="Corbel" panose="020B0503020204020204" pitchFamily="34" charset="0"/>
              </a:rPr>
              <a:t>compassionate</a:t>
            </a:r>
            <a:r>
              <a:rPr lang="en-US" altLang="zh-CN" sz="2600" dirty="0" smtClean="0">
                <a:solidFill>
                  <a:srgbClr val="333333"/>
                </a:solidFill>
                <a:latin typeface="Arial" panose="020B0604020202020204" pitchFamily="34" charset="0"/>
                <a:cs typeface="Arial" panose="020B0604020202020204" pitchFamily="34" charset="0"/>
                <a:sym typeface="宋体" panose="02010600030101010101" pitchFamily="2" charset="-122"/>
              </a:rPr>
              <a:t> responses.</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5" name="TextBox 14"/>
          <p:cNvSpPr txBox="1"/>
          <p:nvPr/>
        </p:nvSpPr>
        <p:spPr>
          <a:xfrm>
            <a:off x="539388" y="4077072"/>
            <a:ext cx="8104578" cy="944041"/>
          </a:xfrm>
          <a:prstGeom prst="rect">
            <a:avLst/>
          </a:prstGeom>
          <a:noFill/>
        </p:spPr>
        <p:txBody>
          <a:bodyPr wrap="square" rtlCol="0">
            <a:spAutoFit/>
          </a:bodyPr>
          <a:lstStyle/>
          <a:p>
            <a:pPr>
              <a:lnSpc>
                <a:spcPct val="110000"/>
              </a:lnSpc>
              <a:spcBef>
                <a:spcPts val="600"/>
              </a:spcBef>
              <a:buClr>
                <a:schemeClr val="accent1"/>
              </a:buClr>
              <a:buSzPct val="90000"/>
              <a:buFont typeface="Wingdings 2" panose="05020102010507070707" pitchFamily="18" charset="2"/>
              <a:buNone/>
            </a:pPr>
            <a:r>
              <a:rPr lang="zh-CN" altLang="en-US" sz="2600" dirty="0" smtClean="0">
                <a:solidFill>
                  <a:srgbClr val="333333"/>
                </a:solidFill>
                <a:sym typeface="宋体" panose="02010600030101010101" pitchFamily="2" charset="-122"/>
              </a:rPr>
              <a:t>她用让他感兴趣的问题和富有同情心的回应向他展示她的爱。</a:t>
            </a:r>
            <a:endParaRPr lang="en-US" altLang="zh-CN" sz="2600" dirty="0">
              <a:solidFill>
                <a:srgbClr val="333333"/>
              </a:solidFill>
              <a:sym typeface="宋体" panose="02010600030101010101" pitchFamily="2" charset="-122"/>
            </a:endParaRPr>
          </a:p>
        </p:txBody>
      </p:sp>
      <p:pic>
        <p:nvPicPr>
          <p:cNvPr id="16" name="图片 15" descr="t01215a75ddb1ce995d.jpg"/>
          <p:cNvPicPr>
            <a:picLocks noChangeAspect="1"/>
          </p:cNvPicPr>
          <p:nvPr/>
        </p:nvPicPr>
        <p:blipFill>
          <a:blip r:embed="rId4" cstate="print"/>
          <a:srcRect/>
          <a:stretch>
            <a:fillRect/>
          </a:stretch>
        </p:blipFill>
        <p:spPr bwMode="auto">
          <a:xfrm>
            <a:off x="7092280" y="1772816"/>
            <a:ext cx="1568450" cy="2066925"/>
          </a:xfrm>
          <a:prstGeom prst="rect">
            <a:avLst/>
          </a:prstGeom>
          <a:noFill/>
          <a:ln w="9525">
            <a:noFill/>
            <a:miter lim="800000"/>
            <a:headEnd/>
            <a:tailEnd/>
          </a:ln>
        </p:spPr>
      </p:pic>
      <p:sp>
        <p:nvSpPr>
          <p:cNvPr id="10" name="矩形 9">
            <a:hlinkClick r:id="rId5"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9685" y="80280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Left)">
                                      <p:cBhvr>
                                        <p:cTn id="17" dur="500"/>
                                        <p:tgtEl>
                                          <p:spTgt spid="15"/>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Left)">
                                      <p:cBhvr>
                                        <p:cTn id="26" dur="500"/>
                                        <p:tgtEl>
                                          <p:spTgt spid="14"/>
                                        </p:tgtEl>
                                      </p:cBhvr>
                                    </p:animEffec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2" grpId="0"/>
      <p:bldP spid="14"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38680"/>
          </a:xfrm>
          <a:prstGeom prst="rect">
            <a:avLst/>
          </a:prstGeom>
          <a:noFill/>
        </p:spPr>
        <p:txBody>
          <a:bodyPr wrap="square" rtlCol="0">
            <a:spAutoFit/>
          </a:bodyPr>
          <a:lstStyle/>
          <a:p>
            <a:pPr marL="624205" indent="-6242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22.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They </a:t>
            </a:r>
            <a:r>
              <a:rPr lang="en-US" altLang="zh-CN" sz="2800" dirty="0" smtClean="0">
                <a:solidFill>
                  <a:srgbClr val="333333"/>
                </a:solidFill>
                <a:latin typeface="Arial" panose="020B0604020202020204" pitchFamily="34" charset="0"/>
                <a:cs typeface="Arial" panose="020B0604020202020204" pitchFamily="34" charset="0"/>
                <a:sym typeface="Corbel" panose="020B0503020204020204" pitchFamily="34" charset="0"/>
              </a:rPr>
              <a:t>dismiss</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 </a:t>
            </a:r>
            <a:r>
              <a:rPr lang="en-US" altLang="zh-CN" sz="2800" dirty="0" smtClean="0">
                <a:solidFill>
                  <a:srgbClr val="333333"/>
                </a:solidFill>
                <a:latin typeface="Arial" panose="020B0604020202020204" pitchFamily="34" charset="0"/>
                <a:cs typeface="Arial" panose="020B0604020202020204" pitchFamily="34" charset="0"/>
                <a:sym typeface="Corbel" panose="020B0503020204020204" pitchFamily="34" charset="0"/>
              </a:rPr>
              <a:t>as </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meaningless anything about higher learning that doesn’t center on training someone to do a task that would make them money. (Para. 10)</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5" name="TextBox 14"/>
          <p:cNvSpPr txBox="1"/>
          <p:nvPr/>
        </p:nvSpPr>
        <p:spPr>
          <a:xfrm>
            <a:off x="539388" y="3212976"/>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 </a:t>
            </a:r>
          </a:p>
        </p:txBody>
      </p:sp>
      <p:sp>
        <p:nvSpPr>
          <p:cNvPr id="16" name="TextBox 15"/>
          <p:cNvSpPr txBox="1"/>
          <p:nvPr/>
        </p:nvSpPr>
        <p:spPr>
          <a:xfrm>
            <a:off x="539388" y="3910958"/>
            <a:ext cx="8104578" cy="1606274"/>
          </a:xfrm>
          <a:prstGeom prst="rect">
            <a:avLst/>
          </a:prstGeom>
          <a:noFill/>
        </p:spPr>
        <p:txBody>
          <a:bodyPr wrap="square" rtlCol="0">
            <a:spAutoFit/>
          </a:bodyPr>
          <a:lstStyle/>
          <a:p>
            <a:pPr algn="just">
              <a:lnSpc>
                <a:spcPct val="120000"/>
              </a:lnSpc>
              <a:defRPr/>
            </a:pPr>
            <a:r>
              <a:rPr lang="en-US" altLang="zh-CN" sz="2800" dirty="0" smtClean="0">
                <a:solidFill>
                  <a:srgbClr val="0C9CDB"/>
                </a:solidFill>
                <a:latin typeface="Arial" panose="020B0604020202020204" pitchFamily="34" charset="0"/>
                <a:cs typeface="Arial" panose="020B0604020202020204" pitchFamily="34" charset="0"/>
                <a:sym typeface="宋体" panose="02010600030101010101" pitchFamily="2" charset="-122"/>
              </a:rPr>
              <a:t>They think that any college learning that does not focus on training students to make money is meaningless.</a:t>
            </a:r>
            <a:endParaRPr lang="en-US" altLang="zh-CN"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6045" y="667931"/>
            <a:ext cx="9144000" cy="5400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lide(fromLeft)">
                                      <p:cBhvr>
                                        <p:cTn id="13" dur="500"/>
                                        <p:tgtEl>
                                          <p:spTgt spid="16"/>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5" grpId="0"/>
      <p:bldP spid="16" grpId="0"/>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893647"/>
          </a:xfrm>
          <a:prstGeom prst="rect">
            <a:avLst/>
          </a:prstGeom>
          <a:noFill/>
        </p:spPr>
        <p:txBody>
          <a:bodyPr wrap="square" rtlCol="0">
            <a:spAutoFit/>
          </a:bodyPr>
          <a:lstStyle/>
          <a:p>
            <a:pPr algn="just">
              <a:lnSpc>
                <a:spcPct val="120000"/>
              </a:lnSpc>
            </a:pPr>
            <a:r>
              <a:rPr lang="en-US" altLang="zh-CN" sz="2600" dirty="0" smtClean="0">
                <a:solidFill>
                  <a:srgbClr val="333333"/>
                </a:solidFill>
                <a:latin typeface="Arial" panose="020B0604020202020204" pitchFamily="34" charset="0"/>
                <a:cs typeface="Arial" panose="020B0604020202020204" pitchFamily="34" charset="0"/>
              </a:rPr>
              <a:t>4    </a:t>
            </a:r>
            <a:r>
              <a:rPr lang="en-US" altLang="zh-CN" sz="2600" u="sng" dirty="0" smtClean="0">
                <a:solidFill>
                  <a:srgbClr val="0C9CDB"/>
                </a:solidFill>
                <a:latin typeface="Arial" panose="020B0604020202020204" pitchFamily="34" charset="0"/>
                <a:cs typeface="Arial" panose="020B0604020202020204" pitchFamily="34" charset="0"/>
              </a:rPr>
              <a:t>A soft </a:t>
            </a:r>
            <a:r>
              <a:rPr lang="en-US" altLang="zh-CN" sz="2600" u="sng" dirty="0" smtClean="0">
                <a:solidFill>
                  <a:srgbClr val="F79646"/>
                </a:solidFill>
                <a:latin typeface="Arial" panose="020B0604020202020204" pitchFamily="34" charset="0"/>
                <a:cs typeface="Arial" panose="020B0604020202020204" pitchFamily="34" charset="0"/>
              </a:rPr>
              <a:t>murmur rippled</a:t>
            </a:r>
            <a:r>
              <a:rPr lang="en-US" altLang="zh-CN" sz="2600" u="sng" dirty="0" smtClean="0">
                <a:solidFill>
                  <a:srgbClr val="0C9CDB"/>
                </a:solidFill>
                <a:latin typeface="Arial" panose="020B0604020202020204" pitchFamily="34" charset="0"/>
                <a:cs typeface="Arial" panose="020B0604020202020204" pitchFamily="34" charset="0"/>
              </a:rPr>
              <a:t> across the room as students turned from side to side and whispered expressions of disbelief.</a:t>
            </a:r>
            <a:r>
              <a:rPr lang="en-US" altLang="zh-CN" sz="2600" dirty="0" smtClean="0">
                <a:solidFill>
                  <a:srgbClr val="0C9CDB"/>
                </a:solidFill>
                <a:latin typeface="Arial" panose="020B0604020202020204" pitchFamily="34" charset="0"/>
                <a:cs typeface="Arial" panose="020B0604020202020204" pitchFamily="34" charset="0"/>
              </a:rPr>
              <a:t> </a:t>
            </a:r>
            <a:r>
              <a:rPr lang="en-US" altLang="zh-CN" sz="2600" dirty="0" smtClean="0">
                <a:solidFill>
                  <a:srgbClr val="333333"/>
                </a:solidFill>
                <a:latin typeface="Arial" panose="020B0604020202020204" pitchFamily="34" charset="0"/>
                <a:cs typeface="Arial" panose="020B0604020202020204" pitchFamily="34" charset="0"/>
              </a:rPr>
              <a:t>“But wait,” he quickly added, </a:t>
            </a:r>
            <a:r>
              <a:rPr lang="en-US" altLang="zh-CN" sz="2600" u="sng" dirty="0" smtClean="0">
                <a:solidFill>
                  <a:srgbClr val="F79646"/>
                </a:solidFill>
                <a:latin typeface="Arial" panose="020B0604020202020204" pitchFamily="34" charset="0"/>
                <a:cs typeface="Arial" panose="020B0604020202020204" pitchFamily="34" charset="0"/>
              </a:rPr>
              <a:t>thrusting</a:t>
            </a:r>
            <a:r>
              <a:rPr lang="en-US" altLang="zh-CN" sz="2600" dirty="0" smtClean="0">
                <a:solidFill>
                  <a:srgbClr val="333333"/>
                </a:solidFill>
                <a:latin typeface="Arial" panose="020B0604020202020204" pitchFamily="34" charset="0"/>
                <a:cs typeface="Arial" panose="020B0604020202020204" pitchFamily="34" charset="0"/>
              </a:rPr>
              <a:t> his</a:t>
            </a:r>
            <a:r>
              <a:rPr lang="en-US" altLang="zh-CN" sz="2600" dirty="0" smtClean="0">
                <a:solidFill>
                  <a:srgbClr val="F79646"/>
                </a:solidFill>
                <a:latin typeface="Arial" panose="020B0604020202020204" pitchFamily="34" charset="0"/>
                <a:cs typeface="Arial" panose="020B0604020202020204" pitchFamily="34" charset="0"/>
              </a:rPr>
              <a:t> </a:t>
            </a:r>
            <a:r>
              <a:rPr lang="en-US" altLang="zh-CN" sz="2600" dirty="0" smtClean="0">
                <a:solidFill>
                  <a:srgbClr val="333333"/>
                </a:solidFill>
                <a:latin typeface="Arial" panose="020B0604020202020204" pitchFamily="34" charset="0"/>
                <a:cs typeface="Arial" panose="020B0604020202020204" pitchFamily="34" charset="0"/>
              </a:rPr>
              <a:t>hands in the air as if to stop an </a:t>
            </a:r>
            <a:r>
              <a:rPr lang="en-US" altLang="zh-CN" sz="2600" u="sng" dirty="0" smtClean="0">
                <a:solidFill>
                  <a:srgbClr val="F79646"/>
                </a:solidFill>
                <a:latin typeface="Arial" panose="020B0604020202020204" pitchFamily="34" charset="0"/>
                <a:cs typeface="Arial" panose="020B0604020202020204" pitchFamily="34" charset="0"/>
              </a:rPr>
              <a:t>oncoming</a:t>
            </a:r>
            <a:r>
              <a:rPr lang="en-US" altLang="zh-CN" sz="2600" dirty="0" smtClean="0">
                <a:solidFill>
                  <a:srgbClr val="333333"/>
                </a:solidFill>
                <a:latin typeface="Arial" panose="020B0604020202020204" pitchFamily="34" charset="0"/>
                <a:cs typeface="Arial" panose="020B0604020202020204" pitchFamily="34" charset="0"/>
              </a:rPr>
              <a:t> locomotive. “This course is by definition a part of getting a liberal education at this institution, but nobody in the world is requiring you to pursue such broad learning. You will not be whipped in the public square if you don’t. No one will imprison or fine you. You are in charge of your own education.”</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4" name="矩形 3">
            <a:hlinkClick r:id="rId4" action="ppaction://hlinksldjump"/>
          </p:cNvPr>
          <p:cNvSpPr/>
          <p:nvPr/>
        </p:nvSpPr>
        <p:spPr>
          <a:xfrm>
            <a:off x="539299" y="836712"/>
            <a:ext cx="8208912" cy="86409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4" action="ppaction://hlinksldjump"/>
          </p:cNvPr>
          <p:cNvSpPr/>
          <p:nvPr/>
        </p:nvSpPr>
        <p:spPr>
          <a:xfrm>
            <a:off x="539552" y="1772816"/>
            <a:ext cx="381642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5" action="ppaction://hlinksldjump"/>
          </p:cNvPr>
          <p:cNvSpPr/>
          <p:nvPr/>
        </p:nvSpPr>
        <p:spPr>
          <a:xfrm>
            <a:off x="539552" y="2276872"/>
            <a:ext cx="1440160"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6" action="ppaction://hlinksldjump"/>
          </p:cNvPr>
          <p:cNvSpPr/>
          <p:nvPr/>
        </p:nvSpPr>
        <p:spPr>
          <a:xfrm>
            <a:off x="6804248" y="2276872"/>
            <a:ext cx="2016224"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hlinkClick r:id="rId7" action="ppaction://hlinksldjump"/>
          </p:cNvPr>
          <p:cNvSpPr/>
          <p:nvPr/>
        </p:nvSpPr>
        <p:spPr>
          <a:xfrm>
            <a:off x="2771800" y="836712"/>
            <a:ext cx="1296144"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8" action="ppaction://hlinksldjump"/>
          </p:cNvPr>
          <p:cNvSpPr/>
          <p:nvPr/>
        </p:nvSpPr>
        <p:spPr>
          <a:xfrm>
            <a:off x="4139952" y="836712"/>
            <a:ext cx="1296144"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7" descr="C:\Users\CC\Desktop\播放.png"/>
          <p:cNvPicPr>
            <a:picLocks noChangeAspect="1" noChangeArrowheads="1"/>
          </p:cNvPicPr>
          <p:nvPr/>
        </p:nvPicPr>
        <p:blipFill>
          <a:blip r:embed="rId9" cstate="print"/>
          <a:srcRect/>
          <a:stretch>
            <a:fillRect/>
          </a:stretch>
        </p:blipFill>
        <p:spPr bwMode="auto">
          <a:xfrm>
            <a:off x="8636063" y="1643050"/>
            <a:ext cx="507937" cy="482540"/>
          </a:xfrm>
          <a:prstGeom prst="rect">
            <a:avLst/>
          </a:prstGeom>
          <a:noFill/>
        </p:spPr>
      </p:pic>
      <p:pic>
        <p:nvPicPr>
          <p:cNvPr id="11" name="Picture 8" descr="C:\Users\CC\Desktop\暂停.png"/>
          <p:cNvPicPr>
            <a:picLocks noChangeAspect="1" noChangeArrowheads="1"/>
          </p:cNvPicPr>
          <p:nvPr/>
        </p:nvPicPr>
        <p:blipFill>
          <a:blip r:embed="rId10" cstate="print"/>
          <a:srcRect/>
          <a:stretch>
            <a:fillRect/>
          </a:stretch>
        </p:blipFill>
        <p:spPr bwMode="auto">
          <a:xfrm>
            <a:off x="8636063" y="2162696"/>
            <a:ext cx="507937" cy="482540"/>
          </a:xfrm>
          <a:prstGeom prst="rect">
            <a:avLst/>
          </a:prstGeom>
          <a:noFill/>
        </p:spPr>
      </p:pic>
      <p:pic>
        <p:nvPicPr>
          <p:cNvPr id="12" name="Picture 9" descr="C:\Users\CC\Desktop\停止.png"/>
          <p:cNvPicPr>
            <a:picLocks noChangeAspect="1" noChangeArrowheads="1"/>
          </p:cNvPicPr>
          <p:nvPr/>
        </p:nvPicPr>
        <p:blipFill>
          <a:blip r:embed="rId11" cstate="print"/>
          <a:srcRect/>
          <a:stretch>
            <a:fillRect/>
          </a:stretch>
        </p:blipFill>
        <p:spPr bwMode="auto">
          <a:xfrm>
            <a:off x="8636063" y="2682342"/>
            <a:ext cx="507937" cy="482540"/>
          </a:xfrm>
          <a:prstGeom prst="rect">
            <a:avLst/>
          </a:prstGeom>
          <a:noFill/>
        </p:spPr>
      </p:pic>
      <p:pic>
        <p:nvPicPr>
          <p:cNvPr id="13" name="Picture 10" descr="C:\Users\CC\Desktop\链接.png">
            <a:hlinkClick r:id="rId12" action="ppaction://hlinkfile"/>
          </p:cNvPr>
          <p:cNvPicPr>
            <a:picLocks noChangeAspect="1" noChangeArrowheads="1"/>
          </p:cNvPicPr>
          <p:nvPr/>
        </p:nvPicPr>
        <p:blipFill>
          <a:blip r:embed="rId13" cstate="print"/>
          <a:srcRect/>
          <a:stretch>
            <a:fillRect/>
          </a:stretch>
        </p:blipFill>
        <p:spPr bwMode="auto">
          <a:xfrm>
            <a:off x="8636063" y="3201988"/>
            <a:ext cx="507937" cy="482540"/>
          </a:xfrm>
          <a:prstGeom prst="rect">
            <a:avLst/>
          </a:prstGeom>
          <a:noFill/>
        </p:spPr>
      </p:pic>
      <p:pic>
        <p:nvPicPr>
          <p:cNvPr id="14" name="04.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4" cstate="print"/>
          <a:stretch>
            <a:fillRect/>
          </a:stretch>
        </p:blipFill>
        <p:spPr>
          <a:xfrm>
            <a:off x="9612560" y="332656"/>
            <a:ext cx="304800" cy="304800"/>
          </a:xfrm>
          <a:prstGeom prst="rect">
            <a:avLst/>
          </a:prstGeom>
        </p:spPr>
      </p:pic>
      <p:sp>
        <p:nvSpPr>
          <p:cNvPr id="15" name="TextBox 14"/>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Right)">
                                      <p:cBhvr>
                                        <p:cTn id="7" dur="500"/>
                                        <p:tgtEl>
                                          <p:spTgt spid="10"/>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Right)">
                                      <p:cBhvr>
                                        <p:cTn id="11" dur="500"/>
                                        <p:tgtEl>
                                          <p:spTgt spid="11"/>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Right)">
                                      <p:cBhvr>
                                        <p:cTn id="15" dur="500"/>
                                        <p:tgtEl>
                                          <p:spTgt spid="12"/>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lide(from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4"/>
                </p:tgtEl>
              </p:cMediaNode>
            </p:audio>
            <p:seq concurrent="1" nextAc="seek">
              <p:cTn id="21" restart="whenNotActive" fill="hold" evtFilter="cancelBubble" nodeType="interactiveSeq">
                <p:stCondLst>
                  <p:cond evt="onClick" delay="0">
                    <p:tgtEl>
                      <p:spTgt spid="11"/>
                    </p:tgtEl>
                  </p:cond>
                </p:stCondLst>
                <p:endSync evt="end" delay="0">
                  <p:rtn val="all"/>
                </p:endSync>
                <p:childTnLst>
                  <p:par>
                    <p:cTn id="22" fill="hold">
                      <p:stCondLst>
                        <p:cond delay="0"/>
                      </p:stCondLst>
                      <p:childTnLst>
                        <p:par>
                          <p:cTn id="23" fill="hold">
                            <p:stCondLst>
                              <p:cond delay="0"/>
                            </p:stCondLst>
                            <p:childTnLst>
                              <p:par>
                                <p:cTn id="24" presetID="2" presetClass="mediacall" presetSubtype="0" fill="hold" nodeType="clickEffect">
                                  <p:stCondLst>
                                    <p:cond delay="0"/>
                                  </p:stCondLst>
                                  <p:childTnLst>
                                    <p:cmd type="call" cmd="togglePause">
                                      <p:cBhvr>
                                        <p:cTn id="25" dur="1" fill="hold"/>
                                        <p:tgtEl>
                                          <p:spTgt spid="14"/>
                                        </p:tgtEl>
                                      </p:cBhvr>
                                    </p:cmd>
                                  </p:childTnLst>
                                </p:cTn>
                              </p:par>
                            </p:childTnLst>
                          </p:cTn>
                        </p:par>
                      </p:childTnLst>
                    </p:cTn>
                  </p:par>
                </p:childTnLst>
              </p:cTn>
              <p:nextCondLst>
                <p:cond evt="onClick" delay="0">
                  <p:tgtEl>
                    <p:spTgt spid="11"/>
                  </p:tgtEl>
                </p:cond>
              </p:nextCondLst>
            </p:seq>
            <p:seq concurrent="1" nextAc="seek">
              <p:cTn id="26" restart="whenNotActive" fill="hold" evtFilter="cancelBubble" nodeType="interactiveSeq">
                <p:stCondLst>
                  <p:cond evt="onClick" delay="0">
                    <p:tgtEl>
                      <p:spTgt spid="12"/>
                    </p:tgtEl>
                  </p:cond>
                </p:stCondLst>
                <p:endSync evt="end" delay="0">
                  <p:rtn val="all"/>
                </p:endSync>
                <p:childTnLst>
                  <p:par>
                    <p:cTn id="27" fill="hold">
                      <p:stCondLst>
                        <p:cond delay="0"/>
                      </p:stCondLst>
                      <p:childTnLst>
                        <p:par>
                          <p:cTn id="28" fill="hold">
                            <p:stCondLst>
                              <p:cond delay="0"/>
                            </p:stCondLst>
                            <p:childTnLst>
                              <p:par>
                                <p:cTn id="29" presetID="3" presetClass="mediacall" presetSubtype="0" fill="hold" nodeType="clickEffect">
                                  <p:stCondLst>
                                    <p:cond delay="0"/>
                                  </p:stCondLst>
                                  <p:childTnLst>
                                    <p:cmd type="call" cmd="stop">
                                      <p:cBhvr>
                                        <p:cTn id="30" dur="1" fill="hold"/>
                                        <p:tgtEl>
                                          <p:spTgt spid="14"/>
                                        </p:tgtEl>
                                      </p:cBhvr>
                                    </p:cmd>
                                  </p:childTnLst>
                                </p:cTn>
                              </p:par>
                            </p:childTnLst>
                          </p:cTn>
                        </p:par>
                      </p:childTnLst>
                    </p:cTn>
                  </p:par>
                </p:childTnLst>
              </p:cTn>
              <p:nextCondLst>
                <p:cond evt="onClick" delay="0">
                  <p:tgtEl>
                    <p:spTgt spid="12"/>
                  </p:tgtEl>
                </p:cond>
              </p:nextCondLst>
            </p:seq>
            <p:seq concurrent="1" nextAc="seek">
              <p:cTn id="31" restart="whenNotActive" fill="hold" evtFilter="cancelBubble" nodeType="interactiveSeq">
                <p:stCondLst>
                  <p:cond evt="onClick" delay="0">
                    <p:tgtEl>
                      <p:spTgt spid="10"/>
                    </p:tgtEl>
                  </p:cond>
                </p:stCondLst>
                <p:endSync evt="end" delay="0">
                  <p:rtn val="all"/>
                </p:endSync>
                <p:childTnLst>
                  <p:par>
                    <p:cTn id="32" fill="hold">
                      <p:stCondLst>
                        <p:cond delay="0"/>
                      </p:stCondLst>
                      <p:childTnLst>
                        <p:par>
                          <p:cTn id="33" fill="hold">
                            <p:stCondLst>
                              <p:cond delay="0"/>
                            </p:stCondLst>
                            <p:childTnLst>
                              <p:par>
                                <p:cTn id="34" presetID="1" presetClass="mediacall" presetSubtype="0" fill="hold" nodeType="clickEffect">
                                  <p:stCondLst>
                                    <p:cond delay="0"/>
                                  </p:stCondLst>
                                  <p:childTnLst>
                                    <p:cmd type="call" cmd="play">
                                      <p:cBhvr>
                                        <p:cTn id="35" dur="1" fill="hold"/>
                                        <p:tgtEl>
                                          <p:spTgt spid="14"/>
                                        </p:tgtEl>
                                      </p:cBhvr>
                                    </p:cmd>
                                  </p:childTnLst>
                                </p:cTn>
                              </p:par>
                            </p:childTnLst>
                          </p:cTn>
                        </p:par>
                      </p:childTnLst>
                    </p:cTn>
                  </p:par>
                </p:childTnLst>
              </p:cTn>
              <p:nextCondLst>
                <p:cond evt="onClick" delay="0">
                  <p:tgtEl>
                    <p:spTgt spid="10"/>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535305" indent="-5353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23.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dismiss as</a:t>
            </a:r>
            <a:r>
              <a:rPr lang="en-US" altLang="zh-CN" sz="2800" b="1" dirty="0" smtClean="0">
                <a:solidFill>
                  <a:srgbClr val="F79646"/>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(Para. 10)</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to treat as unworthy of</a:t>
            </a:r>
          </a:p>
          <a:p>
            <a:pPr marL="535305" indent="-53530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rPr>
              <a:t>      serious consideration</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993408"/>
            <a:ext cx="8104578" cy="1003544"/>
          </a:xfrm>
          <a:prstGeom prst="rect">
            <a:avLst/>
          </a:prstGeom>
          <a:noFill/>
        </p:spPr>
        <p:txBody>
          <a:bodyPr wrap="square" rtlCol="0">
            <a:spAutoFit/>
          </a:bodyPr>
          <a:lstStyle/>
          <a:p>
            <a:pPr>
              <a:lnSpc>
                <a:spcPct val="110000"/>
              </a:lnSpc>
              <a:spcBef>
                <a:spcPts val="600"/>
              </a:spcBef>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Don’t be discouraged if what you produce initially is something other people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dismiss as</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a toy.</a:t>
            </a:r>
          </a:p>
        </p:txBody>
      </p:sp>
      <p:sp>
        <p:nvSpPr>
          <p:cNvPr id="7" name="TextBox 6"/>
          <p:cNvSpPr txBox="1"/>
          <p:nvPr/>
        </p:nvSpPr>
        <p:spPr>
          <a:xfrm>
            <a:off x="539388" y="3140968"/>
            <a:ext cx="8104578" cy="1009572"/>
          </a:xfrm>
          <a:prstGeom prst="rect">
            <a:avLst/>
          </a:prstGeom>
          <a:noFill/>
        </p:spPr>
        <p:txBody>
          <a:bodyPr wrap="square" rtlCol="0">
            <a:spAutoFit/>
          </a:bodyPr>
          <a:lstStyle/>
          <a:p>
            <a:pPr>
              <a:lnSpc>
                <a:spcPct val="110000"/>
              </a:lnSpc>
              <a:spcBef>
                <a:spcPts val="600"/>
              </a:spcBef>
              <a:defRPr/>
            </a:pPr>
            <a:r>
              <a:rPr lang="zh-CN" altLang="en-US" sz="2800" dirty="0" smtClean="0">
                <a:ea typeface="宋体" panose="02010600030101010101" pitchFamily="2" charset="-122"/>
              </a:rPr>
              <a:t>这些症状太普通模糊了，很多女人和医生都认为不用在意。</a:t>
            </a:r>
            <a:endParaRPr lang="en-US" altLang="zh-CN" sz="2800" dirty="0" smtClean="0">
              <a:ea typeface="宋体" panose="02010600030101010101" pitchFamily="2" charset="-122"/>
            </a:endParaRPr>
          </a:p>
        </p:txBody>
      </p:sp>
      <p:pic>
        <p:nvPicPr>
          <p:cNvPr id="10" name="Picture 2" descr="C:\Users\CC\Desktop\图片1.png"/>
          <p:cNvPicPr>
            <a:picLocks noChangeAspect="1" noChangeArrowheads="1"/>
          </p:cNvPicPr>
          <p:nvPr/>
        </p:nvPicPr>
        <p:blipFill>
          <a:blip r:embed="rId2" cstate="print"/>
          <a:srcRect/>
          <a:stretch>
            <a:fillRect/>
          </a:stretch>
        </p:blipFill>
        <p:spPr bwMode="auto">
          <a:xfrm>
            <a:off x="500034" y="4331141"/>
            <a:ext cx="452775" cy="452775"/>
          </a:xfrm>
          <a:prstGeom prst="rect">
            <a:avLst/>
          </a:prstGeom>
          <a:noFill/>
        </p:spPr>
      </p:pic>
      <p:sp>
        <p:nvSpPr>
          <p:cNvPr id="11" name="TextBox 10"/>
          <p:cNvSpPr txBox="1"/>
          <p:nvPr/>
        </p:nvSpPr>
        <p:spPr>
          <a:xfrm>
            <a:off x="539388" y="4272856"/>
            <a:ext cx="8104578" cy="1643527"/>
          </a:xfrm>
          <a:prstGeom prst="rect">
            <a:avLst/>
          </a:prstGeom>
          <a:noFill/>
        </p:spPr>
        <p:txBody>
          <a:bodyPr wrap="square" rtlCol="0">
            <a:spAutoFit/>
          </a:bodyPr>
          <a:lstStyle/>
          <a:p>
            <a:pPr marL="363855" algn="just">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These symptoms are so common and vague that many women and doctors often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dismiss</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them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as</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unimportant.</a:t>
            </a:r>
          </a:p>
        </p:txBody>
      </p:sp>
      <p:sp>
        <p:nvSpPr>
          <p:cNvPr id="14" name="矩形 13"/>
          <p:cNvSpPr/>
          <p:nvPr/>
        </p:nvSpPr>
        <p:spPr>
          <a:xfrm>
            <a:off x="164465" y="720001"/>
            <a:ext cx="9144000" cy="566811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Left)">
                                      <p:cBhvr>
                                        <p:cTn id="21" dur="500"/>
                                        <p:tgtEl>
                                          <p:spTgt spid="11"/>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8" grpId="0"/>
      <p:bldP spid="7" grpId="0"/>
      <p:bldP spid="11" grpId="0"/>
      <p:bldP spid="14"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26870"/>
          </a:xfrm>
          <a:prstGeom prst="rect">
            <a:avLst/>
          </a:prstGeom>
          <a:noFill/>
        </p:spPr>
        <p:txBody>
          <a:bodyPr wrap="square" rtlCol="0">
            <a:spAutoFit/>
          </a:bodyPr>
          <a:lstStyle/>
          <a:p>
            <a:pPr marL="535305" indent="-535305" defTabSz="-635">
              <a:lnSpc>
                <a:spcPct val="120000"/>
              </a:lnSpc>
              <a:tabLst>
                <a:tab pos="534670" algn="l"/>
              </a:tabLst>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24.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buck the trend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(Para. 11):</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to be noticeably different from the way that a situation is developing generally</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2453394"/>
            <a:ext cx="8104578" cy="1078950"/>
          </a:xfrm>
          <a:prstGeom prst="rect">
            <a:avLst/>
          </a:prstGeom>
          <a:noFill/>
        </p:spPr>
        <p:txBody>
          <a:bodyPr wrap="square" rtlCol="0">
            <a:spAutoFit/>
          </a:bodyPr>
          <a:lstStyle/>
          <a:p>
            <a:pPr>
              <a:lnSpc>
                <a:spcPct val="120000"/>
              </a:lnSpc>
              <a:spcBef>
                <a:spcPts val="2000"/>
              </a:spcBef>
              <a:buClr>
                <a:schemeClr val="accent1"/>
              </a:buClr>
              <a:buSzPct val="90000"/>
              <a:buFont typeface="Wingdings 2" panose="05020102010507070707" pitchFamily="18" charset="2"/>
              <a:buNone/>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We wanted to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buck the trend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and go beyond what’s expected by today’s business standards.</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hlinkClick r:id="rId2"/>
              </a:rPr>
              <a:t> </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endParaRPr>
          </a:p>
        </p:txBody>
      </p:sp>
      <p:pic>
        <p:nvPicPr>
          <p:cNvPr id="13" name="Picture 2" descr="C:\Users\CC\Desktop\图片1.png"/>
          <p:cNvPicPr>
            <a:picLocks noChangeAspect="1" noChangeArrowheads="1"/>
          </p:cNvPicPr>
          <p:nvPr/>
        </p:nvPicPr>
        <p:blipFill>
          <a:blip r:embed="rId3" cstate="print"/>
          <a:srcRect/>
          <a:stretch>
            <a:fillRect/>
          </a:stretch>
        </p:blipFill>
        <p:spPr bwMode="auto">
          <a:xfrm>
            <a:off x="500034" y="4521063"/>
            <a:ext cx="452775" cy="452775"/>
          </a:xfrm>
          <a:prstGeom prst="rect">
            <a:avLst/>
          </a:prstGeom>
          <a:noFill/>
        </p:spPr>
      </p:pic>
      <p:sp>
        <p:nvSpPr>
          <p:cNvPr id="9" name="TextBox 8"/>
          <p:cNvSpPr txBox="1"/>
          <p:nvPr/>
        </p:nvSpPr>
        <p:spPr>
          <a:xfrm>
            <a:off x="539388" y="4462778"/>
            <a:ext cx="8104578" cy="1126462"/>
          </a:xfrm>
          <a:prstGeom prst="rect">
            <a:avLst/>
          </a:prstGeom>
          <a:noFill/>
        </p:spPr>
        <p:txBody>
          <a:bodyPr wrap="square" rtlCol="0">
            <a:spAutoFit/>
          </a:bodyPr>
          <a:lstStyle/>
          <a:p>
            <a:pPr marL="357505">
              <a:lnSpc>
                <a:spcPct val="120000"/>
              </a:lnSpc>
              <a:spcBef>
                <a:spcPts val="2000"/>
              </a:spcBef>
              <a:buClr>
                <a:schemeClr val="accent1"/>
              </a:buClr>
              <a:buSzPct val="90000"/>
              <a:buFont typeface="Wingdings 2" panose="05020102010507070707" pitchFamily="18" charset="2"/>
              <a:buNone/>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One or two companies have managed to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buck the trend</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of the recession.</a:t>
            </a:r>
            <a:endParaRPr lang="zh-CN" altLang="en-US" sz="2800" dirty="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endParaRPr>
          </a:p>
        </p:txBody>
      </p:sp>
      <p:sp>
        <p:nvSpPr>
          <p:cNvPr id="10" name="TextBox 9"/>
          <p:cNvSpPr txBox="1"/>
          <p:nvPr/>
        </p:nvSpPr>
        <p:spPr>
          <a:xfrm>
            <a:off x="539388" y="3757690"/>
            <a:ext cx="8104578" cy="567912"/>
          </a:xfrm>
          <a:prstGeom prst="rect">
            <a:avLst/>
          </a:prstGeom>
          <a:noFill/>
        </p:spPr>
        <p:txBody>
          <a:bodyPr wrap="square" rtlCol="0">
            <a:spAutoFit/>
          </a:bodyPr>
          <a:lstStyle/>
          <a:p>
            <a:pPr marL="342900" indent="-342900">
              <a:lnSpc>
                <a:spcPct val="120000"/>
              </a:lnSpc>
              <a:spcBef>
                <a:spcPts val="2000"/>
              </a:spcBef>
              <a:buClr>
                <a:schemeClr val="accent1"/>
              </a:buClr>
              <a:buSzPct val="90000"/>
              <a:buFont typeface="Wingdings 2" panose="05020102010507070707" pitchFamily="18" charset="2"/>
              <a:buNone/>
              <a:defRPr/>
            </a:pPr>
            <a:r>
              <a:rPr lang="zh-CN" altLang="en-US" sz="2800" dirty="0" smtClean="0">
                <a:solidFill>
                  <a:srgbClr val="333333"/>
                </a:solidFill>
                <a:ea typeface="宋体" panose="02010600030101010101" pitchFamily="2" charset="-122"/>
                <a:sym typeface="宋体" panose="02010600030101010101" pitchFamily="2" charset="-122"/>
              </a:rPr>
              <a:t>一两家公司在经济衰退中成功逆袭。</a:t>
            </a:r>
            <a:endParaRPr lang="zh-CN" altLang="en-US" sz="2800" dirty="0">
              <a:solidFill>
                <a:srgbClr val="333333"/>
              </a:solidFill>
              <a:ea typeface="宋体" panose="02010600030101010101" pitchFamily="2" charset="-122"/>
              <a:sym typeface="宋体" panose="02010600030101010101" pitchFamily="2" charset="-122"/>
            </a:endParaRPr>
          </a:p>
        </p:txBody>
      </p:sp>
      <p:sp>
        <p:nvSpPr>
          <p:cNvPr id="14" name="矩形 13">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4465" y="692949"/>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slide(fromLeft)">
                                      <p:cBhvr>
                                        <p:cTn id="21" dur="500"/>
                                        <p:tgtEl>
                                          <p:spTgt spid="9"/>
                                        </p:tgtEl>
                                      </p:cBhvr>
                                    </p:animEffect>
                                  </p:childTnLst>
                                </p:cTn>
                              </p:par>
                              <p:par>
                                <p:cTn id="22" presetID="1" presetClass="exit" presetSubtype="0" fill="hold"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8" grpId="0"/>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7993052" cy="2466340"/>
          </a:xfrm>
          <a:prstGeom prst="rect">
            <a:avLst/>
          </a:prstGeom>
          <a:noFill/>
        </p:spPr>
        <p:txBody>
          <a:bodyPr wrap="square" rtlCol="0">
            <a:spAutoFit/>
          </a:bodyPr>
          <a:lstStyle/>
          <a:p>
            <a:pPr marL="535305" indent="-535305" algn="just">
              <a:lnSpc>
                <a:spcPct val="120000"/>
              </a:lnSpc>
              <a:defRPr/>
            </a:pPr>
            <a:r>
              <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rPr>
              <a:t>25. </a:t>
            </a:r>
            <a:r>
              <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If we are to understand what our subjects did that enabled them to fashion such highly productive and creative lives, we must appreciate why they valued a broad education before specializing in one or two fields. (Para. 11)</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5" name="TextBox 4"/>
          <p:cNvSpPr txBox="1"/>
          <p:nvPr/>
        </p:nvSpPr>
        <p:spPr>
          <a:xfrm>
            <a:off x="539388" y="3220250"/>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 </a:t>
            </a:r>
          </a:p>
        </p:txBody>
      </p:sp>
      <p:sp>
        <p:nvSpPr>
          <p:cNvPr id="6" name="TextBox 5"/>
          <p:cNvSpPr txBox="1"/>
          <p:nvPr/>
        </p:nvSpPr>
        <p:spPr>
          <a:xfrm>
            <a:off x="539388" y="3799974"/>
            <a:ext cx="8104578" cy="2448876"/>
          </a:xfrm>
          <a:prstGeom prst="rect">
            <a:avLst/>
          </a:prstGeom>
          <a:noFill/>
        </p:spPr>
        <p:txBody>
          <a:bodyPr wrap="square" rtlCol="0">
            <a:spAutoFit/>
          </a:bodyPr>
          <a:lstStyle/>
          <a:p>
            <a:pPr algn="just">
              <a:lnSpc>
                <a:spcPct val="120000"/>
              </a:lnSpc>
              <a:defRPr/>
            </a:pPr>
            <a:r>
              <a:rPr lang="en-US" altLang="zh-CN" sz="2600" dirty="0" smtClean="0">
                <a:solidFill>
                  <a:srgbClr val="0C9CDB"/>
                </a:solidFill>
                <a:latin typeface="Arial" panose="020B0604020202020204" pitchFamily="34" charset="0"/>
                <a:ea typeface="宋体" panose="02010600030101010101" pitchFamily="2" charset="-122"/>
                <a:cs typeface="Arial" panose="020B0604020202020204" pitchFamily="34" charset="0"/>
              </a:rPr>
              <a:t>If we want to know how our courses helped our subjects (students) become so productive and creative in their life, we must first understand why they wished to pursue a liberal education before narrowing their focus to their specific fields.</a:t>
            </a: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4660" y="-1723861"/>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lide(fromLeft)">
                                      <p:cBhvr>
                                        <p:cTn id="13" dur="500"/>
                                        <p:tgtEl>
                                          <p:spTgt spid="6"/>
                                        </p:tgtEl>
                                      </p:cBhvr>
                                    </p:animEffect>
                                  </p:childTnLst>
                                </p:cTn>
                              </p:par>
                              <p:par>
                                <p:cTn id="14" presetID="1" presetClass="exit" presetSubtype="0" fill="hold" nodeType="with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2466340"/>
          </a:xfrm>
          <a:prstGeom prst="rect">
            <a:avLst/>
          </a:prstGeom>
          <a:noFill/>
        </p:spPr>
        <p:txBody>
          <a:bodyPr wrap="square" rtlCol="0">
            <a:spAutoFit/>
          </a:bodyPr>
          <a:lstStyle/>
          <a:p>
            <a:pPr marL="535305" indent="-535305">
              <a:lnSpc>
                <a:spcPct val="120000"/>
              </a:lnSpc>
              <a:defRPr/>
            </a:pPr>
            <a:r>
              <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rPr>
              <a:t>26. </a:t>
            </a:r>
            <a:r>
              <a:rPr lang="en-US" altLang="zh-CN" sz="2600" dirty="0" smtClean="0">
                <a:solidFill>
                  <a:srgbClr val="333333"/>
                </a:solidFill>
                <a:latin typeface="Arial" panose="020B0604020202020204" pitchFamily="34" charset="0"/>
                <a:cs typeface="Arial" panose="020B0604020202020204" pitchFamily="34" charset="0"/>
                <a:sym typeface="宋体" panose="02010600030101010101" pitchFamily="2" charset="-122"/>
              </a:rPr>
              <a:t>To grow on the ideas and creations of others, we must encounter them, and to do so, we must explore the great works of the mind found in the arts, sciences, mathematics, philosophies, and historical perspectives. (Para. 12)</a:t>
            </a:r>
            <a:endParaRPr lang="en-US" altLang="zh-CN" sz="2600"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5" name="TextBox 4"/>
          <p:cNvSpPr txBox="1"/>
          <p:nvPr/>
        </p:nvSpPr>
        <p:spPr>
          <a:xfrm>
            <a:off x="539388" y="3284984"/>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6" name="TextBox 5"/>
          <p:cNvSpPr txBox="1"/>
          <p:nvPr/>
        </p:nvSpPr>
        <p:spPr>
          <a:xfrm>
            <a:off x="539388" y="3923927"/>
            <a:ext cx="8104578" cy="1968744"/>
          </a:xfrm>
          <a:prstGeom prst="rect">
            <a:avLst/>
          </a:prstGeom>
          <a:noFill/>
        </p:spPr>
        <p:txBody>
          <a:bodyPr wrap="square" rtlCol="0">
            <a:spAutoFit/>
          </a:bodyPr>
          <a:lstStyle/>
          <a:p>
            <a:pPr>
              <a:lnSpc>
                <a:spcPct val="120000"/>
              </a:lnSpc>
              <a:defRPr/>
            </a:pPr>
            <a:r>
              <a:rPr lang="en-US" altLang="zh-CN" sz="2600" dirty="0" smtClean="0">
                <a:solidFill>
                  <a:srgbClr val="0C9CDB"/>
                </a:solidFill>
                <a:latin typeface="Arial" panose="020B0604020202020204" pitchFamily="34" charset="0"/>
                <a:cs typeface="Arial" panose="020B0604020202020204" pitchFamily="34" charset="0"/>
                <a:sym typeface="宋体" panose="02010600030101010101" pitchFamily="2" charset="-122"/>
              </a:rPr>
              <a:t>To take full advantage of the ideas and creations of others, we must first meet them, and in order to meet them, we must first read great works in such fields as arts, sciences, mathematics, philosophies, and history.</a:t>
            </a:r>
            <a:endParaRPr lang="en-US" altLang="zh-CN" sz="2600" dirty="0" smtClean="0">
              <a:solidFill>
                <a:srgbClr val="0C9CDB"/>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endParaRP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6365" y="72025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lide(fromLeft)">
                                      <p:cBhvr>
                                        <p:cTn id="13" dur="500"/>
                                        <p:tgtEl>
                                          <p:spTgt spid="6"/>
                                        </p:tgtEl>
                                      </p:cBhvr>
                                    </p:animEffect>
                                  </p:childTnLst>
                                </p:cTn>
                              </p:par>
                              <p:par>
                                <p:cTn id="14" presetID="1" presetClass="exit" presetSubtype="0" fill="hold" nodeType="with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2466340"/>
          </a:xfrm>
          <a:prstGeom prst="rect">
            <a:avLst/>
          </a:prstGeom>
          <a:noFill/>
        </p:spPr>
        <p:txBody>
          <a:bodyPr wrap="square" rtlCol="0">
            <a:spAutoFit/>
          </a:bodyPr>
          <a:lstStyle/>
          <a:p>
            <a:pPr marL="536575" indent="-536575">
              <a:lnSpc>
                <a:spcPct val="120000"/>
              </a:lnSpc>
              <a:defRPr/>
            </a:pPr>
            <a:r>
              <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rPr>
              <a:t>27. </a:t>
            </a:r>
            <a:r>
              <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The world of ideas and scholarship becomes our oyster, and the possibilities become almost unlimited, at least as large as all of human </a:t>
            </a:r>
            <a:r>
              <a:rPr lang="en-US" altLang="zh-CN" sz="2600" dirty="0" smtClean="0">
                <a:solidFill>
                  <a:schemeClr val="tx1"/>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endeavor</a:t>
            </a:r>
            <a:r>
              <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 and achievement throughout history. (Para. 12)</a:t>
            </a:r>
            <a:endParaRPr lang="en-US" altLang="zh-CN" sz="2600"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1" name="TextBox 10"/>
          <p:cNvSpPr txBox="1"/>
          <p:nvPr/>
        </p:nvSpPr>
        <p:spPr>
          <a:xfrm>
            <a:off x="539388" y="3214783"/>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2" name="TextBox 11"/>
          <p:cNvSpPr txBox="1"/>
          <p:nvPr/>
        </p:nvSpPr>
        <p:spPr>
          <a:xfrm>
            <a:off x="539388" y="3789040"/>
            <a:ext cx="8104578" cy="2448876"/>
          </a:xfrm>
          <a:prstGeom prst="rect">
            <a:avLst/>
          </a:prstGeom>
          <a:noFill/>
        </p:spPr>
        <p:txBody>
          <a:bodyPr wrap="square" rtlCol="0">
            <a:spAutoFit/>
          </a:bodyPr>
          <a:lstStyle/>
          <a:p>
            <a:pPr algn="just">
              <a:lnSpc>
                <a:spcPct val="120000"/>
              </a:lnSpc>
              <a:defRPr/>
            </a:pPr>
            <a:r>
              <a:rPr lang="en-US" altLang="zh-CN" sz="2600" dirty="0" smtClean="0">
                <a:solidFill>
                  <a:srgbClr val="0C9CDB"/>
                </a:solidFill>
                <a:latin typeface="Arial" panose="020B0604020202020204" pitchFamily="34" charset="0"/>
                <a:ea typeface="宋体" panose="02010600030101010101" pitchFamily="2" charset="-122"/>
                <a:cs typeface="Arial" panose="020B0604020202020204" pitchFamily="34" charset="0"/>
              </a:rPr>
              <a:t>We come to feel at home with the great ideas and creations of the world, which give us freedom to roam in a nearly unlimited range of fields or areas, to the extent that humans have ever explored throughout history.</a:t>
            </a: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5305" y="765339"/>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Left)">
                                      <p:cBhvr>
                                        <p:cTn id="13" dur="500"/>
                                        <p:tgtEl>
                                          <p:spTgt spid="12"/>
                                        </p:tgtEl>
                                      </p:cBhvr>
                                    </p:animEffect>
                                  </p:childTnLst>
                                </p:cTn>
                              </p:par>
                              <p:par>
                                <p:cTn id="14" presetID="1" presetClass="exit" presetSubtype="0" fill="hold" nodeType="with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1"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1115060"/>
          </a:xfrm>
          <a:prstGeom prst="rect">
            <a:avLst/>
          </a:prstGeom>
          <a:noFill/>
        </p:spPr>
        <p:txBody>
          <a:bodyPr wrap="square" rtlCol="0">
            <a:spAutoFit/>
          </a:bodyPr>
          <a:lstStyle/>
          <a:p>
            <a:pPr marL="624205" indent="-6242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28.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endeavor</a:t>
            </a:r>
            <a:r>
              <a:rPr lang="en-US" altLang="zh-CN" sz="2800" b="1"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rPr>
              <a:t>(Para. 12):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rPr>
              <a:t>n.</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earnest and industrial effort</a:t>
            </a:r>
          </a:p>
        </p:txBody>
      </p:sp>
      <p:sp>
        <p:nvSpPr>
          <p:cNvPr id="6" name="TextBox 5"/>
          <p:cNvSpPr txBox="1"/>
          <p:nvPr/>
        </p:nvSpPr>
        <p:spPr>
          <a:xfrm>
            <a:off x="539388" y="1988840"/>
            <a:ext cx="8104578" cy="1029970"/>
          </a:xfrm>
          <a:prstGeom prst="rect">
            <a:avLst/>
          </a:prstGeom>
          <a:noFill/>
        </p:spPr>
        <p:txBody>
          <a:bodyPr wrap="square" rtlCol="0">
            <a:spAutoFit/>
          </a:bodyPr>
          <a:lstStyle/>
          <a:p>
            <a:pPr>
              <a:lnSpc>
                <a:spcPct val="110000"/>
              </a:lnSpc>
              <a:spcBef>
                <a:spcPct val="0"/>
              </a:spcBef>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We cannot succeed in this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endeavor</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 alone, but we can play a leading role.</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hlinkClick r:id="rId2"/>
              </a:rPr>
              <a:t> </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6" name="TextBox 15"/>
          <p:cNvSpPr txBox="1"/>
          <p:nvPr/>
        </p:nvSpPr>
        <p:spPr>
          <a:xfrm>
            <a:off x="539388" y="3208416"/>
            <a:ext cx="8104578" cy="566309"/>
          </a:xfrm>
          <a:prstGeom prst="rect">
            <a:avLst/>
          </a:prstGeom>
          <a:noFill/>
        </p:spPr>
        <p:txBody>
          <a:bodyPr wrap="square" rtlCol="0">
            <a:spAutoFit/>
          </a:bodyPr>
          <a:lstStyle/>
          <a:p>
            <a:pPr>
              <a:lnSpc>
                <a:spcPct val="110000"/>
              </a:lnSpc>
              <a:spcBef>
                <a:spcPct val="0"/>
              </a:spcBef>
            </a:pPr>
            <a:r>
              <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人类的努力有没有可能阻挡命运的潮流呢？</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7" name="TextBox 16"/>
          <p:cNvSpPr txBox="1"/>
          <p:nvPr/>
        </p:nvSpPr>
        <p:spPr>
          <a:xfrm>
            <a:off x="539388" y="3721871"/>
            <a:ext cx="8104578" cy="1115060"/>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Is human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rPr>
              <a:t>endeavor</a:t>
            </a:r>
            <a:r>
              <a:rPr lang="en-US" altLang="zh-CN" sz="2800" b="1" dirty="0" smtClean="0">
                <a:solidFill>
                  <a:srgbClr val="333333"/>
                </a:solidFill>
                <a:latin typeface="Arial" panose="020B0604020202020204" pitchFamily="34" charset="0"/>
                <a:ea typeface="宋体" panose="02010600030101010101" pitchFamily="2" charset="-122"/>
                <a:cs typeface="Arial" panose="020B0604020202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likely to turn back the tides of fate?</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8" name="Picture 2" descr="C:\Users\CC\Desktop\图片1.png"/>
          <p:cNvPicPr>
            <a:picLocks noChangeAspect="1" noChangeArrowheads="1"/>
          </p:cNvPicPr>
          <p:nvPr/>
        </p:nvPicPr>
        <p:blipFill>
          <a:blip r:embed="rId3" cstate="print"/>
          <a:srcRect/>
          <a:stretch>
            <a:fillRect/>
          </a:stretch>
        </p:blipFill>
        <p:spPr bwMode="auto">
          <a:xfrm>
            <a:off x="500034" y="3800150"/>
            <a:ext cx="452775" cy="452775"/>
          </a:xfrm>
          <a:prstGeom prst="rect">
            <a:avLst/>
          </a:prstGeom>
          <a:noFill/>
        </p:spPr>
      </p:pic>
      <p:sp>
        <p:nvSpPr>
          <p:cNvPr id="11" name="矩形 10">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5570" y="692949"/>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Left)">
                                      <p:cBhvr>
                                        <p:cTn id="12" dur="500"/>
                                        <p:tgtEl>
                                          <p:spTgt spid="1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lide(fromLeft)">
                                      <p:cBhvr>
                                        <p:cTn id="21" dur="500"/>
                                        <p:tgtEl>
                                          <p:spTgt spid="17"/>
                                        </p:tgtEl>
                                      </p:cBhvr>
                                    </p:animEffect>
                                  </p:childTnLst>
                                </p:cTn>
                              </p:par>
                              <p:par>
                                <p:cTn id="22" presetID="1" presetClass="exit" presetSubtype="0" fill="hold"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6" grpId="0"/>
      <p:bldP spid="16"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1115060"/>
          </a:xfrm>
          <a:prstGeom prst="rect">
            <a:avLst/>
          </a:prstGeom>
          <a:noFill/>
        </p:spPr>
        <p:txBody>
          <a:bodyPr wrap="square" rtlCol="0">
            <a:spAutoFit/>
          </a:bodyPr>
          <a:lstStyle/>
          <a:p>
            <a:pPr marL="624205" indent="-62420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rPr>
              <a:t>29.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stimulate</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(Para. 13): </a:t>
            </a:r>
            <a:r>
              <a:rPr lang="en-US" altLang="zh-CN" sz="2800" i="1"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v.</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 to make sth. develop or become more active; to encourage sth.</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6" name="TextBox 5"/>
          <p:cNvSpPr txBox="1"/>
          <p:nvPr/>
        </p:nvSpPr>
        <p:spPr>
          <a:xfrm>
            <a:off x="539388" y="1988840"/>
            <a:ext cx="8281084" cy="1643527"/>
          </a:xfrm>
          <a:prstGeom prst="rect">
            <a:avLst/>
          </a:prstGeom>
          <a:noFill/>
        </p:spPr>
        <p:txBody>
          <a:bodyPr wrap="square" rtlCol="0">
            <a:spAutoFit/>
          </a:bodyPr>
          <a:lstStyle/>
          <a:p>
            <a:pPr>
              <a:lnSpc>
                <a:spcPct val="120000"/>
              </a:lnSpc>
              <a:spcBef>
                <a:spcPts val="0"/>
              </a:spcBef>
              <a:buClr>
                <a:schemeClr val="accent1"/>
              </a:buClr>
              <a:buSzPct val="90000"/>
              <a:buFont typeface="Wingdings 2" panose="05020102010507070707" pitchFamily="18" charset="2"/>
              <a:buNone/>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Governments are being urged to take “coordinated action” to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stimulate</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 their economies by boosting spending.</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endParaRPr>
          </a:p>
        </p:txBody>
      </p:sp>
      <p:sp>
        <p:nvSpPr>
          <p:cNvPr id="16" name="TextBox 15"/>
          <p:cNvSpPr txBox="1"/>
          <p:nvPr/>
        </p:nvSpPr>
        <p:spPr>
          <a:xfrm>
            <a:off x="539388" y="4343439"/>
            <a:ext cx="8104578" cy="525721"/>
          </a:xfrm>
          <a:prstGeom prst="rect">
            <a:avLst/>
          </a:prstGeom>
          <a:noFill/>
        </p:spPr>
        <p:txBody>
          <a:bodyPr wrap="square" rtlCol="0">
            <a:spAutoFit/>
          </a:bodyPr>
          <a:lstStyle/>
          <a:p>
            <a:pPr>
              <a:lnSpc>
                <a:spcPct val="110000"/>
              </a:lnSpc>
              <a:spcBef>
                <a:spcPts val="0"/>
              </a:spcBef>
              <a:buClr>
                <a:schemeClr val="accent1"/>
              </a:buClr>
              <a:buSzPct val="90000"/>
              <a:buFont typeface="Wingdings 2" panose="05020102010507070707" pitchFamily="18" charset="2"/>
              <a:buNone/>
              <a:defRPr/>
            </a:pPr>
            <a:r>
              <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你的鼓励将激励我继续努力。</a:t>
            </a:r>
            <a:endParaRPr lang="zh-CN" altLang="en-US" sz="2800" dirty="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endParaRPr>
          </a:p>
        </p:txBody>
      </p:sp>
      <p:sp>
        <p:nvSpPr>
          <p:cNvPr id="17" name="TextBox 16"/>
          <p:cNvSpPr txBox="1"/>
          <p:nvPr/>
        </p:nvSpPr>
        <p:spPr>
          <a:xfrm>
            <a:off x="539388" y="4966834"/>
            <a:ext cx="8104578" cy="1126462"/>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Your encouragement will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stimulate</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 me to further efforts.</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8" name="Picture 2" descr="C:\Users\CC\Desktop\图片1.png"/>
          <p:cNvPicPr>
            <a:picLocks noChangeAspect="1" noChangeArrowheads="1"/>
          </p:cNvPicPr>
          <p:nvPr/>
        </p:nvPicPr>
        <p:blipFill>
          <a:blip r:embed="rId2" cstate="print"/>
          <a:srcRect/>
          <a:stretch>
            <a:fillRect/>
          </a:stretch>
        </p:blipFill>
        <p:spPr bwMode="auto">
          <a:xfrm>
            <a:off x="500034" y="5045113"/>
            <a:ext cx="452775" cy="452775"/>
          </a:xfrm>
          <a:prstGeom prst="rect">
            <a:avLst/>
          </a:prstGeom>
          <a:noFill/>
        </p:spPr>
      </p:pic>
      <p:pic>
        <p:nvPicPr>
          <p:cNvPr id="9" name="图片 4" descr="t012759c59b7cd143bb.jpg"/>
          <p:cNvPicPr>
            <a:picLocks noChangeAspect="1"/>
          </p:cNvPicPr>
          <p:nvPr/>
        </p:nvPicPr>
        <p:blipFill>
          <a:blip r:embed="rId3" cstate="print"/>
          <a:srcRect l="6046" t="25427" r="4533" b="9154"/>
          <a:stretch>
            <a:fillRect/>
          </a:stretch>
        </p:blipFill>
        <p:spPr bwMode="auto">
          <a:xfrm>
            <a:off x="5730772" y="3058641"/>
            <a:ext cx="2801668" cy="1522487"/>
          </a:xfrm>
          <a:prstGeom prst="rect">
            <a:avLst/>
          </a:prstGeom>
          <a:noFill/>
          <a:ln w="9525">
            <a:noFill/>
            <a:miter lim="800000"/>
            <a:headEnd/>
            <a:tailEnd/>
          </a:ln>
        </p:spPr>
      </p:pic>
      <p:sp>
        <p:nvSpPr>
          <p:cNvPr id="11" name="矩形 10">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7315" y="692949"/>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lide(fromLeft)">
                                      <p:cBhvr>
                                        <p:cTn id="16" dur="500"/>
                                        <p:tgtEl>
                                          <p:spTgt spid="1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lide(fromLeft)">
                                      <p:cBhvr>
                                        <p:cTn id="25" dur="500"/>
                                        <p:tgtEl>
                                          <p:spTgt spid="17"/>
                                        </p:tgtEl>
                                      </p:cBhvr>
                                    </p:animEffect>
                                  </p:childTnLst>
                                </p:cTn>
                              </p:par>
                              <p:par>
                                <p:cTn id="26" presetID="1" presetClass="exit" presetSubtype="0" fill="hold" nodeType="withEffect">
                                  <p:stCondLst>
                                    <p:cond delay="0"/>
                                  </p:stCondLst>
                                  <p:childTnLst>
                                    <p:set>
                                      <p:cBhvr>
                                        <p:cTn id="27"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18160"/>
          </a:xfrm>
          <a:prstGeom prst="rect">
            <a:avLst/>
          </a:prstGeom>
          <a:noFill/>
        </p:spPr>
        <p:txBody>
          <a:bodyPr wrap="square" rtlCol="0">
            <a:spAutoFit/>
          </a:bodyPr>
          <a:lstStyle/>
          <a:p>
            <a:r>
              <a:rPr lang="en-US" altLang="zh-CN" sz="2800" dirty="0" smtClean="0">
                <a:solidFill>
                  <a:srgbClr val="F79646"/>
                </a:solidFill>
                <a:latin typeface="Arial" panose="020B0604020202020204" pitchFamily="34" charset="0"/>
                <a:cs typeface="Arial" panose="020B0604020202020204" pitchFamily="34" charset="0"/>
              </a:rPr>
              <a:t>stimulus:</a:t>
            </a:r>
            <a:r>
              <a:rPr lang="en-US" altLang="zh-CN" sz="2800" dirty="0" smtClean="0">
                <a:solidFill>
                  <a:srgbClr val="333333"/>
                </a:solidFill>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n</a:t>
            </a:r>
            <a:r>
              <a:rPr lang="en-US" altLang="zh-CN" sz="2800" dirty="0" smtClean="0">
                <a:solidFill>
                  <a:srgbClr val="333333"/>
                </a:solidFill>
                <a:latin typeface="Arial" panose="020B0604020202020204" pitchFamily="34" charset="0"/>
                <a:cs typeface="Arial" panose="020B0604020202020204" pitchFamily="34" charset="0"/>
              </a:rPr>
              <a:t>. sth. that encourages an activity </a:t>
            </a:r>
            <a:r>
              <a:rPr lang="zh-CN" altLang="en-US" sz="2800" dirty="0" smtClean="0">
                <a:solidFill>
                  <a:srgbClr val="333333"/>
                </a:solidFill>
                <a:latin typeface="Arial" panose="020B0604020202020204" pitchFamily="34" charset="0"/>
                <a:cs typeface="Arial" panose="020B0604020202020204" pitchFamily="34" charset="0"/>
              </a:rPr>
              <a:t>刺激</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1340768"/>
            <a:ext cx="8104578" cy="1126462"/>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cs typeface="Arial" panose="020B0604020202020204" pitchFamily="34" charset="0"/>
              </a:rPr>
              <a:t>Light is a </a:t>
            </a:r>
            <a:r>
              <a:rPr lang="en-US" altLang="zh-CN" sz="2800" dirty="0" smtClean="0">
                <a:solidFill>
                  <a:srgbClr val="F79646"/>
                </a:solidFill>
                <a:latin typeface="Arial" panose="020B0604020202020204" pitchFamily="34" charset="0"/>
                <a:cs typeface="Arial" panose="020B0604020202020204" pitchFamily="34" charset="0"/>
              </a:rPr>
              <a:t>stimulus</a:t>
            </a:r>
            <a:r>
              <a:rPr lang="en-US" altLang="zh-CN" sz="2800" dirty="0" smtClean="0">
                <a:solidFill>
                  <a:srgbClr val="333333"/>
                </a:solidFill>
                <a:latin typeface="Arial" panose="020B0604020202020204" pitchFamily="34" charset="0"/>
                <a:cs typeface="Arial" panose="020B0604020202020204" pitchFamily="34" charset="0"/>
              </a:rPr>
              <a:t> to growth in plants.   </a:t>
            </a:r>
            <a:br>
              <a:rPr lang="en-US" altLang="zh-CN" sz="2800" dirty="0" smtClean="0">
                <a:solidFill>
                  <a:srgbClr val="333333"/>
                </a:solidFill>
                <a:latin typeface="Arial" panose="020B0604020202020204" pitchFamily="34" charset="0"/>
                <a:cs typeface="Arial" panose="020B0604020202020204" pitchFamily="34" charset="0"/>
              </a:rPr>
            </a:br>
            <a:r>
              <a:rPr lang="zh-CN" altLang="en-US" sz="2800" dirty="0" smtClean="0">
                <a:solidFill>
                  <a:srgbClr val="333333"/>
                </a:solidFill>
                <a:latin typeface="Arial" panose="020B0604020202020204" pitchFamily="34" charset="0"/>
                <a:cs typeface="Arial" panose="020B0604020202020204" pitchFamily="34" charset="0"/>
              </a:rPr>
              <a:t>光可刺激植物生长。</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0" name="TextBox 9"/>
          <p:cNvSpPr txBox="1"/>
          <p:nvPr/>
        </p:nvSpPr>
        <p:spPr>
          <a:xfrm>
            <a:off x="539388" y="2641929"/>
            <a:ext cx="8104578" cy="1115060"/>
          </a:xfrm>
          <a:prstGeom prst="rect">
            <a:avLst/>
          </a:prstGeom>
          <a:noFill/>
        </p:spPr>
        <p:txBody>
          <a:bodyPr wrap="square" rtlCol="0">
            <a:spAutoFit/>
          </a:bodyPr>
          <a:lstStyle/>
          <a:p>
            <a:pPr>
              <a:lnSpc>
                <a:spcPct val="120000"/>
              </a:lnSpc>
            </a:pPr>
            <a:r>
              <a:rPr lang="en-US" altLang="zh-CN" sz="2800" dirty="0" smtClean="0">
                <a:solidFill>
                  <a:srgbClr val="F79646"/>
                </a:solidFill>
                <a:latin typeface="Arial" panose="020B0604020202020204" pitchFamily="34" charset="0"/>
                <a:cs typeface="Arial" panose="020B0604020202020204" pitchFamily="34" charset="0"/>
              </a:rPr>
              <a:t>stimulating:</a:t>
            </a:r>
            <a:r>
              <a:rPr lang="en-US" altLang="zh-CN" sz="2800" dirty="0" smtClean="0">
                <a:solidFill>
                  <a:srgbClr val="333333"/>
                </a:solidFill>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adj.</a:t>
            </a:r>
            <a:r>
              <a:rPr lang="en-US" altLang="zh-CN" sz="2800" dirty="0" smtClean="0">
                <a:solidFill>
                  <a:srgbClr val="333333"/>
                </a:solidFill>
                <a:latin typeface="Arial" panose="020B0604020202020204" pitchFamily="34" charset="0"/>
                <a:cs typeface="Arial" panose="020B0604020202020204" pitchFamily="34" charset="0"/>
              </a:rPr>
              <a:t> rousing or quickening activity or the senses </a:t>
            </a:r>
            <a:r>
              <a:rPr lang="zh-CN" altLang="en-US" sz="2800" dirty="0" smtClean="0">
                <a:solidFill>
                  <a:srgbClr val="333333"/>
                </a:solidFill>
                <a:latin typeface="Arial" panose="020B0604020202020204" pitchFamily="34" charset="0"/>
                <a:cs typeface="Arial" panose="020B0604020202020204" pitchFamily="34" charset="0"/>
              </a:rPr>
              <a:t>刺激的</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1" name="TextBox 10"/>
          <p:cNvSpPr txBox="1"/>
          <p:nvPr/>
        </p:nvSpPr>
        <p:spPr>
          <a:xfrm>
            <a:off x="539388" y="3789040"/>
            <a:ext cx="8104578" cy="2160591"/>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anose="020B0604020202020204" pitchFamily="34" charset="0"/>
                <a:cs typeface="Arial" panose="020B0604020202020204" pitchFamily="34" charset="0"/>
              </a:rPr>
              <a:t>The positive side of this pressure is that it can be highly </a:t>
            </a:r>
            <a:r>
              <a:rPr lang="en-US" altLang="zh-CN" sz="2800" dirty="0" smtClean="0">
                <a:solidFill>
                  <a:srgbClr val="F79646"/>
                </a:solidFill>
                <a:latin typeface="Arial" panose="020B0604020202020204" pitchFamily="34" charset="0"/>
                <a:cs typeface="Arial" panose="020B0604020202020204" pitchFamily="34" charset="0"/>
              </a:rPr>
              <a:t>stimulating</a:t>
            </a:r>
            <a:r>
              <a:rPr lang="en-US" altLang="zh-CN" sz="2800" dirty="0" smtClean="0">
                <a:solidFill>
                  <a:srgbClr val="333333"/>
                </a:solidFill>
                <a:latin typeface="Arial" panose="020B0604020202020204" pitchFamily="34" charset="0"/>
                <a:cs typeface="Arial" panose="020B0604020202020204" pitchFamily="34" charset="0"/>
              </a:rPr>
              <a:t>.  </a:t>
            </a:r>
            <a:endParaRPr lang="zh-CN" altLang="en-US" sz="2800" dirty="0" smtClean="0">
              <a:solidFill>
                <a:srgbClr val="333333"/>
              </a:solidFill>
              <a:latin typeface="Arial" panose="020B0604020202020204" pitchFamily="34" charset="0"/>
              <a:cs typeface="Arial" panose="020B0604020202020204" pitchFamily="34" charset="0"/>
            </a:endParaRPr>
          </a:p>
          <a:p>
            <a:pPr>
              <a:lnSpc>
                <a:spcPct val="120000"/>
              </a:lnSpc>
            </a:pPr>
            <a:r>
              <a:rPr lang="zh-CN" altLang="en-US" sz="2800" dirty="0" smtClean="0">
                <a:solidFill>
                  <a:srgbClr val="333333"/>
                </a:solidFill>
                <a:latin typeface="Arial" panose="020B0604020202020204" pitchFamily="34" charset="0"/>
                <a:cs typeface="Arial" panose="020B0604020202020204" pitchFamily="34" charset="0"/>
              </a:rPr>
              <a:t>这种压力值得肯定的一面在于它可以非常有激励作用。</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7" name="矩形 6"/>
          <p:cNvSpPr/>
          <p:nvPr/>
        </p:nvSpPr>
        <p:spPr>
          <a:xfrm>
            <a:off x="19685" y="720254"/>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par>
                                <p:cTn id="18" presetID="1" presetClass="exit" presetSubtype="0" fill="hold" nodeType="with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p:bldP spid="10" grpId="0"/>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516380"/>
          </a:xfrm>
          <a:prstGeom prst="rect">
            <a:avLst/>
          </a:prstGeom>
          <a:noFill/>
        </p:spPr>
        <p:txBody>
          <a:bodyPr wrap="square" rtlCol="0">
            <a:spAutoFit/>
          </a:bodyPr>
          <a:lstStyle/>
          <a:p>
            <a:pPr>
              <a:lnSpc>
                <a:spcPct val="120000"/>
              </a:lnSpc>
            </a:pPr>
            <a:r>
              <a:rPr lang="en-US" altLang="zh-CN" sz="2600" dirty="0" smtClean="0">
                <a:solidFill>
                  <a:srgbClr val="F79646"/>
                </a:solidFill>
                <a:latin typeface="Arial" panose="020B0604020202020204" pitchFamily="34" charset="0"/>
                <a:cs typeface="Arial" panose="020B0604020202020204" pitchFamily="34" charset="0"/>
              </a:rPr>
              <a:t>stimulant:</a:t>
            </a:r>
            <a:r>
              <a:rPr lang="en-US" altLang="zh-CN" sz="2600" dirty="0" smtClean="0">
                <a:solidFill>
                  <a:srgbClr val="333333"/>
                </a:solidFill>
                <a:latin typeface="Arial" panose="020B0604020202020204" pitchFamily="34" charset="0"/>
                <a:cs typeface="Arial" panose="020B0604020202020204" pitchFamily="34" charset="0"/>
              </a:rPr>
              <a:t> </a:t>
            </a:r>
            <a:r>
              <a:rPr lang="en-US" altLang="zh-CN" sz="2600" i="1" dirty="0" smtClean="0">
                <a:solidFill>
                  <a:srgbClr val="333333"/>
                </a:solidFill>
                <a:latin typeface="Arial" panose="020B0604020202020204" pitchFamily="34" charset="0"/>
                <a:cs typeface="Arial" panose="020B0604020202020204" pitchFamily="34" charset="0"/>
              </a:rPr>
              <a:t>n</a:t>
            </a:r>
            <a:r>
              <a:rPr lang="en-US" altLang="zh-CN" sz="2600" dirty="0" smtClean="0">
                <a:solidFill>
                  <a:srgbClr val="333333"/>
                </a:solidFill>
                <a:latin typeface="Arial" panose="020B0604020202020204" pitchFamily="34" charset="0"/>
                <a:cs typeface="Arial" panose="020B0604020202020204" pitchFamily="34" charset="0"/>
              </a:rPr>
              <a:t>. a drug that makes your body work faster, often increasing your heart rate and making you less likely to sleep </a:t>
            </a:r>
            <a:r>
              <a:rPr lang="zh-CN" altLang="en-US" sz="2600" dirty="0" smtClean="0">
                <a:solidFill>
                  <a:srgbClr val="333333"/>
                </a:solidFill>
                <a:latin typeface="Arial" panose="020B0604020202020204" pitchFamily="34" charset="0"/>
                <a:cs typeface="Arial" panose="020B0604020202020204" pitchFamily="34" charset="0"/>
              </a:rPr>
              <a:t>兴奋剂</a:t>
            </a:r>
            <a:endParaRPr lang="en-US" altLang="zh-CN" sz="26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2" name="TextBox 11"/>
          <p:cNvSpPr txBox="1"/>
          <p:nvPr/>
        </p:nvSpPr>
        <p:spPr>
          <a:xfrm>
            <a:off x="539388" y="2276872"/>
            <a:ext cx="8104578" cy="2012859"/>
          </a:xfrm>
          <a:prstGeom prst="rect">
            <a:avLst/>
          </a:prstGeom>
          <a:noFill/>
        </p:spPr>
        <p:txBody>
          <a:bodyPr wrap="square" rtlCol="0">
            <a:spAutoFit/>
          </a:bodyPr>
          <a:lstStyle/>
          <a:p>
            <a:pPr>
              <a:lnSpc>
                <a:spcPct val="120000"/>
              </a:lnSpc>
            </a:pPr>
            <a:r>
              <a:rPr lang="en-US" altLang="zh-CN" sz="2600" dirty="0" smtClean="0">
                <a:solidFill>
                  <a:srgbClr val="333333"/>
                </a:solidFill>
                <a:latin typeface="Arial" panose="020B0604020202020204" pitchFamily="34" charset="0"/>
                <a:cs typeface="Arial" panose="020B0604020202020204" pitchFamily="34" charset="0"/>
              </a:rPr>
              <a:t>Sharapova is the most prominent tennis player to test positive for a banned </a:t>
            </a:r>
            <a:r>
              <a:rPr lang="en-US" altLang="zh-CN" sz="2600" dirty="0" smtClean="0">
                <a:solidFill>
                  <a:srgbClr val="F79646"/>
                </a:solidFill>
                <a:latin typeface="Arial" panose="020B0604020202020204" pitchFamily="34" charset="0"/>
                <a:cs typeface="Arial" panose="020B0604020202020204" pitchFamily="34" charset="0"/>
              </a:rPr>
              <a:t>stimulant</a:t>
            </a:r>
            <a:r>
              <a:rPr lang="en-US" altLang="zh-CN" sz="2600" dirty="0" smtClean="0">
                <a:solidFill>
                  <a:srgbClr val="333333"/>
                </a:solidFill>
                <a:latin typeface="Arial" panose="020B0604020202020204" pitchFamily="34" charset="0"/>
                <a:cs typeface="Arial" panose="020B0604020202020204" pitchFamily="34" charset="0"/>
              </a:rPr>
              <a:t> in recent years. </a:t>
            </a:r>
          </a:p>
          <a:p>
            <a:pPr>
              <a:lnSpc>
                <a:spcPct val="120000"/>
              </a:lnSpc>
            </a:pPr>
            <a:r>
              <a:rPr lang="zh-CN" altLang="en-US" sz="2600" dirty="0" smtClean="0">
                <a:solidFill>
                  <a:srgbClr val="333333"/>
                </a:solidFill>
                <a:latin typeface="Arial" panose="020B0604020202020204" pitchFamily="34" charset="0"/>
                <a:cs typeface="Arial" panose="020B0604020202020204" pitchFamily="34" charset="0"/>
              </a:rPr>
              <a:t>莎拉波娃是近年来接受违禁兴奋剂检测呈阳性的网球运动员中最出色的一位。</a:t>
            </a:r>
            <a:endParaRPr lang="en-US" altLang="zh-CN" sz="2600" dirty="0">
              <a:solidFill>
                <a:srgbClr val="333333"/>
              </a:solidFill>
              <a:latin typeface="Arial" panose="020B0604020202020204" pitchFamily="34" charset="0"/>
              <a:cs typeface="Arial" panose="020B0604020202020204" pitchFamily="34" charset="0"/>
            </a:endParaRPr>
          </a:p>
        </p:txBody>
      </p:sp>
      <p:sp>
        <p:nvSpPr>
          <p:cNvPr id="17" name="TextBox 16"/>
          <p:cNvSpPr txBox="1"/>
          <p:nvPr/>
        </p:nvSpPr>
        <p:spPr>
          <a:xfrm>
            <a:off x="539388" y="4420269"/>
            <a:ext cx="8104578" cy="487680"/>
          </a:xfrm>
          <a:prstGeom prst="rect">
            <a:avLst/>
          </a:prstGeom>
          <a:noFill/>
        </p:spPr>
        <p:txBody>
          <a:bodyPr wrap="square" rtlCol="0">
            <a:spAutoFit/>
          </a:bodyPr>
          <a:lstStyle/>
          <a:p>
            <a:r>
              <a:rPr lang="en-US" altLang="zh-CN" sz="2600" dirty="0" smtClean="0">
                <a:solidFill>
                  <a:srgbClr val="F79646"/>
                </a:solidFill>
                <a:latin typeface="Arial" panose="020B0604020202020204" pitchFamily="34" charset="0"/>
                <a:cs typeface="Arial" panose="020B0604020202020204" pitchFamily="34" charset="0"/>
              </a:rPr>
              <a:t>stimulant:</a:t>
            </a:r>
            <a:r>
              <a:rPr lang="en-US" altLang="zh-CN" sz="2600" dirty="0" smtClean="0">
                <a:solidFill>
                  <a:srgbClr val="333333"/>
                </a:solidFill>
                <a:latin typeface="Arial" panose="020B0604020202020204" pitchFamily="34" charset="0"/>
                <a:cs typeface="Arial" panose="020B0604020202020204" pitchFamily="34" charset="0"/>
              </a:rPr>
              <a:t> </a:t>
            </a:r>
            <a:r>
              <a:rPr lang="en-US" altLang="zh-CN" sz="2600" i="1" dirty="0" smtClean="0">
                <a:solidFill>
                  <a:srgbClr val="333333"/>
                </a:solidFill>
                <a:latin typeface="Arial" panose="020B0604020202020204" pitchFamily="34" charset="0"/>
                <a:cs typeface="Arial" panose="020B0604020202020204" pitchFamily="34" charset="0"/>
              </a:rPr>
              <a:t>adj.</a:t>
            </a:r>
            <a:r>
              <a:rPr lang="en-US" altLang="zh-CN" sz="2600" dirty="0" smtClean="0">
                <a:solidFill>
                  <a:srgbClr val="333333"/>
                </a:solidFill>
                <a:latin typeface="Arial" panose="020B0604020202020204" pitchFamily="34" charset="0"/>
                <a:cs typeface="Arial" panose="020B0604020202020204" pitchFamily="34" charset="0"/>
              </a:rPr>
              <a:t> stimulating</a:t>
            </a:r>
            <a:endParaRPr lang="en-US" altLang="zh-CN" sz="2600" dirty="0">
              <a:solidFill>
                <a:srgbClr val="333333"/>
              </a:solidFill>
              <a:latin typeface="Arial" panose="020B0604020202020204" pitchFamily="34" charset="0"/>
              <a:cs typeface="Arial" panose="020B0604020202020204" pitchFamily="34" charset="0"/>
            </a:endParaRPr>
          </a:p>
        </p:txBody>
      </p:sp>
      <p:sp>
        <p:nvSpPr>
          <p:cNvPr id="18" name="TextBox 17"/>
          <p:cNvSpPr txBox="1"/>
          <p:nvPr/>
        </p:nvSpPr>
        <p:spPr>
          <a:xfrm>
            <a:off x="539388" y="4984720"/>
            <a:ext cx="8104578" cy="892552"/>
          </a:xfrm>
          <a:prstGeom prst="rect">
            <a:avLst/>
          </a:prstGeom>
          <a:noFill/>
        </p:spPr>
        <p:txBody>
          <a:bodyPr wrap="square" rtlCol="0">
            <a:spAutoFit/>
          </a:bodyPr>
          <a:lstStyle/>
          <a:p>
            <a:r>
              <a:rPr lang="en-US" altLang="zh-CN" sz="2600" dirty="0" smtClean="0">
                <a:solidFill>
                  <a:srgbClr val="333333"/>
                </a:solidFill>
                <a:latin typeface="Arial" panose="020B0604020202020204" pitchFamily="34" charset="0"/>
                <a:cs typeface="Arial" panose="020B0604020202020204" pitchFamily="34" charset="0"/>
              </a:rPr>
              <a:t>Musk is used in medicine for its </a:t>
            </a:r>
            <a:r>
              <a:rPr lang="en-US" altLang="zh-CN" sz="2600" dirty="0" smtClean="0">
                <a:solidFill>
                  <a:srgbClr val="F79646"/>
                </a:solidFill>
                <a:latin typeface="Arial" panose="020B0604020202020204" pitchFamily="34" charset="0"/>
                <a:cs typeface="Arial" panose="020B0604020202020204" pitchFamily="34" charset="0"/>
              </a:rPr>
              <a:t>stimulant</a:t>
            </a:r>
            <a:r>
              <a:rPr lang="en-US" altLang="zh-CN" sz="2600" dirty="0" smtClean="0">
                <a:solidFill>
                  <a:srgbClr val="333333"/>
                </a:solidFill>
                <a:latin typeface="Arial" panose="020B0604020202020204" pitchFamily="34" charset="0"/>
                <a:cs typeface="Arial" panose="020B0604020202020204" pitchFamily="34" charset="0"/>
              </a:rPr>
              <a:t> quality.  </a:t>
            </a:r>
            <a:endParaRPr lang="zh-CN" altLang="en-US" sz="2600" dirty="0" smtClean="0">
              <a:solidFill>
                <a:srgbClr val="333333"/>
              </a:solidFill>
              <a:latin typeface="Arial" panose="020B0604020202020204" pitchFamily="34" charset="0"/>
              <a:cs typeface="Arial" panose="020B0604020202020204" pitchFamily="34" charset="0"/>
            </a:endParaRPr>
          </a:p>
          <a:p>
            <a:r>
              <a:rPr lang="zh-CN" altLang="en-US" sz="2600" dirty="0" smtClean="0">
                <a:solidFill>
                  <a:srgbClr val="333333"/>
                </a:solidFill>
                <a:latin typeface="Arial" panose="020B0604020202020204" pitchFamily="34" charset="0"/>
                <a:cs typeface="Arial" panose="020B0604020202020204" pitchFamily="34" charset="0"/>
              </a:rPr>
              <a:t>麝香由于有兴奋剂的特性而被应用于医学。</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21" name="矩形 20">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5575" y="692949"/>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lide(from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lide(fromLeft)">
                                      <p:cBhvr>
                                        <p:cTn id="17" dur="500"/>
                                        <p:tgtEl>
                                          <p:spTgt spid="18"/>
                                        </p:tgtEl>
                                      </p:cBhvr>
                                    </p:animEffect>
                                  </p:childTnLst>
                                </p:cTn>
                              </p:par>
                              <p:par>
                                <p:cTn id="18" presetID="1" presetClass="exit" presetSubtype="0" fill="hold"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2" grpId="0"/>
      <p:bldP spid="17"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1115060"/>
          </a:xfrm>
          <a:prstGeom prst="rect">
            <a:avLst/>
          </a:prstGeom>
          <a:noFill/>
        </p:spPr>
        <p:txBody>
          <a:bodyPr wrap="square" rtlCol="0">
            <a:spAutoFit/>
          </a:bodyPr>
          <a:lstStyle/>
          <a:p>
            <a:pPr marL="535305" indent="-535305">
              <a:lnSpc>
                <a:spcPct val="120000"/>
              </a:lnSpc>
              <a:spcBef>
                <a:spcPts val="0"/>
              </a:spcBef>
              <a:buClr>
                <a:schemeClr val="accent1"/>
              </a:buClr>
              <a:buSzPct val="90000"/>
              <a:buFont typeface="Wingdings 2" panose="05020102010507070707" pitchFamily="18" charset="2"/>
              <a:buNone/>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30.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in terms of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(Para. 14): with regard to; with reference to</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endParaRPr>
          </a:p>
        </p:txBody>
      </p:sp>
      <p:sp>
        <p:nvSpPr>
          <p:cNvPr id="6" name="TextBox 5"/>
          <p:cNvSpPr txBox="1"/>
          <p:nvPr/>
        </p:nvSpPr>
        <p:spPr>
          <a:xfrm>
            <a:off x="539388" y="1988840"/>
            <a:ext cx="8104578" cy="1643527"/>
          </a:xfrm>
          <a:prstGeom prst="rect">
            <a:avLst/>
          </a:prstGeom>
          <a:noFill/>
        </p:spPr>
        <p:txBody>
          <a:bodyPr wrap="square" rtlCol="0">
            <a:spAutoFit/>
          </a:bodyPr>
          <a:lstStyle/>
          <a:p>
            <a:pPr>
              <a:lnSpc>
                <a:spcPct val="120000"/>
              </a:lnSpc>
              <a:spcBef>
                <a:spcPts val="0"/>
              </a:spcBef>
              <a:buClr>
                <a:schemeClr val="accent1"/>
              </a:buClr>
              <a:buSzPct val="90000"/>
              <a:buFont typeface="Wingdings 2" panose="05020102010507070707" pitchFamily="18" charset="2"/>
              <a:buNone/>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After all, our privacy and security on these sites —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in terms of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how much we share with others and what we consume — is ultimately up to each of us.</a:t>
            </a:r>
            <a:endParaRPr lang="en-US" altLang="zh-CN" sz="2800" dirty="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endParaRPr>
          </a:p>
        </p:txBody>
      </p:sp>
      <p:sp>
        <p:nvSpPr>
          <p:cNvPr id="16" name="TextBox 15"/>
          <p:cNvSpPr txBox="1"/>
          <p:nvPr/>
        </p:nvSpPr>
        <p:spPr>
          <a:xfrm>
            <a:off x="539388" y="3789040"/>
            <a:ext cx="8104578" cy="954107"/>
          </a:xfrm>
          <a:prstGeom prst="rect">
            <a:avLst/>
          </a:prstGeom>
          <a:noFill/>
        </p:spPr>
        <p:txBody>
          <a:bodyPr wrap="square" rtlCol="0">
            <a:spAutoFit/>
          </a:bodyPr>
          <a:lstStyle/>
          <a:p>
            <a:pPr>
              <a:spcBef>
                <a:spcPts val="2000"/>
              </a:spcBef>
              <a:buClr>
                <a:schemeClr val="accent1"/>
              </a:buClr>
              <a:buSzPct val="90000"/>
              <a:buFont typeface="Arial" panose="020B0604020202020204" pitchFamily="34" charset="0"/>
              <a:buNone/>
              <a:defRPr/>
            </a:pPr>
            <a:r>
              <a:rPr lang="zh-CN" altLang="en-US" sz="2800" dirty="0" smtClean="0">
                <a:solidFill>
                  <a:srgbClr val="333333"/>
                </a:solidFill>
                <a:ea typeface="宋体" panose="02010600030101010101" pitchFamily="2" charset="-122"/>
              </a:rPr>
              <a:t>不要从做什么的角度，而是要从什么时候做的角度来考虑你的重点。</a:t>
            </a:r>
            <a:endParaRPr lang="en-US" altLang="zh-CN" sz="2800" dirty="0">
              <a:solidFill>
                <a:srgbClr val="333333"/>
              </a:solidFill>
              <a:ea typeface="宋体" panose="02010600030101010101" pitchFamily="2" charset="-122"/>
            </a:endParaRPr>
          </a:p>
        </p:txBody>
      </p:sp>
      <p:sp>
        <p:nvSpPr>
          <p:cNvPr id="17" name="TextBox 16"/>
          <p:cNvSpPr txBox="1"/>
          <p:nvPr/>
        </p:nvSpPr>
        <p:spPr>
          <a:xfrm>
            <a:off x="539388" y="4822818"/>
            <a:ext cx="8104578" cy="1126462"/>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Think of your priorities not </a:t>
            </a:r>
            <a:r>
              <a:rPr lang="en-US" altLang="zh-CN" sz="2800" dirty="0" smtClean="0">
                <a:solidFill>
                  <a:srgbClr val="F79646"/>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in terms of</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Corbel" panose="020B0503020204020204" pitchFamily="34" charset="0"/>
              </a:rPr>
              <a:t> </a:t>
            </a:r>
            <a:r>
              <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sym typeface="宋体" panose="02010600030101010101" pitchFamily="2" charset="-122"/>
              </a:rPr>
              <a:t>what activities you do, but when you do them.</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8" name="Picture 2" descr="C:\Users\CC\Desktop\图片1.png"/>
          <p:cNvPicPr>
            <a:picLocks noChangeAspect="1" noChangeArrowheads="1"/>
          </p:cNvPicPr>
          <p:nvPr/>
        </p:nvPicPr>
        <p:blipFill>
          <a:blip r:embed="rId2" cstate="print"/>
          <a:srcRect/>
          <a:stretch>
            <a:fillRect/>
          </a:stretch>
        </p:blipFill>
        <p:spPr bwMode="auto">
          <a:xfrm>
            <a:off x="500034" y="4901097"/>
            <a:ext cx="452775" cy="452775"/>
          </a:xfrm>
          <a:prstGeom prst="rect">
            <a:avLst/>
          </a:prstGeom>
          <a:noFill/>
        </p:spPr>
      </p:pic>
      <p:sp>
        <p:nvSpPr>
          <p:cNvPr id="9" name="矩形 8">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6205" y="692949"/>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Left)">
                                      <p:cBhvr>
                                        <p:cTn id="12" dur="500"/>
                                        <p:tgtEl>
                                          <p:spTgt spid="1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lide(fromLeft)">
                                      <p:cBhvr>
                                        <p:cTn id="21" dur="500"/>
                                        <p:tgtEl>
                                          <p:spTgt spid="17"/>
                                        </p:tgtEl>
                                      </p:cBhvr>
                                    </p:animEffect>
                                  </p:childTnLst>
                                </p:cTn>
                              </p:par>
                              <p:par>
                                <p:cTn id="22" presetID="1" presetClass="exit" presetSubtype="0" fill="hold"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674110"/>
          </a:xfrm>
          <a:prstGeom prst="rect">
            <a:avLst/>
          </a:prstGeom>
          <a:noFill/>
        </p:spPr>
        <p:txBody>
          <a:bodyPr wrap="square" rtlCol="0">
            <a:spAutoFit/>
          </a:bodyPr>
          <a:lstStyle/>
          <a:p>
            <a:pPr algn="just">
              <a:lnSpc>
                <a:spcPct val="120000"/>
              </a:lnSpc>
            </a:pPr>
            <a:r>
              <a:rPr lang="en-US" altLang="zh-CN" sz="2800" dirty="0" smtClean="0">
                <a:solidFill>
                  <a:srgbClr val="333333"/>
                </a:solidFill>
                <a:latin typeface="Arial" panose="020B0604020202020204" pitchFamily="34" charset="0"/>
                <a:cs typeface="Arial" panose="020B0604020202020204" pitchFamily="34" charset="0"/>
              </a:rPr>
              <a:t>5    As students listened, he continued. “I want you to think about whether you really want to get this kind of education. I want you to understand both its beauty and </a:t>
            </a:r>
            <a:r>
              <a:rPr lang="en-US" altLang="zh-CN" sz="2800" u="sng" dirty="0" smtClean="0">
                <a:solidFill>
                  <a:srgbClr val="F79646"/>
                </a:solidFill>
                <a:latin typeface="Arial" panose="020B0604020202020204" pitchFamily="34" charset="0"/>
                <a:cs typeface="Arial" panose="020B0604020202020204" pitchFamily="34" charset="0"/>
              </a:rPr>
              <a:t>utility</a:t>
            </a:r>
            <a:r>
              <a:rPr lang="en-US" altLang="zh-CN" sz="2800" dirty="0" smtClean="0">
                <a:solidFill>
                  <a:srgbClr val="333333"/>
                </a:solidFill>
                <a:latin typeface="Arial" panose="020B0604020202020204" pitchFamily="34" charset="0"/>
                <a:cs typeface="Arial" panose="020B0604020202020204" pitchFamily="34" charset="0"/>
              </a:rPr>
              <a:t>, then you can decide if it is for you.” The room grew </a:t>
            </a:r>
            <a:r>
              <a:rPr lang="en-US" altLang="zh-CN" sz="2800" u="sng" dirty="0" smtClean="0">
                <a:solidFill>
                  <a:srgbClr val="F79646"/>
                </a:solidFill>
                <a:latin typeface="Arial" panose="020B0604020202020204" pitchFamily="34" charset="0"/>
                <a:cs typeface="Arial" panose="020B0604020202020204" pitchFamily="34" charset="0"/>
              </a:rPr>
              <a:t>still</a:t>
            </a:r>
            <a:r>
              <a:rPr lang="en-US" altLang="zh-CN" sz="2800" dirty="0" smtClean="0">
                <a:solidFill>
                  <a:srgbClr val="333333"/>
                </a:solidFill>
                <a:latin typeface="Arial" panose="020B0604020202020204" pitchFamily="34" charset="0"/>
                <a:cs typeface="Arial" panose="020B0604020202020204" pitchFamily="34" charset="0"/>
              </a:rPr>
              <a:t> now, and a soft breeze floated around the space as the air conditioning finally kicked in.</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4" name="矩形 3">
            <a:hlinkClick r:id="rId4" action="ppaction://hlinksldjump"/>
          </p:cNvPr>
          <p:cNvSpPr/>
          <p:nvPr/>
        </p:nvSpPr>
        <p:spPr>
          <a:xfrm>
            <a:off x="3635896" y="2348880"/>
            <a:ext cx="1152128"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5" action="ppaction://hlinksldjump"/>
          </p:cNvPr>
          <p:cNvSpPr/>
          <p:nvPr/>
        </p:nvSpPr>
        <p:spPr>
          <a:xfrm>
            <a:off x="5076056" y="2852936"/>
            <a:ext cx="1008112"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9"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0" name="05.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900592" y="1340768"/>
            <a:ext cx="304800" cy="304800"/>
          </a:xfrm>
          <a:prstGeom prst="rect">
            <a:avLst/>
          </a:prstGeom>
        </p:spPr>
      </p:pic>
      <p:sp>
        <p:nvSpPr>
          <p:cNvPr id="11" name="TextBox 10"/>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674110"/>
          </a:xfrm>
          <a:prstGeom prst="rect">
            <a:avLst/>
          </a:prstGeom>
          <a:noFill/>
        </p:spPr>
        <p:txBody>
          <a:bodyPr wrap="square" rtlCol="0">
            <a:spAutoFit/>
          </a:bodyPr>
          <a:lstStyle/>
          <a:p>
            <a:pPr algn="just">
              <a:lnSpc>
                <a:spcPct val="120000"/>
              </a:lnSpc>
            </a:pPr>
            <a:r>
              <a:rPr lang="en-US" altLang="zh-CN" sz="2800" dirty="0" smtClean="0">
                <a:solidFill>
                  <a:srgbClr val="333333"/>
                </a:solidFill>
                <a:latin typeface="Arial" panose="020B0604020202020204" pitchFamily="34" charset="0"/>
                <a:cs typeface="Arial" panose="020B0604020202020204" pitchFamily="34" charset="0"/>
              </a:rPr>
              <a:t>6</a:t>
            </a:r>
            <a:r>
              <a:rPr lang="en-US" altLang="zh-CN" sz="2800" b="1"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    Within a few minutes, he had </a:t>
            </a:r>
            <a:r>
              <a:rPr lang="en-US" altLang="zh-CN" sz="2800" u="sng" dirty="0" smtClean="0">
                <a:solidFill>
                  <a:srgbClr val="F79646"/>
                </a:solidFill>
                <a:latin typeface="Arial" panose="020B0604020202020204" pitchFamily="34" charset="0"/>
                <a:cs typeface="Arial" panose="020B0604020202020204" pitchFamily="34" charset="0"/>
              </a:rPr>
              <a:t>unfurled</a:t>
            </a:r>
            <a:r>
              <a:rPr lang="en-US" altLang="zh-CN" sz="2800" dirty="0" smtClean="0">
                <a:solidFill>
                  <a:srgbClr val="333333"/>
                </a:solidFill>
                <a:latin typeface="Arial" panose="020B0604020202020204" pitchFamily="34" charset="0"/>
                <a:cs typeface="Arial" panose="020B0604020202020204" pitchFamily="34" charset="0"/>
              </a:rPr>
              <a:t> a brief history of liberal education, and told them that “liberal” came from the Latin for “free”, and it was the kind of schooling that free children (as opposite to slaves) received in the ancient world. In the modern version, students explored </a:t>
            </a:r>
            <a:r>
              <a:rPr lang="en-US" altLang="zh-CN" sz="2800" u="sng" dirty="0" smtClean="0">
                <a:solidFill>
                  <a:srgbClr val="F79646"/>
                </a:solidFill>
                <a:latin typeface="Arial" panose="020B0604020202020204" pitchFamily="34" charset="0"/>
                <a:cs typeface="Arial" panose="020B0604020202020204" pitchFamily="34" charset="0"/>
              </a:rPr>
              <a:t>a host of </a:t>
            </a:r>
            <a:r>
              <a:rPr lang="en-US" altLang="zh-CN" sz="2800" dirty="0" smtClean="0">
                <a:solidFill>
                  <a:srgbClr val="333333"/>
                </a:solidFill>
                <a:latin typeface="Arial" panose="020B0604020202020204" pitchFamily="34" charset="0"/>
                <a:cs typeface="Arial" panose="020B0604020202020204" pitchFamily="34" charset="0"/>
              </a:rPr>
              <a:t>disciplines from the sciences to the humanities,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3" name="矩形 12">
            <a:hlinkClick r:id="rId4" action="ppaction://hlinksldjump"/>
          </p:cNvPr>
          <p:cNvSpPr/>
          <p:nvPr/>
        </p:nvSpPr>
        <p:spPr>
          <a:xfrm>
            <a:off x="3500430" y="857232"/>
            <a:ext cx="1785950"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5" action="ppaction://hlinksldjump"/>
          </p:cNvPr>
          <p:cNvSpPr/>
          <p:nvPr/>
        </p:nvSpPr>
        <p:spPr>
          <a:xfrm>
            <a:off x="5000628" y="3929066"/>
            <a:ext cx="1357322"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p:nvSpPr>
        <p:spPr>
          <a:xfrm>
            <a:off x="3500430" y="785794"/>
            <a:ext cx="1785950" cy="5715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5" action="ppaction://hlinksldjump"/>
          </p:cNvPr>
          <p:cNvSpPr/>
          <p:nvPr/>
        </p:nvSpPr>
        <p:spPr>
          <a:xfrm>
            <a:off x="4786314" y="3857628"/>
            <a:ext cx="1571636" cy="5715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Administrator\Desktop\图片2\图片4.png"/>
          <p:cNvPicPr>
            <a:picLocks noChangeAspect="1" noChangeArrowheads="1"/>
          </p:cNvPicPr>
          <p:nvPr/>
        </p:nvPicPr>
        <p:blipFill>
          <a:blip r:embed="rId6" cstate="print"/>
          <a:srcRect/>
          <a:stretch>
            <a:fillRect/>
          </a:stretch>
        </p:blipFill>
        <p:spPr bwMode="auto">
          <a:xfrm>
            <a:off x="5450209" y="4036020"/>
            <a:ext cx="3370263" cy="2273300"/>
          </a:xfrm>
          <a:prstGeom prst="rect">
            <a:avLst/>
          </a:prstGeom>
          <a:noFill/>
        </p:spPr>
      </p:pic>
      <p:sp>
        <p:nvSpPr>
          <p:cNvPr id="11" name="TextBox 10"/>
          <p:cNvSpPr txBox="1"/>
          <p:nvPr/>
        </p:nvSpPr>
        <p:spPr>
          <a:xfrm>
            <a:off x="539388" y="4221088"/>
            <a:ext cx="5184740" cy="2160591"/>
          </a:xfrm>
          <a:prstGeom prst="rect">
            <a:avLst/>
          </a:prstGeom>
          <a:noFill/>
        </p:spPr>
        <p:txBody>
          <a:bodyPr wrap="square" rtlCol="0">
            <a:spAutoFit/>
          </a:bodyPr>
          <a:lstStyle/>
          <a:p>
            <a:pPr algn="just">
              <a:lnSpc>
                <a:spcPct val="120000"/>
              </a:lnSpc>
            </a:pPr>
            <a:r>
              <a:rPr lang="en-US" altLang="zh-CN" sz="2800" u="sng" dirty="0" smtClean="0">
                <a:solidFill>
                  <a:srgbClr val="F79646"/>
                </a:solidFill>
                <a:latin typeface="Arial" panose="020B0604020202020204" pitchFamily="34" charset="0"/>
                <a:cs typeface="Arial" panose="020B0604020202020204" pitchFamily="34" charset="0"/>
              </a:rPr>
              <a:t>taking a deep approach to</a:t>
            </a:r>
            <a:r>
              <a:rPr lang="en-US" altLang="zh-CN" sz="2800" dirty="0" smtClean="0">
                <a:solidFill>
                  <a:srgbClr val="333333"/>
                </a:solidFill>
                <a:latin typeface="Arial" panose="020B0604020202020204" pitchFamily="34" charset="0"/>
                <a:cs typeface="Arial" panose="020B0604020202020204" pitchFamily="34" charset="0"/>
              </a:rPr>
              <a:t> important issues that those disciplines could help them </a:t>
            </a:r>
            <a:r>
              <a:rPr lang="en-US" altLang="zh-CN" sz="2800" u="sng" dirty="0" smtClean="0">
                <a:solidFill>
                  <a:srgbClr val="F79646"/>
                </a:solidFill>
                <a:latin typeface="Arial" panose="020B0604020202020204" pitchFamily="34" charset="0"/>
                <a:cs typeface="Arial" panose="020B0604020202020204" pitchFamily="34" charset="0"/>
              </a:rPr>
              <a:t>address</a:t>
            </a:r>
            <a:r>
              <a:rPr lang="en-US" altLang="zh-CN" sz="2800" dirty="0" smtClean="0">
                <a:solidFill>
                  <a:srgbClr val="333333"/>
                </a:solidFill>
                <a:latin typeface="Arial" panose="020B0604020202020204" pitchFamily="34" charset="0"/>
                <a:cs typeface="Arial" panose="020B0604020202020204" pitchFamily="34" charset="0"/>
              </a:rPr>
              <a: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0" name="矩形 9">
            <a:hlinkClick r:id="rId7" action="ppaction://hlinksldjump"/>
          </p:cNvPr>
          <p:cNvSpPr/>
          <p:nvPr/>
        </p:nvSpPr>
        <p:spPr>
          <a:xfrm>
            <a:off x="6084168" y="836712"/>
            <a:ext cx="1512168"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8" action="ppaction://hlinksldjump"/>
          </p:cNvPr>
          <p:cNvSpPr/>
          <p:nvPr/>
        </p:nvSpPr>
        <p:spPr>
          <a:xfrm>
            <a:off x="7092280" y="3432420"/>
            <a:ext cx="1728192"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9" action="ppaction://hlinksldjump"/>
          </p:cNvPr>
          <p:cNvSpPr/>
          <p:nvPr/>
        </p:nvSpPr>
        <p:spPr>
          <a:xfrm>
            <a:off x="467544" y="4293096"/>
            <a:ext cx="5472608"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10" action="ppaction://hlinksldjump"/>
          </p:cNvPr>
          <p:cNvSpPr/>
          <p:nvPr/>
        </p:nvSpPr>
        <p:spPr>
          <a:xfrm>
            <a:off x="467544" y="5880692"/>
            <a:ext cx="1728192"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7" descr="C:\Users\CC\Desktop\播放.png"/>
          <p:cNvPicPr>
            <a:picLocks noChangeAspect="1" noChangeArrowheads="1"/>
          </p:cNvPicPr>
          <p:nvPr/>
        </p:nvPicPr>
        <p:blipFill>
          <a:blip r:embed="rId11" cstate="print"/>
          <a:srcRect/>
          <a:stretch>
            <a:fillRect/>
          </a:stretch>
        </p:blipFill>
        <p:spPr bwMode="auto">
          <a:xfrm>
            <a:off x="8636063" y="1643050"/>
            <a:ext cx="507937" cy="482540"/>
          </a:xfrm>
          <a:prstGeom prst="rect">
            <a:avLst/>
          </a:prstGeom>
          <a:noFill/>
        </p:spPr>
      </p:pic>
      <p:pic>
        <p:nvPicPr>
          <p:cNvPr id="21" name="Picture 8" descr="C:\Users\CC\Desktop\暂停.png"/>
          <p:cNvPicPr>
            <a:picLocks noChangeAspect="1" noChangeArrowheads="1"/>
          </p:cNvPicPr>
          <p:nvPr/>
        </p:nvPicPr>
        <p:blipFill>
          <a:blip r:embed="rId12" cstate="print"/>
          <a:srcRect/>
          <a:stretch>
            <a:fillRect/>
          </a:stretch>
        </p:blipFill>
        <p:spPr bwMode="auto">
          <a:xfrm>
            <a:off x="8636063" y="2162696"/>
            <a:ext cx="507937" cy="482540"/>
          </a:xfrm>
          <a:prstGeom prst="rect">
            <a:avLst/>
          </a:prstGeom>
          <a:noFill/>
        </p:spPr>
      </p:pic>
      <p:pic>
        <p:nvPicPr>
          <p:cNvPr id="22" name="Picture 9" descr="C:\Users\CC\Desktop\停止.png"/>
          <p:cNvPicPr>
            <a:picLocks noChangeAspect="1" noChangeArrowheads="1"/>
          </p:cNvPicPr>
          <p:nvPr/>
        </p:nvPicPr>
        <p:blipFill>
          <a:blip r:embed="rId13" cstate="print"/>
          <a:srcRect/>
          <a:stretch>
            <a:fillRect/>
          </a:stretch>
        </p:blipFill>
        <p:spPr bwMode="auto">
          <a:xfrm>
            <a:off x="8636063" y="2682342"/>
            <a:ext cx="507937" cy="482540"/>
          </a:xfrm>
          <a:prstGeom prst="rect">
            <a:avLst/>
          </a:prstGeom>
          <a:noFill/>
        </p:spPr>
      </p:pic>
      <p:pic>
        <p:nvPicPr>
          <p:cNvPr id="23" name="Picture 10" descr="C:\Users\CC\Desktop\链接.png">
            <a:hlinkClick r:id="rId14" action="ppaction://hlinkfile"/>
          </p:cNvPr>
          <p:cNvPicPr>
            <a:picLocks noChangeAspect="1" noChangeArrowheads="1"/>
          </p:cNvPicPr>
          <p:nvPr/>
        </p:nvPicPr>
        <p:blipFill>
          <a:blip r:embed="rId15" cstate="print"/>
          <a:srcRect/>
          <a:stretch>
            <a:fillRect/>
          </a:stretch>
        </p:blipFill>
        <p:spPr bwMode="auto">
          <a:xfrm>
            <a:off x="8636063" y="3201988"/>
            <a:ext cx="507937" cy="482540"/>
          </a:xfrm>
          <a:prstGeom prst="rect">
            <a:avLst/>
          </a:prstGeom>
          <a:noFill/>
        </p:spPr>
      </p:pic>
      <p:pic>
        <p:nvPicPr>
          <p:cNvPr id="24" name="06.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6" cstate="print"/>
          <a:stretch>
            <a:fillRect/>
          </a:stretch>
        </p:blipFill>
        <p:spPr>
          <a:xfrm>
            <a:off x="9468544" y="404664"/>
            <a:ext cx="304800" cy="304800"/>
          </a:xfrm>
          <a:prstGeom prst="rect">
            <a:avLst/>
          </a:prstGeom>
        </p:spPr>
      </p:pic>
      <p:sp>
        <p:nvSpPr>
          <p:cNvPr id="25" name="TextBox 24"/>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Right)">
                                      <p:cBhvr>
                                        <p:cTn id="7" dur="500"/>
                                        <p:tgtEl>
                                          <p:spTgt spid="1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slide(fromRight)">
                                      <p:cBhvr>
                                        <p:cTn id="11" dur="500"/>
                                        <p:tgtEl>
                                          <p:spTgt spid="21"/>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slide(fromRight)">
                                      <p:cBhvr>
                                        <p:cTn id="15" dur="500"/>
                                        <p:tgtEl>
                                          <p:spTgt spid="22"/>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slide(fromRight)">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24"/>
                </p:tgtEl>
              </p:cMediaNode>
            </p:audio>
            <p:seq concurrent="1" nextAc="seek">
              <p:cTn id="21" restart="whenNotActive" fill="hold" evtFilter="cancelBubble" nodeType="interactiveSeq">
                <p:stCondLst>
                  <p:cond evt="onClick" delay="0">
                    <p:tgtEl>
                      <p:spTgt spid="19"/>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24"/>
                                        </p:tgtEl>
                                      </p:cBhvr>
                                    </p:cmd>
                                  </p:childTnLst>
                                </p:cTn>
                              </p:par>
                            </p:childTnLst>
                          </p:cTn>
                        </p:par>
                      </p:childTnLst>
                    </p:cTn>
                  </p:par>
                </p:childTnLst>
              </p:cTn>
              <p:nextCondLst>
                <p:cond evt="onClick" delay="0">
                  <p:tgtEl>
                    <p:spTgt spid="19"/>
                  </p:tgtEl>
                </p:cond>
              </p:nextCondLst>
            </p:seq>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24"/>
                                        </p:tgtEl>
                                      </p:cBhvr>
                                    </p:cmd>
                                  </p:childTnLst>
                                </p:cTn>
                              </p:par>
                            </p:childTnLst>
                          </p:cTn>
                        </p:par>
                      </p:childTnLst>
                    </p:cTn>
                  </p:par>
                </p:childTnLst>
              </p:cTn>
              <p:nextCondLst>
                <p:cond evt="onClick" delay="0">
                  <p:tgtEl>
                    <p:spTgt spid="21"/>
                  </p:tgtEl>
                </p:cond>
              </p:nextCondLst>
            </p:seq>
            <p:seq concurrent="1" nextAc="seek">
              <p:cTn id="31" restart="whenNotActive" fill="hold" evtFilter="cancelBubble" nodeType="interactiveSeq">
                <p:stCondLst>
                  <p:cond evt="onClick" delay="0">
                    <p:tgtEl>
                      <p:spTgt spid="22"/>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24"/>
                                        </p:tgtEl>
                                      </p:cBhvr>
                                    </p:cmd>
                                  </p:childTnLst>
                                </p:cTn>
                              </p:par>
                            </p:childTnLst>
                          </p:cTn>
                        </p:par>
                      </p:childTnLst>
                    </p:cTn>
                  </p:par>
                </p:childTnLst>
              </p:cTn>
              <p:nextCondLst>
                <p:cond evt="onClick" delay="0">
                  <p:tgtEl>
                    <p:spTgt spid="2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318760"/>
          </a:xfrm>
          <a:prstGeom prst="rect">
            <a:avLst/>
          </a:prstGeom>
          <a:noFill/>
        </p:spPr>
        <p:txBody>
          <a:bodyPr wrap="square" rtlCol="0">
            <a:spAutoFit/>
          </a:bodyPr>
          <a:lstStyle/>
          <a:p>
            <a:pPr algn="just">
              <a:lnSpc>
                <a:spcPct val="110000"/>
              </a:lnSpc>
            </a:pPr>
            <a:r>
              <a:rPr lang="en-US" altLang="zh-CN" sz="2600" dirty="0" smtClean="0">
                <a:solidFill>
                  <a:srgbClr val="333333"/>
                </a:solidFill>
                <a:latin typeface="Arial" panose="020B0604020202020204" pitchFamily="34" charset="0"/>
                <a:cs typeface="Arial" panose="020B0604020202020204" pitchFamily="34" charset="0"/>
              </a:rPr>
              <a:t>7   When the professor finished, he asked the students to do something rather strange. “This evening, when you go home or to your dorm room,” he said, “I want you to decide whether you really want to pursue such an education. Run everybody out of the room, sit in the dark for at least thirty minutes, and ask yourself, ‘do I really want to get a liberal education?’ If you do,” he concluded, “come back on Wednesday, and prepare for the ride of a lifetime. But if you don’t, you also know what to do. </a:t>
            </a:r>
            <a:r>
              <a:rPr lang="en-US" altLang="zh-CN" sz="2600" u="sng" dirty="0" smtClean="0">
                <a:solidFill>
                  <a:srgbClr val="0C9CDB"/>
                </a:solidFill>
                <a:latin typeface="Arial" panose="020B0604020202020204" pitchFamily="34" charset="0"/>
                <a:cs typeface="Arial" panose="020B0604020202020204" pitchFamily="34" charset="0"/>
              </a:rPr>
              <a:t>You don’t really attend this college.</a:t>
            </a:r>
            <a:r>
              <a:rPr lang="en-US" altLang="zh-CN" sz="2600" dirty="0" smtClean="0">
                <a:solidFill>
                  <a:srgbClr val="333333"/>
                </a:solidFill>
                <a:latin typeface="Arial" panose="020B0604020202020204" pitchFamily="34" charset="0"/>
                <a:cs typeface="Arial" panose="020B0604020202020204" pitchFamily="34" charset="0"/>
              </a:rPr>
              <a:t> You should pursue something else.” No one dropped the course.</a:t>
            </a:r>
          </a:p>
        </p:txBody>
      </p:sp>
      <p:pic>
        <p:nvPicPr>
          <p:cNvPr id="4"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5"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6"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7"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8" name="07.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9" cstate="print"/>
          <a:stretch>
            <a:fillRect/>
          </a:stretch>
        </p:blipFill>
        <p:spPr>
          <a:xfrm>
            <a:off x="9684568" y="1340768"/>
            <a:ext cx="304800" cy="304800"/>
          </a:xfrm>
          <a:prstGeom prst="rect">
            <a:avLst/>
          </a:prstGeom>
        </p:spPr>
      </p:pic>
      <p:sp>
        <p:nvSpPr>
          <p:cNvPr id="9" name="TextBox 8"/>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p>
        </p:txBody>
      </p:sp>
      <p:sp>
        <p:nvSpPr>
          <p:cNvPr id="10" name="矩形 9">
            <a:hlinkClick r:id="rId10" action="ppaction://hlinksldjump"/>
          </p:cNvPr>
          <p:cNvSpPr/>
          <p:nvPr/>
        </p:nvSpPr>
        <p:spPr>
          <a:xfrm>
            <a:off x="7020272" y="4656556"/>
            <a:ext cx="1656184"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0" action="ppaction://hlinksldjump"/>
          </p:cNvPr>
          <p:cNvSpPr/>
          <p:nvPr/>
        </p:nvSpPr>
        <p:spPr>
          <a:xfrm>
            <a:off x="539552" y="5160612"/>
            <a:ext cx="4608512"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Right)">
                                      <p:cBhvr>
                                        <p:cTn id="15" dur="500"/>
                                        <p:tgtEl>
                                          <p:spTgt spid="6"/>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Righ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seq concurrent="1" nextAc="seek">
              <p:cTn id="21" restart="whenNotActive" fill="hold" evtFilter="cancelBubble" nodeType="interactiveSeq">
                <p:stCondLst>
                  <p:cond evt="onClick" delay="0">
                    <p:tgtEl>
                      <p:spTgt spid="4"/>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8"/>
                                        </p:tgtEl>
                                      </p:cBhvr>
                                    </p:cmd>
                                  </p:childTnLst>
                                </p:cTn>
                              </p:par>
                            </p:childTnLst>
                          </p:cTn>
                        </p:par>
                      </p:childTnLst>
                    </p:cTn>
                  </p:par>
                </p:childTnLst>
              </p:cTn>
              <p:nextCondLst>
                <p:cond evt="onClick" delay="0">
                  <p:tgtEl>
                    <p:spTgt spid="4"/>
                  </p:tgtEl>
                </p:cond>
              </p:nextCondLst>
            </p:seq>
            <p:seq concurrent="1" nextAc="seek">
              <p:cTn id="26" restart="whenNotActive" fill="hold" evtFilter="cancelBubble" nodeType="interactiveSeq">
                <p:stCondLst>
                  <p:cond evt="onClick" delay="0">
                    <p:tgtEl>
                      <p:spTgt spid="5"/>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8"/>
                                        </p:tgtEl>
                                      </p:cBhvr>
                                    </p:cmd>
                                  </p:childTnLst>
                                </p:cTn>
                              </p:par>
                            </p:childTnLst>
                          </p:cTn>
                        </p:par>
                      </p:childTnLst>
                    </p:cTn>
                  </p:par>
                </p:childTnLst>
              </p:cTn>
              <p:nextCondLst>
                <p:cond evt="onClick" delay="0">
                  <p:tgtEl>
                    <p:spTgt spid="5"/>
                  </p:tgtEl>
                </p:cond>
              </p:nextCondLst>
            </p:seq>
            <p:seq concurrent="1" nextAc="seek">
              <p:cTn id="31" restart="whenNotActive" fill="hold" evtFilter="cancelBubble" nodeType="interactiveSeq">
                <p:stCondLst>
                  <p:cond evt="onClick" delay="0">
                    <p:tgtEl>
                      <p:spTgt spid="6"/>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8"/>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697730"/>
          </a:xfrm>
          <a:prstGeom prst="rect">
            <a:avLst/>
          </a:prstGeom>
          <a:noFill/>
        </p:spPr>
        <p:txBody>
          <a:bodyPr wrap="square" rtlCol="0">
            <a:spAutoFit/>
          </a:bodyPr>
          <a:lstStyle/>
          <a:p>
            <a:pPr algn="just">
              <a:lnSpc>
                <a:spcPct val="120000"/>
              </a:lnSpc>
            </a:pPr>
            <a:r>
              <a:rPr lang="en-US" altLang="zh-CN" sz="2800" dirty="0" smtClean="0">
                <a:solidFill>
                  <a:srgbClr val="333333"/>
                </a:solidFill>
                <a:latin typeface="Arial" panose="020B0604020202020204" pitchFamily="34" charset="0"/>
                <a:cs typeface="Arial" panose="020B0604020202020204" pitchFamily="34" charset="0"/>
              </a:rPr>
              <a:t>8</a:t>
            </a:r>
            <a:r>
              <a:rPr lang="en-US" altLang="zh-CN" sz="2800" b="1"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   Many students would now </a:t>
            </a:r>
            <a:r>
              <a:rPr lang="en-US" altLang="zh-CN" sz="2800" u="sng" dirty="0" smtClean="0">
                <a:solidFill>
                  <a:srgbClr val="F79646"/>
                </a:solidFill>
                <a:latin typeface="Arial" panose="020B0604020202020204" pitchFamily="34" charset="0"/>
                <a:cs typeface="Arial" panose="020B0604020202020204" pitchFamily="34" charset="0"/>
              </a:rPr>
              <a:t>reject</a:t>
            </a:r>
            <a:r>
              <a:rPr lang="en-US" altLang="zh-CN" sz="2800" dirty="0" smtClean="0">
                <a:solidFill>
                  <a:srgbClr val="333333"/>
                </a:solidFill>
                <a:latin typeface="Arial" panose="020B0604020202020204" pitchFamily="34" charset="0"/>
                <a:cs typeface="Arial" panose="020B0604020202020204" pitchFamily="34" charset="0"/>
              </a:rPr>
              <a:t> that appeal. They believe that if you want to do well in an increasingly </a:t>
            </a:r>
            <a:r>
              <a:rPr lang="en-US" altLang="zh-CN" sz="2800" u="sng" dirty="0" smtClean="0">
                <a:solidFill>
                  <a:srgbClr val="F79646"/>
                </a:solidFill>
                <a:latin typeface="Arial" panose="020B0604020202020204" pitchFamily="34" charset="0"/>
                <a:cs typeface="Arial" panose="020B0604020202020204" pitchFamily="34" charset="0"/>
              </a:rPr>
              <a:t>specialized</a:t>
            </a:r>
            <a:r>
              <a:rPr lang="en-US" altLang="zh-CN" sz="2800" dirty="0" smtClean="0">
                <a:solidFill>
                  <a:srgbClr val="333333"/>
                </a:solidFill>
                <a:latin typeface="Arial" panose="020B0604020202020204" pitchFamily="34" charset="0"/>
                <a:cs typeface="Arial" panose="020B0604020202020204" pitchFamily="34" charset="0"/>
              </a:rPr>
              <a:t> world, you must concentrate on a single area and become an expert in that field, </a:t>
            </a:r>
            <a:r>
              <a:rPr lang="en-US" altLang="zh-CN" sz="2800" u="sng" dirty="0" smtClean="0">
                <a:solidFill>
                  <a:srgbClr val="F79646"/>
                </a:solidFill>
                <a:latin typeface="Arial" panose="020B0604020202020204" pitchFamily="34" charset="0"/>
                <a:cs typeface="Arial" panose="020B0604020202020204" pitchFamily="34" charset="0"/>
              </a:rPr>
              <a:t>forsaking</a:t>
            </a:r>
            <a:r>
              <a:rPr lang="en-US" altLang="zh-CN" sz="2800" dirty="0" smtClean="0">
                <a:solidFill>
                  <a:srgbClr val="333333"/>
                </a:solidFill>
                <a:latin typeface="Arial" panose="020B0604020202020204" pitchFamily="34" charset="0"/>
                <a:cs typeface="Arial" panose="020B0604020202020204" pitchFamily="34" charset="0"/>
              </a:rPr>
              <a:t> all other subjects. Students study to become doctors, plumbers, business executives, law specialists, account managers, computer technicians, and other professionals.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4" name="矩形 3">
            <a:hlinkClick r:id="rId4" action="ppaction://hlinksldjump"/>
          </p:cNvPr>
          <p:cNvSpPr/>
          <p:nvPr/>
        </p:nvSpPr>
        <p:spPr>
          <a:xfrm>
            <a:off x="5508104" y="836712"/>
            <a:ext cx="1224136"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5" action="ppaction://hlinksldjump"/>
          </p:cNvPr>
          <p:cNvSpPr/>
          <p:nvPr/>
        </p:nvSpPr>
        <p:spPr>
          <a:xfrm>
            <a:off x="2843808" y="1844824"/>
            <a:ext cx="2088232"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6" action="ppaction://hlinksldjump"/>
          </p:cNvPr>
          <p:cNvSpPr/>
          <p:nvPr/>
        </p:nvSpPr>
        <p:spPr>
          <a:xfrm>
            <a:off x="3779912" y="2852936"/>
            <a:ext cx="1800200"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7" descr="C:\Users\CC\Desktop\播放.png"/>
          <p:cNvPicPr>
            <a:picLocks noChangeAspect="1" noChangeArrowheads="1"/>
          </p:cNvPicPr>
          <p:nvPr/>
        </p:nvPicPr>
        <p:blipFill>
          <a:blip r:embed="rId7" cstate="print"/>
          <a:srcRect/>
          <a:stretch>
            <a:fillRect/>
          </a:stretch>
        </p:blipFill>
        <p:spPr bwMode="auto">
          <a:xfrm>
            <a:off x="8636063" y="1643050"/>
            <a:ext cx="507937" cy="482540"/>
          </a:xfrm>
          <a:prstGeom prst="rect">
            <a:avLst/>
          </a:prstGeom>
          <a:noFill/>
        </p:spPr>
      </p:pic>
      <p:pic>
        <p:nvPicPr>
          <p:cNvPr id="8" name="Picture 8" descr="C:\Users\CC\Desktop\暂停.png"/>
          <p:cNvPicPr>
            <a:picLocks noChangeAspect="1" noChangeArrowheads="1"/>
          </p:cNvPicPr>
          <p:nvPr/>
        </p:nvPicPr>
        <p:blipFill>
          <a:blip r:embed="rId8" cstate="print"/>
          <a:srcRect/>
          <a:stretch>
            <a:fillRect/>
          </a:stretch>
        </p:blipFill>
        <p:spPr bwMode="auto">
          <a:xfrm>
            <a:off x="8636063" y="2162696"/>
            <a:ext cx="507937" cy="482540"/>
          </a:xfrm>
          <a:prstGeom prst="rect">
            <a:avLst/>
          </a:prstGeom>
          <a:noFill/>
        </p:spPr>
      </p:pic>
      <p:pic>
        <p:nvPicPr>
          <p:cNvPr id="9" name="Picture 9" descr="C:\Users\CC\Desktop\停止.png"/>
          <p:cNvPicPr>
            <a:picLocks noChangeAspect="1" noChangeArrowheads="1"/>
          </p:cNvPicPr>
          <p:nvPr/>
        </p:nvPicPr>
        <p:blipFill>
          <a:blip r:embed="rId9" cstate="print"/>
          <a:srcRect/>
          <a:stretch>
            <a:fillRect/>
          </a:stretch>
        </p:blipFill>
        <p:spPr bwMode="auto">
          <a:xfrm>
            <a:off x="8636063" y="2682342"/>
            <a:ext cx="507937" cy="482540"/>
          </a:xfrm>
          <a:prstGeom prst="rect">
            <a:avLst/>
          </a:prstGeom>
          <a:noFill/>
        </p:spPr>
      </p:pic>
      <p:pic>
        <p:nvPicPr>
          <p:cNvPr id="10" name="Picture 10" descr="C:\Users\CC\Desktop\链接.png">
            <a:hlinkClick r:id="rId10" action="ppaction://hlinkfile"/>
          </p:cNvPr>
          <p:cNvPicPr>
            <a:picLocks noChangeAspect="1" noChangeArrowheads="1"/>
          </p:cNvPicPr>
          <p:nvPr/>
        </p:nvPicPr>
        <p:blipFill>
          <a:blip r:embed="rId11" cstate="print"/>
          <a:srcRect/>
          <a:stretch>
            <a:fillRect/>
          </a:stretch>
        </p:blipFill>
        <p:spPr bwMode="auto">
          <a:xfrm>
            <a:off x="8636063" y="3201988"/>
            <a:ext cx="507937" cy="482540"/>
          </a:xfrm>
          <a:prstGeom prst="rect">
            <a:avLst/>
          </a:prstGeom>
          <a:noFill/>
        </p:spPr>
      </p:pic>
      <p:pic>
        <p:nvPicPr>
          <p:cNvPr id="11" name="08.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2" cstate="print"/>
          <a:stretch>
            <a:fillRect/>
          </a:stretch>
        </p:blipFill>
        <p:spPr>
          <a:xfrm>
            <a:off x="9612560" y="1556792"/>
            <a:ext cx="304800" cy="304800"/>
          </a:xfrm>
          <a:prstGeom prst="rect">
            <a:avLst/>
          </a:prstGeom>
        </p:spPr>
      </p:pic>
      <p:sp>
        <p:nvSpPr>
          <p:cNvPr id="12" name="TextBox 11"/>
          <p:cNvSpPr txBox="1"/>
          <p:nvPr/>
        </p:nvSpPr>
        <p:spPr>
          <a:xfrm>
            <a:off x="2357422" y="29916"/>
            <a:ext cx="5500726" cy="457200"/>
          </a:xfrm>
          <a:prstGeom prst="rect">
            <a:avLst/>
          </a:prstGeom>
          <a:noFill/>
        </p:spPr>
        <p:txBody>
          <a:bodyPr wrap="square" rtlCol="0">
            <a:spAutoFit/>
          </a:bodyPr>
          <a:lstStyle/>
          <a:p>
            <a:r>
              <a:rPr lang="en-US" altLang="zh-CN" sz="2400" dirty="0" smtClean="0">
                <a:solidFill>
                  <a:schemeClr val="bg1"/>
                </a:solidFill>
                <a:latin typeface="Arial Rounded MT Bold" pitchFamily="34" charset="0"/>
                <a:ea typeface="Adobe Gothic Std B" pitchFamily="34" charset="-128"/>
              </a:rPr>
              <a:t>Get the Most Out of College</a:t>
            </a:r>
            <a:endParaRPr lang="en-US" altLang="zh-CN" sz="2400" dirty="0">
              <a:solidFill>
                <a:schemeClr val="bg1"/>
              </a:solidFill>
              <a:latin typeface="Arial Rounded MT Bold" pitchFamily="34" charset="0"/>
              <a:ea typeface="Adobe Gothic Std B" pitchFamily="34" charset="-128"/>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Right)">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Right)">
                                      <p:cBhvr>
                                        <p:cTn id="11" dur="500"/>
                                        <p:tgtEl>
                                          <p:spTgt spid="8"/>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lide(fromRight)">
                                      <p:cBhvr>
                                        <p:cTn id="15" dur="500"/>
                                        <p:tgtEl>
                                          <p:spTgt spid="9"/>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7"/>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7"/>
                  </p:tgtEl>
                </p:cond>
              </p:nextCondLst>
            </p:seq>
            <p:seq concurrent="1" nextAc="seek">
              <p:cTn id="26" restart="whenNotActive" fill="hold" evtFilter="cancelBubble" nodeType="interactiveSeq">
                <p:stCondLst>
                  <p:cond evt="onClick" delay="0">
                    <p:tgtEl>
                      <p:spTgt spid="9"/>
                    </p:tgtEl>
                  </p:cond>
                </p:stCondLst>
                <p:endSync evt="end" delay="0">
                  <p:rtn val="all"/>
                </p:endSync>
                <p:childTnLst>
                  <p:par>
                    <p:cTn id="27" fill="hold">
                      <p:stCondLst>
                        <p:cond delay="0"/>
                      </p:stCondLst>
                      <p:childTnLst>
                        <p:par>
                          <p:cTn id="28" fill="hold">
                            <p:stCondLst>
                              <p:cond delay="0"/>
                            </p:stCondLst>
                            <p:childTnLst>
                              <p:par>
                                <p:cTn id="29" presetID="3" presetClass="mediacall" presetSubtype="0" fill="hold" nodeType="clickEffect">
                                  <p:stCondLst>
                                    <p:cond delay="0"/>
                                  </p:stCondLst>
                                  <p:childTnLst>
                                    <p:cmd type="call" cmd="stop">
                                      <p:cBhvr>
                                        <p:cTn id="30" dur="1" fill="hold"/>
                                        <p:tgtEl>
                                          <p:spTgt spid="11"/>
                                        </p:tgtEl>
                                      </p:cBhvr>
                                    </p:cmd>
                                  </p:childTnLst>
                                </p:cTn>
                              </p:par>
                            </p:childTnLst>
                          </p:cTn>
                        </p:par>
                      </p:childTnLst>
                    </p:cTn>
                  </p:par>
                </p:childTnLst>
              </p:cTn>
              <p:nextCondLst>
                <p:cond evt="onClick" delay="0">
                  <p:tgtEl>
                    <p:spTgt spid="9"/>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2" presetClass="mediacall" presetSubtype="0" fill="hold" nodeType="clickEffect">
                                  <p:stCondLst>
                                    <p:cond delay="0"/>
                                  </p:stCondLst>
                                  <p:childTnLst>
                                    <p:cmd type="call" cmd="togglePause">
                                      <p:cBhvr>
                                        <p:cTn id="35" dur="1" fill="hold"/>
                                        <p:tgtEl>
                                          <p:spTgt spid="11"/>
                                        </p:tgtEl>
                                      </p:cBhvr>
                                    </p:cmd>
                                  </p:childTnLst>
                                </p:cTn>
                              </p:par>
                            </p:childTnLst>
                          </p:cTn>
                        </p:par>
                      </p:childTnLst>
                    </p:cTn>
                  </p:par>
                </p:childTnLst>
              </p:cTn>
              <p:nextCondLst>
                <p:cond evt="onClick" delay="0">
                  <p:tgtEl>
                    <p:spTgt spid="8"/>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3986</Words>
  <Application>Microsoft Office PowerPoint</Application>
  <PresentationFormat>全屏显示(4:3)</PresentationFormat>
  <Paragraphs>273</Paragraphs>
  <Slides>59</Slides>
  <Notes>0</Notes>
  <HiddenSlides>0</HiddenSlides>
  <MMClips>16</MMClips>
  <ScaleCrop>false</ScaleCrop>
  <HeadingPairs>
    <vt:vector size="4" baseType="variant">
      <vt:variant>
        <vt:lpstr>主题</vt:lpstr>
      </vt:variant>
      <vt:variant>
        <vt:i4>6</vt:i4>
      </vt:variant>
      <vt:variant>
        <vt:lpstr>幻灯片标题</vt:lpstr>
      </vt:variant>
      <vt:variant>
        <vt:i4>59</vt:i4>
      </vt:variant>
    </vt:vector>
  </HeadingPairs>
  <TitlesOfParts>
    <vt:vector size="65" baseType="lpstr">
      <vt:lpstr>Office 主题</vt:lpstr>
      <vt:lpstr>自定义设计方案</vt:lpstr>
      <vt:lpstr>1_自定义设计方案</vt:lpstr>
      <vt:lpstr>2_自定义设计方案</vt:lpstr>
      <vt:lpstr>3_自定义设计方案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精时信息科技有限公司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cuijiaxin</dc:creator>
  <cp:lastModifiedBy>sflep</cp:lastModifiedBy>
  <cp:revision>569</cp:revision>
  <dcterms:created xsi:type="dcterms:W3CDTF">2015-11-30T02:00:00Z</dcterms:created>
  <dcterms:modified xsi:type="dcterms:W3CDTF">2017-09-27T08:22:13Z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